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31"/>
    <a:srgbClr val="E26F37"/>
    <a:srgbClr val="D43D25"/>
    <a:srgbClr val="DA713A"/>
    <a:srgbClr val="E16F36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78144" autoAdjust="0"/>
  </p:normalViewPr>
  <p:slideViewPr>
    <p:cSldViewPr snapToGrid="0" snapToObjects="1">
      <p:cViewPr>
        <p:scale>
          <a:sx n="58" d="100"/>
          <a:sy n="58" d="100"/>
        </p:scale>
        <p:origin x="-1950" y="-720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17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srava2\DISA\DCSE\CEF\CEF-C\TRASVERSALI\CONVEGNI_Forum%20Internazionale\Seminario_20maggio2014\Cpertura%20telefonica%20AVQ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05782304313595E-2"/>
          <c:y val="9.5596634111723172E-2"/>
          <c:w val="0.58864642088069918"/>
          <c:h val="0.75148862829914498"/>
        </c:manualLayout>
      </c:layout>
      <c:lineChart>
        <c:grouping val="standard"/>
        <c:varyColors val="0"/>
        <c:ser>
          <c:idx val="0"/>
          <c:order val="0"/>
          <c:tx>
            <c:strRef>
              <c:f>aggiornamento!$C$37</c:f>
              <c:strCache>
                <c:ptCount val="1"/>
                <c:pt idx="0">
                  <c:v>Famiglie presenti in elenco telefonia fissa</c:v>
                </c:pt>
              </c:strCache>
            </c:strRef>
          </c:tx>
          <c:spPr>
            <a:ln w="38100">
              <a:solidFill>
                <a:srgbClr val="00324B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267374051553149E-2"/>
                  <c:y val="-2.861230329041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3186611646033929E-2"/>
                  <c:y val="4.00572246065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aggiornamento!$B$38:$B$52</c:f>
              <c:numCache>
                <c:formatCode>General</c:formatCode>
                <c:ptCount val="15"/>
                <c:pt idx="0">
                  <c:v>1997</c:v>
                </c:pt>
                <c:pt idx="5">
                  <c:v>2002</c:v>
                </c:pt>
                <c:pt idx="10">
                  <c:v>2008</c:v>
                </c:pt>
                <c:pt idx="14">
                  <c:v>2012</c:v>
                </c:pt>
              </c:numCache>
            </c:numRef>
          </c:cat>
          <c:val>
            <c:numRef>
              <c:f>aggiornamento!$C$38:$C$52</c:f>
              <c:numCache>
                <c:formatCode>0.0%</c:formatCode>
                <c:ptCount val="15"/>
                <c:pt idx="0">
                  <c:v>0.85429999999999995</c:v>
                </c:pt>
                <c:pt idx="1">
                  <c:v>0.84899999999999998</c:v>
                </c:pt>
                <c:pt idx="2">
                  <c:v>0.82709999999999995</c:v>
                </c:pt>
                <c:pt idx="3">
                  <c:v>0.81850000000000001</c:v>
                </c:pt>
                <c:pt idx="4">
                  <c:v>0.80779999999999996</c:v>
                </c:pt>
                <c:pt idx="5">
                  <c:v>0.78</c:v>
                </c:pt>
                <c:pt idx="6">
                  <c:v>0.75360000000000005</c:v>
                </c:pt>
                <c:pt idx="7">
                  <c:v>0.73370000000000002</c:v>
                </c:pt>
                <c:pt idx="8">
                  <c:v>0.69789999999999996</c:v>
                </c:pt>
                <c:pt idx="9">
                  <c:v>0.64349999999999996</c:v>
                </c:pt>
                <c:pt idx="10">
                  <c:v>0.60509999999999997</c:v>
                </c:pt>
                <c:pt idx="11">
                  <c:v>0.56559999999999999</c:v>
                </c:pt>
                <c:pt idx="12">
                  <c:v>0.53800000000000003</c:v>
                </c:pt>
                <c:pt idx="13">
                  <c:v>0.50770000000000004</c:v>
                </c:pt>
                <c:pt idx="14">
                  <c:v>0.4834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aggiornamento!$D$37</c:f>
              <c:strCache>
                <c:ptCount val="1"/>
                <c:pt idx="0">
                  <c:v>Famiglie non presenti in elenco di telefonia fissa</c:v>
                </c:pt>
              </c:strCache>
            </c:strRef>
          </c:tx>
          <c:spPr>
            <a:ln w="38100">
              <a:solidFill>
                <a:srgbClr val="FABB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519815805942393E-2"/>
                  <c:y val="-2.861230329041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585052728106373E-2"/>
                  <c:y val="-2.5751072961373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aggiornamento!$B$38:$B$52</c:f>
              <c:numCache>
                <c:formatCode>General</c:formatCode>
                <c:ptCount val="15"/>
                <c:pt idx="0">
                  <c:v>1997</c:v>
                </c:pt>
                <c:pt idx="5">
                  <c:v>2002</c:v>
                </c:pt>
                <c:pt idx="10">
                  <c:v>2008</c:v>
                </c:pt>
                <c:pt idx="14">
                  <c:v>2012</c:v>
                </c:pt>
              </c:numCache>
            </c:numRef>
          </c:cat>
          <c:val>
            <c:numRef>
              <c:f>aggiornamento!$D$38:$D$52</c:f>
              <c:numCache>
                <c:formatCode>0.0%</c:formatCode>
                <c:ptCount val="15"/>
                <c:pt idx="0">
                  <c:v>0.14199999999999999</c:v>
                </c:pt>
                <c:pt idx="1">
                  <c:v>0.1497</c:v>
                </c:pt>
                <c:pt idx="2">
                  <c:v>0.17119999999999999</c:v>
                </c:pt>
                <c:pt idx="3">
                  <c:v>0.1797</c:v>
                </c:pt>
                <c:pt idx="4">
                  <c:v>0.19220000000000001</c:v>
                </c:pt>
                <c:pt idx="5">
                  <c:v>0.22</c:v>
                </c:pt>
                <c:pt idx="6">
                  <c:v>0.24640000000000001</c:v>
                </c:pt>
                <c:pt idx="7">
                  <c:v>0.26629999999999998</c:v>
                </c:pt>
                <c:pt idx="8">
                  <c:v>0.30209999999999998</c:v>
                </c:pt>
                <c:pt idx="9">
                  <c:v>0.35649999999999998</c:v>
                </c:pt>
                <c:pt idx="10">
                  <c:v>0.39489999999999997</c:v>
                </c:pt>
                <c:pt idx="11">
                  <c:v>0.43430000000000002</c:v>
                </c:pt>
                <c:pt idx="12">
                  <c:v>0.46200000000000002</c:v>
                </c:pt>
                <c:pt idx="13">
                  <c:v>0.49220000000000003</c:v>
                </c:pt>
                <c:pt idx="14">
                  <c:v>0.51659999999999995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aggiornamento!$E$37</c:f>
              <c:strCache>
                <c:ptCount val="1"/>
                <c:pt idx="0">
                  <c:v>Famiglie con numero di telefono fisso riservato</c:v>
                </c:pt>
              </c:strCache>
            </c:strRef>
          </c:tx>
          <c:spPr>
            <a:ln w="38100">
              <a:solidFill>
                <a:srgbClr val="C1002A"/>
              </a:solidFill>
              <a:prstDash val="solid"/>
            </a:ln>
          </c:spPr>
          <c:marker>
            <c:symbol val="none"/>
          </c:marker>
          <c:cat>
            <c:numRef>
              <c:f>aggiornamento!$B$38:$B$52</c:f>
              <c:numCache>
                <c:formatCode>General</c:formatCode>
                <c:ptCount val="15"/>
                <c:pt idx="0">
                  <c:v>1997</c:v>
                </c:pt>
                <c:pt idx="5">
                  <c:v>2002</c:v>
                </c:pt>
                <c:pt idx="10">
                  <c:v>2008</c:v>
                </c:pt>
                <c:pt idx="14">
                  <c:v>2012</c:v>
                </c:pt>
              </c:numCache>
            </c:numRef>
          </c:cat>
          <c:val>
            <c:numRef>
              <c:f>aggiornamento!$E$38:$E$52</c:f>
              <c:numCache>
                <c:formatCode>0.0%</c:formatCode>
                <c:ptCount val="15"/>
                <c:pt idx="0">
                  <c:v>5.1700000000000003E-2</c:v>
                </c:pt>
                <c:pt idx="1">
                  <c:v>5.91E-2</c:v>
                </c:pt>
                <c:pt idx="2">
                  <c:v>5.0299999999999997E-2</c:v>
                </c:pt>
                <c:pt idx="3">
                  <c:v>5.4899999999999997E-2</c:v>
                </c:pt>
                <c:pt idx="4">
                  <c:v>4.8599999999999997E-2</c:v>
                </c:pt>
                <c:pt idx="5">
                  <c:v>5.04E-2</c:v>
                </c:pt>
                <c:pt idx="6">
                  <c:v>5.7500000000000002E-2</c:v>
                </c:pt>
                <c:pt idx="7">
                  <c:v>6.3899999999999998E-2</c:v>
                </c:pt>
                <c:pt idx="8">
                  <c:v>7.0400000000000004E-2</c:v>
                </c:pt>
                <c:pt idx="9">
                  <c:v>9.6299999999999997E-2</c:v>
                </c:pt>
                <c:pt idx="10">
                  <c:v>0.1143</c:v>
                </c:pt>
                <c:pt idx="11">
                  <c:v>0.13070000000000001</c:v>
                </c:pt>
                <c:pt idx="12">
                  <c:v>0.158</c:v>
                </c:pt>
                <c:pt idx="13">
                  <c:v>0.16300000000000001</c:v>
                </c:pt>
                <c:pt idx="14">
                  <c:v>0.17150000000000001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aggiornamento!$F$37</c:f>
              <c:strCache>
                <c:ptCount val="1"/>
                <c:pt idx="0">
                  <c:v>Famiglie che hanno solo cellulari</c:v>
                </c:pt>
              </c:strCache>
            </c:strRef>
          </c:tx>
          <c:spPr>
            <a:ln w="38100">
              <a:solidFill>
                <a:srgbClr val="838BBF"/>
              </a:solidFill>
              <a:prstDash val="solid"/>
            </a:ln>
          </c:spPr>
          <c:marker>
            <c:symbol val="none"/>
          </c:marker>
          <c:cat>
            <c:numRef>
              <c:f>aggiornamento!$B$38:$B$52</c:f>
              <c:numCache>
                <c:formatCode>General</c:formatCode>
                <c:ptCount val="15"/>
                <c:pt idx="0">
                  <c:v>1997</c:v>
                </c:pt>
                <c:pt idx="5">
                  <c:v>2002</c:v>
                </c:pt>
                <c:pt idx="10">
                  <c:v>2008</c:v>
                </c:pt>
                <c:pt idx="14">
                  <c:v>2012</c:v>
                </c:pt>
              </c:numCache>
            </c:numRef>
          </c:cat>
          <c:val>
            <c:numRef>
              <c:f>aggiornamento!$F$38:$F$52</c:f>
              <c:numCache>
                <c:formatCode>0.0%</c:formatCode>
                <c:ptCount val="15"/>
                <c:pt idx="0">
                  <c:v>1.66E-2</c:v>
                </c:pt>
                <c:pt idx="1">
                  <c:v>3.27E-2</c:v>
                </c:pt>
                <c:pt idx="2">
                  <c:v>6.2399999999999997E-2</c:v>
                </c:pt>
                <c:pt idx="3">
                  <c:v>7.6399999999999996E-2</c:v>
                </c:pt>
                <c:pt idx="4">
                  <c:v>0.10290000000000001</c:v>
                </c:pt>
                <c:pt idx="5">
                  <c:v>0.13059999999999999</c:v>
                </c:pt>
                <c:pt idx="6">
                  <c:v>0.14910000000000001</c:v>
                </c:pt>
                <c:pt idx="7">
                  <c:v>0.17100000000000001</c:v>
                </c:pt>
                <c:pt idx="8">
                  <c:v>0.19420000000000001</c:v>
                </c:pt>
                <c:pt idx="9">
                  <c:v>0.23169999999999999</c:v>
                </c:pt>
                <c:pt idx="10">
                  <c:v>0.25629999999999997</c:v>
                </c:pt>
                <c:pt idx="11">
                  <c:v>0.28349999999999997</c:v>
                </c:pt>
                <c:pt idx="12">
                  <c:v>0.28439999999999999</c:v>
                </c:pt>
                <c:pt idx="13">
                  <c:v>0.30869999999999997</c:v>
                </c:pt>
                <c:pt idx="14">
                  <c:v>0.32829999999999998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aggiornamento!$G$37</c:f>
              <c:strCache>
                <c:ptCount val="1"/>
                <c:pt idx="0">
                  <c:v>Famiglie senza alcun telefono</c:v>
                </c:pt>
              </c:strCache>
            </c:strRef>
          </c:tx>
          <c:spPr>
            <a:ln w="38100">
              <a:solidFill>
                <a:srgbClr val="53822C"/>
              </a:solidFill>
              <a:prstDash val="solid"/>
            </a:ln>
          </c:spPr>
          <c:marker>
            <c:symbol val="none"/>
          </c:marker>
          <c:cat>
            <c:numRef>
              <c:f>aggiornamento!$B$38:$B$52</c:f>
              <c:numCache>
                <c:formatCode>General</c:formatCode>
                <c:ptCount val="15"/>
                <c:pt idx="0">
                  <c:v>1997</c:v>
                </c:pt>
                <c:pt idx="5">
                  <c:v>2002</c:v>
                </c:pt>
                <c:pt idx="10">
                  <c:v>2008</c:v>
                </c:pt>
                <c:pt idx="14">
                  <c:v>2012</c:v>
                </c:pt>
              </c:numCache>
            </c:numRef>
          </c:cat>
          <c:val>
            <c:numRef>
              <c:f>aggiornamento!$G$38:$G$52</c:f>
              <c:numCache>
                <c:formatCode>0.0%</c:formatCode>
                <c:ptCount val="15"/>
                <c:pt idx="0">
                  <c:v>7.3700000000000002E-2</c:v>
                </c:pt>
                <c:pt idx="1">
                  <c:v>5.79E-2</c:v>
                </c:pt>
                <c:pt idx="2">
                  <c:v>5.8500000000000003E-2</c:v>
                </c:pt>
                <c:pt idx="3">
                  <c:v>4.8399999999999999E-2</c:v>
                </c:pt>
                <c:pt idx="4">
                  <c:v>4.0599999999999997E-2</c:v>
                </c:pt>
                <c:pt idx="5">
                  <c:v>3.9E-2</c:v>
                </c:pt>
                <c:pt idx="6">
                  <c:v>3.9899999999999998E-2</c:v>
                </c:pt>
                <c:pt idx="7">
                  <c:v>3.1399999999999997E-2</c:v>
                </c:pt>
                <c:pt idx="8">
                  <c:v>3.7499999999999999E-2</c:v>
                </c:pt>
                <c:pt idx="9">
                  <c:v>2.8500000000000001E-2</c:v>
                </c:pt>
                <c:pt idx="10">
                  <c:v>2.4199999999999999E-2</c:v>
                </c:pt>
                <c:pt idx="11">
                  <c:v>2.01E-2</c:v>
                </c:pt>
                <c:pt idx="12">
                  <c:v>1.9599999999999999E-2</c:v>
                </c:pt>
                <c:pt idx="13">
                  <c:v>2.0500000000000001E-2</c:v>
                </c:pt>
                <c:pt idx="14">
                  <c:v>1.6799999999999999E-2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24320"/>
        <c:axId val="36025856"/>
      </c:lineChart>
      <c:catAx>
        <c:axId val="3602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baseline="0"/>
            </a:pPr>
            <a:endParaRPr lang="it-IT"/>
          </a:p>
        </c:txPr>
        <c:crossAx val="36025856"/>
        <c:crosses val="autoZero"/>
        <c:auto val="1"/>
        <c:lblAlgn val="ctr"/>
        <c:lblOffset val="100"/>
        <c:tickMarkSkip val="1"/>
        <c:noMultiLvlLbl val="0"/>
      </c:catAx>
      <c:valAx>
        <c:axId val="36025856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baseline="0"/>
            </a:pPr>
            <a:endParaRPr lang="it-IT"/>
          </a:p>
        </c:txPr>
        <c:crossAx val="36024320"/>
        <c:crosses val="autoZero"/>
        <c:crossBetween val="between"/>
        <c:majorUnit val="0.2"/>
      </c:valAx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6935802278215446"/>
          <c:y val="8.6453313507485377E-2"/>
          <c:w val="0.30641972366934189"/>
          <c:h val="0.7659738884570759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 i="0" baseline="0"/>
          </a:pPr>
          <a:endParaRPr lang="it-IT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920A-4550-4E9F-AC9C-3D0DB395F396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9A1D2-56C3-4AD1-A640-762D1146D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131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79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96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9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Vediamo dal grafico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egli anni ’90 il ricorso alla tecnica telefonica per rilevare la domanda turistica è stato possibile grazie alla consistente diffusione del telefono fisso nelle abitazioni. Nel 1997, quando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iniziata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l’indagine Viaggi e Vacanze, le famiglie in possesso di telefono fisso con numero non riservato erano più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dell’85%.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seguito, la situazione è cambiata radicalmente: la disponibilità di cellulari è cresciuta in modo repentino, spesso accompagnandosi alla dismissione dell’apparecchio di casa, e sono aumentate le famiglie con numero di telefono fisso riservato.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L’elenco ufficiale delle utenze di telefonia fissa nazionale ha iniziato a essere affetto da un problema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sottocopertura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più trascurabile. Il dato più recente ci dice che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nel 2012 la quota di famiglie «non raggiungibili» a partire dall’elenco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raggiunto ormai il 51,7 per cento,  rappresentando per la prima volta la maggior parte delle famiglie.</a:t>
            </a: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2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050" dirty="0" smtClean="0">
              <a:solidFill>
                <a:srgbClr val="505150"/>
              </a:solidFill>
            </a:endParaRPr>
          </a:p>
          <a:p>
            <a:r>
              <a:rPr lang="it-IT" sz="1200" b="1" dirty="0" smtClean="0">
                <a:solidFill>
                  <a:srgbClr val="505150"/>
                </a:solidFill>
              </a:rPr>
              <a:t>---Febbraio 2013-Aprile2015</a:t>
            </a:r>
            <a:r>
              <a:rPr lang="it-IT" sz="1200" dirty="0" smtClean="0">
                <a:solidFill>
                  <a:srgbClr val="505150"/>
                </a:solidFill>
              </a:rPr>
              <a:t>: viene istituita una prima </a:t>
            </a:r>
            <a:r>
              <a:rPr lang="it-IT" sz="1200" b="1" dirty="0" smtClean="0">
                <a:solidFill>
                  <a:srgbClr val="505150"/>
                </a:solidFill>
              </a:rPr>
              <a:t>Commissione di studio</a:t>
            </a:r>
            <a:r>
              <a:rPr lang="it-IT" sz="1200" dirty="0" smtClean="0">
                <a:solidFill>
                  <a:srgbClr val="505150"/>
                </a:solidFill>
              </a:rPr>
              <a:t> </a:t>
            </a:r>
            <a:r>
              <a:rPr lang="it-IT" sz="1200" b="1" dirty="0" err="1" smtClean="0">
                <a:solidFill>
                  <a:srgbClr val="505150"/>
                </a:solidFill>
              </a:rPr>
              <a:t>interistituzionale</a:t>
            </a:r>
            <a:r>
              <a:rPr lang="it-IT" sz="1200" dirty="0" smtClean="0">
                <a:solidFill>
                  <a:srgbClr val="505150"/>
                </a:solidFill>
              </a:rPr>
              <a:t> sui Big Data di cui fanno parte per la maggior parte accademici, unitamente a rappresentanti di AGID, Google, Cisco e Banca d’Italia. </a:t>
            </a:r>
          </a:p>
          <a:p>
            <a:endParaRPr lang="it-IT" sz="1200" dirty="0" smtClean="0">
              <a:solidFill>
                <a:srgbClr val="505150"/>
              </a:solidFill>
            </a:endParaRPr>
          </a:p>
          <a:p>
            <a:r>
              <a:rPr lang="it-IT" sz="1200" dirty="0" smtClean="0">
                <a:solidFill>
                  <a:srgbClr val="505150"/>
                </a:solidFill>
              </a:rPr>
              <a:t>---</a:t>
            </a:r>
            <a:r>
              <a:rPr lang="it-IT" sz="1200" b="1" dirty="0" smtClean="0">
                <a:solidFill>
                  <a:srgbClr val="505150"/>
                </a:solidFill>
              </a:rPr>
              <a:t>Gennaio 2016-2020</a:t>
            </a:r>
            <a:r>
              <a:rPr lang="it-IT" sz="1200" dirty="0" smtClean="0">
                <a:solidFill>
                  <a:srgbClr val="505150"/>
                </a:solidFill>
              </a:rPr>
              <a:t> viene istituita una seconda </a:t>
            </a:r>
            <a:r>
              <a:rPr lang="it-IT" sz="1200" b="1" dirty="0" smtClean="0">
                <a:solidFill>
                  <a:srgbClr val="505150"/>
                </a:solidFill>
              </a:rPr>
              <a:t>Commissione tecnica</a:t>
            </a:r>
            <a:r>
              <a:rPr lang="it-IT" sz="1200" b="1" baseline="0" dirty="0" smtClean="0">
                <a:solidFill>
                  <a:srgbClr val="505150"/>
                </a:solidFill>
              </a:rPr>
              <a:t> </a:t>
            </a:r>
            <a:r>
              <a:rPr lang="it-IT" sz="1200" b="1" dirty="0" err="1" smtClean="0">
                <a:solidFill>
                  <a:srgbClr val="505150"/>
                </a:solidFill>
              </a:rPr>
              <a:t>interistituzionale</a:t>
            </a:r>
            <a:r>
              <a:rPr lang="it-IT" sz="1200" dirty="0" smtClean="0">
                <a:solidFill>
                  <a:srgbClr val="505150"/>
                </a:solidFill>
              </a:rPr>
              <a:t> con i seguenti compiti:</a:t>
            </a:r>
          </a:p>
          <a:p>
            <a:pPr marL="171450" indent="-171450">
              <a:buFontTx/>
              <a:buChar char="-"/>
            </a:pPr>
            <a:r>
              <a:rPr lang="it-IT" sz="1200" dirty="0" smtClean="0">
                <a:solidFill>
                  <a:srgbClr val="505150"/>
                </a:solidFill>
              </a:rPr>
              <a:t>orient. </a:t>
            </a:r>
            <a:r>
              <a:rPr lang="it-IT" sz="1200" dirty="0" err="1" smtClean="0">
                <a:solidFill>
                  <a:srgbClr val="505150"/>
                </a:solidFill>
              </a:rPr>
              <a:t>Tec</a:t>
            </a:r>
            <a:r>
              <a:rPr lang="it-IT" sz="1200" dirty="0" smtClean="0">
                <a:solidFill>
                  <a:srgbClr val="505150"/>
                </a:solidFill>
              </a:rPr>
              <a:t>. </a:t>
            </a:r>
            <a:r>
              <a:rPr lang="it-IT" sz="1200" dirty="0" err="1" smtClean="0">
                <a:solidFill>
                  <a:srgbClr val="505150"/>
                </a:solidFill>
              </a:rPr>
              <a:t>Scient</a:t>
            </a:r>
            <a:r>
              <a:rPr lang="it-IT" sz="1200" dirty="0" smtClean="0">
                <a:solidFill>
                  <a:srgbClr val="505150"/>
                </a:solidFill>
              </a:rPr>
              <a:t>. problematiche progetti</a:t>
            </a:r>
            <a:r>
              <a:rPr lang="it-IT" sz="1200" baseline="0" dirty="0" smtClean="0">
                <a:solidFill>
                  <a:srgbClr val="505150"/>
                </a:solidFill>
              </a:rPr>
              <a:t> Istat</a:t>
            </a:r>
          </a:p>
          <a:p>
            <a:pPr marL="171450" indent="-171450">
              <a:buFontTx/>
              <a:buChar char="-"/>
            </a:pPr>
            <a:r>
              <a:rPr lang="it-IT" sz="1200" baseline="0" dirty="0" smtClean="0">
                <a:solidFill>
                  <a:srgbClr val="505150"/>
                </a:solidFill>
              </a:rPr>
              <a:t>Supporto gestione </a:t>
            </a:r>
            <a:r>
              <a:rPr lang="it-IT" sz="1200" baseline="0" dirty="0" err="1" smtClean="0">
                <a:solidFill>
                  <a:srgbClr val="505150"/>
                </a:solidFill>
              </a:rPr>
              <a:t>probl</a:t>
            </a:r>
            <a:r>
              <a:rPr lang="it-IT" sz="1200" baseline="0" dirty="0" smtClean="0">
                <a:solidFill>
                  <a:srgbClr val="505150"/>
                </a:solidFill>
              </a:rPr>
              <a:t>. Partnership fornitori BD</a:t>
            </a:r>
          </a:p>
          <a:p>
            <a:pPr marL="171450" indent="-171450">
              <a:buFontTx/>
              <a:buChar char="-"/>
            </a:pPr>
            <a:r>
              <a:rPr lang="it-IT" sz="1200" baseline="0" dirty="0" smtClean="0">
                <a:solidFill>
                  <a:srgbClr val="505150"/>
                </a:solidFill>
              </a:rPr>
              <a:t>Supporto gestione </a:t>
            </a:r>
            <a:r>
              <a:rPr lang="it-IT" sz="1200" baseline="0" dirty="0" err="1" smtClean="0">
                <a:solidFill>
                  <a:srgbClr val="505150"/>
                </a:solidFill>
              </a:rPr>
              <a:t>probl</a:t>
            </a:r>
            <a:r>
              <a:rPr lang="it-IT" sz="1200" baseline="0" dirty="0" smtClean="0">
                <a:solidFill>
                  <a:srgbClr val="505150"/>
                </a:solidFill>
              </a:rPr>
              <a:t>. Privacy sull’utilizzo BD</a:t>
            </a:r>
          </a:p>
          <a:p>
            <a:pPr marL="171450" indent="-171450">
              <a:buFontTx/>
              <a:buChar char="-"/>
            </a:pPr>
            <a:r>
              <a:rPr lang="it-IT" sz="1200" baseline="0" dirty="0" smtClean="0">
                <a:solidFill>
                  <a:srgbClr val="505150"/>
                </a:solidFill>
              </a:rPr>
              <a:t>Monitoraggio applicazione </a:t>
            </a:r>
            <a:r>
              <a:rPr lang="it-IT" sz="1200" baseline="0" dirty="0" err="1" smtClean="0">
                <a:solidFill>
                  <a:srgbClr val="505150"/>
                </a:solidFill>
              </a:rPr>
              <a:t>Roadmap</a:t>
            </a:r>
            <a:r>
              <a:rPr lang="it-IT" sz="1200" baseline="0" dirty="0" smtClean="0">
                <a:solidFill>
                  <a:srgbClr val="505150"/>
                </a:solidFill>
              </a:rPr>
              <a:t> </a:t>
            </a:r>
            <a:r>
              <a:rPr lang="it-IT" sz="1200" baseline="0" dirty="0" err="1" smtClean="0">
                <a:solidFill>
                  <a:srgbClr val="505150"/>
                </a:solidFill>
              </a:rPr>
              <a:t>istat</a:t>
            </a:r>
            <a:endParaRPr lang="it-IT" sz="1200" dirty="0" smtClean="0">
              <a:solidFill>
                <a:srgbClr val="505150"/>
              </a:solidFill>
            </a:endParaRPr>
          </a:p>
          <a:p>
            <a:endParaRPr lang="it-IT" sz="1200" dirty="0" smtClean="0">
              <a:solidFill>
                <a:srgbClr val="505150"/>
              </a:solidFill>
            </a:endParaRPr>
          </a:p>
          <a:p>
            <a:r>
              <a:rPr lang="it-IT" sz="1200" dirty="0" smtClean="0">
                <a:solidFill>
                  <a:srgbClr val="505150"/>
                </a:solidFill>
              </a:rPr>
              <a:t>----Costituiti un </a:t>
            </a:r>
            <a:r>
              <a:rPr lang="it-IT" sz="1200" b="1" dirty="0" smtClean="0">
                <a:solidFill>
                  <a:srgbClr val="505150"/>
                </a:solidFill>
              </a:rPr>
              <a:t>Gruppi di lavoro interdipartimentali interni</a:t>
            </a:r>
            <a:r>
              <a:rPr lang="it-IT" sz="1200" dirty="0" smtClean="0">
                <a:solidFill>
                  <a:srgbClr val="505150"/>
                </a:solidFill>
              </a:rPr>
              <a:t>, visto come «braccio operativo» della Commissione, di cui fanno parte appartenenti ai settori IT e metodologico (con esclusione quindi della produzione).</a:t>
            </a:r>
          </a:p>
          <a:p>
            <a:endParaRPr lang="it-IT" sz="1200" dirty="0" smtClean="0">
              <a:solidFill>
                <a:srgbClr val="505150"/>
              </a:solidFill>
            </a:endParaRPr>
          </a:p>
          <a:p>
            <a:r>
              <a:rPr lang="it-IT" sz="1200" b="1" dirty="0" smtClean="0">
                <a:solidFill>
                  <a:srgbClr val="505150"/>
                </a:solidFill>
              </a:rPr>
              <a:t>---2013-2015</a:t>
            </a:r>
            <a:r>
              <a:rPr lang="it-IT" sz="1200" dirty="0" smtClean="0">
                <a:solidFill>
                  <a:srgbClr val="505150"/>
                </a:solidFill>
              </a:rPr>
              <a:t>: vengono avviate una serie di sperimentazioni relative all’uso dei Big Data.</a:t>
            </a:r>
          </a:p>
          <a:p>
            <a:r>
              <a:rPr lang="it-IT" sz="1200" dirty="0" smtClean="0">
                <a:solidFill>
                  <a:srgbClr val="505150"/>
                </a:solidFill>
              </a:rPr>
              <a:t> In particolare: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505150"/>
                </a:solidFill>
              </a:rPr>
              <a:t>uso degli </a:t>
            </a:r>
            <a:r>
              <a:rPr lang="it-IT" sz="1200" b="1" dirty="0" smtClean="0">
                <a:solidFill>
                  <a:srgbClr val="505150"/>
                </a:solidFill>
              </a:rPr>
              <a:t>scanner data </a:t>
            </a:r>
            <a:r>
              <a:rPr lang="it-IT" sz="1200" dirty="0" smtClean="0">
                <a:solidFill>
                  <a:srgbClr val="505150"/>
                </a:solidFill>
              </a:rPr>
              <a:t>per il calcolo dell’indice dei prezzi al consumo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505150"/>
                </a:solidFill>
              </a:rPr>
              <a:t>uso dei </a:t>
            </a:r>
            <a:r>
              <a:rPr lang="it-IT" sz="1200" b="1" dirty="0" smtClean="0">
                <a:solidFill>
                  <a:srgbClr val="505150"/>
                </a:solidFill>
              </a:rPr>
              <a:t>dati di telefonia mobile </a:t>
            </a:r>
            <a:r>
              <a:rPr lang="it-IT" sz="1200" dirty="0" smtClean="0">
                <a:solidFill>
                  <a:srgbClr val="505150"/>
                </a:solidFill>
              </a:rPr>
              <a:t>per la stima della popolazione insistente sui Comuni (in collaborazione con CNR e Università di Pisa);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505150"/>
                </a:solidFill>
              </a:rPr>
              <a:t>web </a:t>
            </a:r>
            <a:r>
              <a:rPr lang="it-IT" sz="1200" b="1" dirty="0" err="1" smtClean="0">
                <a:solidFill>
                  <a:srgbClr val="505150"/>
                </a:solidFill>
              </a:rPr>
              <a:t>scraping</a:t>
            </a:r>
            <a:r>
              <a:rPr lang="it-IT" sz="1200" b="1" dirty="0" smtClean="0">
                <a:solidFill>
                  <a:srgbClr val="505150"/>
                </a:solidFill>
              </a:rPr>
              <a:t> </a:t>
            </a:r>
            <a:r>
              <a:rPr lang="it-IT" sz="1200" dirty="0" smtClean="0">
                <a:solidFill>
                  <a:srgbClr val="505150"/>
                </a:solidFill>
              </a:rPr>
              <a:t>dei siti di impresa per </a:t>
            </a:r>
            <a:r>
              <a:rPr lang="it-IT" sz="1200" b="1" dirty="0" smtClean="0">
                <a:solidFill>
                  <a:srgbClr val="505150"/>
                </a:solidFill>
              </a:rPr>
              <a:t>stima di e-commerce </a:t>
            </a:r>
            <a:r>
              <a:rPr lang="it-IT" sz="1200" dirty="0" smtClean="0">
                <a:solidFill>
                  <a:srgbClr val="505150"/>
                </a:solidFill>
              </a:rPr>
              <a:t>e altre caratteristiche;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 dirty="0" smtClean="0">
                <a:solidFill>
                  <a:srgbClr val="505150"/>
                </a:solidFill>
              </a:rPr>
              <a:t>utilizzo delle interrogazioni su «offerte di lavoro» (</a:t>
            </a:r>
            <a:r>
              <a:rPr lang="it-IT" sz="1200" b="1" dirty="0" smtClean="0">
                <a:solidFill>
                  <a:srgbClr val="505150"/>
                </a:solidFill>
              </a:rPr>
              <a:t>Google Trends</a:t>
            </a:r>
            <a:r>
              <a:rPr lang="it-IT" sz="1200" dirty="0" smtClean="0">
                <a:solidFill>
                  <a:srgbClr val="505150"/>
                </a:solidFill>
              </a:rPr>
              <a:t>) per </a:t>
            </a:r>
            <a:r>
              <a:rPr lang="it-IT" sz="1200" dirty="0" err="1" smtClean="0">
                <a:solidFill>
                  <a:srgbClr val="505150"/>
                </a:solidFill>
              </a:rPr>
              <a:t>nowcasting</a:t>
            </a:r>
            <a:r>
              <a:rPr lang="it-IT" sz="1200" dirty="0" smtClean="0">
                <a:solidFill>
                  <a:srgbClr val="505150"/>
                </a:solidFill>
              </a:rPr>
              <a:t> del tasso di disoccupazione.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200" dirty="0" smtClean="0">
              <a:solidFill>
                <a:srgbClr val="5051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 smtClean="0">
              <a:solidFill>
                <a:srgbClr val="5051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 smtClean="0">
                <a:solidFill>
                  <a:srgbClr val="505150"/>
                </a:solidFill>
              </a:rPr>
              <a:t>----dal 2015 altri</a:t>
            </a:r>
            <a:r>
              <a:rPr lang="it-IT" sz="1200" b="1" baseline="0" dirty="0" smtClean="0">
                <a:solidFill>
                  <a:srgbClr val="505150"/>
                </a:solidFill>
              </a:rPr>
              <a:t> progetti: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err="1" smtClean="0"/>
              <a:t>Utilizzo</a:t>
            </a:r>
            <a:r>
              <a:rPr lang="en-US" sz="1200" dirty="0" smtClean="0"/>
              <a:t> di </a:t>
            </a:r>
            <a:r>
              <a:rPr lang="en-US" sz="1200" dirty="0" err="1" smtClean="0"/>
              <a:t>dati</a:t>
            </a:r>
            <a:r>
              <a:rPr lang="en-US" sz="1200" dirty="0" smtClean="0"/>
              <a:t> da Social Networks per la </a:t>
            </a:r>
            <a:r>
              <a:rPr lang="en-US" sz="1200" dirty="0" err="1" smtClean="0"/>
              <a:t>costruzione</a:t>
            </a:r>
            <a:r>
              <a:rPr lang="en-US" sz="1200" dirty="0" smtClean="0"/>
              <a:t> </a:t>
            </a:r>
            <a:r>
              <a:rPr lang="en-US" sz="1200" dirty="0" err="1" smtClean="0"/>
              <a:t>dell’Indice</a:t>
            </a:r>
            <a:r>
              <a:rPr lang="en-US" sz="1200" dirty="0" smtClean="0"/>
              <a:t> di </a:t>
            </a:r>
            <a:r>
              <a:rPr lang="en-US" sz="1200" dirty="0" err="1" smtClean="0"/>
              <a:t>fiducia</a:t>
            </a:r>
            <a:r>
              <a:rPr lang="en-US" sz="1200" dirty="0" smtClean="0"/>
              <a:t> </a:t>
            </a:r>
            <a:r>
              <a:rPr lang="en-US" sz="1200" dirty="0" err="1" smtClean="0"/>
              <a:t>dei</a:t>
            </a:r>
            <a:r>
              <a:rPr lang="en-US" sz="1200" dirty="0" smtClean="0"/>
              <a:t> </a:t>
            </a:r>
            <a:r>
              <a:rPr lang="en-US" sz="1200" dirty="0" err="1" smtClean="0"/>
              <a:t>consumatori</a:t>
            </a: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1200" dirty="0" smtClean="0"/>
              <a:t>Web </a:t>
            </a:r>
            <a:r>
              <a:rPr lang="it-IT" sz="1200" dirty="0" err="1" smtClean="0"/>
              <a:t>Scraping</a:t>
            </a:r>
            <a:r>
              <a:rPr lang="it-IT" sz="1200" dirty="0" smtClean="0"/>
              <a:t> e text </a:t>
            </a:r>
            <a:r>
              <a:rPr lang="it-IT" sz="1200" dirty="0" err="1" smtClean="0"/>
              <a:t>mining</a:t>
            </a:r>
            <a:r>
              <a:rPr lang="it-IT" sz="1200" dirty="0" smtClean="0"/>
              <a:t> sulle aziende Agrituristiche del Farm </a:t>
            </a:r>
            <a:r>
              <a:rPr lang="it-IT" sz="1200" dirty="0" err="1" smtClean="0"/>
              <a:t>Register</a:t>
            </a:r>
            <a:endParaRPr lang="it-IT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200" dirty="0" err="1" smtClean="0"/>
              <a:t>Utilizzo</a:t>
            </a:r>
            <a:r>
              <a:rPr lang="en-US" sz="1200" dirty="0" smtClean="0"/>
              <a:t> di </a:t>
            </a:r>
            <a:r>
              <a:rPr lang="en-US" sz="1200" dirty="0" err="1" smtClean="0"/>
              <a:t>immagini</a:t>
            </a:r>
            <a:r>
              <a:rPr lang="en-US" sz="1200" dirty="0" smtClean="0"/>
              <a:t> da Webcam per </a:t>
            </a:r>
            <a:r>
              <a:rPr lang="en-US" sz="1200" dirty="0" err="1" smtClean="0"/>
              <a:t>il</a:t>
            </a:r>
            <a:r>
              <a:rPr lang="en-US" sz="1200" dirty="0" smtClean="0"/>
              <a:t> </a:t>
            </a:r>
            <a:r>
              <a:rPr lang="en-US" sz="1200" dirty="0" err="1" smtClean="0"/>
              <a:t>controllo</a:t>
            </a:r>
            <a:r>
              <a:rPr lang="en-US" sz="1200" dirty="0" smtClean="0"/>
              <a:t> </a:t>
            </a:r>
            <a:r>
              <a:rPr lang="en-US" sz="1200" dirty="0" err="1" smtClean="0"/>
              <a:t>dei</a:t>
            </a:r>
            <a:r>
              <a:rPr lang="en-US" sz="1200" dirty="0" smtClean="0"/>
              <a:t> </a:t>
            </a:r>
            <a:r>
              <a:rPr lang="en-US" sz="1200" dirty="0" err="1" smtClean="0"/>
              <a:t>flussi</a:t>
            </a:r>
            <a:r>
              <a:rPr lang="en-US" sz="1200" dirty="0" smtClean="0"/>
              <a:t> di </a:t>
            </a:r>
            <a:r>
              <a:rPr lang="en-US" sz="1200" dirty="0" err="1" smtClean="0"/>
              <a:t>traffico</a:t>
            </a: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200" dirty="0" err="1" smtClean="0"/>
              <a:t>Contatti</a:t>
            </a:r>
            <a:r>
              <a:rPr lang="en-US" sz="1200" dirty="0" smtClean="0"/>
              <a:t> con Telecom per </a:t>
            </a:r>
            <a:r>
              <a:rPr lang="en-US" sz="1200" dirty="0" err="1" smtClean="0"/>
              <a:t>utilizzo</a:t>
            </a:r>
            <a:r>
              <a:rPr lang="en-US" sz="1200" dirty="0" smtClean="0"/>
              <a:t> di </a:t>
            </a:r>
            <a:r>
              <a:rPr lang="en-US" sz="1200" dirty="0" err="1" smtClean="0"/>
              <a:t>dati</a:t>
            </a:r>
            <a:r>
              <a:rPr lang="en-US" sz="1200" dirty="0" smtClean="0"/>
              <a:t> di </a:t>
            </a:r>
            <a:r>
              <a:rPr lang="en-US" sz="1200" dirty="0" err="1" smtClean="0"/>
              <a:t>telefonia</a:t>
            </a:r>
            <a:r>
              <a:rPr lang="en-US" sz="1200" dirty="0" smtClean="0"/>
              <a:t> mobile per le </a:t>
            </a:r>
            <a:r>
              <a:rPr lang="en-US" sz="1200" dirty="0" err="1" smtClean="0"/>
              <a:t>indagini</a:t>
            </a:r>
            <a:r>
              <a:rPr lang="en-US" sz="1200" dirty="0" smtClean="0"/>
              <a:t> </a:t>
            </a:r>
            <a:r>
              <a:rPr lang="en-US" sz="1200" dirty="0" err="1" smtClean="0"/>
              <a:t>sul</a:t>
            </a:r>
            <a:r>
              <a:rPr lang="en-US" sz="1200" dirty="0" smtClean="0"/>
              <a:t> </a:t>
            </a:r>
            <a:r>
              <a:rPr lang="en-US" sz="1200" dirty="0" err="1" smtClean="0"/>
              <a:t>turismo</a:t>
            </a:r>
            <a:r>
              <a:rPr lang="en-US" sz="1200" dirty="0" smtClean="0"/>
              <a:t> e per </a:t>
            </a:r>
            <a:r>
              <a:rPr lang="en-US" sz="1200" dirty="0" err="1" smtClean="0"/>
              <a:t>estendere</a:t>
            </a:r>
            <a:r>
              <a:rPr lang="en-US" sz="1200" dirty="0" smtClean="0"/>
              <a:t> le </a:t>
            </a:r>
            <a:r>
              <a:rPr lang="en-US" sz="1200" dirty="0" err="1" smtClean="0"/>
              <a:t>indagini</a:t>
            </a:r>
            <a:r>
              <a:rPr lang="en-US" sz="1200" dirty="0" smtClean="0"/>
              <a:t> </a:t>
            </a:r>
            <a:r>
              <a:rPr lang="en-US" sz="1200" dirty="0" err="1" smtClean="0"/>
              <a:t>sulla</a:t>
            </a:r>
            <a:r>
              <a:rPr lang="en-US" sz="1200" dirty="0" smtClean="0"/>
              <a:t> </a:t>
            </a:r>
            <a:r>
              <a:rPr lang="en-US" sz="1200" dirty="0" err="1" smtClean="0"/>
              <a:t>mobilità</a:t>
            </a:r>
            <a:r>
              <a:rPr lang="en-US" sz="1200" dirty="0" smtClean="0"/>
              <a:t> </a:t>
            </a:r>
          </a:p>
          <a:p>
            <a:pPr marL="0" indent="0">
              <a:buFont typeface="+mj-lt"/>
              <a:buNone/>
            </a:pPr>
            <a:endParaRPr lang="it-IT" sz="1200" dirty="0" smtClean="0">
              <a:solidFill>
                <a:srgbClr val="505150"/>
              </a:solidFill>
            </a:endParaRPr>
          </a:p>
          <a:p>
            <a:r>
              <a:rPr lang="it-IT" sz="1200" b="1" dirty="0" smtClean="0">
                <a:solidFill>
                  <a:srgbClr val="505150"/>
                </a:solidFill>
              </a:rPr>
              <a:t>WEB SCRAPING: </a:t>
            </a:r>
            <a:r>
              <a:rPr lang="it-IT" sz="1200" b="0" dirty="0" smtClean="0">
                <a:solidFill>
                  <a:srgbClr val="505150"/>
                </a:solidFill>
              </a:rPr>
              <a:t>estrazione</a:t>
            </a:r>
            <a:r>
              <a:rPr lang="it-IT" sz="1200" b="0" baseline="0" dirty="0" smtClean="0">
                <a:solidFill>
                  <a:srgbClr val="505150"/>
                </a:solidFill>
              </a:rPr>
              <a:t> delle informazioni dai siti web con appositi software, che si basa sull’indicizzazione dei siti internet. </a:t>
            </a:r>
          </a:p>
          <a:p>
            <a:r>
              <a:rPr lang="it-IT" sz="1200" b="0" baseline="0" dirty="0" smtClean="0">
                <a:solidFill>
                  <a:srgbClr val="505150"/>
                </a:solidFill>
              </a:rPr>
              <a:t>Esempio.: poster che descrive l’applicazione del WS alla rilevazione degli </a:t>
            </a:r>
            <a:r>
              <a:rPr lang="it-IT" sz="1200" b="1" baseline="0" dirty="0" smtClean="0">
                <a:solidFill>
                  <a:srgbClr val="505150"/>
                </a:solidFill>
              </a:rPr>
              <a:t>incidenti stradali. </a:t>
            </a:r>
          </a:p>
          <a:p>
            <a:r>
              <a:rPr lang="it-IT" sz="1200" b="0" baseline="0" dirty="0" smtClean="0">
                <a:solidFill>
                  <a:srgbClr val="505150"/>
                </a:solidFill>
              </a:rPr>
              <a:t>P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 le rilevazioni (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PREZZI AL CONSUMO) dei prodotti dell’elettronica di consumo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effettuate centralmente dall’Istat, è adottata la nuova tecnica di raccolta dei dati su Internet, mediante l’utilizzo di procedure automatiche di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scraping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 interrogano i siti web e operano lo scarico delle informazioni necessarie.</a:t>
            </a:r>
            <a:endParaRPr lang="it-IT" sz="1200" b="1" dirty="0" smtClean="0">
              <a:solidFill>
                <a:srgbClr val="505150"/>
              </a:solidFill>
            </a:endParaRPr>
          </a:p>
          <a:p>
            <a:pPr marL="0" indent="0">
              <a:buFont typeface="+mj-lt"/>
              <a:buNone/>
            </a:pPr>
            <a:endParaRPr lang="it-IT" sz="1200" dirty="0" smtClean="0">
              <a:solidFill>
                <a:srgbClr val="505150"/>
              </a:solidFill>
            </a:endParaRPr>
          </a:p>
          <a:p>
            <a:pPr marL="0" indent="0">
              <a:buFont typeface="+mj-lt"/>
              <a:buNone/>
            </a:pPr>
            <a:r>
              <a:rPr lang="it-IT" sz="1200" b="1" dirty="0" err="1" smtClean="0">
                <a:solidFill>
                  <a:srgbClr val="505150"/>
                </a:solidFill>
              </a:rPr>
              <a:t>Nowcasting</a:t>
            </a:r>
            <a:r>
              <a:rPr lang="it-IT" sz="1200" b="1" dirty="0" smtClean="0">
                <a:solidFill>
                  <a:srgbClr val="505150"/>
                </a:solidFill>
              </a:rPr>
              <a:t>: </a:t>
            </a:r>
            <a:r>
              <a:rPr lang="it-IT" sz="1200" b="0" dirty="0" smtClean="0">
                <a:solidFill>
                  <a:srgbClr val="505150"/>
                </a:solidFill>
              </a:rPr>
              <a:t>previsioni di breve</a:t>
            </a:r>
            <a:r>
              <a:rPr lang="it-IT" sz="1200" b="0" baseline="0" dirty="0" smtClean="0">
                <a:solidFill>
                  <a:srgbClr val="505150"/>
                </a:solidFill>
              </a:rPr>
              <a:t> periodo</a:t>
            </a:r>
            <a:r>
              <a:rPr lang="it-IT" sz="1200" b="1" dirty="0" smtClean="0">
                <a:solidFill>
                  <a:srgbClr val="505150"/>
                </a:solidFill>
              </a:rPr>
              <a:t> </a:t>
            </a:r>
          </a:p>
          <a:p>
            <a:pPr marL="0" indent="0">
              <a:buFont typeface="+mj-lt"/>
              <a:buNone/>
            </a:pPr>
            <a:endParaRPr lang="it-IT" sz="1200" dirty="0" smtClean="0">
              <a:solidFill>
                <a:srgbClr val="5051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 smtClean="0">
                <a:solidFill>
                  <a:srgbClr val="505150"/>
                </a:solidFill>
              </a:rPr>
              <a:t>PERSON&amp;PLACES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L’uso integrato di dati anonimizzati di telefonia mobile e di dati amministrativi per migliorare la qualità delle stime dei flussi di popolazione intercomunale. Il test è stato condotto dall’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Istat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nell’ambito del progetto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Popolazione insistente e city </a:t>
            </a:r>
            <a:r>
              <a:rPr lang="it-IT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it-IT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utilizzando congiuntamente dati da sistema informativo statistico e dati che saranno forniti dalla compagnia telefonica Wind.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Migliorare la qualità delle stime dei flussi intercomunali di popolazione e, in particolare, contribuire alla stima di altri dati, tra cui l’incidenza del pendolarismo giornaliero sul totale dei flussi intercomunali. I dati sono stati forniti da Wind verranno elaborati dall’Istat con una metodologia già sperimentata dal </a:t>
            </a:r>
            <a:r>
              <a:rPr lang="it-IT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Cnr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-Isti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dall’</a:t>
            </a:r>
            <a:r>
              <a:rPr lang="it-I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Università di Pisa </a:t>
            </a:r>
          </a:p>
          <a:p>
            <a:endParaRPr lang="it-IT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dirty="0" smtClean="0">
              <a:solidFill>
                <a:srgbClr val="505150"/>
              </a:solidFill>
            </a:endParaRPr>
          </a:p>
          <a:p>
            <a:endParaRPr lang="it-IT" sz="1050" dirty="0" smtClean="0">
              <a:solidFill>
                <a:srgbClr val="505150"/>
              </a:solidFill>
            </a:endParaRP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9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C96F79-BD42-4470-AFEC-8053C4B2F32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9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799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9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8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0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91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33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42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0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17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17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92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203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57F01D2-9A85-4A68-93DF-1750D89770E9}" type="datetime1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Economic and social classifications: methodology and application. Introductory course - Paris, 27-29 May 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0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23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81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439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ignika" charset="0"/>
                <a:cs typeface="Calibri"/>
              </a:rPr>
              <a:t>ROMA 24</a:t>
            </a:r>
            <a:r>
              <a:rPr lang="it-IT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ignika" charset="0"/>
                <a:cs typeface="Calibri"/>
              </a:rPr>
              <a:t> </a:t>
            </a:r>
            <a:r>
              <a:rPr lang="it-IT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SPAZIO CONFRONTI </a:t>
            </a:r>
            <a:r>
              <a:rPr lang="it-IT" sz="1200" b="1" baseline="0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 </a:t>
            </a:r>
            <a:endParaRPr lang="it-IT" sz="1200" b="1" dirty="0" smtClean="0">
              <a:solidFill>
                <a:srgbClr val="E26F31"/>
              </a:solidFill>
              <a:latin typeface="+mn-lt"/>
              <a:ea typeface="Signika Light" charset="0"/>
              <a:cs typeface="Calibri"/>
            </a:endParaRP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Statistiche sulla domanda e sull'offerta turistica: sistemi di rilevazione dei dati e nuove fonti d'informazione</a:t>
            </a:r>
            <a:endParaRPr lang="it-IT" sz="1200" baseline="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C11A-44B9-45CF-8EFE-D75A78B89D4E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F307-930F-408F-ACC2-3DE35F9988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sf2016venice.enit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mailto:sabato@istat.it" TargetMode="External"/><Relationship Id="rId4" Type="http://schemas.openxmlformats.org/officeDocument/2006/relationships/hyperlink" Target="mailto:dattilo@istat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2899954"/>
            <a:ext cx="12192000" cy="3958047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417631"/>
            <a:ext cx="8979884" cy="22082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SPAZIO CONFRONTI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Statistiche </a:t>
            </a:r>
            <a:r>
              <a:rPr lang="it-IT" sz="2800" b="1" dirty="0">
                <a:solidFill>
                  <a:schemeClr val="bg1"/>
                </a:solidFill>
              </a:rPr>
              <a:t>sulla domanda e sull'offerta turistica: sistemi di rilevazione dei dati e nuove fonti d'informazione</a:t>
            </a: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Statistiche sulla domanda turistica: </a:t>
            </a:r>
            <a:endParaRPr lang="it-IT" sz="3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200"/>
              </a:lnSpc>
            </a:pPr>
            <a:r>
              <a:rPr lang="it-IT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r>
              <a:rPr lang="it-IT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presente e futuro</a:t>
            </a:r>
            <a:endParaRPr lang="it-IT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Barbara Dattilo, Mariangela Sabato| ISTAT</a:t>
            </a:r>
            <a:endParaRPr lang="it-IT" sz="20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07987" y="855857"/>
            <a:ext cx="1005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Il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sistema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delle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statistiche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sul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turismo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in Italia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7419" y="1645880"/>
            <a:ext cx="7717207" cy="509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435100" indent="-341313">
              <a:defRPr>
                <a:solidFill>
                  <a:schemeClr val="tx1"/>
                </a:solidFill>
                <a:latin typeface="Arial" charset="0"/>
              </a:defRPr>
            </a:lvl3pPr>
            <a:lvl4pPr marL="288448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521075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9782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4354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926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49875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</a:pPr>
            <a:r>
              <a:rPr lang="en-US" b="1" dirty="0" smtClean="0">
                <a:latin typeface="+mn-lt"/>
              </a:rPr>
              <a:t>1. LIVELLO NAZIONALE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>
                <a:latin typeface="+mn-lt"/>
              </a:rPr>
              <a:t>OFFERTA TURISTICA</a:t>
            </a:r>
            <a:endParaRPr lang="en-US" dirty="0">
              <a:latin typeface="+mn-lt"/>
            </a:endParaRPr>
          </a:p>
          <a:p>
            <a:pPr marL="1492250" lvl="2" indent="-40005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  <a:buFont typeface="+mj-lt"/>
              <a:buAutoNum type="romanLcPeriod"/>
            </a:pPr>
            <a:r>
              <a:rPr lang="it-IT" dirty="0" smtClean="0">
                <a:latin typeface="+mn-lt"/>
              </a:rPr>
              <a:t>Movimento dei clienti negli esercizi ricettivi -ISTAT</a:t>
            </a:r>
          </a:p>
          <a:p>
            <a:pPr marL="1493837" lvl="2" indent="-40005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  <a:buFont typeface="+mj-lt"/>
              <a:buAutoNum type="romanLcPeriod"/>
            </a:pPr>
            <a:r>
              <a:rPr lang="it-IT" dirty="0" smtClean="0">
                <a:latin typeface="+mn-lt"/>
              </a:rPr>
              <a:t>Capacità </a:t>
            </a:r>
            <a:r>
              <a:rPr lang="it-IT" dirty="0">
                <a:latin typeface="+mn-lt"/>
              </a:rPr>
              <a:t>degli esercizi ricettivi-ISTAT</a:t>
            </a:r>
          </a:p>
          <a:p>
            <a:pPr marL="1093787" lvl="2" indent="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it-IT" dirty="0">
                <a:latin typeface="+mn-lt"/>
              </a:rPr>
              <a:t>	</a:t>
            </a:r>
            <a:r>
              <a:rPr lang="it-IT" dirty="0" smtClean="0">
                <a:latin typeface="+mn-lt"/>
              </a:rPr>
              <a:t>	</a:t>
            </a:r>
            <a:r>
              <a:rPr lang="en-US" b="1" i="1" dirty="0" smtClean="0">
                <a:solidFill>
                  <a:srgbClr val="00B0F0"/>
                </a:solidFill>
                <a:latin typeface="+mn-lt"/>
              </a:rPr>
              <a:t>Punto di vista: </a:t>
            </a:r>
            <a:r>
              <a:rPr lang="en-US" b="1" i="1" dirty="0" err="1" smtClean="0">
                <a:solidFill>
                  <a:srgbClr val="00B0F0"/>
                </a:solidFill>
                <a:latin typeface="+mn-lt"/>
              </a:rPr>
              <a:t>esercizi</a:t>
            </a:r>
            <a:r>
              <a:rPr lang="en-US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  <a:latin typeface="+mn-lt"/>
              </a:rPr>
              <a:t>ricettivi</a:t>
            </a:r>
            <a:endParaRPr lang="en-US" b="1" i="1" dirty="0" smtClean="0">
              <a:solidFill>
                <a:srgbClr val="00B0F0"/>
              </a:solidFill>
              <a:latin typeface="+mn-lt"/>
            </a:endParaRPr>
          </a:p>
          <a:p>
            <a:pPr marL="573087" lvl="1" indent="0" algn="ctr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endParaRPr lang="en-US" b="0" i="1" dirty="0" smtClean="0">
              <a:latin typeface="+mn-lt"/>
            </a:endParaRPr>
          </a:p>
          <a:p>
            <a:pPr marL="115887" indent="0" defTabSz="23495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dirty="0" smtClean="0">
                <a:latin typeface="+mn-lt"/>
              </a:rPr>
              <a:t>        B.  DOMANDA TURISTICA</a:t>
            </a:r>
          </a:p>
          <a:p>
            <a:pPr marL="1068388" indent="0" defTabSz="23495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dirty="0">
                <a:latin typeface="+mn-lt"/>
              </a:rPr>
              <a:t>	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>
                <a:latin typeface="+mn-lt"/>
              </a:rPr>
              <a:t>. 		</a:t>
            </a:r>
            <a:r>
              <a:rPr lang="en-US" dirty="0" err="1" smtClean="0">
                <a:latin typeface="+mn-lt"/>
              </a:rPr>
              <a:t>Indagine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Viaggi</a:t>
            </a:r>
            <a:r>
              <a:rPr lang="en-US" dirty="0">
                <a:latin typeface="+mn-lt"/>
              </a:rPr>
              <a:t> e </a:t>
            </a:r>
            <a:r>
              <a:rPr lang="en-US" dirty="0" err="1">
                <a:latin typeface="+mn-lt"/>
              </a:rPr>
              <a:t>Vacanze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–ISTAT</a:t>
            </a:r>
          </a:p>
          <a:p>
            <a:pPr marL="1068388" indent="0" defTabSz="23495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b="1" i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i="1" dirty="0" smtClean="0">
                <a:solidFill>
                  <a:srgbClr val="00B0F0"/>
                </a:solidFill>
                <a:latin typeface="+mn-lt"/>
              </a:rPr>
              <a:t>							Punto </a:t>
            </a:r>
            <a:r>
              <a:rPr lang="en-US" b="1" i="1" dirty="0">
                <a:solidFill>
                  <a:srgbClr val="00B0F0"/>
                </a:solidFill>
                <a:latin typeface="+mn-lt"/>
              </a:rPr>
              <a:t>di vista : </a:t>
            </a:r>
            <a:r>
              <a:rPr lang="en-US" b="1" i="1" dirty="0" err="1">
                <a:solidFill>
                  <a:srgbClr val="00B0F0"/>
                </a:solidFill>
                <a:latin typeface="+mn-lt"/>
              </a:rPr>
              <a:t>famiglie</a:t>
            </a:r>
            <a:r>
              <a:rPr lang="en-US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+mn-lt"/>
              </a:rPr>
              <a:t>residenti</a:t>
            </a:r>
            <a:endParaRPr lang="en-US" b="1" i="1" dirty="0">
              <a:solidFill>
                <a:srgbClr val="00B0F0"/>
              </a:solidFill>
              <a:latin typeface="+mn-lt"/>
            </a:endParaRPr>
          </a:p>
          <a:p>
            <a:pPr marL="115887" lvl="1" indent="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</a:t>
            </a:r>
          </a:p>
          <a:p>
            <a:pPr marL="115887" lvl="1" indent="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	    ii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      I</a:t>
            </a:r>
            <a:r>
              <a:rPr lang="it-IT" dirty="0" err="1">
                <a:latin typeface="+mn-lt"/>
              </a:rPr>
              <a:t>ndagine</a:t>
            </a:r>
            <a:r>
              <a:rPr lang="it-IT" dirty="0">
                <a:latin typeface="+mn-lt"/>
              </a:rPr>
              <a:t> alle frontiere – BANCA </a:t>
            </a:r>
            <a:r>
              <a:rPr lang="it-IT" dirty="0" smtClean="0">
                <a:latin typeface="+mn-lt"/>
              </a:rPr>
              <a:t>D’ITALIA</a:t>
            </a:r>
            <a:endParaRPr lang="en-US" dirty="0">
              <a:latin typeface="+mn-lt"/>
            </a:endParaRPr>
          </a:p>
          <a:p>
            <a:pPr marL="115887" lvl="1" indent="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b="1" i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i="1" dirty="0" smtClean="0">
                <a:solidFill>
                  <a:srgbClr val="00B0F0"/>
                </a:solidFill>
                <a:latin typeface="+mn-lt"/>
              </a:rPr>
              <a:t>		Punto </a:t>
            </a:r>
            <a:r>
              <a:rPr lang="en-US" b="1" i="1" dirty="0">
                <a:solidFill>
                  <a:srgbClr val="00B0F0"/>
                </a:solidFill>
                <a:latin typeface="+mn-lt"/>
              </a:rPr>
              <a:t>di vista : </a:t>
            </a:r>
            <a:r>
              <a:rPr lang="en-US" b="1" i="1" dirty="0" err="1">
                <a:solidFill>
                  <a:srgbClr val="00B0F0"/>
                </a:solidFill>
                <a:latin typeface="+mn-lt"/>
              </a:rPr>
              <a:t>spese</a:t>
            </a:r>
            <a:r>
              <a:rPr lang="en-US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B0F0"/>
                </a:solidFill>
                <a:latin typeface="+mn-lt"/>
              </a:rPr>
              <a:t>turistiche</a:t>
            </a:r>
            <a:endParaRPr lang="en-US" b="1" i="1" dirty="0">
              <a:solidFill>
                <a:srgbClr val="00B0F0"/>
              </a:solidFill>
              <a:latin typeface="+mn-lt"/>
            </a:endParaRPr>
          </a:p>
          <a:p>
            <a:pPr marL="115887" indent="0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endParaRPr lang="en-US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  <a:buFont typeface="Wingdings" pitchFamily="2" charset="2"/>
              <a:buNone/>
            </a:pPr>
            <a:endParaRPr lang="en-US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b="1" dirty="0" smtClean="0">
                <a:latin typeface="+mn-lt"/>
              </a:rPr>
              <a:t>2. </a:t>
            </a:r>
            <a:r>
              <a:rPr lang="en-US" b="1" dirty="0">
                <a:latin typeface="+mn-lt"/>
              </a:rPr>
              <a:t>LIVELLO </a:t>
            </a:r>
            <a:r>
              <a:rPr lang="en-US" b="1" dirty="0" smtClean="0">
                <a:latin typeface="+mn-lt"/>
              </a:rPr>
              <a:t>SUB-NAZIONALE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dirty="0" smtClean="0">
                <a:latin typeface="+mn-lt"/>
              </a:rPr>
              <a:t>	  	    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. 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</a:t>
            </a:r>
            <a:r>
              <a:rPr lang="en-US" dirty="0" err="1" smtClean="0">
                <a:latin typeface="+mn-lt"/>
              </a:rPr>
              <a:t>Regioni</a:t>
            </a:r>
            <a:r>
              <a:rPr lang="en-US" dirty="0" smtClean="0">
                <a:latin typeface="+mn-lt"/>
              </a:rPr>
              <a:t>: </a:t>
            </a:r>
            <a:r>
              <a:rPr lang="en-US" i="1" dirty="0" smtClean="0">
                <a:latin typeface="+mn-lt"/>
              </a:rPr>
              <a:t>best practices</a:t>
            </a:r>
            <a:endParaRPr lang="en-US" i="1" dirty="0"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</a:pPr>
            <a:r>
              <a:rPr lang="en-US" b="1" i="1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US" b="1" i="1" dirty="0" smtClean="0">
                <a:solidFill>
                  <a:srgbClr val="00B0F0"/>
                </a:solidFill>
                <a:latin typeface="+mn-lt"/>
              </a:rPr>
              <a:t>			Punto </a:t>
            </a:r>
            <a:r>
              <a:rPr lang="en-US" b="1" i="1" dirty="0">
                <a:solidFill>
                  <a:srgbClr val="00B0F0"/>
                </a:solidFill>
                <a:latin typeface="+mn-lt"/>
              </a:rPr>
              <a:t>di vista : </a:t>
            </a:r>
            <a:r>
              <a:rPr lang="en-US" b="1" i="1" dirty="0" err="1">
                <a:solidFill>
                  <a:srgbClr val="00B0F0"/>
                </a:solidFill>
                <a:latin typeface="+mn-lt"/>
              </a:rPr>
              <a:t>territorio</a:t>
            </a:r>
            <a:endParaRPr lang="it-IT" b="1" i="1" dirty="0">
              <a:solidFill>
                <a:srgbClr val="00B0F0"/>
              </a:solidFill>
              <a:latin typeface="+mn-lt"/>
            </a:endParaRPr>
          </a:p>
          <a:p>
            <a:pPr lvl="1" algn="ctr">
              <a:lnSpc>
                <a:spcPct val="80000"/>
              </a:lnSpc>
              <a:spcBef>
                <a:spcPct val="20000"/>
              </a:spcBef>
              <a:buClr>
                <a:srgbClr val="00517A"/>
              </a:buClr>
              <a:buSzPct val="95000"/>
              <a:buFont typeface="Wingdings" pitchFamily="2" charset="2"/>
              <a:buNone/>
            </a:pPr>
            <a:endParaRPr lang="en-US" b="1" i="1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13" name="Group 9"/>
          <p:cNvGrpSpPr>
            <a:grpSpLocks noChangeAspect="1"/>
          </p:cNvGrpSpPr>
          <p:nvPr/>
        </p:nvGrpSpPr>
        <p:grpSpPr bwMode="auto">
          <a:xfrm>
            <a:off x="6701439" y="1818024"/>
            <a:ext cx="8576126" cy="4246104"/>
            <a:chOff x="-769" y="1054"/>
            <a:chExt cx="11406" cy="5793"/>
          </a:xfrm>
        </p:grpSpPr>
        <p:sp>
          <p:nvSpPr>
            <p:cNvPr id="14" name="AutoShape 10"/>
            <p:cNvSpPr>
              <a:spLocks noChangeAspect="1" noChangeArrowheads="1"/>
            </p:cNvSpPr>
            <p:nvPr/>
          </p:nvSpPr>
          <p:spPr bwMode="auto">
            <a:xfrm>
              <a:off x="-223" y="1236"/>
              <a:ext cx="10860" cy="5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1494" y="2137"/>
              <a:ext cx="3960" cy="18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494" y="2137"/>
              <a:ext cx="2160" cy="36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AutoShape 13" descr="Scacchi piccoli"/>
            <p:cNvSpPr>
              <a:spLocks noChangeArrowheads="1"/>
            </p:cNvSpPr>
            <p:nvPr/>
          </p:nvSpPr>
          <p:spPr bwMode="auto">
            <a:xfrm>
              <a:off x="1494" y="2137"/>
              <a:ext cx="2160" cy="1800"/>
            </a:xfrm>
            <a:prstGeom prst="roundRect">
              <a:avLst>
                <a:gd name="adj" fmla="val 16667"/>
              </a:avLst>
            </a:prstGeom>
            <a:pattFill prst="smCheck">
              <a:fgClr>
                <a:srgbClr val="FFFF99"/>
              </a:fgClr>
              <a:bgClr>
                <a:srgbClr val="99CC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Rectangle 14" descr="Scacchi piccoli"/>
            <p:cNvSpPr>
              <a:spLocks noChangeArrowheads="1"/>
            </p:cNvSpPr>
            <p:nvPr/>
          </p:nvSpPr>
          <p:spPr bwMode="auto">
            <a:xfrm>
              <a:off x="1494" y="3577"/>
              <a:ext cx="2160" cy="360"/>
            </a:xfrm>
            <a:prstGeom prst="rect">
              <a:avLst/>
            </a:prstGeom>
            <a:pattFill prst="smCheck">
              <a:fgClr>
                <a:srgbClr val="FFFF99"/>
              </a:fgClr>
              <a:bgClr>
                <a:srgbClr val="99CC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494" y="3937"/>
              <a:ext cx="21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1785" y="4441"/>
              <a:ext cx="1689" cy="54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W" sz="1600" b="1" dirty="0"/>
                <a:t>Inbound</a:t>
              </a:r>
              <a:r>
                <a:rPr lang="it-IT" sz="1600" b="1" dirty="0"/>
                <a:t> </a:t>
              </a:r>
              <a:r>
                <a:rPr lang="en-ZW" sz="1600" b="1" dirty="0"/>
                <a:t>tourism</a:t>
              </a:r>
              <a:endParaRPr lang="it-IT" sz="1600" b="1" dirty="0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3793" y="2713"/>
              <a:ext cx="1595" cy="82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W" sz="1600" b="1" dirty="0"/>
                <a:t>Outbound tourism</a:t>
              </a:r>
              <a:endParaRPr lang="it-IT" sz="1600" b="1" dirty="0"/>
            </a:p>
          </p:txBody>
        </p:sp>
        <p:sp>
          <p:nvSpPr>
            <p:cNvPr id="22" name="AutoShape 18" descr="Scacchi piccoli"/>
            <p:cNvSpPr>
              <a:spLocks noChangeArrowheads="1"/>
            </p:cNvSpPr>
            <p:nvPr/>
          </p:nvSpPr>
          <p:spPr bwMode="auto">
            <a:xfrm>
              <a:off x="1785" y="2767"/>
              <a:ext cx="1718" cy="769"/>
            </a:xfrm>
            <a:prstGeom prst="roundRect">
              <a:avLst>
                <a:gd name="adj" fmla="val 16667"/>
              </a:avLst>
            </a:prstGeom>
            <a:pattFill prst="smCheck">
              <a:fgClr>
                <a:srgbClr val="FFFF99"/>
              </a:fgClr>
              <a:bgClr>
                <a:srgbClr val="99CC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ZW" sz="1600" b="1" dirty="0"/>
                <a:t>Domestic tourism</a:t>
              </a:r>
              <a:endParaRPr lang="it-IT" sz="1600" b="1" dirty="0"/>
            </a:p>
          </p:txBody>
        </p:sp>
        <p:sp>
          <p:nvSpPr>
            <p:cNvPr id="23" name="AutoShape 19"/>
            <p:cNvSpPr>
              <a:spLocks/>
            </p:cNvSpPr>
            <p:nvPr/>
          </p:nvSpPr>
          <p:spPr bwMode="auto">
            <a:xfrm flipH="1">
              <a:off x="1044" y="2141"/>
              <a:ext cx="452" cy="3620"/>
            </a:xfrm>
            <a:prstGeom prst="rightBrace">
              <a:avLst>
                <a:gd name="adj1" fmla="val 66740"/>
                <a:gd name="adj2" fmla="val 494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1965" y="1054"/>
              <a:ext cx="3077" cy="5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ZW" b="1" dirty="0"/>
                <a:t>National tourism</a:t>
              </a:r>
              <a:endParaRPr lang="it-IT" b="1" dirty="0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-769" y="3536"/>
              <a:ext cx="2039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ZW" b="1" dirty="0"/>
                <a:t>Internal</a:t>
              </a:r>
              <a:r>
                <a:rPr lang="it-IT" b="1" dirty="0"/>
                <a:t> </a:t>
              </a:r>
              <a:r>
                <a:rPr lang="en-ZW" b="1" dirty="0"/>
                <a:t>tourism</a:t>
              </a:r>
              <a:endParaRPr lang="it-IT" b="1" dirty="0"/>
            </a:p>
          </p:txBody>
        </p:sp>
        <p:sp>
          <p:nvSpPr>
            <p:cNvPr id="26" name="AutoShape 22"/>
            <p:cNvSpPr>
              <a:spLocks/>
            </p:cNvSpPr>
            <p:nvPr/>
          </p:nvSpPr>
          <p:spPr bwMode="auto">
            <a:xfrm rot="-5400000">
              <a:off x="3262" y="-77"/>
              <a:ext cx="452" cy="3801"/>
            </a:xfrm>
            <a:prstGeom prst="rightBrace">
              <a:avLst>
                <a:gd name="adj1" fmla="val 70077"/>
                <a:gd name="adj2" fmla="val 494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Freccia a destra 4"/>
          <p:cNvSpPr/>
          <p:nvPr/>
        </p:nvSpPr>
        <p:spPr>
          <a:xfrm>
            <a:off x="2393426" y="2681278"/>
            <a:ext cx="659675" cy="352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>
            <a:off x="2393425" y="6003605"/>
            <a:ext cx="659675" cy="352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a destra 27"/>
          <p:cNvSpPr/>
          <p:nvPr/>
        </p:nvSpPr>
        <p:spPr>
          <a:xfrm>
            <a:off x="2393426" y="4605959"/>
            <a:ext cx="659675" cy="352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a destra 28"/>
          <p:cNvSpPr/>
          <p:nvPr/>
        </p:nvSpPr>
        <p:spPr>
          <a:xfrm>
            <a:off x="2448465" y="3819711"/>
            <a:ext cx="659675" cy="352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utoShape 19"/>
          <p:cNvSpPr>
            <a:spLocks/>
          </p:cNvSpPr>
          <p:nvPr/>
        </p:nvSpPr>
        <p:spPr bwMode="auto">
          <a:xfrm rot="13598757" flipH="1">
            <a:off x="10673018" y="3838496"/>
            <a:ext cx="456149" cy="1830644"/>
          </a:xfrm>
          <a:prstGeom prst="rightBrace">
            <a:avLst>
              <a:gd name="adj1" fmla="val 66740"/>
              <a:gd name="adj2" fmla="val 4947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0304149" y="5224416"/>
            <a:ext cx="1533116" cy="6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ZW" b="1" dirty="0" smtClean="0"/>
              <a:t>International</a:t>
            </a:r>
            <a:r>
              <a:rPr lang="it-IT" b="1" dirty="0" smtClean="0"/>
              <a:t> </a:t>
            </a:r>
            <a:r>
              <a:rPr lang="en-ZW" b="1" dirty="0"/>
              <a:t>tourism</a:t>
            </a:r>
            <a:endParaRPr lang="it-IT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9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547" y="1028701"/>
            <a:ext cx="11697453" cy="11430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Il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sistema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delle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statistiche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sul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turismo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in Italia: </a:t>
            </a:r>
            <a:b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riferimenti</a:t>
            </a:r>
            <a:r>
              <a:rPr lang="en-US" sz="3600" b="1" dirty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internazionali</a:t>
            </a:r>
            <a:endParaRPr lang="en-US" sz="3600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342" y="2398307"/>
            <a:ext cx="11843657" cy="3958045"/>
          </a:xfrm>
        </p:spPr>
        <p:txBody>
          <a:bodyPr/>
          <a:lstStyle/>
          <a:p>
            <a:pPr algn="just"/>
            <a:r>
              <a:rPr lang="it-IT" b="1" i="1" dirty="0" err="1" smtClean="0"/>
              <a:t>Regulation</a:t>
            </a:r>
            <a:r>
              <a:rPr lang="it-IT" b="1" i="1" dirty="0" smtClean="0"/>
              <a:t> 692/2011 </a:t>
            </a:r>
            <a:r>
              <a:rPr lang="it-IT" dirty="0" err="1" smtClean="0"/>
              <a:t>concerning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statistics</a:t>
            </a:r>
            <a:r>
              <a:rPr lang="it-IT" dirty="0" smtClean="0"/>
              <a:t> on </a:t>
            </a:r>
            <a:r>
              <a:rPr lang="it-IT" dirty="0" err="1" smtClean="0"/>
              <a:t>tourism</a:t>
            </a:r>
            <a:r>
              <a:rPr lang="it-IT" dirty="0" smtClean="0"/>
              <a:t> (</a:t>
            </a:r>
            <a:r>
              <a:rPr lang="it-IT" dirty="0" err="1" smtClean="0"/>
              <a:t>repealing</a:t>
            </a:r>
            <a:r>
              <a:rPr lang="it-IT" dirty="0" smtClean="0"/>
              <a:t> </a:t>
            </a:r>
            <a:r>
              <a:rPr lang="it-IT" b="1" i="1" dirty="0" err="1" smtClean="0"/>
              <a:t>Council</a:t>
            </a:r>
            <a:r>
              <a:rPr lang="it-IT" b="1" i="1" dirty="0" smtClean="0"/>
              <a:t> Directive 95/57/EC</a:t>
            </a:r>
            <a:r>
              <a:rPr lang="it-IT" b="1" dirty="0" smtClean="0"/>
              <a:t>).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err="1" smtClean="0"/>
              <a:t>Methodological</a:t>
            </a:r>
            <a:r>
              <a:rPr lang="it-IT" b="1" dirty="0" smtClean="0"/>
              <a:t> </a:t>
            </a:r>
            <a:r>
              <a:rPr lang="it-IT" b="1" dirty="0" err="1" smtClean="0"/>
              <a:t>manual</a:t>
            </a:r>
            <a:r>
              <a:rPr lang="it-IT" b="1" dirty="0" smtClean="0"/>
              <a:t> for </a:t>
            </a:r>
            <a:r>
              <a:rPr lang="it-IT" b="1" dirty="0" err="1" smtClean="0"/>
              <a:t>tourism</a:t>
            </a:r>
            <a:r>
              <a:rPr lang="it-IT" b="1" dirty="0" smtClean="0"/>
              <a:t> </a:t>
            </a:r>
            <a:r>
              <a:rPr lang="it-IT" b="1" dirty="0" err="1" smtClean="0"/>
              <a:t>statistics</a:t>
            </a:r>
            <a:r>
              <a:rPr lang="it-IT" b="1" dirty="0" smtClean="0"/>
              <a:t> </a:t>
            </a:r>
            <a:r>
              <a:rPr lang="it-IT" dirty="0" smtClean="0"/>
              <a:t>– </a:t>
            </a:r>
            <a:r>
              <a:rPr lang="it-IT" dirty="0" err="1" smtClean="0"/>
              <a:t>Eurostat</a:t>
            </a:r>
            <a:r>
              <a:rPr lang="it-IT" dirty="0" smtClean="0"/>
              <a:t> 2014</a:t>
            </a:r>
            <a:endParaRPr lang="it-IT" dirty="0"/>
          </a:p>
          <a:p>
            <a:pPr algn="just"/>
            <a:endParaRPr lang="it-IT" b="1" dirty="0" smtClean="0"/>
          </a:p>
          <a:p>
            <a:r>
              <a:rPr lang="it-IT" b="1" i="1" dirty="0" smtClean="0"/>
              <a:t>International </a:t>
            </a:r>
            <a:r>
              <a:rPr lang="it-IT" b="1" i="1" dirty="0" err="1" smtClean="0"/>
              <a:t>Recommendations</a:t>
            </a:r>
            <a:r>
              <a:rPr lang="it-IT" b="1" i="1" dirty="0" smtClean="0"/>
              <a:t> for </a:t>
            </a:r>
            <a:r>
              <a:rPr lang="it-IT" b="1" i="1" dirty="0" err="1" smtClean="0"/>
              <a:t>tourism</a:t>
            </a:r>
            <a:r>
              <a:rPr lang="it-IT" b="1" i="1" dirty="0" smtClean="0"/>
              <a:t> </a:t>
            </a:r>
            <a:r>
              <a:rPr lang="it-IT" b="1" i="1" dirty="0" err="1" smtClean="0"/>
              <a:t>Statistics</a:t>
            </a:r>
            <a:r>
              <a:rPr lang="it-IT" b="1" i="1" dirty="0" smtClean="0"/>
              <a:t> </a:t>
            </a:r>
            <a:r>
              <a:rPr lang="it-IT" b="1" dirty="0" smtClean="0"/>
              <a:t>- </a:t>
            </a:r>
            <a:r>
              <a:rPr lang="it-IT" dirty="0" smtClean="0"/>
              <a:t>IRTS 2008 (UNWTO)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51B5-631A-9242-B635-C18491BE6C6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7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6548" y="1704546"/>
            <a:ext cx="11291463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Aft>
                <a:spcPct val="20000"/>
              </a:spcAft>
            </a:pPr>
            <a:r>
              <a:rPr lang="en-US" sz="2400" dirty="0" smtClean="0"/>
              <a:t>Una </a:t>
            </a:r>
            <a:r>
              <a:rPr lang="en-US" sz="2400" dirty="0" err="1" smtClean="0"/>
              <a:t>lunga</a:t>
            </a:r>
            <a:r>
              <a:rPr lang="en-US" sz="2400" dirty="0" smtClean="0"/>
              <a:t> </a:t>
            </a:r>
            <a:r>
              <a:rPr lang="en-US" sz="2400" dirty="0" err="1" smtClean="0"/>
              <a:t>tradizione</a:t>
            </a:r>
            <a:endParaRPr lang="en-US" sz="2400" dirty="0"/>
          </a:p>
          <a:p>
            <a:pPr marL="342900" indent="-342900">
              <a:lnSpc>
                <a:spcPct val="14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2400" b="1" i="1" dirty="0" smtClean="0"/>
              <a:t>Dal 1959 al 1993</a:t>
            </a:r>
            <a:r>
              <a:rPr lang="en-US" sz="2400" dirty="0" smtClean="0"/>
              <a:t>: </a:t>
            </a:r>
            <a:r>
              <a:rPr lang="en-US" sz="2400" u="sng" dirty="0" err="1" smtClean="0"/>
              <a:t>vacanze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lunghe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residente</a:t>
            </a:r>
            <a:r>
              <a:rPr lang="en-US" sz="2400" dirty="0" smtClean="0"/>
              <a:t> </a:t>
            </a:r>
            <a:r>
              <a:rPr lang="en-US" sz="2400" dirty="0" err="1" smtClean="0"/>
              <a:t>rilevate</a:t>
            </a:r>
            <a:r>
              <a:rPr lang="en-US" sz="2400" dirty="0" smtClean="0"/>
              <a:t> da: 1) </a:t>
            </a:r>
            <a:r>
              <a:rPr lang="en-US" sz="2400" dirty="0" err="1" smtClean="0"/>
              <a:t>indagini</a:t>
            </a:r>
            <a:r>
              <a:rPr lang="en-US" sz="2400" dirty="0" smtClean="0"/>
              <a:t> </a:t>
            </a:r>
            <a:r>
              <a:rPr lang="en-US" sz="2400" dirty="0" err="1" smtClean="0"/>
              <a:t>speciali</a:t>
            </a:r>
            <a:r>
              <a:rPr lang="en-US" sz="2400" dirty="0" smtClean="0"/>
              <a:t> </a:t>
            </a:r>
            <a:r>
              <a:rPr lang="en-US" sz="2400" dirty="0" err="1" smtClean="0"/>
              <a:t>pluriennali</a:t>
            </a:r>
            <a:r>
              <a:rPr lang="en-US" sz="2400" dirty="0" smtClean="0"/>
              <a:t> </a:t>
            </a:r>
            <a:r>
              <a:rPr lang="it-IT" sz="2400" dirty="0" smtClean="0"/>
              <a:t>abbinate</a:t>
            </a:r>
            <a:r>
              <a:rPr lang="en-US" sz="2400" dirty="0" smtClean="0"/>
              <a:t> </a:t>
            </a:r>
            <a:r>
              <a:rPr lang="en-US" sz="2400" dirty="0" err="1" smtClean="0"/>
              <a:t>all’indagine</a:t>
            </a:r>
            <a:r>
              <a:rPr lang="en-US" sz="2400" dirty="0" smtClean="0"/>
              <a:t> </a:t>
            </a:r>
            <a:r>
              <a:rPr lang="en-US" sz="2400" dirty="0" err="1" smtClean="0"/>
              <a:t>sulle</a:t>
            </a:r>
            <a:r>
              <a:rPr lang="en-US" sz="2400" dirty="0" smtClean="0"/>
              <a:t> </a:t>
            </a:r>
            <a:r>
              <a:rPr lang="en-US" sz="2400" dirty="0" err="1" smtClean="0"/>
              <a:t>Forze</a:t>
            </a:r>
            <a:r>
              <a:rPr lang="en-US" sz="2400" dirty="0" smtClean="0"/>
              <a:t> di </a:t>
            </a:r>
            <a:r>
              <a:rPr lang="en-US" sz="2400" dirty="0" err="1" smtClean="0"/>
              <a:t>Lavoro</a:t>
            </a:r>
            <a:r>
              <a:rPr lang="en-US" sz="2400" dirty="0" smtClean="0"/>
              <a:t>, 2) </a:t>
            </a:r>
            <a:r>
              <a:rPr lang="en-US" sz="2400" dirty="0" err="1" smtClean="0"/>
              <a:t>indagini</a:t>
            </a:r>
            <a:r>
              <a:rPr lang="en-US" sz="2400" dirty="0" smtClean="0"/>
              <a:t> suppl. </a:t>
            </a:r>
            <a:r>
              <a:rPr lang="en-US" sz="2400" dirty="0"/>
              <a:t>a</a:t>
            </a:r>
            <a:r>
              <a:rPr lang="en-US" sz="2400" dirty="0" smtClean="0"/>
              <a:t>l </a:t>
            </a:r>
            <a:r>
              <a:rPr lang="en-US" sz="2400" dirty="0" err="1" smtClean="0"/>
              <a:t>Bollettino</a:t>
            </a:r>
            <a:r>
              <a:rPr lang="en-US" sz="2400" dirty="0" smtClean="0"/>
              <a:t> </a:t>
            </a:r>
            <a:r>
              <a:rPr lang="en-US" sz="2400" dirty="0" err="1" smtClean="0"/>
              <a:t>mensile</a:t>
            </a:r>
            <a:r>
              <a:rPr lang="en-US" sz="2400" dirty="0" smtClean="0"/>
              <a:t>, 3) </a:t>
            </a:r>
            <a:r>
              <a:rPr lang="en-US" sz="2400" dirty="0" err="1" smtClean="0"/>
              <a:t>indagini</a:t>
            </a:r>
            <a:r>
              <a:rPr lang="en-US" sz="2400" dirty="0" smtClean="0"/>
              <a:t> ad hoc.</a:t>
            </a:r>
          </a:p>
          <a:p>
            <a:pPr marL="342900" indent="-342900">
              <a:lnSpc>
                <a:spcPct val="14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2400" b="1" i="1" dirty="0" smtClean="0"/>
              <a:t>Dal 1993 al 2013</a:t>
            </a:r>
            <a:r>
              <a:rPr lang="en-US" sz="2400" dirty="0" smtClean="0"/>
              <a:t>: </a:t>
            </a:r>
            <a:r>
              <a:rPr lang="en-US" sz="2400" dirty="0" err="1" smtClean="0"/>
              <a:t>indicatori</a:t>
            </a:r>
            <a:r>
              <a:rPr lang="en-US" sz="2400" dirty="0" smtClean="0"/>
              <a:t> </a:t>
            </a:r>
            <a:r>
              <a:rPr lang="en-US" sz="2400" dirty="0" err="1" smtClean="0"/>
              <a:t>annuali</a:t>
            </a:r>
            <a:r>
              <a:rPr lang="en-US" sz="2400" dirty="0" smtClean="0"/>
              <a:t> sui </a:t>
            </a:r>
            <a:r>
              <a:rPr lang="en-US" sz="2400" u="sng" dirty="0" err="1" smtClean="0"/>
              <a:t>turisti</a:t>
            </a:r>
            <a:r>
              <a:rPr lang="en-US" sz="2400" u="sng" dirty="0" smtClean="0"/>
              <a:t> per </a:t>
            </a:r>
            <a:r>
              <a:rPr lang="en-US" sz="2400" u="sng" dirty="0" err="1" smtClean="0"/>
              <a:t>vacanza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lunga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rilevati</a:t>
            </a:r>
            <a:r>
              <a:rPr lang="en-US" sz="2400" dirty="0" smtClean="0"/>
              <a:t> </a:t>
            </a:r>
            <a:r>
              <a:rPr lang="en-US" sz="2400" dirty="0" err="1" smtClean="0"/>
              <a:t>dall’indagine</a:t>
            </a:r>
            <a:r>
              <a:rPr lang="en-US" sz="2400" dirty="0" smtClean="0"/>
              <a:t> AVQ</a:t>
            </a:r>
          </a:p>
          <a:p>
            <a:pPr marL="342900" indent="-342900">
              <a:lnSpc>
                <a:spcPct val="14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en-US" sz="2400" b="1" i="1" dirty="0" smtClean="0"/>
              <a:t>Dal 1997 ad </a:t>
            </a:r>
            <a:r>
              <a:rPr lang="en-US" sz="2400" b="1" i="1" dirty="0" err="1" smtClean="0"/>
              <a:t>oggi</a:t>
            </a:r>
            <a:r>
              <a:rPr lang="en-US" sz="2400" dirty="0" smtClean="0"/>
              <a:t>: </a:t>
            </a:r>
            <a:r>
              <a:rPr lang="en-US" sz="2400" dirty="0" err="1" smtClean="0"/>
              <a:t>indicatori</a:t>
            </a:r>
            <a:r>
              <a:rPr lang="en-US" sz="2400" dirty="0" smtClean="0"/>
              <a:t> </a:t>
            </a:r>
            <a:r>
              <a:rPr lang="en-US" sz="2400" dirty="0" err="1" smtClean="0"/>
              <a:t>annuali</a:t>
            </a:r>
            <a:r>
              <a:rPr lang="en-US" sz="2400" dirty="0" smtClean="0"/>
              <a:t> e </a:t>
            </a:r>
            <a:r>
              <a:rPr lang="en-US" sz="2400" dirty="0" err="1" smtClean="0"/>
              <a:t>trimestrali</a:t>
            </a:r>
            <a:r>
              <a:rPr lang="en-US" sz="2400" dirty="0" smtClean="0"/>
              <a:t> su </a:t>
            </a:r>
            <a:r>
              <a:rPr lang="en-US" sz="2400" u="sng" dirty="0" err="1" smtClean="0"/>
              <a:t>viaggi</a:t>
            </a:r>
            <a:r>
              <a:rPr lang="en-US" sz="2400" dirty="0" smtClean="0"/>
              <a:t>, </a:t>
            </a:r>
            <a:r>
              <a:rPr lang="en-US" sz="2400" u="sng" dirty="0" err="1" smtClean="0"/>
              <a:t>notti</a:t>
            </a:r>
            <a:r>
              <a:rPr lang="en-US" sz="2400" dirty="0" smtClean="0"/>
              <a:t>,  </a:t>
            </a:r>
            <a:r>
              <a:rPr lang="en-US" sz="2400" u="sng" dirty="0" err="1" smtClean="0"/>
              <a:t>tustisti</a:t>
            </a:r>
            <a:r>
              <a:rPr lang="en-US" sz="2400" u="sng" dirty="0" smtClean="0"/>
              <a:t> per </a:t>
            </a:r>
            <a:r>
              <a:rPr lang="en-US" sz="2400" u="sng" dirty="0" err="1" smtClean="0"/>
              <a:t>vacanza</a:t>
            </a:r>
            <a:r>
              <a:rPr lang="en-US" sz="2400" u="sng" dirty="0" smtClean="0"/>
              <a:t> breve, </a:t>
            </a:r>
            <a:r>
              <a:rPr lang="en-US" sz="2400" u="sng" dirty="0" err="1" smtClean="0"/>
              <a:t>lunga</a:t>
            </a:r>
            <a:r>
              <a:rPr lang="en-US" sz="2400" u="sng" dirty="0" smtClean="0"/>
              <a:t> e di </a:t>
            </a:r>
            <a:r>
              <a:rPr lang="en-US" sz="2400" u="sng" dirty="0" err="1" smtClean="0"/>
              <a:t>lavoro</a:t>
            </a:r>
            <a:r>
              <a:rPr lang="en-US" sz="2400" u="sng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u="sng" dirty="0" err="1" smtClean="0"/>
              <a:t>escursioni</a:t>
            </a:r>
            <a:r>
              <a:rPr lang="en-US" sz="2400" dirty="0" smtClean="0"/>
              <a:t> </a:t>
            </a:r>
            <a:r>
              <a:rPr lang="en-US" sz="2400" dirty="0" err="1" smtClean="0"/>
              <a:t>rilevati</a:t>
            </a:r>
            <a:r>
              <a:rPr lang="en-US" sz="2400" dirty="0" smtClean="0"/>
              <a:t> </a:t>
            </a:r>
            <a:r>
              <a:rPr lang="en-US" sz="2400" dirty="0" err="1" smtClean="0"/>
              <a:t>dall’indagine</a:t>
            </a:r>
            <a:r>
              <a:rPr lang="en-US" sz="2400" dirty="0" smtClean="0"/>
              <a:t> </a:t>
            </a:r>
            <a:r>
              <a:rPr lang="en-US" sz="2400" dirty="0" err="1" smtClean="0"/>
              <a:t>Viaggi</a:t>
            </a:r>
            <a:r>
              <a:rPr lang="en-US" sz="2400" dirty="0" smtClean="0"/>
              <a:t> e </a:t>
            </a:r>
            <a:r>
              <a:rPr lang="en-US" sz="2400" dirty="0" err="1" smtClean="0"/>
              <a:t>Vacanze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2538" y="1009091"/>
            <a:ext cx="100512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Domanda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Turistica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: un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po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’ di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storia</a:t>
            </a:r>
            <a:endParaRPr lang="en-US" sz="3600" b="1" dirty="0">
              <a:solidFill>
                <a:srgbClr val="E26F31"/>
              </a:solidFill>
              <a:ea typeface="Signika Semibold" charset="0"/>
              <a:cs typeface="Signika Semibold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3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7984" y="1593866"/>
            <a:ext cx="10347273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200" b="1" u="sng" dirty="0" smtClean="0"/>
              <a:t>Dal 1997 al 2013</a:t>
            </a:r>
            <a:r>
              <a:rPr lang="en-GB" sz="2200" dirty="0" smtClean="0"/>
              <a:t>: </a:t>
            </a:r>
            <a:r>
              <a:rPr lang="en-GB" sz="2200" dirty="0" err="1" smtClean="0"/>
              <a:t>tecnica</a:t>
            </a:r>
            <a:r>
              <a:rPr lang="en-GB" sz="2200" dirty="0" smtClean="0"/>
              <a:t> </a:t>
            </a:r>
            <a:r>
              <a:rPr lang="en-GB" sz="2200" dirty="0"/>
              <a:t>CATI (Computer Assisted Telephone Interview) </a:t>
            </a:r>
          </a:p>
          <a:p>
            <a:pPr marL="917575" indent="-285750" defTabSz="7620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200" dirty="0" err="1" smtClean="0"/>
              <a:t>Riduzione</a:t>
            </a:r>
            <a:r>
              <a:rPr lang="en-GB" sz="2200" dirty="0" smtClean="0"/>
              <a:t> </a:t>
            </a:r>
            <a:r>
              <a:rPr lang="en-GB" sz="2200" dirty="0" err="1"/>
              <a:t>delle</a:t>
            </a:r>
            <a:r>
              <a:rPr lang="en-GB" sz="2200" dirty="0"/>
              <a:t> “time-consuming phases” (</a:t>
            </a:r>
            <a:r>
              <a:rPr lang="en-GB" sz="2200" dirty="0" err="1"/>
              <a:t>stampa</a:t>
            </a:r>
            <a:r>
              <a:rPr lang="en-GB" sz="2200" dirty="0"/>
              <a:t> e </a:t>
            </a:r>
            <a:r>
              <a:rPr lang="en-GB" sz="2200" dirty="0" err="1"/>
              <a:t>diffusione</a:t>
            </a:r>
            <a:r>
              <a:rPr lang="en-GB" sz="2200" dirty="0"/>
              <a:t> </a:t>
            </a:r>
            <a:r>
              <a:rPr lang="en-GB" sz="2200" dirty="0" err="1"/>
              <a:t>dei</a:t>
            </a:r>
            <a:r>
              <a:rPr lang="en-GB" sz="2200" dirty="0"/>
              <a:t> </a:t>
            </a:r>
            <a:r>
              <a:rPr lang="en-GB" sz="2200" dirty="0" err="1"/>
              <a:t>questionari</a:t>
            </a:r>
            <a:r>
              <a:rPr lang="en-GB" sz="2200" dirty="0"/>
              <a:t> </a:t>
            </a:r>
            <a:r>
              <a:rPr lang="en-GB" sz="2200" dirty="0" err="1"/>
              <a:t>cartacei</a:t>
            </a:r>
            <a:r>
              <a:rPr lang="en-GB" sz="2200" dirty="0"/>
              <a:t>, data entry) </a:t>
            </a:r>
          </a:p>
          <a:p>
            <a:pPr marL="917575" indent="-285750" defTabSz="7620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200" dirty="0" err="1"/>
              <a:t>Vantaggio</a:t>
            </a:r>
            <a:r>
              <a:rPr lang="en-GB" sz="2200" dirty="0"/>
              <a:t> </a:t>
            </a:r>
            <a:r>
              <a:rPr lang="en-GB" sz="2200" dirty="0" err="1"/>
              <a:t>economico</a:t>
            </a:r>
            <a:r>
              <a:rPr lang="en-GB" sz="2200" dirty="0"/>
              <a:t> in </a:t>
            </a:r>
            <a:r>
              <a:rPr lang="en-GB" sz="2200" dirty="0" err="1"/>
              <a:t>confronto</a:t>
            </a:r>
            <a:r>
              <a:rPr lang="en-GB" sz="2200" dirty="0"/>
              <a:t> </a:t>
            </a:r>
            <a:r>
              <a:rPr lang="en-GB" sz="2200" dirty="0" err="1"/>
              <a:t>alle</a:t>
            </a:r>
            <a:r>
              <a:rPr lang="en-GB" sz="2200" dirty="0"/>
              <a:t> </a:t>
            </a:r>
            <a:r>
              <a:rPr lang="en-GB" sz="2200" dirty="0" err="1"/>
              <a:t>indagini</a:t>
            </a:r>
            <a:r>
              <a:rPr lang="en-GB" sz="2200" dirty="0"/>
              <a:t> </a:t>
            </a:r>
            <a:r>
              <a:rPr lang="en-GB" sz="2200" dirty="0" smtClean="0"/>
              <a:t>face-to-face PAPI</a:t>
            </a:r>
            <a:endParaRPr lang="en-GB" sz="2200" dirty="0"/>
          </a:p>
          <a:p>
            <a:pPr marL="917575" indent="-285750" defTabSz="762000">
              <a:lnSpc>
                <a:spcPct val="120000"/>
              </a:lnSpc>
              <a:buFont typeface="Arial" pitchFamily="34" charset="0"/>
              <a:buChar char="•"/>
            </a:pPr>
            <a:r>
              <a:rPr lang="en-GB" sz="2200" dirty="0" err="1"/>
              <a:t>Gestione</a:t>
            </a:r>
            <a:r>
              <a:rPr lang="en-GB" sz="2200" dirty="0"/>
              <a:t> </a:t>
            </a:r>
            <a:r>
              <a:rPr lang="en-GB" sz="2200" dirty="0" err="1"/>
              <a:t>centralizzata</a:t>
            </a:r>
            <a:r>
              <a:rPr lang="en-GB" sz="2200" dirty="0"/>
              <a:t> </a:t>
            </a:r>
            <a:r>
              <a:rPr lang="en-GB" sz="2200" dirty="0" err="1"/>
              <a:t>delle</a:t>
            </a:r>
            <a:r>
              <a:rPr lang="en-GB" sz="2200" dirty="0"/>
              <a:t> </a:t>
            </a:r>
            <a:r>
              <a:rPr lang="en-GB" sz="2200" dirty="0" err="1"/>
              <a:t>interviste</a:t>
            </a:r>
            <a:r>
              <a:rPr lang="en-GB" sz="2200" dirty="0"/>
              <a:t> </a:t>
            </a:r>
            <a:r>
              <a:rPr lang="en-GB" sz="2200" dirty="0" err="1" smtClean="0"/>
              <a:t>telefoniche</a:t>
            </a:r>
            <a:endParaRPr lang="en-GB" sz="2200" dirty="0" smtClean="0"/>
          </a:p>
          <a:p>
            <a:pPr marL="631825" defTabSz="762000">
              <a:lnSpc>
                <a:spcPct val="120000"/>
              </a:lnSpc>
            </a:pPr>
            <a:endParaRPr lang="en-GB" sz="2200" dirty="0"/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GB" sz="2200" b="1" u="sng" dirty="0" smtClean="0"/>
              <a:t>Dal 2014</a:t>
            </a:r>
            <a:r>
              <a:rPr lang="en-GB" sz="2200" dirty="0" smtClean="0"/>
              <a:t>: </a:t>
            </a:r>
            <a:r>
              <a:rPr lang="en-GB" sz="2200" dirty="0" err="1"/>
              <a:t>tecnica</a:t>
            </a:r>
            <a:r>
              <a:rPr lang="en-GB" sz="2200" dirty="0"/>
              <a:t> </a:t>
            </a:r>
            <a:r>
              <a:rPr lang="en-GB" sz="2200" dirty="0" smtClean="0"/>
              <a:t>CAPI </a:t>
            </a:r>
            <a:r>
              <a:rPr lang="en-GB" sz="2200" dirty="0"/>
              <a:t>(Computer Assisted </a:t>
            </a:r>
            <a:r>
              <a:rPr lang="en-GB" sz="2200" dirty="0" smtClean="0"/>
              <a:t>Personal Interview) e </a:t>
            </a:r>
            <a:r>
              <a:rPr lang="en-GB" sz="2200" dirty="0" err="1" smtClean="0"/>
              <a:t>integrazione</a:t>
            </a:r>
            <a:r>
              <a:rPr lang="en-GB" sz="2200" dirty="0" smtClean="0"/>
              <a:t> </a:t>
            </a:r>
            <a:r>
              <a:rPr lang="en-GB" sz="2200" dirty="0" err="1" smtClean="0"/>
              <a:t>nell’indagine</a:t>
            </a:r>
            <a:r>
              <a:rPr lang="en-GB" sz="2200" dirty="0" smtClean="0"/>
              <a:t> </a:t>
            </a:r>
            <a:r>
              <a:rPr lang="en-GB" sz="2200" dirty="0" err="1" smtClean="0"/>
              <a:t>sulle</a:t>
            </a:r>
            <a:r>
              <a:rPr lang="en-GB" sz="2200" dirty="0" smtClean="0"/>
              <a:t> </a:t>
            </a:r>
            <a:r>
              <a:rPr lang="en-GB" sz="2200" dirty="0" err="1" smtClean="0"/>
              <a:t>Spese</a:t>
            </a:r>
            <a:r>
              <a:rPr lang="en-GB" sz="2200" dirty="0" smtClean="0"/>
              <a:t> </a:t>
            </a:r>
            <a:r>
              <a:rPr lang="en-GB" sz="2200" dirty="0" err="1" smtClean="0"/>
              <a:t>delle</a:t>
            </a:r>
            <a:r>
              <a:rPr lang="en-GB" sz="2200" dirty="0" smtClean="0"/>
              <a:t> </a:t>
            </a:r>
            <a:r>
              <a:rPr lang="en-GB" sz="2200" dirty="0" err="1" smtClean="0"/>
              <a:t>famiglie</a:t>
            </a:r>
            <a:endParaRPr lang="en-GB" sz="2200" dirty="0" smtClean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hlinkClick r:id="" action="ppaction://hlinkshowjump?jump=nextslide"/>
              </a:rPr>
              <a:t>Superamento</a:t>
            </a:r>
            <a:r>
              <a:rPr lang="en-GB" sz="2200" dirty="0">
                <a:hlinkClick r:id="" action="ppaction://hlinkshowjump?jump=nextslide"/>
              </a:rPr>
              <a:t> </a:t>
            </a:r>
            <a:r>
              <a:rPr lang="en-GB" sz="2200" dirty="0" err="1">
                <a:hlinkClick r:id="" action="ppaction://hlinkshowjump?jump=nextslide"/>
              </a:rPr>
              <a:t>problema</a:t>
            </a:r>
            <a:r>
              <a:rPr lang="en-GB" sz="2200" dirty="0">
                <a:hlinkClick r:id="" action="ppaction://hlinkshowjump?jump=nextslide"/>
              </a:rPr>
              <a:t> </a:t>
            </a:r>
            <a:r>
              <a:rPr lang="en-GB" sz="2200" dirty="0" err="1">
                <a:hlinkClick r:id="" action="ppaction://hlinkshowjump?jump=nextslide"/>
              </a:rPr>
              <a:t>della</a:t>
            </a:r>
            <a:r>
              <a:rPr lang="en-GB" sz="2200" dirty="0">
                <a:hlinkClick r:id="" action="ppaction://hlinkshowjump?jump=nextslide"/>
              </a:rPr>
              <a:t> </a:t>
            </a:r>
            <a:r>
              <a:rPr lang="en-GB" sz="2200" dirty="0" err="1">
                <a:hlinkClick r:id="" action="ppaction://hlinkshowjump?jump=nextslide"/>
              </a:rPr>
              <a:t>sottocopertura</a:t>
            </a:r>
            <a:r>
              <a:rPr lang="en-GB" sz="2200" dirty="0">
                <a:hlinkClick r:id="" action="ppaction://hlinkshowjump?jump=nextslide"/>
              </a:rPr>
              <a:t> </a:t>
            </a:r>
            <a:r>
              <a:rPr lang="en-GB" sz="2200" dirty="0" err="1">
                <a:hlinkClick r:id="" action="ppaction://hlinkshowjump?jump=nextslide"/>
              </a:rPr>
              <a:t>della</a:t>
            </a:r>
            <a:r>
              <a:rPr lang="en-GB" sz="2200" dirty="0">
                <a:hlinkClick r:id="" action="ppaction://hlinkshowjump?jump=nextslide"/>
              </a:rPr>
              <a:t> </a:t>
            </a:r>
            <a:r>
              <a:rPr lang="en-GB" sz="2200" dirty="0" err="1">
                <a:hlinkClick r:id="" action="ppaction://hlinkshowjump?jump=nextslide"/>
              </a:rPr>
              <a:t>lista</a:t>
            </a:r>
            <a:endParaRPr lang="en-GB" sz="2200" dirty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Maggiore attenzione dei rispondenti alle spese del viaggio</a:t>
            </a:r>
            <a:endParaRPr lang="en-GB" sz="2200" dirty="0"/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Arricchimento</a:t>
            </a:r>
            <a:r>
              <a:rPr lang="en-GB" sz="2200" dirty="0">
                <a:hlinkClick r:id="rId3" action="ppaction://hlinksldjump"/>
              </a:rPr>
              <a:t> del </a:t>
            </a:r>
            <a:r>
              <a:rPr lang="en-GB" sz="2200" dirty="0" err="1">
                <a:hlinkClick r:id="rId3" action="ppaction://hlinksldjump"/>
              </a:rPr>
              <a:t>contenuto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informativo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nella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prospettiva</a:t>
            </a:r>
            <a:r>
              <a:rPr lang="en-GB" sz="2200" dirty="0">
                <a:hlinkClick r:id="rId3" action="ppaction://hlinksldjump"/>
              </a:rPr>
              <a:t> di </a:t>
            </a:r>
            <a:r>
              <a:rPr lang="en-GB" sz="2200" dirty="0" err="1">
                <a:hlinkClick r:id="rId3" action="ppaction://hlinksldjump"/>
              </a:rPr>
              <a:t>analisi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approfondite</a:t>
            </a:r>
            <a:r>
              <a:rPr lang="en-GB" sz="2200" dirty="0">
                <a:hlinkClick r:id="rId3" action="ppaction://hlinksldjump"/>
              </a:rPr>
              <a:t> sui </a:t>
            </a:r>
            <a:r>
              <a:rPr lang="en-GB" sz="2200" dirty="0" err="1">
                <a:hlinkClick r:id="rId3" action="ppaction://hlinksldjump"/>
              </a:rPr>
              <a:t>comportamenti</a:t>
            </a:r>
            <a:r>
              <a:rPr lang="en-GB" sz="2200" dirty="0">
                <a:hlinkClick r:id="rId3" action="ppaction://hlinksldjump"/>
              </a:rPr>
              <a:t> di </a:t>
            </a:r>
            <a:r>
              <a:rPr lang="en-GB" sz="2200" dirty="0" err="1">
                <a:hlinkClick r:id="rId3" action="ppaction://hlinksldjump"/>
              </a:rPr>
              <a:t>spesa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delle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famiglie</a:t>
            </a:r>
            <a:r>
              <a:rPr lang="en-GB" sz="2200" dirty="0">
                <a:hlinkClick r:id="rId3" action="ppaction://hlinksldjump"/>
              </a:rPr>
              <a:t> (</a:t>
            </a:r>
            <a:r>
              <a:rPr lang="en-GB" sz="2200" dirty="0" err="1">
                <a:hlinkClick r:id="rId3" action="ppaction://hlinksldjump"/>
              </a:rPr>
              <a:t>sia</a:t>
            </a:r>
            <a:r>
              <a:rPr lang="en-GB" sz="2200" dirty="0">
                <a:hlinkClick r:id="rId3" action="ppaction://hlinksldjump"/>
              </a:rPr>
              <a:t> in </a:t>
            </a:r>
            <a:r>
              <a:rPr lang="en-GB" sz="2200" dirty="0" err="1">
                <a:hlinkClick r:id="rId3" action="ppaction://hlinksldjump"/>
              </a:rPr>
              <a:t>viaggio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che</a:t>
            </a:r>
            <a:r>
              <a:rPr lang="en-GB" sz="2200" dirty="0">
                <a:hlinkClick r:id="rId3" action="ppaction://hlinksldjump"/>
              </a:rPr>
              <a:t> </a:t>
            </a:r>
            <a:r>
              <a:rPr lang="en-GB" sz="2200" dirty="0" err="1">
                <a:hlinkClick r:id="rId3" action="ppaction://hlinksldjump"/>
              </a:rPr>
              <a:t>nella</a:t>
            </a:r>
            <a:r>
              <a:rPr lang="en-GB" sz="2200" dirty="0">
                <a:hlinkClick r:id="rId3" action="ppaction://hlinksldjump"/>
              </a:rPr>
              <a:t> vita </a:t>
            </a:r>
            <a:r>
              <a:rPr lang="en-GB" sz="2200" dirty="0" err="1">
                <a:hlinkClick r:id="rId3" action="ppaction://hlinksldjump"/>
              </a:rPr>
              <a:t>quotidiana</a:t>
            </a:r>
            <a:r>
              <a:rPr lang="en-GB" sz="2200" dirty="0" smtClean="0">
                <a:hlinkClick r:id="rId3" action="ppaction://hlinksldjump"/>
              </a:rPr>
              <a:t>)</a:t>
            </a:r>
            <a:endParaRPr lang="en-GB" sz="20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852538" y="1009091"/>
            <a:ext cx="1005128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Viaggi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e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Vacanze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: la </a:t>
            </a:r>
            <a:r>
              <a:rPr lang="en-US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tecnica</a:t>
            </a:r>
            <a:r>
              <a:rPr lang="en-US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di rilevazione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60283" y="1"/>
            <a:ext cx="1005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Perché cambiare? Le criticità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67310" y="904062"/>
            <a:ext cx="10060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Quanto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è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diffuso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il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telefono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fisso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nelle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GB" sz="3600" b="1" dirty="0" err="1">
                <a:solidFill>
                  <a:srgbClr val="E26F31"/>
                </a:solidFill>
                <a:ea typeface="Signika Semibold" charset="0"/>
                <a:cs typeface="Signika Semibold" charset="0"/>
              </a:rPr>
              <a:t>abitazioni</a:t>
            </a:r>
            <a:r>
              <a:rPr lang="en-GB" sz="3600" b="1" dirty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?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455276"/>
              </p:ext>
            </p:extLst>
          </p:nvPr>
        </p:nvGraphicFramePr>
        <p:xfrm>
          <a:off x="716905" y="1917701"/>
          <a:ext cx="10229849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16905" y="1518641"/>
            <a:ext cx="1039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Famiglie per modalità di copertura telefonica. Anni 1997-2012 (%)</a:t>
            </a:r>
            <a:endParaRPr lang="it-IT" b="1" dirty="0"/>
          </a:p>
        </p:txBody>
      </p:sp>
      <p:sp>
        <p:nvSpPr>
          <p:cNvPr id="14" name="Rettangolo 13"/>
          <p:cNvSpPr/>
          <p:nvPr/>
        </p:nvSpPr>
        <p:spPr>
          <a:xfrm>
            <a:off x="1050636" y="5960734"/>
            <a:ext cx="10229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Fonte</a:t>
            </a:r>
            <a:r>
              <a:rPr lang="it-IT" sz="1400" dirty="0"/>
              <a:t>: Istat, Indagine Aspetti della vita quotidiana.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41381" y="1896361"/>
            <a:ext cx="1180882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738" indent="-342900" defTabSz="762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FF0000"/>
                </a:solidFill>
              </a:rPr>
              <a:t>VINCOLI</a:t>
            </a:r>
            <a:r>
              <a:rPr lang="it-IT" sz="2400" dirty="0" smtClean="0"/>
              <a:t>:  legali, tecnologici, finanziari, concettuali e </a:t>
            </a:r>
          </a:p>
          <a:p>
            <a:pPr marL="96838" defTabSz="762000">
              <a:lnSpc>
                <a:spcPct val="120000"/>
              </a:lnSpc>
            </a:pPr>
            <a:r>
              <a:rPr lang="it-IT" sz="2400" dirty="0" smtClean="0"/>
              <a:t>		   metodologici</a:t>
            </a:r>
          </a:p>
          <a:p>
            <a:pPr marL="439738" indent="-342900" defTabSz="762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it-IT" sz="2400" b="1" dirty="0" smtClean="0">
                <a:solidFill>
                  <a:srgbClr val="FF0000"/>
                </a:solidFill>
              </a:rPr>
              <a:t>INIZIATIVE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SPERIMENTALI</a:t>
            </a:r>
            <a:r>
              <a:rPr lang="it-IT" sz="2400" dirty="0" smtClean="0"/>
              <a:t>: </a:t>
            </a:r>
          </a:p>
          <a:p>
            <a:pPr marL="800100" lvl="1" indent="-261938" defTabSz="76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400" dirty="0" err="1" smtClean="0"/>
              <a:t>Eurostat</a:t>
            </a:r>
            <a:r>
              <a:rPr lang="it-IT" sz="2400" dirty="0" smtClean="0"/>
              <a:t>: promozione della conoscenza dei </a:t>
            </a:r>
            <a:r>
              <a:rPr lang="it-IT" sz="2400" i="1" dirty="0"/>
              <a:t>mobile </a:t>
            </a:r>
            <a:r>
              <a:rPr lang="it-IT" sz="2400" i="1" dirty="0" err="1" smtClean="0"/>
              <a:t>phone</a:t>
            </a:r>
            <a:r>
              <a:rPr lang="it-IT" sz="2400" i="1" dirty="0" smtClean="0"/>
              <a:t> data (studi di fattibilità e volumi metodologici)</a:t>
            </a:r>
          </a:p>
          <a:p>
            <a:pPr marL="800100" lvl="1" indent="-261938" defTabSz="76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Progetti di alcuni paesi europei (es. Estonia, Repubblica Ceca, Olanda, Irlanda)</a:t>
            </a:r>
          </a:p>
          <a:p>
            <a:pPr marL="800100" lvl="1" indent="-261938" defTabSz="762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sz="2400" dirty="0" smtClean="0"/>
              <a:t>ISTAT: dal 2013  </a:t>
            </a:r>
            <a:r>
              <a:rPr lang="it-IT" sz="2400" b="1" i="1" dirty="0" smtClean="0"/>
              <a:t>Road </a:t>
            </a:r>
            <a:r>
              <a:rPr lang="it-IT" sz="2400" b="1" i="1" dirty="0" err="1" smtClean="0"/>
              <a:t>Map</a:t>
            </a:r>
            <a:r>
              <a:rPr lang="it-IT" sz="2400" b="1" i="1" dirty="0" smtClean="0"/>
              <a:t> per l’uso </a:t>
            </a:r>
            <a:r>
              <a:rPr lang="it-IT" sz="2400" b="1" i="1" dirty="0"/>
              <a:t>dei Big Data nella statistica </a:t>
            </a:r>
            <a:r>
              <a:rPr lang="it-IT" sz="2400" b="1" i="1" dirty="0" smtClean="0"/>
              <a:t>ufficiale</a:t>
            </a:r>
          </a:p>
          <a:p>
            <a:pPr marL="1157288" lvl="3" defTabSz="7620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/>
              <a:t>Commissione</a:t>
            </a:r>
            <a:r>
              <a:rPr lang="it-IT" sz="2400" dirty="0" smtClean="0"/>
              <a:t> </a:t>
            </a:r>
            <a:r>
              <a:rPr lang="it-IT" sz="2400" b="1" dirty="0" smtClean="0"/>
              <a:t>di studio </a:t>
            </a:r>
            <a:r>
              <a:rPr lang="it-IT" sz="2400" dirty="0" smtClean="0"/>
              <a:t>(2013-2015)</a:t>
            </a:r>
          </a:p>
          <a:p>
            <a:pPr marL="1157288" lvl="3" defTabSz="7620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b="1" dirty="0"/>
              <a:t>Commissione</a:t>
            </a:r>
            <a:r>
              <a:rPr lang="it-IT" sz="2400" dirty="0"/>
              <a:t> </a:t>
            </a:r>
            <a:r>
              <a:rPr lang="it-IT" sz="2400" b="1" dirty="0" smtClean="0"/>
              <a:t>tecnica</a:t>
            </a:r>
            <a:r>
              <a:rPr lang="it-IT" sz="2400" dirty="0" smtClean="0"/>
              <a:t> (2016-2020)</a:t>
            </a:r>
          </a:p>
          <a:p>
            <a:pPr marL="1157288" lvl="3" defTabSz="7620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/>
              <a:t>Gruppi di </a:t>
            </a:r>
            <a:r>
              <a:rPr lang="it-IT" sz="2400" b="1" dirty="0"/>
              <a:t>l</a:t>
            </a:r>
            <a:r>
              <a:rPr lang="it-IT" sz="2400" b="1" dirty="0" smtClean="0"/>
              <a:t>avoro interni </a:t>
            </a:r>
            <a:r>
              <a:rPr lang="it-IT" sz="2400" dirty="0" smtClean="0"/>
              <a:t>(2013;2016)</a:t>
            </a:r>
          </a:p>
          <a:p>
            <a:pPr marL="1157288" lvl="3" defTabSz="7620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sz="2400" b="1" dirty="0"/>
              <a:t>S</a:t>
            </a:r>
            <a:r>
              <a:rPr lang="it-IT" sz="2400" b="1" dirty="0" smtClean="0"/>
              <a:t>perimentazioni</a:t>
            </a:r>
            <a:r>
              <a:rPr lang="it-IT" sz="2400" dirty="0" smtClean="0"/>
              <a:t> </a:t>
            </a:r>
            <a:r>
              <a:rPr lang="it-IT" sz="2200" dirty="0" smtClean="0"/>
              <a:t>(scanner data, </a:t>
            </a:r>
            <a:r>
              <a:rPr lang="it-IT" sz="2200" i="1" dirty="0"/>
              <a:t>mobile </a:t>
            </a:r>
            <a:r>
              <a:rPr lang="it-IT" sz="2200" i="1" dirty="0" err="1"/>
              <a:t>phone</a:t>
            </a:r>
            <a:r>
              <a:rPr lang="it-IT" sz="2200" i="1" dirty="0"/>
              <a:t> data </a:t>
            </a:r>
            <a:r>
              <a:rPr lang="it-IT" sz="2200" i="1" dirty="0" smtClean="0"/>
              <a:t>, web </a:t>
            </a:r>
            <a:r>
              <a:rPr lang="it-IT" sz="2200" i="1" dirty="0" err="1" smtClean="0"/>
              <a:t>scraping</a:t>
            </a:r>
            <a:r>
              <a:rPr lang="it-IT" sz="2200" i="1" dirty="0" smtClean="0"/>
              <a:t>, </a:t>
            </a:r>
            <a:r>
              <a:rPr lang="it-IT" sz="2200" i="1" dirty="0" err="1" smtClean="0"/>
              <a:t>google</a:t>
            </a:r>
            <a:r>
              <a:rPr lang="it-IT" sz="2200" i="1" dirty="0" smtClean="0"/>
              <a:t> trends)</a:t>
            </a:r>
            <a:endParaRPr lang="en-GB" sz="24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83174" y="999277"/>
            <a:ext cx="113733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Telefonia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mobile da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vincolo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a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opportunità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: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prospettive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future per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l’indagine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Viaggi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e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Vacanze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(1)</a:t>
            </a:r>
            <a:endParaRPr lang="en-US" sz="3200" b="1" dirty="0">
              <a:solidFill>
                <a:srgbClr val="E26F31"/>
              </a:solidFill>
              <a:ea typeface="Signika Semibold" charset="0"/>
              <a:cs typeface="Signika Semibold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11168743" y="6356352"/>
            <a:ext cx="413656" cy="240392"/>
          </a:xfrm>
        </p:spPr>
        <p:txBody>
          <a:bodyPr/>
          <a:lstStyle/>
          <a:p>
            <a:fld id="{E0C751B5-631A-9242-B635-C18491BE6C62}" type="slidenum">
              <a:rPr lang="it-IT" smtClean="0"/>
              <a:t>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57" y="1598658"/>
            <a:ext cx="4756541" cy="17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16905" y="1974955"/>
            <a:ext cx="108909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2015</a:t>
            </a:r>
            <a:r>
              <a:rPr lang="it-IT" sz="2400" dirty="0" smtClean="0"/>
              <a:t>:  </a:t>
            </a:r>
            <a:r>
              <a:rPr lang="it-IT" sz="2400" i="1" dirty="0" smtClean="0"/>
              <a:t>Sperimentazione </a:t>
            </a:r>
            <a:r>
              <a:rPr lang="it-IT" sz="2400" i="1" dirty="0"/>
              <a:t>per l'utilizzo di big data su telefonia mobile nell'ambito delle statistiche sulla domanda </a:t>
            </a:r>
            <a:r>
              <a:rPr lang="it-IT" sz="2400" i="1" dirty="0" smtClean="0"/>
              <a:t>turistica  </a:t>
            </a:r>
            <a:r>
              <a:rPr lang="it-IT" sz="2400" dirty="0" smtClean="0"/>
              <a:t>(STU  IST-02669)</a:t>
            </a:r>
          </a:p>
          <a:p>
            <a:endParaRPr lang="it-IT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400" b="1" dirty="0" smtClean="0"/>
              <a:t>Obiettivo di breve-medio periodo</a:t>
            </a:r>
            <a:r>
              <a:rPr lang="it-IT" sz="2400" dirty="0" smtClean="0"/>
              <a:t>: testare metodologia e costruire </a:t>
            </a:r>
            <a:r>
              <a:rPr lang="it-IT" sz="2400" dirty="0"/>
              <a:t>dei </a:t>
            </a:r>
            <a:r>
              <a:rPr lang="it-IT" sz="2400" u="sng" dirty="0"/>
              <a:t>coefficienti correttivi </a:t>
            </a:r>
            <a:r>
              <a:rPr lang="it-IT" sz="2400" dirty="0"/>
              <a:t>da applicare ai dati del </a:t>
            </a:r>
            <a:r>
              <a:rPr lang="it-IT" sz="2400" i="1" dirty="0"/>
              <a:t>mobile </a:t>
            </a:r>
            <a:r>
              <a:rPr lang="it-IT" sz="2400" i="1" dirty="0" err="1"/>
              <a:t>phone</a:t>
            </a:r>
            <a:r>
              <a:rPr lang="it-IT" sz="2400" dirty="0"/>
              <a:t> per </a:t>
            </a:r>
            <a:r>
              <a:rPr lang="it-IT" sz="2400" dirty="0" smtClean="0"/>
              <a:t>superarne i limiti metodologici; testare risultati.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400" b="1" dirty="0" smtClean="0"/>
              <a:t>Obiettivo di lungo periodo</a:t>
            </a:r>
            <a:r>
              <a:rPr lang="it-IT" sz="2400" dirty="0" smtClean="0"/>
              <a:t>: </a:t>
            </a:r>
            <a:r>
              <a:rPr lang="it-IT" sz="2400" dirty="0"/>
              <a:t>produrre </a:t>
            </a:r>
            <a:r>
              <a:rPr lang="it-IT" sz="2400" dirty="0" smtClean="0"/>
              <a:t>nuovi </a:t>
            </a:r>
            <a:r>
              <a:rPr lang="it-IT" sz="2400" u="sng" dirty="0" smtClean="0"/>
              <a:t>indicatori </a:t>
            </a:r>
            <a:r>
              <a:rPr lang="it-IT" sz="2400" u="sng" dirty="0"/>
              <a:t>sul turismo </a:t>
            </a:r>
            <a:r>
              <a:rPr lang="it-IT" sz="2400" dirty="0"/>
              <a:t>domestico e inbound </a:t>
            </a:r>
            <a:r>
              <a:rPr lang="it-IT" sz="2400" dirty="0" smtClean="0"/>
              <a:t>più tempestivi e più disaggregati a livello territoriale.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it-IT" sz="24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400" b="1" dirty="0" smtClean="0"/>
              <a:t>Metodologia</a:t>
            </a:r>
            <a:r>
              <a:rPr lang="it-IT" sz="2400" dirty="0" smtClean="0"/>
              <a:t>: </a:t>
            </a:r>
            <a:r>
              <a:rPr lang="it-IT" sz="2400" u="sng" dirty="0" smtClean="0"/>
              <a:t>analisi del rapporto </a:t>
            </a:r>
            <a:r>
              <a:rPr lang="it-IT" sz="2400" u="sng" dirty="0"/>
              <a:t>tra viaggi e utilizzo di SIM in </a:t>
            </a:r>
            <a:r>
              <a:rPr lang="it-IT" sz="2400" u="sng" dirty="0" smtClean="0"/>
              <a:t>viaggio </a:t>
            </a:r>
            <a:r>
              <a:rPr lang="it-IT" sz="2400" dirty="0" smtClean="0"/>
              <a:t>(</a:t>
            </a:r>
            <a:r>
              <a:rPr lang="it-IT" sz="2400" dirty="0"/>
              <a:t>numero delle SIM </a:t>
            </a:r>
            <a:r>
              <a:rPr lang="it-IT" sz="2400" dirty="0" smtClean="0"/>
              <a:t>viaggianti,  </a:t>
            </a:r>
            <a:r>
              <a:rPr lang="it-IT" sz="2400" dirty="0"/>
              <a:t>modalità di </a:t>
            </a:r>
            <a:r>
              <a:rPr lang="it-IT" sz="2400" dirty="0" smtClean="0"/>
              <a:t>utilizzo,  </a:t>
            </a:r>
            <a:r>
              <a:rPr lang="it-IT" sz="2400" dirty="0"/>
              <a:t>tipologie di intestatari delle </a:t>
            </a:r>
            <a:r>
              <a:rPr lang="it-IT" sz="2400" dirty="0" smtClean="0"/>
              <a:t>stesse)</a:t>
            </a:r>
            <a:endParaRPr lang="en-GB" sz="240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790676" y="930395"/>
            <a:ext cx="1057746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Telefonia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mobile da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vincolo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a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opportunità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prospettive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future per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l’indagine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Viaggi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e </a:t>
            </a:r>
            <a:r>
              <a:rPr lang="en-US" sz="3200" b="1" dirty="0" err="1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Vacanze</a:t>
            </a:r>
            <a:r>
              <a:rPr lang="en-US" sz="3200" b="1" dirty="0" smtClean="0">
                <a:solidFill>
                  <a:srgbClr val="E26F31"/>
                </a:solidFill>
                <a:ea typeface="Signika Semibold" charset="0"/>
                <a:cs typeface="Signika Semibold" charset="0"/>
              </a:rPr>
              <a:t> (2)</a:t>
            </a:r>
            <a:endParaRPr lang="en-US" sz="3200" b="1" dirty="0">
              <a:solidFill>
                <a:srgbClr val="E26F31"/>
              </a:solidFill>
              <a:ea typeface="Signika Semibold" charset="0"/>
              <a:cs typeface="Signika Semibold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0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071789"/>
            <a:ext cx="10363200" cy="14700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3200" b="1" i="1" dirty="0" smtClean="0"/>
              <a:t>Grazie per l’attenzione!</a:t>
            </a:r>
            <a:br>
              <a:rPr lang="it-IT" sz="3200" b="1" i="1" dirty="0" smtClean="0"/>
            </a:br>
            <a:r>
              <a:rPr lang="it-IT" sz="3200" b="1" i="1" dirty="0" smtClean="0"/>
              <a:t/>
            </a:r>
            <a:br>
              <a:rPr lang="it-IT" sz="3200" b="1" i="1" dirty="0" smtClean="0"/>
            </a:br>
            <a:r>
              <a:rPr lang="it-IT" sz="3200" b="1" dirty="0" smtClean="0"/>
              <a:t>Vi aspettiamo </a:t>
            </a:r>
            <a:r>
              <a:rPr lang="it-IT" sz="3200" b="1" dirty="0"/>
              <a:t>a </a:t>
            </a:r>
            <a:r>
              <a:rPr lang="it-IT" sz="3200" b="1" dirty="0" smtClean="0"/>
              <a:t>Venezia</a:t>
            </a:r>
            <a:br>
              <a:rPr lang="it-IT" sz="3200" b="1" dirty="0" smtClean="0"/>
            </a:br>
            <a:r>
              <a:rPr lang="it-IT" sz="3200" b="1" dirty="0" smtClean="0"/>
              <a:t>14th Global Forum on </a:t>
            </a:r>
            <a:r>
              <a:rPr lang="it-IT" sz="3200" b="1" dirty="0" err="1" smtClean="0"/>
              <a:t>Tourism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Statistics</a:t>
            </a:r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 smtClean="0"/>
              <a:t>23-25 Novembre 2016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b="1" dirty="0">
                <a:hlinkClick r:id="rId3"/>
              </a:rPr>
              <a:t>http://tsf2016venice.enit.it</a:t>
            </a:r>
            <a:r>
              <a:rPr lang="it-IT" sz="3200" b="1" dirty="0" smtClean="0">
                <a:hlinkClick r:id="rId3"/>
              </a:rPr>
              <a:t>/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5839369"/>
            <a:ext cx="8534400" cy="1752600"/>
          </a:xfrm>
        </p:spPr>
        <p:txBody>
          <a:bodyPr/>
          <a:lstStyle/>
          <a:p>
            <a:r>
              <a:rPr lang="it-IT" dirty="0" smtClean="0"/>
              <a:t>Barbara Dattilo, </a:t>
            </a:r>
            <a:r>
              <a:rPr lang="it-IT" dirty="0" smtClean="0">
                <a:hlinkClick r:id="rId4"/>
              </a:rPr>
              <a:t>dattilo@istat.it</a:t>
            </a:r>
            <a:endParaRPr lang="it-IT" dirty="0" smtClean="0"/>
          </a:p>
          <a:p>
            <a:r>
              <a:rPr lang="it-IT" dirty="0" smtClean="0"/>
              <a:t>Mariangela Sabato, </a:t>
            </a:r>
            <a:r>
              <a:rPr lang="it-IT" dirty="0" smtClean="0">
                <a:hlinkClick r:id="rId5"/>
              </a:rPr>
              <a:t>sabato@istat.it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0C751B5-631A-9242-B635-C18491BE6C62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1" y="3852183"/>
            <a:ext cx="2878183" cy="17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1171</Words>
  <Application>Microsoft Office PowerPoint</Application>
  <PresentationFormat>Personalizzato</PresentationFormat>
  <Paragraphs>139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Personalizza struttura</vt:lpstr>
      <vt:lpstr>1_Personalizza struttura</vt:lpstr>
      <vt:lpstr>COMPORTAMENTI INDIVIDUALI  E RELAZIONI SOCIALI  IN TRASFORMAZIONE  UNA SFIDA PER LA  STATISTICA UFFICIALE </vt:lpstr>
      <vt:lpstr>Presentazione standard di PowerPoint</vt:lpstr>
      <vt:lpstr>Il sistema delle statistiche sul turismo in Italia:  riferimenti internazionali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  Vi aspettiamo a Venezia 14th Global Forum on Tourism Statistics 23-25 Novembre 2016 http://tsf2016venice.enit.it/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Mirko Benedetti</cp:lastModifiedBy>
  <cp:revision>133</cp:revision>
  <cp:lastPrinted>2016-06-20T14:57:41Z</cp:lastPrinted>
  <dcterms:created xsi:type="dcterms:W3CDTF">2016-03-11T16:10:26Z</dcterms:created>
  <dcterms:modified xsi:type="dcterms:W3CDTF">2016-06-21T14:02:23Z</dcterms:modified>
</cp:coreProperties>
</file>