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8" r:id="rId5"/>
    <p:sldId id="259" r:id="rId6"/>
    <p:sldId id="265" r:id="rId7"/>
    <p:sldId id="260" r:id="rId8"/>
    <p:sldId id="264" r:id="rId9"/>
    <p:sldId id="269" r:id="rId10"/>
    <p:sldId id="263" r:id="rId11"/>
    <p:sldId id="267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A111915-BE36-4E01-A7E5-04B1672EAD32}" styleName="Stile chiaro 2 - Color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Cartel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Cartel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Cartel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Foglio1!$A$3</c:f>
              <c:strCache>
                <c:ptCount val="1"/>
                <c:pt idx="0">
                  <c:v>Salone Orientamenti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Foglio1!$B$1:$G$2</c:f>
              <c:multiLvlStrCache>
                <c:ptCount val="6"/>
                <c:lvl>
                  <c:pt idx="0">
                    <c:v>Totale</c:v>
                  </c:pt>
                  <c:pt idx="1">
                    <c:v>&lt;35</c:v>
                  </c:pt>
                  <c:pt idx="2">
                    <c:v>Donne</c:v>
                  </c:pt>
                  <c:pt idx="3">
                    <c:v>Totale</c:v>
                  </c:pt>
                  <c:pt idx="4">
                    <c:v>&lt;35</c:v>
                  </c:pt>
                  <c:pt idx="5">
                    <c:v>Donne</c:v>
                  </c:pt>
                </c:lvl>
                <c:lvl>
                  <c:pt idx="0">
                    <c:v>2013</c:v>
                  </c:pt>
                  <c:pt idx="3">
                    <c:v>2014</c:v>
                  </c:pt>
                </c:lvl>
              </c:multiLvlStrCache>
            </c:multiLvlStrRef>
          </c:cat>
          <c:val>
            <c:numRef>
              <c:f>Foglio1!$B$3:$G$3</c:f>
              <c:numCache>
                <c:formatCode>#,##0</c:formatCode>
                <c:ptCount val="6"/>
                <c:pt idx="0">
                  <c:v>1200</c:v>
                </c:pt>
                <c:pt idx="1">
                  <c:v>1200</c:v>
                </c:pt>
                <c:pt idx="3">
                  <c:v>400</c:v>
                </c:pt>
                <c:pt idx="4">
                  <c:v>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73-46B6-9C72-D920EC5F1E2A}"/>
            </c:ext>
          </c:extLst>
        </c:ser>
        <c:ser>
          <c:idx val="1"/>
          <c:order val="1"/>
          <c:tx>
            <c:strRef>
              <c:f>Foglio1!$A$4</c:f>
              <c:strCache>
                <c:ptCount val="1"/>
                <c:pt idx="0">
                  <c:v>Giornale in classe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Foglio1!$B$1:$G$2</c:f>
              <c:multiLvlStrCache>
                <c:ptCount val="6"/>
                <c:lvl>
                  <c:pt idx="0">
                    <c:v>Totale</c:v>
                  </c:pt>
                  <c:pt idx="1">
                    <c:v>&lt;35</c:v>
                  </c:pt>
                  <c:pt idx="2">
                    <c:v>Donne</c:v>
                  </c:pt>
                  <c:pt idx="3">
                    <c:v>Totale</c:v>
                  </c:pt>
                  <c:pt idx="4">
                    <c:v>&lt;35</c:v>
                  </c:pt>
                  <c:pt idx="5">
                    <c:v>Donne</c:v>
                  </c:pt>
                </c:lvl>
                <c:lvl>
                  <c:pt idx="0">
                    <c:v>2013</c:v>
                  </c:pt>
                  <c:pt idx="3">
                    <c:v>2014</c:v>
                  </c:pt>
                </c:lvl>
              </c:multiLvlStrCache>
            </c:multiLvlStrRef>
          </c:cat>
          <c:val>
            <c:numRef>
              <c:f>Foglio1!$B$4:$G$4</c:f>
              <c:numCache>
                <c:formatCode>#,##0</c:formatCode>
                <c:ptCount val="6"/>
                <c:pt idx="0">
                  <c:v>590</c:v>
                </c:pt>
                <c:pt idx="1">
                  <c:v>590</c:v>
                </c:pt>
                <c:pt idx="2">
                  <c:v>380</c:v>
                </c:pt>
                <c:pt idx="3">
                  <c:v>700</c:v>
                </c:pt>
                <c:pt idx="4">
                  <c:v>700</c:v>
                </c:pt>
                <c:pt idx="5">
                  <c:v>420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73-46B6-9C72-D920EC5F1E2A}"/>
            </c:ext>
          </c:extLst>
        </c:ser>
        <c:ser>
          <c:idx val="2"/>
          <c:order val="2"/>
          <c:tx>
            <c:strRef>
              <c:f>Foglio1!$A$5</c:f>
              <c:strCache>
                <c:ptCount val="1"/>
                <c:pt idx="0">
                  <c:v>Bellacoopia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Foglio1!$B$1:$G$2</c:f>
              <c:multiLvlStrCache>
                <c:ptCount val="6"/>
                <c:lvl>
                  <c:pt idx="0">
                    <c:v>Totale</c:v>
                  </c:pt>
                  <c:pt idx="1">
                    <c:v>&lt;35</c:v>
                  </c:pt>
                  <c:pt idx="2">
                    <c:v>Donne</c:v>
                  </c:pt>
                  <c:pt idx="3">
                    <c:v>Totale</c:v>
                  </c:pt>
                  <c:pt idx="4">
                    <c:v>&lt;35</c:v>
                  </c:pt>
                  <c:pt idx="5">
                    <c:v>Donne</c:v>
                  </c:pt>
                </c:lvl>
                <c:lvl>
                  <c:pt idx="0">
                    <c:v>2013</c:v>
                  </c:pt>
                  <c:pt idx="3">
                    <c:v>2014</c:v>
                  </c:pt>
                </c:lvl>
              </c:multiLvlStrCache>
            </c:multiLvlStrRef>
          </c:cat>
          <c:val>
            <c:numRef>
              <c:f>Foglio1!$B$5:$G$5</c:f>
              <c:numCache>
                <c:formatCode>#,##0</c:formatCode>
                <c:ptCount val="6"/>
                <c:pt idx="0">
                  <c:v>115</c:v>
                </c:pt>
                <c:pt idx="1">
                  <c:v>115</c:v>
                </c:pt>
                <c:pt idx="2">
                  <c:v>65</c:v>
                </c:pt>
                <c:pt idx="3">
                  <c:v>120</c:v>
                </c:pt>
                <c:pt idx="4">
                  <c:v>120</c:v>
                </c:pt>
                <c:pt idx="5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773-46B6-9C72-D920EC5F1E2A}"/>
            </c:ext>
          </c:extLst>
        </c:ser>
        <c:ser>
          <c:idx val="3"/>
          <c:order val="3"/>
          <c:tx>
            <c:strRef>
              <c:f>Foglio1!$A$6</c:f>
              <c:strCache>
                <c:ptCount val="1"/>
                <c:pt idx="0">
                  <c:v>Orions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Foglio1!$B$1:$G$2</c:f>
              <c:multiLvlStrCache>
                <c:ptCount val="6"/>
                <c:lvl>
                  <c:pt idx="0">
                    <c:v>Totale</c:v>
                  </c:pt>
                  <c:pt idx="1">
                    <c:v>&lt;35</c:v>
                  </c:pt>
                  <c:pt idx="2">
                    <c:v>Donne</c:v>
                  </c:pt>
                  <c:pt idx="3">
                    <c:v>Totale</c:v>
                  </c:pt>
                  <c:pt idx="4">
                    <c:v>&lt;35</c:v>
                  </c:pt>
                  <c:pt idx="5">
                    <c:v>Donne</c:v>
                  </c:pt>
                </c:lvl>
                <c:lvl>
                  <c:pt idx="0">
                    <c:v>2013</c:v>
                  </c:pt>
                  <c:pt idx="3">
                    <c:v>2014</c:v>
                  </c:pt>
                </c:lvl>
              </c:multiLvlStrCache>
            </c:multiLvlStrRef>
          </c:cat>
          <c:val>
            <c:numRef>
              <c:f>Foglio1!$B$6:$G$6</c:f>
              <c:numCache>
                <c:formatCode>#,##0</c:formatCode>
                <c:ptCount val="6"/>
                <c:pt idx="0">
                  <c:v>720</c:v>
                </c:pt>
                <c:pt idx="1">
                  <c:v>720</c:v>
                </c:pt>
                <c:pt idx="2">
                  <c:v>400</c:v>
                </c:pt>
                <c:pt idx="3">
                  <c:v>1740</c:v>
                </c:pt>
                <c:pt idx="4">
                  <c:v>1740</c:v>
                </c:pt>
                <c:pt idx="5">
                  <c:v>950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773-46B6-9C72-D920EC5F1E2A}"/>
            </c:ext>
          </c:extLst>
        </c:ser>
        <c:ser>
          <c:idx val="4"/>
          <c:order val="4"/>
          <c:tx>
            <c:strRef>
              <c:f>Foglio1!$A$7</c:f>
              <c:strCache>
                <c:ptCount val="1"/>
                <c:pt idx="0">
                  <c:v>Lab Eco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Foglio1!$B$1:$G$2</c:f>
              <c:multiLvlStrCache>
                <c:ptCount val="6"/>
                <c:lvl>
                  <c:pt idx="0">
                    <c:v>Totale</c:v>
                  </c:pt>
                  <c:pt idx="1">
                    <c:v>&lt;35</c:v>
                  </c:pt>
                  <c:pt idx="2">
                    <c:v>Donne</c:v>
                  </c:pt>
                  <c:pt idx="3">
                    <c:v>Totale</c:v>
                  </c:pt>
                  <c:pt idx="4">
                    <c:v>&lt;35</c:v>
                  </c:pt>
                  <c:pt idx="5">
                    <c:v>Donne</c:v>
                  </c:pt>
                </c:lvl>
                <c:lvl>
                  <c:pt idx="0">
                    <c:v>2013</c:v>
                  </c:pt>
                  <c:pt idx="3">
                    <c:v>2014</c:v>
                  </c:pt>
                </c:lvl>
              </c:multiLvlStrCache>
            </c:multiLvlStrRef>
          </c:cat>
          <c:val>
            <c:numRef>
              <c:f>Foglio1!$B$7:$G$7</c:f>
              <c:numCache>
                <c:formatCode>#,##0</c:formatCode>
                <c:ptCount val="6"/>
                <c:pt idx="0">
                  <c:v>40</c:v>
                </c:pt>
                <c:pt idx="1">
                  <c:v>40</c:v>
                </c:pt>
                <c:pt idx="2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773-46B6-9C72-D920EC5F1E2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63070208"/>
        <c:axId val="238514848"/>
      </c:barChart>
      <c:catAx>
        <c:axId val="1630702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it-IT"/>
          </a:p>
        </c:txPr>
        <c:crossAx val="238514848"/>
        <c:crosses val="autoZero"/>
        <c:auto val="1"/>
        <c:lblAlgn val="ctr"/>
        <c:lblOffset val="100"/>
        <c:noMultiLvlLbl val="0"/>
      </c:catAx>
      <c:valAx>
        <c:axId val="23851484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6307020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400"/>
          </a:pPr>
          <a:endParaRPr lang="it-IT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Foglio2!$A$3</c:f>
              <c:strCache>
                <c:ptCount val="1"/>
                <c:pt idx="0">
                  <c:v>Stage in contesti Internazionali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Foglio2!$B$1:$G$2</c:f>
              <c:multiLvlStrCache>
                <c:ptCount val="6"/>
                <c:lvl>
                  <c:pt idx="0">
                    <c:v>Totale</c:v>
                  </c:pt>
                  <c:pt idx="1">
                    <c:v>&lt;35</c:v>
                  </c:pt>
                  <c:pt idx="2">
                    <c:v>Donne</c:v>
                  </c:pt>
                  <c:pt idx="3">
                    <c:v>Totale</c:v>
                  </c:pt>
                  <c:pt idx="4">
                    <c:v>&lt;35</c:v>
                  </c:pt>
                  <c:pt idx="5">
                    <c:v>Donne</c:v>
                  </c:pt>
                </c:lvl>
                <c:lvl>
                  <c:pt idx="0">
                    <c:v>2013</c:v>
                  </c:pt>
                  <c:pt idx="3">
                    <c:v>2014</c:v>
                  </c:pt>
                </c:lvl>
              </c:multiLvlStrCache>
            </c:multiLvlStrRef>
          </c:cat>
          <c:val>
            <c:numRef>
              <c:f>Foglio2!$B$3:$G$3</c:f>
              <c:numCache>
                <c:formatCode>General</c:formatCode>
                <c:ptCount val="6"/>
                <c:pt idx="0">
                  <c:v>14</c:v>
                </c:pt>
                <c:pt idx="1">
                  <c:v>14</c:v>
                </c:pt>
                <c:pt idx="2">
                  <c:v>8</c:v>
                </c:pt>
                <c:pt idx="3">
                  <c:v>38</c:v>
                </c:pt>
                <c:pt idx="4">
                  <c:v>38</c:v>
                </c:pt>
                <c:pt idx="5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C0-4D86-AA81-425FE0143AC5}"/>
            </c:ext>
          </c:extLst>
        </c:ser>
        <c:ser>
          <c:idx val="1"/>
          <c:order val="1"/>
          <c:tx>
            <c:strRef>
              <c:f>Foglio2!$A$4</c:f>
              <c:strCache>
                <c:ptCount val="1"/>
                <c:pt idx="0">
                  <c:v>Job Day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Foglio2!$B$1:$G$2</c:f>
              <c:multiLvlStrCache>
                <c:ptCount val="6"/>
                <c:lvl>
                  <c:pt idx="0">
                    <c:v>Totale</c:v>
                  </c:pt>
                  <c:pt idx="1">
                    <c:v>&lt;35</c:v>
                  </c:pt>
                  <c:pt idx="2">
                    <c:v>Donne</c:v>
                  </c:pt>
                  <c:pt idx="3">
                    <c:v>Totale</c:v>
                  </c:pt>
                  <c:pt idx="4">
                    <c:v>&lt;35</c:v>
                  </c:pt>
                  <c:pt idx="5">
                    <c:v>Donne</c:v>
                  </c:pt>
                </c:lvl>
                <c:lvl>
                  <c:pt idx="0">
                    <c:v>2013</c:v>
                  </c:pt>
                  <c:pt idx="3">
                    <c:v>2014</c:v>
                  </c:pt>
                </c:lvl>
              </c:multiLvlStrCache>
            </c:multiLvlStrRef>
          </c:cat>
          <c:val>
            <c:numRef>
              <c:f>Foglio2!$B$4:$G$4</c:f>
              <c:numCache>
                <c:formatCode>General</c:formatCode>
                <c:ptCount val="6"/>
                <c:pt idx="0">
                  <c:v>54</c:v>
                </c:pt>
                <c:pt idx="1">
                  <c:v>54</c:v>
                </c:pt>
                <c:pt idx="2">
                  <c:v>32</c:v>
                </c:pt>
                <c:pt idx="3">
                  <c:v>48</c:v>
                </c:pt>
                <c:pt idx="4">
                  <c:v>48</c:v>
                </c:pt>
                <c:pt idx="5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C0-4D86-AA81-425FE0143AC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39118384"/>
        <c:axId val="239118776"/>
      </c:barChart>
      <c:catAx>
        <c:axId val="2391183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 b="1"/>
            </a:pPr>
            <a:endParaRPr lang="it-IT"/>
          </a:p>
        </c:txPr>
        <c:crossAx val="239118776"/>
        <c:crosses val="autoZero"/>
        <c:auto val="1"/>
        <c:lblAlgn val="ctr"/>
        <c:lblOffset val="100"/>
        <c:noMultiLvlLbl val="0"/>
      </c:catAx>
      <c:valAx>
        <c:axId val="2391187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39118384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400"/>
          </a:pPr>
          <a:endParaRPr lang="it-IT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title>
      <c:tx>
        <c:rich>
          <a:bodyPr/>
          <a:lstStyle/>
          <a:p>
            <a:pPr>
              <a:defRPr sz="3600">
                <a:solidFill>
                  <a:schemeClr val="accent5">
                    <a:lumMod val="75000"/>
                  </a:schemeClr>
                </a:solidFill>
              </a:defRPr>
            </a:pPr>
            <a:r>
              <a:rPr lang="it-IT" sz="3600" dirty="0" smtClean="0">
                <a:solidFill>
                  <a:schemeClr val="accent5">
                    <a:lumMod val="75000"/>
                  </a:schemeClr>
                </a:solidFill>
              </a:rPr>
              <a:t>2013</a:t>
            </a:r>
            <a:endParaRPr lang="it-IT" sz="3600" dirty="0">
              <a:solidFill>
                <a:schemeClr val="accent5">
                  <a:lumMod val="75000"/>
                </a:schemeClr>
              </a:solidFill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Foglio3!$A$3</c:f>
              <c:strCache>
                <c:ptCount val="1"/>
                <c:pt idx="0">
                  <c:v>SNI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Foglio3!$B$1:$D$2</c:f>
              <c:multiLvlStrCache>
                <c:ptCount val="3"/>
                <c:lvl>
                  <c:pt idx="0">
                    <c:v>Totale</c:v>
                  </c:pt>
                  <c:pt idx="1">
                    <c:v>&lt;35</c:v>
                  </c:pt>
                  <c:pt idx="2">
                    <c:v>Donne</c:v>
                  </c:pt>
                </c:lvl>
                <c:lvl>
                  <c:pt idx="0">
                    <c:v>2013</c:v>
                  </c:pt>
                </c:lvl>
              </c:multiLvlStrCache>
            </c:multiLvlStrRef>
          </c:cat>
          <c:val>
            <c:numRef>
              <c:f>Foglio3!$B$3:$D$3</c:f>
              <c:numCache>
                <c:formatCode>General</c:formatCode>
                <c:ptCount val="3"/>
                <c:pt idx="0">
                  <c:v>479</c:v>
                </c:pt>
                <c:pt idx="1">
                  <c:v>257</c:v>
                </c:pt>
                <c:pt idx="2">
                  <c:v>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14-414D-A91A-3F910DAF7DC4}"/>
            </c:ext>
          </c:extLst>
        </c:ser>
        <c:ser>
          <c:idx val="1"/>
          <c:order val="1"/>
          <c:tx>
            <c:strRef>
              <c:f>Foglio3!$A$4</c:f>
              <c:strCache>
                <c:ptCount val="1"/>
                <c:pt idx="0">
                  <c:v>Circuito Crea Impresa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Foglio3!$B$1:$D$2</c:f>
              <c:multiLvlStrCache>
                <c:ptCount val="3"/>
                <c:lvl>
                  <c:pt idx="0">
                    <c:v>Totale</c:v>
                  </c:pt>
                  <c:pt idx="1">
                    <c:v>&lt;35</c:v>
                  </c:pt>
                  <c:pt idx="2">
                    <c:v>Donne</c:v>
                  </c:pt>
                </c:lvl>
                <c:lvl>
                  <c:pt idx="0">
                    <c:v>2013</c:v>
                  </c:pt>
                </c:lvl>
              </c:multiLvlStrCache>
            </c:multiLvlStrRef>
          </c:cat>
          <c:val>
            <c:numRef>
              <c:f>Foglio3!$B$4:$D$4</c:f>
              <c:numCache>
                <c:formatCode>General</c:formatCode>
                <c:ptCount val="3"/>
                <c:pt idx="0">
                  <c:v>392</c:v>
                </c:pt>
                <c:pt idx="1">
                  <c:v>153</c:v>
                </c:pt>
                <c:pt idx="2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14-414D-A91A-3F910DAF7DC4}"/>
            </c:ext>
          </c:extLst>
        </c:ser>
        <c:ser>
          <c:idx val="2"/>
          <c:order val="2"/>
          <c:tx>
            <c:strRef>
              <c:f>Foglio3!$A$5</c:f>
              <c:strCache>
                <c:ptCount val="1"/>
                <c:pt idx="0">
                  <c:v>Impresa Sociale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Foglio3!$B$1:$D$2</c:f>
              <c:multiLvlStrCache>
                <c:ptCount val="3"/>
                <c:lvl>
                  <c:pt idx="0">
                    <c:v>Totale</c:v>
                  </c:pt>
                  <c:pt idx="1">
                    <c:v>&lt;35</c:v>
                  </c:pt>
                  <c:pt idx="2">
                    <c:v>Donne</c:v>
                  </c:pt>
                </c:lvl>
                <c:lvl>
                  <c:pt idx="0">
                    <c:v>2013</c:v>
                  </c:pt>
                </c:lvl>
              </c:multiLvlStrCache>
            </c:multiLvlStrRef>
          </c:cat>
          <c:val>
            <c:numRef>
              <c:f>Foglio3!$B$5:$D$5</c:f>
              <c:numCache>
                <c:formatCode>General</c:formatCode>
                <c:ptCount val="3"/>
                <c:pt idx="0">
                  <c:v>18</c:v>
                </c:pt>
                <c:pt idx="1">
                  <c:v>9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614-414D-A91A-3F910DAF7DC4}"/>
            </c:ext>
          </c:extLst>
        </c:ser>
        <c:ser>
          <c:idx val="3"/>
          <c:order val="3"/>
          <c:tx>
            <c:strRef>
              <c:f>Foglio3!$A$6</c:f>
              <c:strCache>
                <c:ptCount val="1"/>
                <c:pt idx="0">
                  <c:v>WINBUS - Women In Business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Foglio3!$B$1:$D$2</c:f>
              <c:multiLvlStrCache>
                <c:ptCount val="3"/>
                <c:lvl>
                  <c:pt idx="0">
                    <c:v>Totale</c:v>
                  </c:pt>
                  <c:pt idx="1">
                    <c:v>&lt;35</c:v>
                  </c:pt>
                  <c:pt idx="2">
                    <c:v>Donne</c:v>
                  </c:pt>
                </c:lvl>
                <c:lvl>
                  <c:pt idx="0">
                    <c:v>2013</c:v>
                  </c:pt>
                </c:lvl>
              </c:multiLvlStrCache>
            </c:multiLvlStrRef>
          </c:cat>
          <c:val>
            <c:numRef>
              <c:f>Foglio3!$B$6:$D$6</c:f>
              <c:numCache>
                <c:formatCode>General</c:formatCode>
                <c:ptCount val="3"/>
                <c:pt idx="0">
                  <c:v>16</c:v>
                </c:pt>
                <c:pt idx="1">
                  <c:v>7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614-414D-A91A-3F910DAF7DC4}"/>
            </c:ext>
          </c:extLst>
        </c:ser>
        <c:ser>
          <c:idx val="4"/>
          <c:order val="4"/>
          <c:tx>
            <c:strRef>
              <c:f>Foglio3!$A$7</c:f>
              <c:strCache>
                <c:ptCount val="1"/>
                <c:pt idx="0">
                  <c:v>Intesa Operativa territoriale col comando militare dell' esercito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Foglio3!$B$1:$D$2</c:f>
              <c:multiLvlStrCache>
                <c:ptCount val="3"/>
                <c:lvl>
                  <c:pt idx="0">
                    <c:v>Totale</c:v>
                  </c:pt>
                  <c:pt idx="1">
                    <c:v>&lt;35</c:v>
                  </c:pt>
                  <c:pt idx="2">
                    <c:v>Donne</c:v>
                  </c:pt>
                </c:lvl>
                <c:lvl>
                  <c:pt idx="0">
                    <c:v>2013</c:v>
                  </c:pt>
                </c:lvl>
              </c:multiLvlStrCache>
            </c:multiLvlStrRef>
          </c:cat>
          <c:val>
            <c:numRef>
              <c:f>Foglio3!$B$7:$D$7</c:f>
              <c:numCache>
                <c:formatCode>General</c:formatCode>
                <c:ptCount val="3"/>
                <c:pt idx="0">
                  <c:v>18</c:v>
                </c:pt>
                <c:pt idx="1">
                  <c:v>18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614-414D-A91A-3F910DAF7DC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38332392"/>
        <c:axId val="238332784"/>
      </c:barChart>
      <c:catAx>
        <c:axId val="2383323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it-IT"/>
          </a:p>
        </c:txPr>
        <c:crossAx val="238332784"/>
        <c:crosses val="autoZero"/>
        <c:auto val="1"/>
        <c:lblAlgn val="ctr"/>
        <c:lblOffset val="100"/>
        <c:noMultiLvlLbl val="0"/>
      </c:catAx>
      <c:valAx>
        <c:axId val="2383327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383323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6020940161771358E-2"/>
          <c:y val="0.90607167473575767"/>
          <c:w val="0.94252669370007225"/>
          <c:h val="7.3176189649454576E-2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 sz="3600" b="1" i="0" u="none" strike="noStrike" kern="1200" baseline="0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2014</a:t>
            </a:r>
            <a:endParaRPr lang="it-IT" sz="3600" b="1" i="0" u="none" strike="noStrike" kern="1200" baseline="0" dirty="0">
              <a:solidFill>
                <a:schemeClr val="accent5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Foglio3!$E$3</c:f>
              <c:strCache>
                <c:ptCount val="1"/>
                <c:pt idx="0">
                  <c:v>SNI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Foglio3!$F$1:$H$2</c:f>
              <c:multiLvlStrCache>
                <c:ptCount val="3"/>
                <c:lvl>
                  <c:pt idx="0">
                    <c:v>Totale</c:v>
                  </c:pt>
                  <c:pt idx="1">
                    <c:v>&lt;35</c:v>
                  </c:pt>
                  <c:pt idx="2">
                    <c:v>Donne</c:v>
                  </c:pt>
                </c:lvl>
                <c:lvl>
                  <c:pt idx="0">
                    <c:v>2014</c:v>
                  </c:pt>
                </c:lvl>
              </c:multiLvlStrCache>
            </c:multiLvlStrRef>
          </c:cat>
          <c:val>
            <c:numRef>
              <c:f>Foglio3!$F$3:$H$3</c:f>
              <c:numCache>
                <c:formatCode>General</c:formatCode>
                <c:ptCount val="3"/>
                <c:pt idx="0">
                  <c:v>334</c:v>
                </c:pt>
                <c:pt idx="1">
                  <c:v>193</c:v>
                </c:pt>
                <c:pt idx="2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C4-45FD-AC41-C94635D07312}"/>
            </c:ext>
          </c:extLst>
        </c:ser>
        <c:ser>
          <c:idx val="1"/>
          <c:order val="1"/>
          <c:tx>
            <c:strRef>
              <c:f>Foglio3!$E$4</c:f>
              <c:strCache>
                <c:ptCount val="1"/>
                <c:pt idx="0">
                  <c:v>Circuito Crea Impresa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Foglio3!$F$1:$H$2</c:f>
              <c:multiLvlStrCache>
                <c:ptCount val="3"/>
                <c:lvl>
                  <c:pt idx="0">
                    <c:v>Totale</c:v>
                  </c:pt>
                  <c:pt idx="1">
                    <c:v>&lt;35</c:v>
                  </c:pt>
                  <c:pt idx="2">
                    <c:v>Donne</c:v>
                  </c:pt>
                </c:lvl>
                <c:lvl>
                  <c:pt idx="0">
                    <c:v>2014</c:v>
                  </c:pt>
                </c:lvl>
              </c:multiLvlStrCache>
            </c:multiLvlStrRef>
          </c:cat>
          <c:val>
            <c:numRef>
              <c:f>Foglio3!$F$4:$H$4</c:f>
              <c:numCache>
                <c:formatCode>General</c:formatCode>
                <c:ptCount val="3"/>
                <c:pt idx="0">
                  <c:v>452</c:v>
                </c:pt>
                <c:pt idx="1">
                  <c:v>187</c:v>
                </c:pt>
                <c:pt idx="2">
                  <c:v>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C4-45FD-AC41-C94635D07312}"/>
            </c:ext>
          </c:extLst>
        </c:ser>
        <c:ser>
          <c:idx val="2"/>
          <c:order val="2"/>
          <c:tx>
            <c:strRef>
              <c:f>Foglio3!$E$5</c:f>
              <c:strCache>
                <c:ptCount val="1"/>
                <c:pt idx="0">
                  <c:v>Giovani Imprenditori Responsabili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Foglio3!$F$1:$H$2</c:f>
              <c:multiLvlStrCache>
                <c:ptCount val="3"/>
                <c:lvl>
                  <c:pt idx="0">
                    <c:v>Totale</c:v>
                  </c:pt>
                  <c:pt idx="1">
                    <c:v>&lt;35</c:v>
                  </c:pt>
                  <c:pt idx="2">
                    <c:v>Donne</c:v>
                  </c:pt>
                </c:lvl>
                <c:lvl>
                  <c:pt idx="0">
                    <c:v>2014</c:v>
                  </c:pt>
                </c:lvl>
              </c:multiLvlStrCache>
            </c:multiLvlStrRef>
          </c:cat>
          <c:val>
            <c:numRef>
              <c:f>Foglio3!$F$5:$H$5</c:f>
              <c:numCache>
                <c:formatCode>General</c:formatCode>
                <c:ptCount val="3"/>
                <c:pt idx="0">
                  <c:v>20</c:v>
                </c:pt>
                <c:pt idx="1">
                  <c:v>20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C4-45FD-AC41-C94635D07312}"/>
            </c:ext>
          </c:extLst>
        </c:ser>
        <c:ser>
          <c:idx val="3"/>
          <c:order val="3"/>
          <c:tx>
            <c:strRef>
              <c:f>Foglio3!$E$6</c:f>
              <c:strCache>
                <c:ptCount val="1"/>
                <c:pt idx="0">
                  <c:v>Elearning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Foglio3!$F$1:$H$2</c:f>
              <c:multiLvlStrCache>
                <c:ptCount val="3"/>
                <c:lvl>
                  <c:pt idx="0">
                    <c:v>Totale</c:v>
                  </c:pt>
                  <c:pt idx="1">
                    <c:v>&lt;35</c:v>
                  </c:pt>
                  <c:pt idx="2">
                    <c:v>Donne</c:v>
                  </c:pt>
                </c:lvl>
                <c:lvl>
                  <c:pt idx="0">
                    <c:v>2014</c:v>
                  </c:pt>
                </c:lvl>
              </c:multiLvlStrCache>
            </c:multiLvlStrRef>
          </c:cat>
          <c:val>
            <c:numRef>
              <c:f>Foglio3!$F$6:$H$6</c:f>
              <c:numCache>
                <c:formatCode>General</c:formatCode>
                <c:ptCount val="3"/>
                <c:pt idx="0">
                  <c:v>35</c:v>
                </c:pt>
                <c:pt idx="1">
                  <c:v>27</c:v>
                </c:pt>
                <c:pt idx="2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FC4-45FD-AC41-C94635D07312}"/>
            </c:ext>
          </c:extLst>
        </c:ser>
        <c:ser>
          <c:idx val="4"/>
          <c:order val="4"/>
          <c:tx>
            <c:strRef>
              <c:f>Foglio3!$E$7</c:f>
              <c:strCache>
                <c:ptCount val="1"/>
                <c:pt idx="0">
                  <c:v>Microcredito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Foglio3!$F$1:$H$2</c:f>
              <c:multiLvlStrCache>
                <c:ptCount val="3"/>
                <c:lvl>
                  <c:pt idx="0">
                    <c:v>Totale</c:v>
                  </c:pt>
                  <c:pt idx="1">
                    <c:v>&lt;35</c:v>
                  </c:pt>
                  <c:pt idx="2">
                    <c:v>Donne</c:v>
                  </c:pt>
                </c:lvl>
                <c:lvl>
                  <c:pt idx="0">
                    <c:v>2014</c:v>
                  </c:pt>
                </c:lvl>
              </c:multiLvlStrCache>
            </c:multiLvlStrRef>
          </c:cat>
          <c:val>
            <c:numRef>
              <c:f>Foglio3!$F$7:$H$7</c:f>
              <c:numCache>
                <c:formatCode>General</c:formatCode>
                <c:ptCount val="3"/>
                <c:pt idx="0">
                  <c:v>154</c:v>
                </c:pt>
                <c:pt idx="1">
                  <c:v>46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FC4-45FD-AC41-C94635D0731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38333568"/>
        <c:axId val="238333960"/>
      </c:barChart>
      <c:catAx>
        <c:axId val="2383335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it-IT"/>
          </a:p>
        </c:txPr>
        <c:crossAx val="238333960"/>
        <c:crosses val="autoZero"/>
        <c:auto val="1"/>
        <c:lblAlgn val="ctr"/>
        <c:lblOffset val="100"/>
        <c:noMultiLvlLbl val="0"/>
      </c:catAx>
      <c:valAx>
        <c:axId val="2383339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383335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6020940161771358E-2"/>
          <c:y val="0.91036899818295103"/>
          <c:w val="0.94252669370007225"/>
          <c:h val="6.8878734863372731E-2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E68CC-6DC3-444F-AD34-13C679017D60}" type="datetimeFigureOut">
              <a:rPr lang="it-IT" smtClean="0"/>
              <a:t>02/02/2023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022B-513C-47EA-B05E-3590C85237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7562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E68CC-6DC3-444F-AD34-13C679017D60}" type="datetimeFigureOut">
              <a:rPr lang="it-IT" smtClean="0"/>
              <a:t>02/02/2023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022B-513C-47EA-B05E-3590C85237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596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11785600" y="274639"/>
            <a:ext cx="36576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12800" y="274639"/>
            <a:ext cx="107696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E68CC-6DC3-444F-AD34-13C679017D60}" type="datetimeFigureOut">
              <a:rPr lang="it-IT" smtClean="0"/>
              <a:t>02/02/2023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022B-513C-47EA-B05E-3590C85237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8718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E68CC-6DC3-444F-AD34-13C679017D60}" type="datetimeFigureOut">
              <a:rPr lang="it-IT" smtClean="0"/>
              <a:t>02/02/2023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022B-513C-47EA-B05E-3590C85237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8035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E68CC-6DC3-444F-AD34-13C679017D60}" type="datetimeFigureOut">
              <a:rPr lang="it-IT" smtClean="0"/>
              <a:t>02/02/2023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022B-513C-47EA-B05E-3590C85237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3204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12800" y="1600204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229600" y="1600204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E68CC-6DC3-444F-AD34-13C679017D60}" type="datetimeFigureOut">
              <a:rPr lang="it-IT" smtClean="0"/>
              <a:t>02/02/2023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022B-513C-47EA-B05E-3590C85237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9868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E68CC-6DC3-444F-AD34-13C679017D60}" type="datetimeFigureOut">
              <a:rPr lang="it-IT" smtClean="0"/>
              <a:t>02/02/2023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022B-513C-47EA-B05E-3590C85237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1639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E68CC-6DC3-444F-AD34-13C679017D60}" type="datetimeFigureOut">
              <a:rPr lang="it-IT" smtClean="0"/>
              <a:t>02/02/2023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022B-513C-47EA-B05E-3590C85237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331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E68CC-6DC3-444F-AD34-13C679017D60}" type="datetimeFigureOut">
              <a:rPr lang="it-IT" smtClean="0"/>
              <a:t>02/02/2023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022B-513C-47EA-B05E-3590C85237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4273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E68CC-6DC3-444F-AD34-13C679017D60}" type="datetimeFigureOut">
              <a:rPr lang="it-IT" smtClean="0"/>
              <a:t>02/02/2023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022B-513C-47EA-B05E-3590C85237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943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E68CC-6DC3-444F-AD34-13C679017D60}" type="datetimeFigureOut">
              <a:rPr lang="it-IT" smtClean="0"/>
              <a:t>02/02/2023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022B-513C-47EA-B05E-3590C85237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1822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E68CC-6DC3-444F-AD34-13C679017D60}" type="datetimeFigureOut">
              <a:rPr lang="it-IT" smtClean="0"/>
              <a:t>02/02/2023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5022B-513C-47EA-B05E-3590C85237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148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emf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pge.it/" TargetMode="External"/><Relationship Id="rId7" Type="http://schemas.openxmlformats.org/officeDocument/2006/relationships/image" Target="../media/image3.png"/><Relationship Id="rId2" Type="http://schemas.openxmlformats.org/officeDocument/2006/relationships/hyperlink" Target="mailto:sara.padovano@ge.camcom.it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emf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25057" y="948015"/>
            <a:ext cx="10151055" cy="2387600"/>
          </a:xfrm>
        </p:spPr>
        <p:txBody>
          <a:bodyPr>
            <a:noAutofit/>
          </a:bodyPr>
          <a:lstStyle/>
          <a:p>
            <a:pPr algn="l"/>
            <a:r>
              <a:rPr lang="it-IT" b="1" dirty="0">
                <a:solidFill>
                  <a:srgbClr val="0070C0"/>
                </a:solidFill>
              </a:rPr>
              <a:t>I servizi di orientamento e avvio </a:t>
            </a:r>
            <a:r>
              <a:rPr lang="it-IT" b="1" dirty="0" smtClean="0">
                <a:solidFill>
                  <a:srgbClr val="0070C0"/>
                </a:solidFill>
              </a:rPr>
              <a:t>d’impresa del </a:t>
            </a:r>
            <a:r>
              <a:rPr lang="it-IT" b="1" dirty="0">
                <a:solidFill>
                  <a:srgbClr val="0070C0"/>
                </a:solidFill>
              </a:rPr>
              <a:t>sistema </a:t>
            </a:r>
            <a:r>
              <a:rPr lang="it-IT" b="1" dirty="0" smtClean="0">
                <a:solidFill>
                  <a:srgbClr val="0070C0"/>
                </a:solidFill>
              </a:rPr>
              <a:t>camerale</a:t>
            </a:r>
            <a:r>
              <a:rPr lang="it-IT" dirty="0">
                <a:solidFill>
                  <a:srgbClr val="0070C0"/>
                </a:solidFill>
              </a:rPr>
              <a:t/>
            </a:r>
            <a:br>
              <a:rPr lang="it-IT" dirty="0">
                <a:solidFill>
                  <a:srgbClr val="0070C0"/>
                </a:solidFill>
              </a:rPr>
            </a:br>
            <a:r>
              <a:rPr lang="it-IT" dirty="0">
                <a:solidFill>
                  <a:srgbClr val="0070C0"/>
                </a:solidFill>
              </a:rPr>
              <a:t/>
            </a:r>
            <a:br>
              <a:rPr lang="it-IT" dirty="0">
                <a:solidFill>
                  <a:srgbClr val="0070C0"/>
                </a:solidFill>
              </a:rPr>
            </a:b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33321" y="3008871"/>
            <a:ext cx="9144000" cy="1655762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it-IT" b="1" dirty="0" smtClean="0">
                <a:solidFill>
                  <a:srgbClr val="002060"/>
                </a:solidFill>
              </a:rPr>
              <a:t>Presentazione del Rapporto statistico Liguria 2014 </a:t>
            </a:r>
          </a:p>
          <a:p>
            <a:pPr algn="l"/>
            <a:r>
              <a:rPr lang="it-IT" dirty="0" smtClean="0">
                <a:solidFill>
                  <a:srgbClr val="002060"/>
                </a:solidFill>
              </a:rPr>
              <a:t>Genova, 30 giugno 2015</a:t>
            </a:r>
          </a:p>
          <a:p>
            <a:pPr algn="l"/>
            <a:r>
              <a:rPr lang="it-IT" dirty="0" smtClean="0">
                <a:solidFill>
                  <a:srgbClr val="002060"/>
                </a:solidFill>
              </a:rPr>
              <a:t>a cura di Sara Padovano – Centro Ligure per la Produttività</a:t>
            </a:r>
            <a:endParaRPr lang="it-IT" dirty="0">
              <a:solidFill>
                <a:srgbClr val="00206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2"/>
          <a:stretch/>
        </p:blipFill>
        <p:spPr bwMode="auto">
          <a:xfrm>
            <a:off x="10535289" y="5596703"/>
            <a:ext cx="640824" cy="81645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cge0271\Pictures\Grafica camerale\nuovo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772" y="5596703"/>
            <a:ext cx="3007414" cy="69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2" r="13331" b="25387"/>
          <a:stretch/>
        </p:blipFill>
        <p:spPr bwMode="auto">
          <a:xfrm>
            <a:off x="7680033" y="5596705"/>
            <a:ext cx="2673918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047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7"/>
          <p:cNvSpPr>
            <a:spLocks noChangeArrowheads="1"/>
          </p:cNvSpPr>
          <p:nvPr/>
        </p:nvSpPr>
        <p:spPr bwMode="auto">
          <a:xfrm>
            <a:off x="2869026" y="2101136"/>
            <a:ext cx="790575" cy="595312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053" name="AutoShape 8"/>
          <p:cNvSpPr>
            <a:spLocks noChangeArrowheads="1"/>
          </p:cNvSpPr>
          <p:nvPr/>
        </p:nvSpPr>
        <p:spPr bwMode="auto">
          <a:xfrm>
            <a:off x="7849966" y="2093561"/>
            <a:ext cx="790575" cy="595312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054" name="Rectangle 9"/>
          <p:cNvSpPr>
            <a:spLocks noChangeArrowheads="1"/>
          </p:cNvSpPr>
          <p:nvPr/>
        </p:nvSpPr>
        <p:spPr bwMode="auto">
          <a:xfrm>
            <a:off x="2045113" y="1395715"/>
            <a:ext cx="2438400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 b="1" dirty="0">
                <a:solidFill>
                  <a:srgbClr val="0070C0"/>
                </a:solidFill>
              </a:rPr>
              <a:t>LA </a:t>
            </a:r>
            <a:r>
              <a:rPr lang="it-IT" sz="3200" b="1" dirty="0" smtClean="0">
                <a:solidFill>
                  <a:srgbClr val="0070C0"/>
                </a:solidFill>
              </a:rPr>
              <a:t>PERSONA</a:t>
            </a:r>
            <a:endParaRPr lang="it-IT" sz="3200" b="1" dirty="0">
              <a:solidFill>
                <a:srgbClr val="0070C0"/>
              </a:solidFill>
            </a:endParaRPr>
          </a:p>
          <a:p>
            <a:endParaRPr lang="it-IT" dirty="0">
              <a:solidFill>
                <a:srgbClr val="0070C0"/>
              </a:solidFill>
            </a:endParaRPr>
          </a:p>
          <a:p>
            <a:endParaRPr lang="it-IT" dirty="0" smtClean="0">
              <a:solidFill>
                <a:srgbClr val="0070C0"/>
              </a:solidFill>
            </a:endParaRPr>
          </a:p>
          <a:p>
            <a:endParaRPr lang="it-IT" dirty="0">
              <a:solidFill>
                <a:srgbClr val="0070C0"/>
              </a:solidFill>
            </a:endParaRPr>
          </a:p>
          <a:p>
            <a:endParaRPr lang="it-IT" dirty="0">
              <a:solidFill>
                <a:srgbClr val="0070C0"/>
              </a:solidFill>
            </a:endParaRPr>
          </a:p>
          <a:p>
            <a:pPr algn="ctr"/>
            <a:r>
              <a:rPr lang="it-IT" b="1" dirty="0" smtClean="0">
                <a:solidFill>
                  <a:srgbClr val="0070C0"/>
                </a:solidFill>
              </a:rPr>
              <a:t>Sviluppare </a:t>
            </a:r>
            <a:r>
              <a:rPr lang="it-IT" b="1" dirty="0">
                <a:solidFill>
                  <a:srgbClr val="0070C0"/>
                </a:solidFill>
              </a:rPr>
              <a:t>le proprie </a:t>
            </a:r>
            <a:r>
              <a:rPr lang="it-IT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COMPETENZE</a:t>
            </a:r>
            <a:endParaRPr lang="it-IT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55" name="Rectangle 10"/>
          <p:cNvSpPr>
            <a:spLocks noChangeArrowheads="1"/>
          </p:cNvSpPr>
          <p:nvPr/>
        </p:nvSpPr>
        <p:spPr bwMode="auto">
          <a:xfrm>
            <a:off x="6732971" y="1400061"/>
            <a:ext cx="3072581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0070C0"/>
                </a:solidFill>
              </a:rPr>
              <a:t>L’IDEA</a:t>
            </a:r>
            <a:endParaRPr lang="it-IT" sz="3200" b="1" dirty="0">
              <a:solidFill>
                <a:srgbClr val="0070C0"/>
              </a:solidFill>
            </a:endParaRPr>
          </a:p>
          <a:p>
            <a:endParaRPr lang="it-IT" b="1" dirty="0">
              <a:solidFill>
                <a:srgbClr val="0070C0"/>
              </a:solidFill>
            </a:endParaRPr>
          </a:p>
          <a:p>
            <a:endParaRPr lang="it-IT" dirty="0">
              <a:solidFill>
                <a:srgbClr val="0070C0"/>
              </a:solidFill>
            </a:endParaRPr>
          </a:p>
          <a:p>
            <a:endParaRPr lang="it-IT" dirty="0">
              <a:solidFill>
                <a:srgbClr val="0070C0"/>
              </a:solidFill>
            </a:endParaRPr>
          </a:p>
          <a:p>
            <a:endParaRPr lang="it-IT" dirty="0">
              <a:solidFill>
                <a:srgbClr val="0070C0"/>
              </a:solidFill>
            </a:endParaRPr>
          </a:p>
          <a:p>
            <a:pPr algn="ctr"/>
            <a:r>
              <a:rPr lang="it-IT" b="1" dirty="0" smtClean="0">
                <a:solidFill>
                  <a:srgbClr val="0070C0"/>
                </a:solidFill>
              </a:rPr>
              <a:t>Trasformare l’Idea in</a:t>
            </a:r>
          </a:p>
          <a:p>
            <a:pPr algn="ctr"/>
            <a:r>
              <a:rPr lang="it-IT" sz="2400" b="1" dirty="0" smtClean="0">
                <a:solidFill>
                  <a:srgbClr val="0070C0"/>
                </a:solidFill>
              </a:rPr>
              <a:t> </a:t>
            </a:r>
            <a:r>
              <a:rPr lang="it-IT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PROGETTO</a:t>
            </a:r>
            <a:endParaRPr lang="it-IT" sz="24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AutoShape 14" descr="data:image/jpeg;base64,/9j/4AAQSkZJRgABAQAAAQABAAD/2wCEAAkGBxAQDw8PEA8PDQ8PDQ8NDQ0PEA8PDw0PFBQWFhQRFBQYHCggGRwlHBQVITEhJSkrLi8vFx8zODMsNygtLisBCgoKDg0OGhAQFywcIB8sLCwsLCwsLCwsLCwsLDcsLCwsLzcsLCwsLCw1LCwsKywsLCwsLCwsLCwsLCwsKywsLP/AABEIALcBEwMBIgACEQEDEQH/xAAcAAEAAgMBAQEAAAAAAAAAAAAABAUBAwYCBwj/xAA9EAABAwIEBAMFBgQFBQAAAAABAAIDBBEFEiExBkFRYRMicRRCUoGRByNyobHBMmKC0RVDU+HwJDNjc8L/xAAZAQEAAwEBAAAAAAAAAAAAAAAAAQIDBAX/xAAfEQEBAAIDAQEBAQEAAAAAAAAAAQIRAyExEkEyUSL/2gAMAwEAAhEDEQA/APuCysLKAiIgIiICIiAsLKwgyih4tUGOEvG+eJo9XyNb/wDSmICIiAsLz4gzZb62zEdByJ/P6FekBERARFrmmawXJsg2Lw+Vo3K5LHOMoobjMLrhsT48e8kMNgo2mR9fNfH8Q+q9NrGH3gvhUfEUxNy8qfFxFKPfUfS3xX2xrwdivS+WYbxg8WzFdbhnFMclgSLqdq3Gx0yLVBO14uDdbVKBERAREQEREBERAWVhZQEWEQFlYRBlEVLiXE9NSutU+PTt/wBZ9PO6nH4pmNLG/MhBdLC0UVZFOxssMsc8btWyRPbIx3o4Gy3oKDjiUtpI7aF2JYWzToa6C4+l10Cg4zSQzRBk5DYxLDMDn8Oz4pGysOb8TAsxYvTONm1NO87WbNG4/QFBMVTxJjYo4mlsZqKieQU9HStIDqid2wv7rQAXOd7rQT2VsqyTBWOro65znOfFSvpoYjYxxZ3h0krdL5nANaT0b6oPWBYa6CM+LJ49TK4y1U9rCSU8mj3WNFmtbyAF7m5NiiICIiDXPKGtJPJfMeN+MMl42HXZdXxlifhROsdbL4XijZJXuebm5VbV8cdo1VUPlcXOcTcrSZLL2yB/QrDqF55FV3GnzXuKVbvaSF4hoH9CpjMJeeRUfUWmNeI6xbYcTexwIJCnUXDznHZXB4U8uyj6T8Og4L4oLiGOPZfS4ZA4Ajmvg0VC+mkDhewK+ucJ4j4sQ11sr43bHPHToERFdmIiICIiAiIgLKwiDKLCICIiDKwiIKil4Yooak1cMDaedwcJDAXQsmzXuZI2kNebkm5BNyqvEsYqqmqkoMOyxeAAMQxORniMpXOF2wQMOkk1iCb+Vote5Nl0GLVzaenqKl2raeCWdw6tjYXH9FU8A0Bgw6nL9Z6hprqt9hd9TUHxZCfQut6NCDzT8D0AOeeH/EZveqMQPtcjj2D7tYOzA0dlPm4aoHtyPoaN7fhdTQlv0LVaIg5p3CTYfNh1RNhrtxC0meid2NM85Wj/ANZYe694XxDI2dtFiETaWqeCaeWNxdSV4A83guOrXjcxu1A1BcNV0SqeKcHbWUk0B0fl8SnlGj4KhnmilYdw5rgD9RzQW6oq7i6hil8ATioqNvZaVr6qoB/mjjBLdxq6w1XrAaluI4ZTyTMa9tbQs9oj913iR2lZpy1cFNwnCKakj8Kmgipo/hiY1mY9XEak9yg84fWTSm7qV1NHa48aSPxieXkjzAD1dfspzjosrzJsfRB8347nL3iMdVS0uENI1CteIG3qteqkxNsFy8l7dnFP+VP/AIGzotjcEZ0CuWr2qNdKiPCGDkFKiw9vRSnL0wonT3BTtbyU5rQRsoYctkcitKzsR8Twxr2nRZ4PcY3lndWLneX5Krwl3/U6dVpje2WfjvwsryzYL0t3MIiICIiAiIgIiICIiAiIgp6/imggcWS1cLZG2zRNd4kjSdgWMuR9FWyfaJhbf46iSMc3SUddGwf1uiA/NdQxgaLABo6AABekFNxbEZsMr2R+YzYdVNjtrmL4XBtvW4W3hapbLQUUrTdslHTvHzjaVaLkODD7HPVYQ7RsDjWYbf36CZxJY3XXwpC5h7FiDr1rfOwEgvaCGGQguAIYN3Ht3XB8X8S1JocWfAx0FRhOIU5LGP8ANPTMMExe420a5jn3HRp3uQvl+C4bjckTYhQTXqcKkwKKeUOY1kZmFUZpCRo3w5HMB2JHUEIP0gD81W8S4kKSiq6lx0gppZR3cGnK0dybD5rnuFcbqp56WldAaUUuGtficcmR72VD7NgiDmnQlrHydbObex0Wzio+21lLhTNY2PjxLEza7W08T7wwHS15JWjTfLG4oLbhOi9kw6hp5CGPipIIn3IH3uQZgP6rq5UHGMHpqyLwaqCOoizB+SQXAcAQHDobE6jqqKL7P6KMZYH19K0bNgxGuY1voPE0QdWsP2KoaXhuSJwMeJ4jYf5c0kFTG718SMv+jgryR9hc9EHz3iGG1RfusNOyk47M18unIqI+QNC5eT12cfUbWhbQ1VhxRoK2MxJp2KpprE/IvbI1HjqQVvbUgIs3eAgiIWn/ABFo3KDFo77hWkZ3aQ8mxUPAmXqCe6l+0McNFrw94jkueqvj1WWU3Hbs2C9LRSzh7QQt66HLZoREQEREBERAREQEREBERARFRcRY66FzKWmY2oxCoaTT07iRHFGNHVM7hqyJvXdxs0anQNuP8Qx0nhxhklVVTnLTUUGUzTdXakBjBuXuIA9dFA43w+V0MVdTNPt2HE1MDLj7+O339K7e4ewEae8GkKdw9gDaUPke81VZPZ1XWyACSZ3wtH+XGNmxjQDqbk3KDi6atiOJ0NbCc1NjWHmBxtbNNC0zQFw5Hw3TtN/hAXX1dSyKOSWQhscUbpZHHZrGgucT8gV8/iwCpihqoYoX2oMeixHCm+RrX00jmPmhj7BstS3+qy6X7QKKoqMLrKekZ4lRPEIWMLmsBa9zWv8AM4gCzC4/JBTYLijaDCXYnUtc6pxGX20wtuZZ56iwpqWMb3DBEy3LKT1Vnw1QewU01XXyxMqql/teJVLnNZEx5AayIOJ0YxuVg15E81iPBJZsT8edgZSYfCyLC4szS2SZ7PvaktGxaLRtv/MehXRVVMyWN8UrGyRyNLJI3gOa9pFi0g7hBtBvqNQdQRsQi46kw+twoBlM1+J4a2+SkdI0V1CzkyF7yGzRgXs1xDgLAE7Lq6SoErGyAPaHi+WRjo3t7OY4AgoNyhYsT4brdFNWmqjzNI7KL4nH185Y273E73UTEnkbK4qqUslPQlaKmlDguOvQ6vbiK2R9+a9U0zm2V5V4f2UMYeSVbc0jV2saB5cF7rHOaFNwelygKbX0IcNlTS+3B11W8nQlKLxHcyr+TB9dlKosMAOy03NKX1qwlr763VlW6AdVPpqQNWqakL3i2100iWbX3DhOQX6K7UPDafIwDspi6cfHFnd5bERFKoiIgIiICIiAiIgIiIMHtoeR3VVgGBMpRI8vdUVVQ8SVdZIAJJ3jRosNGMaNGsGgHUkk2yICjYpAJIJ4yA4SQyRkFz2AhzSLFzPMN9269FJXiZmZrm5nMzNLc7LBzbi2Zt9LhB+fKevnkGWmNTKweUSU1ZxHUxG2n3YbGPpdajhONSnySY9GOeSKtjZ9aiqaV2suC4g57myU3EFUA4tzPxujgicAbAhsRbod9r6ququGYA4OkwCKd40vVcQkn6EkIKeh4fxmKRkvtmNhzHB7AfY5G5hqMzH1xDh1aRqvvzNhfewvsNV8ojwBrB5+DoC22roa2jndbtmyklfUMOfeGI+E6nvFGfAflDobtH3brEi420PJBIREQFgrKIOdx6nt5gFQ+KuxxaO8ZXCyus4+q5+Warr4ctxskbda/CCx4i8ySWF1jt0aWVA0XVrI0Fq4wYtY2UqDHtcqtEXHa6cAvFwFGbUZtUL7qNo0l+MrfCIb6kKhgFyF2GGxWYFrxzdY811NJYCyiLocgiIgIiICIiAiIgIiICItVVJlY43scpDfxW0Sk7apq5jTbVx7L3FVMdzt2K5+KF25eL9gSPrdTI2fzH6LCclb3ji7UaatY02vc3tpyVTUOk919x8OoXz7i3id0LhAwOZMSXOL76NAuXDroNLJly3yTtOPDL3a6f7UeLn0NG32dwbPUZ2Mfu6JoAzPaOvmH5qH9m/C2HTYdTzzUFJNOTIJZpYGSGR7Xu813XzchfmQSvjWOY1JUzXkcXNacrAfdHUL7n9kmMNnwyFlg18DpIXAaDRxc02/C4fmtt/6ws/x26IilAiIgIiINNUy7COy4DEossjvVfRHDRcbxFT2ddZcs3G3Dlquee+y0vqL6L1VDRQBC4rmdku2uopwTdKaINN7rMsTuq8RxHqpafM0tI64DS6mxT3VJ7Id7qfSaaKKzdDhbczguzhbZoC5rhumv5l1IXTxTUcfNluiIi1YiIiAiIgwiyiAiIgIiINU87WC7j6DmVT4jOZCMthYaB19T10VXjeK/fuF9GnI0dhv+d1qixRg3K58+SXp1YcVklS/DmtvHf8AE636KJVV8sOsjCG/G3zN+ZG3zUhmJMK9+0sdoqdflXm99xHp8SD9bi3KyoeLsLbVx6Nb48d3U7zp5rasJ6OGh+R5KVi8PgfexD7veWMDbq8fuP8Ahl4VWsNidcw8p5KMd7XuM1uR+fXjK5zXts5ri1wJIIINiCLaG4X1H7H6gs8Qt/hc9um1yBqVv49+zh1TIKuit4ksjGVULjYeYhonb6aZh0FxrvVcKRvo5JKcnWGaSIm2UuLXEXtyvZacuWsYz4OP6tfc6ecO0+ikLlsOxAPaCdDz791e09WDa5v35rTHOWMM+O41MREWjIREQFUYxSh7SrN7lqeLqLNpl0+aYiwsJBCixShdljuFB4JA1XEVMDonEELDLj06cOTZUrxTsXky3Rjys9N/pNJsFsoRmeB3UDMSrvAorPBKmSKZWu8wiAMjHop6jUcgLQpK6p44r6IiKUCIiAiIgIiICIiAtVXLkje/4WOcPUBbVCxp9qeY/wAhH10/dRfEzuvncsJnny5sjQCZH8wO3cqxk4epnaWffk4Syg/qokDLNL+bna+g2/dSWVNtM3mtdcM1PXo238rLOHS3/t1Eg6CQNeB9LH81Hko6uI3IbMzqy7Xj+k7/AFUtmIu2upUFcH2s6+tvmrf83xXeU97RqacTRuHYgg7jqCFSezOpH5Ll0IOaOT/T/lJ7Kfiz/Z6mOQfwTeSQcs4Gh+YuPkFZ0mR7XRyAObbQutYtPIq0kvS27j3PKl4JWul8rBmIsHEfwtB5uP7Li+OaiOPFZcoIOSEyncGTINe3ly/QrosAxKhwynlaXuJM0j8jWkuLAbRi502H5riG1XtVVPUbGWV78jtcov5W/IWHyU8mpjre1eDdzuWtR1OF1gIBBFrcle0k5eWtbqXEALnaLDmmxysv1yrruG6PzGQ7NGVvqf8Ab9VXCW9I5rJ26JotYdNEWVhdjgF4e5ZcbLSSgyvJS6yg0SsuqDF8KDwdF0patUkV1Fm0y6fMKvDjG7bRamsX0GuwoPB0XL4jhLmXIGi588LO46+Pkl6qpbZXGFnUKny6q4wxqpivl46mhqrWCuYpLhc5BCVZwSFosurGuPKLQFZUSGW6lBWUZREQEREBERAREQFT8USWgDOb3gW7DX9bK4XPcVg3hPu2kF+h8qpyfzV+P+o5WU+6OQAWyOFrm+b3dWu2Lfmtbz5v4XH0BXsROfYOBaz4Ta7vX+y5Hcix6h5uf/G7a42v9VHpJDC4M933PrqFZ1EdgOWqocVJDifh2UaXl/HV1VG2qhcw6Fzbtdza4cx87L5/LW1EbjE+R92OLHNvzBtbur+g4nETRmY5xbtltYrmq6qM8z5SAC92aw2HID6AK9ssThLjbPxMqGe0NAOjhq137LdhlBZwDgWuB3F9f7r1hkRP1XQU1Nf+IaciN291GtpuXyn0keRu/wCq7ahh8ONjewJ7k7rl8PpC6SNve7ujmjW/YrrS5b8U/XBz5fj1deS5ebotmDDlrJWxy1kINUhXuJyZVhosg3WSyy1Cg85VFq4WuBBsvdTUBoVf45JUVMV0uCNJvZI6DwyrmNyxMy6p8xpM740Uu6nSQ3GiixRKdAeRV5FMqzTssFJYV5WQpVe0QIgIiICIiAiIgKj4vJFO08hKL9rtdqrxRsSpBNDJEdM7SAfhdu0/I2VcpuaWxurK+b09QblWkAuLm/5rn42OY9wcC1zHFrmnk4GxBVxSPc8ZcwaD0Nyf7Lkxd1YkOd1hsLgdyqLFY9COeo9V1TaQAC3JVeJ0Ob15FLLEzKbcM9x1HTT5rbSR3Kk1dGWvzEaE2d2PIqfR0Y0UNtrPC6a1v+WXQQMA1G43HT/ZV1Cy3ZT4nm+oP4hqtcfHNnd1d4QLygjk0m3Tl+6uSqfARcvf0s3a3f8AsrhbYeOTk9EARFdRghYIXsrwg82Sy9LCA1YldYLK8SNugr5gXFZZTqY2FbGsRO0eOFZkjUm4C8ON0Q1wxreGrEQWwICyiXQZC9LwvaAiIgIiICIiAiIg4DjWkEdRnA0maHn8Y0d+x+ZVRRzWKIuXPrJ2cf8AMXlJU3HzW6RgcD13CIp/C9VU1dE14cDzUCjblOU7g5T6oiy/WkvS1pzrbZbxqQ0bkgW6oi0njPJ2VFT+FG1m9hqepW3MsoupxsgLDysog8tchWUQeboiICIiAtU01kRBHbKXFSxssIgzCVsKIgXS6yiDF17aURB6REQEREH/2Q=="/>
          <p:cNvSpPr>
            <a:spLocks noChangeAspect="1" noChangeArrowheads="1"/>
          </p:cNvSpPr>
          <p:nvPr/>
        </p:nvSpPr>
        <p:spPr bwMode="auto">
          <a:xfrm>
            <a:off x="1831976" y="7937"/>
            <a:ext cx="1387471" cy="138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2869025" y="4155035"/>
            <a:ext cx="790575" cy="595312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7849966" y="4148666"/>
            <a:ext cx="790575" cy="595312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507" y="5066270"/>
            <a:ext cx="2697754" cy="1791731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5863" y="4843848"/>
            <a:ext cx="3426798" cy="228262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1765" y="1626834"/>
            <a:ext cx="1707197" cy="2107983"/>
          </a:xfrm>
          <a:prstGeom prst="rect">
            <a:avLst/>
          </a:prstGeom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2"/>
          <a:stretch/>
        </p:blipFill>
        <p:spPr bwMode="auto">
          <a:xfrm>
            <a:off x="10631156" y="557938"/>
            <a:ext cx="504276" cy="64248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C:\Users\cge0271\Pictures\Grafica camerale\nuovo 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30" y="557938"/>
            <a:ext cx="2366590" cy="548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2" r="13331" b="25387"/>
          <a:stretch/>
        </p:blipFill>
        <p:spPr bwMode="auto">
          <a:xfrm>
            <a:off x="8401072" y="557938"/>
            <a:ext cx="2104156" cy="48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46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51530" y="1812988"/>
            <a:ext cx="9547645" cy="2387600"/>
          </a:xfrm>
        </p:spPr>
        <p:txBody>
          <a:bodyPr>
            <a:normAutofit/>
          </a:bodyPr>
          <a:lstStyle/>
          <a:p>
            <a:pPr algn="l"/>
            <a:r>
              <a:rPr lang="it-IT" b="1" dirty="0" smtClean="0">
                <a:solidFill>
                  <a:srgbClr val="0070C0"/>
                </a:solidFill>
              </a:rPr>
              <a:t>Grazie per l’attenzione</a:t>
            </a:r>
            <a:r>
              <a:rPr lang="it-IT" dirty="0">
                <a:solidFill>
                  <a:srgbClr val="0070C0"/>
                </a:solidFill>
              </a:rPr>
              <a:t/>
            </a:r>
            <a:br>
              <a:rPr lang="it-IT" dirty="0">
                <a:solidFill>
                  <a:srgbClr val="0070C0"/>
                </a:solidFill>
              </a:rPr>
            </a:br>
            <a:r>
              <a:rPr lang="it-IT" dirty="0">
                <a:solidFill>
                  <a:srgbClr val="0070C0"/>
                </a:solidFill>
              </a:rPr>
              <a:t/>
            </a:r>
            <a:br>
              <a:rPr lang="it-IT" dirty="0">
                <a:solidFill>
                  <a:srgbClr val="0070C0"/>
                </a:solidFill>
              </a:rPr>
            </a:b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51530" y="3803113"/>
            <a:ext cx="9817382" cy="1655762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it-IT" b="1" dirty="0">
                <a:solidFill>
                  <a:srgbClr val="002060"/>
                </a:solidFill>
              </a:rPr>
              <a:t>Sara Padovano – Centro Ligure per la Produttività</a:t>
            </a:r>
          </a:p>
          <a:p>
            <a:pPr algn="l"/>
            <a:r>
              <a:rPr lang="it-IT" sz="2000" b="1" dirty="0">
                <a:solidFill>
                  <a:srgbClr val="002060"/>
                </a:solidFill>
                <a:hlinkClick r:id="rId2"/>
              </a:rPr>
              <a:t>sara.padovano@ge.camcom.it</a:t>
            </a:r>
            <a:endParaRPr lang="it-IT" sz="2000" b="1" dirty="0">
              <a:solidFill>
                <a:srgbClr val="002060"/>
              </a:solidFill>
            </a:endParaRPr>
          </a:p>
          <a:p>
            <a:pPr algn="l"/>
            <a:r>
              <a:rPr lang="it-IT" sz="2000" b="1" dirty="0">
                <a:solidFill>
                  <a:srgbClr val="002060"/>
                </a:solidFill>
                <a:hlinkClick r:id="rId3"/>
              </a:rPr>
              <a:t>www.clpge.it</a:t>
            </a:r>
            <a:endParaRPr lang="it-IT" sz="2000" b="1" dirty="0">
              <a:solidFill>
                <a:srgbClr val="002060"/>
              </a:solidFill>
            </a:endParaRPr>
          </a:p>
          <a:p>
            <a:pPr algn="l"/>
            <a:endParaRPr lang="it-IT" b="1" dirty="0">
              <a:solidFill>
                <a:srgbClr val="002060"/>
              </a:solidFill>
            </a:endParaRPr>
          </a:p>
        </p:txBody>
      </p:sp>
      <p:pic>
        <p:nvPicPr>
          <p:cNvPr id="8196" name="Picture 4" descr="http://www.ideaselezione.it/images/bussol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5824" y="4630996"/>
            <a:ext cx="2646176" cy="204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2"/>
          <a:stretch/>
        </p:blipFill>
        <p:spPr bwMode="auto">
          <a:xfrm>
            <a:off x="10631156" y="557938"/>
            <a:ext cx="504276" cy="64248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cge0271\Pictures\Grafica camerale\nuovo 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30" y="557938"/>
            <a:ext cx="2366590" cy="548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2" r="13331" b="25387"/>
          <a:stretch/>
        </p:blipFill>
        <p:spPr bwMode="auto">
          <a:xfrm>
            <a:off x="8401072" y="557938"/>
            <a:ext cx="2104156" cy="48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910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00033" y="1215190"/>
            <a:ext cx="9863667" cy="482017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it-IT" dirty="0">
              <a:solidFill>
                <a:srgbClr val="002060"/>
              </a:solidFill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it-IT" sz="2400" dirty="0">
                <a:solidFill>
                  <a:srgbClr val="002060"/>
                </a:solidFill>
              </a:rPr>
              <a:t>I servizi di Orientamento e supporto alla </a:t>
            </a:r>
            <a:r>
              <a:rPr lang="it-IT" sz="2400" dirty="0" smtClean="0">
                <a:solidFill>
                  <a:srgbClr val="002060"/>
                </a:solidFill>
              </a:rPr>
              <a:t>Creazione </a:t>
            </a:r>
            <a:r>
              <a:rPr lang="it-IT" sz="2400" dirty="0">
                <a:solidFill>
                  <a:srgbClr val="002060"/>
                </a:solidFill>
              </a:rPr>
              <a:t>d’impresa della Camera di Commercio di Genova e del Centro Ligure per la Produttività fanno riferimento a tre filoni principali: </a:t>
            </a:r>
            <a:endParaRPr lang="it-IT" sz="2400" dirty="0" smtClean="0">
              <a:solidFill>
                <a:srgbClr val="002060"/>
              </a:solidFill>
            </a:endParaRPr>
          </a:p>
          <a:p>
            <a:pPr marL="0" lvl="0" indent="0">
              <a:lnSpc>
                <a:spcPct val="150000"/>
              </a:lnSpc>
              <a:buNone/>
            </a:pPr>
            <a:endParaRPr lang="it-IT" sz="2400" dirty="0" smtClean="0">
              <a:solidFill>
                <a:srgbClr val="002060"/>
              </a:solidFill>
            </a:endParaRPr>
          </a:p>
          <a:p>
            <a:pPr marL="0" lvl="0" indent="0">
              <a:lnSpc>
                <a:spcPct val="150000"/>
              </a:lnSpc>
              <a:buNone/>
            </a:pPr>
            <a:endParaRPr lang="it-IT" sz="2400" dirty="0" smtClean="0">
              <a:solidFill>
                <a:srgbClr val="002060"/>
              </a:solidFill>
            </a:endParaRP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it-IT" b="1" dirty="0" smtClean="0">
                <a:solidFill>
                  <a:srgbClr val="002060"/>
                </a:solidFill>
              </a:rPr>
              <a:t>Diffusione </a:t>
            </a:r>
            <a:r>
              <a:rPr lang="it-IT" b="1" dirty="0">
                <a:solidFill>
                  <a:srgbClr val="002060"/>
                </a:solidFill>
              </a:rPr>
              <a:t>della cultura </a:t>
            </a:r>
            <a:r>
              <a:rPr lang="it-IT" b="1" dirty="0" smtClean="0">
                <a:solidFill>
                  <a:srgbClr val="002060"/>
                </a:solidFill>
              </a:rPr>
              <a:t>d’impresa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it-IT" b="1" dirty="0">
                <a:solidFill>
                  <a:srgbClr val="002060"/>
                </a:solidFill>
              </a:rPr>
              <a:t>Alternanza Scuola </a:t>
            </a:r>
            <a:r>
              <a:rPr lang="it-IT" b="1" dirty="0" smtClean="0">
                <a:solidFill>
                  <a:srgbClr val="002060"/>
                </a:solidFill>
              </a:rPr>
              <a:t>Lavoro</a:t>
            </a:r>
            <a:endParaRPr lang="it-IT" dirty="0">
              <a:solidFill>
                <a:srgbClr val="002060"/>
              </a:solidFill>
            </a:endParaRP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it-IT" b="1" dirty="0">
                <a:solidFill>
                  <a:srgbClr val="002060"/>
                </a:solidFill>
              </a:rPr>
              <a:t>Servizi informativi e di </a:t>
            </a:r>
            <a:r>
              <a:rPr lang="it-IT" b="1" dirty="0" smtClean="0">
                <a:solidFill>
                  <a:srgbClr val="002060"/>
                </a:solidFill>
              </a:rPr>
              <a:t>assistenza per </a:t>
            </a:r>
            <a:r>
              <a:rPr lang="it-IT" b="1" dirty="0">
                <a:solidFill>
                  <a:srgbClr val="002060"/>
                </a:solidFill>
              </a:rPr>
              <a:t>la Creazione d’impresa</a:t>
            </a:r>
            <a:endParaRPr lang="it-IT" dirty="0">
              <a:solidFill>
                <a:srgbClr val="002060"/>
              </a:solidFill>
            </a:endParaRPr>
          </a:p>
          <a:p>
            <a:endParaRPr lang="it-IT" dirty="0">
              <a:solidFill>
                <a:srgbClr val="002060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5397" y="2956533"/>
            <a:ext cx="2645893" cy="2048434"/>
          </a:xfrm>
          <a:prstGeom prst="rect">
            <a:avLst/>
          </a:prstGeom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2"/>
          <a:stretch/>
        </p:blipFill>
        <p:spPr bwMode="auto">
          <a:xfrm>
            <a:off x="10631156" y="557938"/>
            <a:ext cx="504276" cy="64248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cge0271\Pictures\Grafica camerale\nuovo 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30" y="557938"/>
            <a:ext cx="2366590" cy="548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2" r="13331" b="25387"/>
          <a:stretch/>
        </p:blipFill>
        <p:spPr bwMode="auto">
          <a:xfrm>
            <a:off x="8401072" y="557938"/>
            <a:ext cx="2104156" cy="48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685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10625" y="2335542"/>
            <a:ext cx="4352207" cy="4003474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2400" dirty="0" smtClean="0">
                <a:solidFill>
                  <a:srgbClr val="002060"/>
                </a:solidFill>
              </a:rPr>
              <a:t>Salone </a:t>
            </a:r>
            <a:r>
              <a:rPr lang="it-IT" sz="2400" dirty="0">
                <a:solidFill>
                  <a:srgbClr val="002060"/>
                </a:solidFill>
              </a:rPr>
              <a:t>Orientamenti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2400" dirty="0">
                <a:solidFill>
                  <a:srgbClr val="002060"/>
                </a:solidFill>
              </a:rPr>
              <a:t>Giornale in classe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2400" dirty="0" err="1" smtClean="0">
                <a:solidFill>
                  <a:srgbClr val="002060"/>
                </a:solidFill>
              </a:rPr>
              <a:t>Orions</a:t>
            </a:r>
            <a:endParaRPr lang="it-IT" sz="2400" dirty="0" smtClean="0">
              <a:solidFill>
                <a:srgbClr val="002060"/>
              </a:solidFill>
            </a:endParaRP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2400" dirty="0" err="1" smtClean="0">
                <a:solidFill>
                  <a:srgbClr val="002060"/>
                </a:solidFill>
              </a:rPr>
              <a:t>Arios</a:t>
            </a:r>
            <a:endParaRPr lang="it-IT" sz="2400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2400" dirty="0" err="1" smtClean="0">
                <a:solidFill>
                  <a:srgbClr val="002060"/>
                </a:solidFill>
              </a:rPr>
              <a:t>Bellacoopia</a:t>
            </a:r>
            <a:endParaRPr lang="it-IT" sz="2400" dirty="0" smtClean="0">
              <a:solidFill>
                <a:srgbClr val="002060"/>
              </a:solidFill>
            </a:endParaRP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2400" dirty="0" smtClean="0">
                <a:solidFill>
                  <a:srgbClr val="002060"/>
                </a:solidFill>
              </a:rPr>
              <a:t>Lab-Eco</a:t>
            </a:r>
            <a:endParaRPr lang="it-IT" sz="24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endParaRPr lang="it-IT" sz="24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://www.loccioni.com/wp-content/uploads/2013/05/Our_knowledge_company_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350" y="2714315"/>
            <a:ext cx="6263148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010624" y="1549569"/>
            <a:ext cx="7467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2800" b="1" dirty="0" smtClean="0">
                <a:solidFill>
                  <a:srgbClr val="002060"/>
                </a:solidFill>
              </a:rPr>
              <a:t>1. Diffusione della cultura d’impresa</a:t>
            </a:r>
            <a:endParaRPr lang="it-IT" sz="2800" dirty="0">
              <a:solidFill>
                <a:srgbClr val="002060"/>
              </a:solidFill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2"/>
          <a:stretch/>
        </p:blipFill>
        <p:spPr bwMode="auto">
          <a:xfrm>
            <a:off x="10631156" y="557938"/>
            <a:ext cx="504276" cy="64248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C:\Users\cge0271\Pictures\Grafica camerale\nuovo 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30" y="557938"/>
            <a:ext cx="2366590" cy="548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2" r="13331" b="25387"/>
          <a:stretch/>
        </p:blipFill>
        <p:spPr bwMode="auto">
          <a:xfrm>
            <a:off x="8401072" y="557938"/>
            <a:ext cx="2104156" cy="48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452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2"/>
          <a:stretch/>
        </p:blipFill>
        <p:spPr bwMode="auto">
          <a:xfrm>
            <a:off x="10631156" y="557938"/>
            <a:ext cx="504276" cy="64248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C:\Users\cge0271\Pictures\Grafica camerale\nuovo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30" y="557938"/>
            <a:ext cx="2366590" cy="548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2" r="13331" b="25387"/>
          <a:stretch/>
        </p:blipFill>
        <p:spPr bwMode="auto">
          <a:xfrm>
            <a:off x="8401072" y="557938"/>
            <a:ext cx="2104156" cy="48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asellaDiTesto 16"/>
          <p:cNvSpPr txBox="1"/>
          <p:nvPr/>
        </p:nvSpPr>
        <p:spPr>
          <a:xfrm>
            <a:off x="1010624" y="1549569"/>
            <a:ext cx="7467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2800" b="1" dirty="0" smtClean="0">
                <a:solidFill>
                  <a:srgbClr val="002060"/>
                </a:solidFill>
              </a:rPr>
              <a:t>1. Diffusione della cultura d’impresa</a:t>
            </a:r>
            <a:endParaRPr lang="it-IT" sz="2800" dirty="0">
              <a:solidFill>
                <a:srgbClr val="002060"/>
              </a:solidFill>
            </a:endParaRPr>
          </a:p>
        </p:txBody>
      </p:sp>
      <p:graphicFrame>
        <p:nvGraphicFramePr>
          <p:cNvPr id="7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9474859"/>
              </p:ext>
            </p:extLst>
          </p:nvPr>
        </p:nvGraphicFramePr>
        <p:xfrm>
          <a:off x="914400" y="2072788"/>
          <a:ext cx="10331532" cy="4043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0662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10624" y="2072790"/>
            <a:ext cx="10343176" cy="401909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it-IT" dirty="0">
              <a:solidFill>
                <a:srgbClr val="002060"/>
              </a:solidFill>
            </a:endParaRPr>
          </a:p>
          <a:p>
            <a:pPr marL="0" lvl="0" indent="0">
              <a:buNone/>
            </a:pPr>
            <a:r>
              <a:rPr lang="it-IT" sz="2400" i="1" dirty="0" smtClean="0">
                <a:solidFill>
                  <a:srgbClr val="002060"/>
                </a:solidFill>
              </a:rPr>
              <a:t>“</a:t>
            </a:r>
            <a:r>
              <a:rPr lang="it-IT" sz="2400" i="1" dirty="0">
                <a:solidFill>
                  <a:srgbClr val="002060"/>
                </a:solidFill>
              </a:rPr>
              <a:t>Sviluppare le funzioni e attuare gli accordi di cooperazione in materia di alternanza, competenze e orientamento” nonché favorire la realizzazione di esperienze formative in contesti lavorativi internazionali e ridurre il gap tra mondo della Scuola e mercato del lavoro</a:t>
            </a:r>
            <a:r>
              <a:rPr lang="it-IT" sz="2400" dirty="0">
                <a:solidFill>
                  <a:srgbClr val="002060"/>
                </a:solidFill>
              </a:rPr>
              <a:t>. </a:t>
            </a:r>
            <a:endParaRPr lang="it-IT" sz="2400" dirty="0" smtClean="0">
              <a:solidFill>
                <a:srgbClr val="002060"/>
              </a:solidFill>
            </a:endParaRPr>
          </a:p>
          <a:p>
            <a:pPr lvl="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it-IT" dirty="0" smtClean="0">
                <a:solidFill>
                  <a:srgbClr val="002060"/>
                </a:solidFill>
              </a:rPr>
              <a:t>Stage </a:t>
            </a:r>
            <a:r>
              <a:rPr lang="it-IT" dirty="0">
                <a:solidFill>
                  <a:srgbClr val="002060"/>
                </a:solidFill>
              </a:rPr>
              <a:t>in contesti internazionali </a:t>
            </a:r>
            <a:endParaRPr lang="it-IT" dirty="0" smtClean="0">
              <a:solidFill>
                <a:srgbClr val="002060"/>
              </a:solidFill>
            </a:endParaRPr>
          </a:p>
          <a:p>
            <a:pPr lvl="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it-IT" dirty="0" smtClean="0">
                <a:solidFill>
                  <a:srgbClr val="002060"/>
                </a:solidFill>
              </a:rPr>
              <a:t>Job </a:t>
            </a:r>
            <a:r>
              <a:rPr lang="it-IT" dirty="0" err="1" smtClean="0">
                <a:solidFill>
                  <a:srgbClr val="002060"/>
                </a:solidFill>
              </a:rPr>
              <a:t>Day</a:t>
            </a:r>
            <a:endParaRPr lang="it-IT" dirty="0" smtClean="0">
              <a:solidFill>
                <a:srgbClr val="002060"/>
              </a:solidFill>
            </a:endParaRPr>
          </a:p>
          <a:p>
            <a:pPr lvl="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it-IT" dirty="0" smtClean="0">
                <a:solidFill>
                  <a:srgbClr val="002060"/>
                </a:solidFill>
              </a:rPr>
              <a:t>Stage docenti</a:t>
            </a:r>
            <a:endParaRPr lang="it-IT" dirty="0">
              <a:solidFill>
                <a:srgbClr val="002060"/>
              </a:solidFill>
            </a:endParaRPr>
          </a:p>
          <a:p>
            <a:endParaRPr lang="it-IT" dirty="0">
              <a:solidFill>
                <a:srgbClr val="002060"/>
              </a:solidFill>
            </a:endParaRPr>
          </a:p>
        </p:txBody>
      </p:sp>
      <p:pic>
        <p:nvPicPr>
          <p:cNvPr id="2050" name="Picture 2" descr="http://www.seguonews.it/wp-content/uploads/2015/02/alternanza-scuola-lavo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761" y="3923070"/>
            <a:ext cx="3913240" cy="2934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sellaDiTesto 13"/>
          <p:cNvSpPr txBox="1"/>
          <p:nvPr/>
        </p:nvSpPr>
        <p:spPr>
          <a:xfrm>
            <a:off x="1010624" y="1549569"/>
            <a:ext cx="7467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2800" b="1" dirty="0">
                <a:solidFill>
                  <a:srgbClr val="002060"/>
                </a:solidFill>
              </a:rPr>
              <a:t>2. Alternanza Scuola Lavoro</a:t>
            </a:r>
            <a:endParaRPr lang="it-IT" sz="2800" dirty="0">
              <a:solidFill>
                <a:srgbClr val="002060"/>
              </a:solidFill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2"/>
          <a:stretch/>
        </p:blipFill>
        <p:spPr bwMode="auto">
          <a:xfrm>
            <a:off x="10631156" y="557938"/>
            <a:ext cx="504276" cy="64248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C:\Users\cge0271\Pictures\Grafica camerale\nuovo 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30" y="557938"/>
            <a:ext cx="2366590" cy="548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2" r="13331" b="25387"/>
          <a:stretch/>
        </p:blipFill>
        <p:spPr bwMode="auto">
          <a:xfrm>
            <a:off x="8401072" y="557938"/>
            <a:ext cx="2104156" cy="48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048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2"/>
          <a:stretch/>
        </p:blipFill>
        <p:spPr bwMode="auto">
          <a:xfrm>
            <a:off x="10631156" y="557938"/>
            <a:ext cx="504276" cy="64248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Users\cge0271\Pictures\Grafica camerale\nuovo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30" y="557938"/>
            <a:ext cx="2366590" cy="548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2" r="13331" b="25387"/>
          <a:stretch/>
        </p:blipFill>
        <p:spPr bwMode="auto">
          <a:xfrm>
            <a:off x="8401072" y="557938"/>
            <a:ext cx="2104156" cy="48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sellaDiTesto 13"/>
          <p:cNvSpPr txBox="1"/>
          <p:nvPr/>
        </p:nvSpPr>
        <p:spPr>
          <a:xfrm>
            <a:off x="1010624" y="1549569"/>
            <a:ext cx="7467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2800" b="1" dirty="0">
                <a:solidFill>
                  <a:srgbClr val="002060"/>
                </a:solidFill>
              </a:rPr>
              <a:t>2. Alternanza Scuola Lavoro</a:t>
            </a:r>
            <a:endParaRPr lang="it-IT" sz="2800" dirty="0">
              <a:solidFill>
                <a:srgbClr val="002060"/>
              </a:solidFill>
            </a:endParaRPr>
          </a:p>
        </p:txBody>
      </p:sp>
      <p:graphicFrame>
        <p:nvGraphicFramePr>
          <p:cNvPr id="7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0453996"/>
              </p:ext>
            </p:extLst>
          </p:nvPr>
        </p:nvGraphicFramePr>
        <p:xfrm>
          <a:off x="902043" y="2273643"/>
          <a:ext cx="10342607" cy="404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0063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10624" y="2298357"/>
            <a:ext cx="7824457" cy="3398108"/>
          </a:xfrm>
        </p:spPr>
        <p:txBody>
          <a:bodyPr>
            <a:noAutofit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it-IT" sz="2200" dirty="0" smtClean="0">
                <a:solidFill>
                  <a:srgbClr val="002060"/>
                </a:solidFill>
              </a:rPr>
              <a:t>SNI</a:t>
            </a:r>
            <a:r>
              <a:rPr lang="it-IT" sz="2200" dirty="0">
                <a:solidFill>
                  <a:srgbClr val="002060"/>
                </a:solidFill>
              </a:rPr>
              <a:t>, sportello permanete delle Camera di Commercio di Genova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it-IT" sz="2200" dirty="0">
                <a:solidFill>
                  <a:srgbClr val="002060"/>
                </a:solidFill>
              </a:rPr>
              <a:t>Circuito Crea </a:t>
            </a:r>
            <a:r>
              <a:rPr lang="it-IT" sz="2200" dirty="0" smtClean="0">
                <a:solidFill>
                  <a:srgbClr val="002060"/>
                </a:solidFill>
              </a:rPr>
              <a:t>Impresa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it-IT" sz="2200" dirty="0" err="1" smtClean="0">
                <a:solidFill>
                  <a:srgbClr val="002060"/>
                </a:solidFill>
              </a:rPr>
              <a:t>Win</a:t>
            </a:r>
            <a:r>
              <a:rPr lang="it-IT" sz="2200" dirty="0" smtClean="0">
                <a:solidFill>
                  <a:srgbClr val="002060"/>
                </a:solidFill>
              </a:rPr>
              <a:t>-bus (2013)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2200" dirty="0" smtClean="0">
                <a:solidFill>
                  <a:srgbClr val="002060"/>
                </a:solidFill>
              </a:rPr>
              <a:t>Impresa Sociale (2013)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it-IT" sz="2200" u="none" strike="noStrike" dirty="0" smtClean="0">
                <a:solidFill>
                  <a:srgbClr val="002060"/>
                </a:solidFill>
                <a:effectLst/>
              </a:rPr>
              <a:t>Intesa Operativa territoriale col comando militare dell' esercito </a:t>
            </a:r>
            <a:r>
              <a:rPr lang="it-IT" sz="2200" dirty="0" smtClean="0">
                <a:solidFill>
                  <a:srgbClr val="002060"/>
                </a:solidFill>
              </a:rPr>
              <a:t>(2013)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2200" dirty="0" err="1">
                <a:solidFill>
                  <a:srgbClr val="002060"/>
                </a:solidFill>
              </a:rPr>
              <a:t>Microcredito</a:t>
            </a:r>
            <a:r>
              <a:rPr lang="it-IT" sz="2200" dirty="0">
                <a:solidFill>
                  <a:srgbClr val="002060"/>
                </a:solidFill>
              </a:rPr>
              <a:t> (2013)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it-IT" sz="2200" dirty="0" smtClean="0">
                <a:solidFill>
                  <a:srgbClr val="002060"/>
                </a:solidFill>
              </a:rPr>
              <a:t>Giovani </a:t>
            </a:r>
            <a:r>
              <a:rPr lang="it-IT" sz="2200" dirty="0">
                <a:solidFill>
                  <a:srgbClr val="002060"/>
                </a:solidFill>
              </a:rPr>
              <a:t>imprenditori </a:t>
            </a:r>
            <a:r>
              <a:rPr lang="it-IT" sz="2200" dirty="0" smtClean="0">
                <a:solidFill>
                  <a:srgbClr val="002060"/>
                </a:solidFill>
              </a:rPr>
              <a:t>responsabili (2014)</a:t>
            </a:r>
            <a:endParaRPr lang="it-IT" sz="22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it-IT" sz="2200" dirty="0">
                <a:solidFill>
                  <a:srgbClr val="002060"/>
                </a:solidFill>
              </a:rPr>
              <a:t>Start up </a:t>
            </a:r>
            <a:r>
              <a:rPr lang="it-IT" sz="2200" dirty="0" smtClean="0">
                <a:solidFill>
                  <a:srgbClr val="002060"/>
                </a:solidFill>
              </a:rPr>
              <a:t>Academy (2014)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2200" dirty="0" err="1" smtClean="0">
                <a:solidFill>
                  <a:srgbClr val="002060"/>
                </a:solidFill>
              </a:rPr>
              <a:t>E-learnig</a:t>
            </a:r>
            <a:r>
              <a:rPr lang="it-IT" sz="2200" dirty="0" smtClean="0">
                <a:solidFill>
                  <a:srgbClr val="002060"/>
                </a:solidFill>
              </a:rPr>
              <a:t> (2014)</a:t>
            </a:r>
          </a:p>
        </p:txBody>
      </p:sp>
      <p:pic>
        <p:nvPicPr>
          <p:cNvPr id="5" name="Picture 16" descr="http://www.gazzettacommerciale.com/wp-content/uploads/2013/03/startup-Le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1937" y="3509916"/>
            <a:ext cx="2620311" cy="170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8" descr="http://cdn1.yourstory.com/wp-content/uploads/2013/07/sta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613" y="5059813"/>
            <a:ext cx="2697403" cy="179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2"/>
          <a:stretch/>
        </p:blipFill>
        <p:spPr bwMode="auto">
          <a:xfrm>
            <a:off x="10631156" y="557938"/>
            <a:ext cx="504276" cy="64248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C:\Users\cge0271\Pictures\Grafica camerale\nuovo 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30" y="557938"/>
            <a:ext cx="2366590" cy="548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2" r="13331" b="25387"/>
          <a:stretch/>
        </p:blipFill>
        <p:spPr bwMode="auto">
          <a:xfrm>
            <a:off x="8401072" y="557938"/>
            <a:ext cx="2104156" cy="48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asellaDiTesto 15"/>
          <p:cNvSpPr txBox="1"/>
          <p:nvPr/>
        </p:nvSpPr>
        <p:spPr>
          <a:xfrm>
            <a:off x="1010624" y="1549569"/>
            <a:ext cx="9807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2060"/>
                </a:solidFill>
              </a:rPr>
              <a:t>3. Servizi informativi e di assistenza per la Creazione </a:t>
            </a:r>
            <a:r>
              <a:rPr lang="it-IT" sz="2800" b="1" dirty="0" smtClean="0">
                <a:solidFill>
                  <a:srgbClr val="002060"/>
                </a:solidFill>
              </a:rPr>
              <a:t>d’impresa</a:t>
            </a:r>
            <a:endParaRPr lang="it-IT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32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2"/>
          <a:stretch/>
        </p:blipFill>
        <p:spPr bwMode="auto">
          <a:xfrm>
            <a:off x="10631156" y="557938"/>
            <a:ext cx="504276" cy="64248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Users\cge0271\Pictures\Grafica camerale\nuovo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30" y="557938"/>
            <a:ext cx="2366590" cy="548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2" r="13331" b="25387"/>
          <a:stretch/>
        </p:blipFill>
        <p:spPr bwMode="auto">
          <a:xfrm>
            <a:off x="8401072" y="557938"/>
            <a:ext cx="2104156" cy="48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sellaDiTesto 13"/>
          <p:cNvSpPr txBox="1"/>
          <p:nvPr/>
        </p:nvSpPr>
        <p:spPr>
          <a:xfrm>
            <a:off x="1010624" y="1549569"/>
            <a:ext cx="9807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2060"/>
                </a:solidFill>
              </a:rPr>
              <a:t>3. Servizi informativi e di assistenza per la Creazione </a:t>
            </a:r>
            <a:r>
              <a:rPr lang="it-IT" sz="2800" b="1" dirty="0" smtClean="0">
                <a:solidFill>
                  <a:srgbClr val="002060"/>
                </a:solidFill>
              </a:rPr>
              <a:t>d’impresa</a:t>
            </a:r>
            <a:endParaRPr lang="it-IT" sz="2800" dirty="0">
              <a:solidFill>
                <a:srgbClr val="002060"/>
              </a:solidFill>
            </a:endParaRPr>
          </a:p>
        </p:txBody>
      </p:sp>
      <p:graphicFrame>
        <p:nvGraphicFramePr>
          <p:cNvPr id="7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810995"/>
              </p:ext>
            </p:extLst>
          </p:nvPr>
        </p:nvGraphicFramePr>
        <p:xfrm>
          <a:off x="1051530" y="2422566"/>
          <a:ext cx="10083902" cy="3847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96799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2"/>
          <a:stretch/>
        </p:blipFill>
        <p:spPr bwMode="auto">
          <a:xfrm>
            <a:off x="10631156" y="557938"/>
            <a:ext cx="504276" cy="64248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Users\cge0271\Pictures\Grafica camerale\nuovo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30" y="557938"/>
            <a:ext cx="2366590" cy="548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2" r="13331" b="25387"/>
          <a:stretch/>
        </p:blipFill>
        <p:spPr bwMode="auto">
          <a:xfrm>
            <a:off x="8401072" y="557938"/>
            <a:ext cx="2104156" cy="48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sellaDiTesto 13"/>
          <p:cNvSpPr txBox="1"/>
          <p:nvPr/>
        </p:nvSpPr>
        <p:spPr>
          <a:xfrm>
            <a:off x="1010624" y="1549569"/>
            <a:ext cx="9807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2060"/>
                </a:solidFill>
              </a:rPr>
              <a:t>3. Servizi informativi e di assistenza per la Creazione </a:t>
            </a:r>
            <a:r>
              <a:rPr lang="it-IT" sz="2800" b="1" dirty="0" smtClean="0">
                <a:solidFill>
                  <a:srgbClr val="002060"/>
                </a:solidFill>
              </a:rPr>
              <a:t>d’impresa</a:t>
            </a:r>
            <a:endParaRPr lang="it-IT" sz="2800" dirty="0">
              <a:solidFill>
                <a:srgbClr val="002060"/>
              </a:solidFill>
            </a:endParaRPr>
          </a:p>
        </p:txBody>
      </p:sp>
      <p:graphicFrame>
        <p:nvGraphicFramePr>
          <p:cNvPr id="8" name="Gra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4443169"/>
              </p:ext>
            </p:extLst>
          </p:nvPr>
        </p:nvGraphicFramePr>
        <p:xfrm>
          <a:off x="1051530" y="2434442"/>
          <a:ext cx="10083902" cy="3859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78821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</TotalTime>
  <Words>277</Words>
  <Application>Microsoft Office PowerPoint</Application>
  <PresentationFormat>Widescreen</PresentationFormat>
  <Paragraphs>57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Tema di Office</vt:lpstr>
      <vt:lpstr>I servizi di orientamento e avvio d’impresa del sistema camerale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 per l’attenzione  </vt:lpstr>
    </vt:vector>
  </TitlesOfParts>
  <Company>Camera di Commercio di Genova - Sistemi Informativi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Padovano Sara</dc:creator>
  <cp:lastModifiedBy>giuseppe ventre</cp:lastModifiedBy>
  <cp:revision>31</cp:revision>
  <dcterms:created xsi:type="dcterms:W3CDTF">2015-06-22T09:33:03Z</dcterms:created>
  <dcterms:modified xsi:type="dcterms:W3CDTF">2023-02-02T13:31:54Z</dcterms:modified>
</cp:coreProperties>
</file>