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8" r:id="rId4"/>
    <p:sldId id="289" r:id="rId5"/>
    <p:sldId id="306" r:id="rId6"/>
    <p:sldId id="299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308" r:id="rId16"/>
    <p:sldId id="307" r:id="rId17"/>
    <p:sldId id="309" r:id="rId18"/>
    <p:sldId id="300" r:id="rId19"/>
    <p:sldId id="301" r:id="rId20"/>
    <p:sldId id="303" r:id="rId21"/>
    <p:sldId id="302" r:id="rId22"/>
    <p:sldId id="304" r:id="rId23"/>
    <p:sldId id="305" r:id="rId24"/>
  </p:sldIdLst>
  <p:sldSz cx="9144000" cy="6858000" type="screen4x3"/>
  <p:notesSz cx="6810375" cy="9942513"/>
  <p:custDataLst>
    <p:tags r:id="rId26"/>
  </p:custDataLst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7F142A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00" autoAdjust="0"/>
    <p:restoredTop sz="82173" autoAdjust="0"/>
  </p:normalViewPr>
  <p:slideViewPr>
    <p:cSldViewPr snapToGrid="0" snapToObjects="1">
      <p:cViewPr>
        <p:scale>
          <a:sx n="100" d="100"/>
          <a:sy n="100" d="100"/>
        </p:scale>
        <p:origin x="-72" y="-16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A750F5-6EAD-4D62-A62E-4FCCAA0AE2DF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829253-BFB6-48E0-8A81-C2AA0F8B90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87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Domanda: Quali sono le dimensioni del benessere per te più importanti e quelle meno importanti tra quelle individuate finora dall'Istat e dal Cnel?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A6CFC-9CC2-4B4F-9C46-6500BAAB908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6C2DB-E9E7-4185-B778-9FD5A8E49AB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68EBA-CDCF-43C8-BA7E-49B591E9890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C706FF-EA4B-46A6-8885-61BAAB0179D5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0CDAC-D950-4353-AF2A-2109F7A32F3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FD166-6BF5-4267-A9F9-9AA1140A385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5FAD7-7FA7-43E0-ABD3-DFA27F0959C9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26325-3EA7-4260-B524-6EDB024C12D6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AB94F2-C494-4EF9-A628-FE27D9CD5B85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D0F79-CAFD-455F-AD2F-971827B36085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1DE552-41EC-4E63-8E31-28B6A1457CBC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5B4E4-A8DB-4B7A-87B7-DD3E31E0DAE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FC2FE-CD19-42FB-90DE-1ED344E9650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Domanda: Finora il benessere è stato misurato soprattutto in termini economici tramite il PIL (cioè il Prodotto Interno Lordo, che esprime il valore complessivo dei beni e servizi prodotti all'interno di un Paese). Credi che sia importante valutare il benessere misurando anche altri aspetti che rispecchiano la vita delle persone?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1E916-CDC1-42AE-A319-18A5D0439F15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FB9168-0EFB-4F2F-B231-19F368D72FA8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468450-16B7-4351-8E11-BFFB8F749D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3C3F4D0-D0DF-4B74-BA6C-16BB9E6FF3C3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A36ADD-B4CD-4A7E-8FA6-1F3C1BE492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F58D99-A255-48F9-A2AE-0D741FAFA07E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E27A6B-4DA4-46B9-808B-7A7B9D5706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6D1512-EAAB-495C-8CD6-22C84160C75A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1708CC-8EB3-44F5-947E-D3F18BEFDD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16DB95-06EC-45FC-998D-65AF81F2AB87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DB87E4-63E3-4FC0-8D26-5B8686BFFA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807844-7A45-4F46-A3A8-F08EB43D7404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D3AF04-7C53-44D0-84D4-62AB1A3054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182DC6-7B15-4CBF-A285-95F18DA15F11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8EF57E-13F2-4218-9481-27EAC1A2AB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DBB756-5A7F-47B3-BCDF-1F88C6CAD30B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E81CAB-A378-40C0-B0DE-2A2DF6C2ED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4DD4C0-EF9D-4BE3-86A4-1F66B6E83398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4C2D67-F992-4521-A3D7-88BBBACE26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0231C-F698-4C30-B8EB-EEBE2DC9AAA0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4FE202A-578E-4125-A81E-52DD547C15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795552-7801-4B43-93AE-BF1C34C26BCF}" type="datetimeFigureOut">
              <a:rPr lang="it-IT"/>
              <a:pPr>
                <a:defRPr/>
              </a:pPr>
              <a:t>22/01/2015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D0FEFE-4C92-41A1-9EC3-FC4520379C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sellaDiTesto 4"/>
          <p:cNvSpPr txBox="1">
            <a:spLocks noChangeArrowheads="1"/>
          </p:cNvSpPr>
          <p:nvPr/>
        </p:nvSpPr>
        <p:spPr bwMode="auto">
          <a:xfrm>
            <a:off x="695325" y="969963"/>
            <a:ext cx="753937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50515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2800" i="1" dirty="0" err="1">
                <a:solidFill>
                  <a:srgbClr val="505150"/>
                </a:solidFill>
                <a:latin typeface="+mn-lt"/>
                <a:cs typeface="+mn-cs"/>
              </a:rPr>
              <a:t>UrBes</a:t>
            </a:r>
            <a:r>
              <a:rPr lang="it-IT" sz="2800" i="1" dirty="0">
                <a:solidFill>
                  <a:srgbClr val="505150"/>
                </a:solidFill>
                <a:latin typeface="+mn-lt"/>
                <a:cs typeface="+mn-cs"/>
              </a:rPr>
              <a:t>: l’esperienza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t-IT" sz="2800" i="1" dirty="0">
                <a:solidFill>
                  <a:srgbClr val="505150"/>
                </a:solidFill>
                <a:latin typeface="+mn-lt"/>
                <a:cs typeface="+mn-cs"/>
              </a:rPr>
              <a:t>dei comuni calabresi</a:t>
            </a:r>
          </a:p>
          <a:p>
            <a:endParaRPr lang="it-IT" dirty="0">
              <a:solidFill>
                <a:srgbClr val="505150"/>
              </a:solidFill>
              <a:latin typeface="+mn-lt"/>
            </a:endParaRPr>
          </a:p>
          <a:p>
            <a:r>
              <a:rPr lang="it-IT" sz="2200" dirty="0">
                <a:solidFill>
                  <a:srgbClr val="505150"/>
                </a:solidFill>
                <a:latin typeface="+mn-lt"/>
                <a:cs typeface="+mn-cs"/>
              </a:rPr>
              <a:t>Benessere </a:t>
            </a:r>
            <a:r>
              <a:rPr lang="it-IT" sz="2200" dirty="0">
                <a:solidFill>
                  <a:srgbClr val="505150"/>
                </a:solidFill>
                <a:latin typeface="+mn-lt"/>
                <a:cs typeface="+mn-cs"/>
              </a:rPr>
              <a:t>equo e sostenibile:</a:t>
            </a:r>
          </a:p>
          <a:p>
            <a:r>
              <a:rPr lang="it-IT" sz="2200" dirty="0">
                <a:solidFill>
                  <a:srgbClr val="505150"/>
                </a:solidFill>
                <a:latin typeface="+mn-lt"/>
                <a:cs typeface="+mn-cs"/>
              </a:rPr>
              <a:t>Quale è la misura giusta delle nostre vite?</a:t>
            </a: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</a:rPr>
              <a:t>Progetto </a:t>
            </a:r>
            <a:r>
              <a:rPr lang="it-IT" dirty="0" err="1">
                <a:solidFill>
                  <a:srgbClr val="505150"/>
                </a:solidFill>
              </a:rPr>
              <a:t>URBES</a:t>
            </a:r>
            <a:r>
              <a:rPr lang="it-IT" dirty="0">
                <a:solidFill>
                  <a:srgbClr val="505150"/>
                </a:solidFill>
              </a:rPr>
              <a:t> - L’opinione dei cittadini di Catanzaro</a:t>
            </a:r>
          </a:p>
          <a:p>
            <a:endParaRPr lang="it-IT" dirty="0" smtClean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Sergio </a:t>
            </a:r>
            <a:r>
              <a:rPr lang="it-IT" dirty="0" err="1">
                <a:solidFill>
                  <a:srgbClr val="505150"/>
                </a:solidFill>
                <a:latin typeface="+mn-lt"/>
                <a:cs typeface="+mn-cs"/>
              </a:rPr>
              <a:t>Viapiana</a:t>
            </a:r>
            <a:endParaRPr lang="it-IT" dirty="0">
              <a:solidFill>
                <a:srgbClr val="505150"/>
              </a:solidFill>
              <a:latin typeface="+mn-lt"/>
              <a:cs typeface="+mn-cs"/>
            </a:endParaRPr>
          </a:p>
          <a:p>
            <a:r>
              <a:rPr lang="it-IT" dirty="0">
                <a:solidFill>
                  <a:srgbClr val="505150"/>
                </a:solidFill>
                <a:latin typeface="+mn-lt"/>
                <a:cs typeface="+mn-cs"/>
              </a:rPr>
              <a:t>Domenico </a:t>
            </a:r>
            <a:r>
              <a:rPr lang="it-IT" dirty="0" err="1">
                <a:solidFill>
                  <a:srgbClr val="505150"/>
                </a:solidFill>
                <a:latin typeface="+mn-lt"/>
                <a:cs typeface="+mn-cs"/>
              </a:rPr>
              <a:t>Tebala</a:t>
            </a:r>
            <a:endParaRPr lang="it-IT" dirty="0">
              <a:solidFill>
                <a:srgbClr val="505150"/>
              </a:solidFill>
              <a:latin typeface="+mn-lt"/>
              <a:cs typeface="+mn-cs"/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>
                <a:solidFill>
                  <a:srgbClr val="505150"/>
                </a:solidFill>
                <a:latin typeface="+mn-lt"/>
                <a:cs typeface="+mn-cs"/>
              </a:rPr>
              <a:t>Catanzaro, 22 ottobre 2014</a:t>
            </a:r>
          </a:p>
          <a:p>
            <a:endParaRPr lang="it-IT" sz="1400" dirty="0">
              <a:solidFill>
                <a:srgbClr val="505150"/>
              </a:solidFill>
              <a:latin typeface="+mn-lt"/>
              <a:cs typeface="+mn-cs"/>
            </a:endParaRPr>
          </a:p>
          <a:p>
            <a:endParaRPr lang="it-IT" sz="1000" dirty="0">
              <a:solidFill>
                <a:srgbClr val="505150"/>
              </a:solidFill>
            </a:endParaRPr>
          </a:p>
          <a:p>
            <a:endParaRPr lang="it-IT" sz="1400" dirty="0">
              <a:solidFill>
                <a:srgbClr val="505150"/>
              </a:solidFill>
            </a:endParaRPr>
          </a:p>
          <a:p>
            <a:endParaRPr lang="it-IT" sz="1400" dirty="0">
              <a:solidFill>
                <a:srgbClr val="505150"/>
              </a:solidFill>
            </a:endParaRPr>
          </a:p>
        </p:txBody>
      </p:sp>
      <p:sp>
        <p:nvSpPr>
          <p:cNvPr id="14339" name="AutoShape 4" descr="data:image/jpeg;base64,/9j/4AAQSkZJRgABAQEAYABgAAD/2wBDAAoHBwkHBgoJCAkLCwoMDxkQDw4ODx4WFxIZJCAmJSMgIyIoLTkwKCo2KyIjMkQyNjs9QEBAJjBGS0U+Sjk/QD3/2wBDAQsLCw8NDx0QEB09KSMpPT09PT09PT09PT09PT09PT09PT09PT09PT09PT09PT09PT09PT09PT09PT09PT09PT3/wAARCABsAG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Omq6uCVYMASCQc8jqKZctOsLfZUjeXsJGKr+YBrjNQm1rQ9Qe+KqsMjbpQvMTZ7eoPvwa0p0/aaXM6lTk1sdxRWXo+v22sApGCk6ruaNuw6Zz6VqVEouLsy4yUldDJ50toHmlbbGgyxxnArmLvXm1lXi0+xkZIR5vmzHZjBxkJj5uvIJH4Gulu7WG9tZLe5QSRSLtZT3Feea5a6hp+s3A8xobPI8u4lfajgqBjI6kY5z1wK5sQ5KOmxtSim/M3bPWrjRbVRqOnuBIRIZI23M7N6IBx6Yz26810trdRXlus0JJQ5HIwQRwQRXn+m2+p6nJBHaMzQYCtcLIzIMHlixxk4yABnk139nZw2NsILdAkYJOB3JOSfqTU4ZzcbNaLYKqSfmT0UVz2t+KTpdw9rBZyTSoAWc8IMjIA7sceldkISm7RMJzUFeRvTTR28LyzMFjQZZj2p4Oce9czbTXerxQXIDynIkVSm2NfTgnqPxNb1p9r+b7WIe20xk/jmnKHKKM+Ys0UUVBYlZXiLT7rUtLeC0l2MfvL03j0z2rVopxk4u6FJcyszzu2k1jQWd5LNo8jDOiYyBnGc5BHNbGm+OIbg+XdxlHUZPBU/keP1rq2wFOcY75rmdbsNM1CSILdpbhSRL5MO/eD23AYXv+dbyr0pfxVbzMFSqRX7t3Lt/4ls7W1SWOeJg6huMueRkDaOSf5VyN5qMOoXqGTUZ0LMTKj2RBI7KHbAX6kdq7iw06xS3LW4jmWUcyEhtw/ljiuA12CO/1x5InkiAmKIY2K7QpAP58k15uKVNO82+X5dvRndh1Ua92yZmTazeWGrxy2E5/cyYLZB3DcflIHByoGT05z2r0nUPFWm6e7Reb584x+7hG7GTgZPSvLt1/FLiGZJZEjErb4kY4wCe3bmvTrbw3pkaLOvmFSu4MXC8HnqAK6MN7BKyba+4jEqtpdJfO/6Iwrvxnqc202NmqK3TzBzjtyeP/wBVMGnavq04mkXc5IO/bgYH+0e3Xp7V1MMulWbDylRD/fEbH/x7H9avxTRzpuikWRfVWBFdKxNP/l0kcvsJv42NtYmhtYY22hkQKdvTj0qailrA3CiiigBKo6rqsOlWweQF5ZDtiiU8u39AO57VeJABJIAHUntXm1zejV9Tmu5ZHWOYsEySCkCrngds8H6t7CubFV/Ywut+htRpe0lrsjanvZ7vZJdv5gJGIo/9Wp+nf6n8hVeTWkjlgjLvunYiMKeCB1Y+i+9Yyz3axNNLPtaNfNkUqAqgDds+hBQHHUn2rTQH7R5mEeaMxu7n7rDg+WB2XkD8c88187UTqT5qsr/1+R3umoqyOq0zfb2U9zKpVHJlCdCAFHP44z+Neau5urfK7WE8oCqjHJBUs4X685xwcn1rs9a8TodGuQg+yt5f7ySdl2oDgHkE56/rXG+b5lncPPZvDIyLHAbuWOEsuMFgCdyjOSARk5FenWnBQhCm7peZnhotNuS1ZVitWQW0RRHZ4fPIznJxggn/AICR9B6V6NoKvf8Ag60QEMyptGeh2NwPoQBXApFIiqbCCG7dLoSeXBcRFmjO3cQM5zwRt5611fhLUm03SGjnjb7KJpPKYDDKQ3zBlOMfNnHf1FXQqRTam9GVi1eNluv+CXWvG/eM8TAJxuLc575HbnIrOutRSNjsPlTbsCSKQI5wOx6E+oP4irOqanbS3UjouRIEV0ODnIO0498AVy+o2UQtZt8SZgZi4iABwCRnHujK3/Aa8uNCEKr5JaX0aJhZpcyO48O+Il1REhnZfPaMSRyKMLOn94DsR3H5cdN6vJNIuLi1tly+2a0k3wEn3ww/76zn2b3r1a2nW5t4pk+7IoYfjXv4as6icZbo5sRS5GmtmTUUUV1HOZ+uyrBoOoSu2FS2kZiBzgKc/pXnUNxBLd3CRqDK0AMoH/LNM7iCfoVH/wBau78XE/8ACKajgZJiIxn3ryX7ICW4PmuWV9p6Z2Zz6ivMx8VKSTZ34OLcJNeRefWYtQspoNzNJLMWGEODD94MT7gKAPamYmsbRrma+dpI7pTtdusvAx+C5PoM5pZVWCbTktZUE806tuZQRtWMoCR3+Y/Ss60OLvdcbnwXLgnLMSAeM9ST+dc0Ipr3dt7HWo7otvrNw32m8YqN0/lWibf9WyKA7+5GQB7lj2FZDM8rNI7FmOSWY5J/Hv1qW8sZdO0zT7adQJUEu8A55MhP54Ip2mSweYUuQpLYCllznjBHPHStYxiruP8AVtP+Cexh5PC4NV4xu3v9+i/r7iHyyclSDg4GOvAyTW5p2rTTwuskoW4/dxPcScnyN4yeeCykjk/wsfQVBqaQJZtKxjMr5CoCM898A+1Zmn5lvHR2yJYZUbOe8bdfxoaUo3Jc5Y7CzlOPwrR+a/T+vTrr9WeK8X7XCsiKQVgyMsiHbz1PzAk44yO2KilMGkNPAFkuhfRyz7M5fIXaGZvQjnPJyvSneHrdraOz06cxPNbRFJ04ITgD8mDHB/iBzVLSYXuNWjkClWkiZnZvQgADPYAZ/AVzaK6vovx7fkfPJc2pbuJrRUga4cC5eSWMxHBddwALNg4Ubgn/AH1XceCb77ZobKGDi3neEMOjDhuPb5sfhXk8+66uGl2q5mdnjKngje39APzrv/hdOhs9Sto2LLHcKwJ7/Lt/9kruwdNQnuFdN0rndUUUV6RwGB40bb4Yuc/dOFYZ6g8V5XY3MiahDbFdrJEzLvO5ZCHAye/C8+5HpXrniiET+H7pCAchcZ9dw/xryC6mEjWcsbESwnDkjv0Kke5VvwrzcYr1EvL/ADPRwXwu3f8AyIsM9k7zszzWlxud/wCIg/y+ZDx2ya1NMigk1S4vljcxxhFhIj3Ksj5weuc7SOnIB7ZqlcO9paPdkqfNV1mJ6D5yC4H97gEfWuh0G3az8PQWU0bKUgMjFW253HKjjkdsknPBrkqStBvzt/n/AF5nVNtJLuY+uQebbXOCS9rL5jEnHythGP0DKv8A31XPgHgKrEsMgY61spqhNzB+5DoiMssRYZljIwxJ6DPG33wfWoLi2Fo42MXglG+KXGN65xyOzA8EdiK3oQt7sv6/rcurmuIwdJRppNa6vz/4OpRMJMm3B3YrR0a1EctxdTbkihUJuwT8znaMY/2dx9sUyGEu6RwozvIwCIvVmPQCt1bCOWyggt5Y5Ahd1ZT8s02OSG9AAyr67T/eFXXUYq3c5aed4vEp0525bWen4/1oXtZe6NncDTk26gitEzqnVCAwA/2+SQOxJ9axYg8/hq7uQROZyYocJnnGxf1JP+RWpcXEGnQQ21uskk7Bklj37T5gA2vv653ZA9QR04qlDPLbyjTxGPscam7a53fM5cFtvHAIO79K4o3jGyW35df+ARFP7ypqdvHpOqWltZwZkiiVAXJC8JycDvk5xXV/C+HypdTAHyhYl6d/mzXK31tdpq0VxdPv80HYE7FgAAe3GSM+2a7j4b4ksb6dRhXmH8s/+zV2YVtyjrfTV/eVWSVB/L9Ds6KKK9Q8wqapb/a9LuoOcyRMox1zjivLL3TC73MURXcQHjAHc/MoP4hh/wACr12uEu7SEapePDeWyx2M2Jy54VWAYRnHQjI59ulebmNOTUZw6f1/XqduDqqDal1OKtLeBrt2u0dLdwjRxuvzSttwFAPXOcgDqVrrrzTNTe1itN32q4eHzb0oMbRjGEA45OQB7Ek0mieFZoNUivtTmil+z5a1hRThGOfmJOOgJwO2Sa6ayuf7PF5JNbzOXkLl02kbAOByRjAB4+tY0owqStN/8AuvX1Tgc4vhD7HoS3F63kXznBjiww5+6pPTg5JPpkdga4+3s3tIWXPmWUrGSSOVsckMwZW/hbaF56HOCDXf+IdWhvWtHScDTjA8kkqqS2WACgDscZHPdscVzSyxahZyzJBGgWSbfHu4TCbUDE8fdCk9uaWImqdRxgtFb7/6/Eun+9h+81bMTUpU0fNvbFzI6/vp5MBwmfmVQCQoxwTnJ6DA69R4L0ezvbU2U88qXERE4QdGQMdpHph85x1yM9awdX01UiaQS+Y0zBVzg+YrLndn69frWnpWoiDVtJvIJQGYHzYBydpxuz6ew79a0p1Ivl5ldPcxdFRj7hq654bu5J4nYQQ+aoR5lO4eYCQmBjrjue4ArnJd8G6G7lWbUDc/vIEAUsnTOPQqFA9ST0wa9Nm1K1u/OgaI3FvkxuyOpBPfgH/69cnqfhpdWjjmS7eC/WMxicKG3DPQj+oI7+tVWpUoLlT/AK/yJpVpXXNsc5f3pvJJrqRQpybaABs525BIP1LE/SvQfAVkbXwxE7DBuHaXHt0X9FFclqOhQ2enILvVLdI7ZVXYItpJP49T83sOc16VZGBrOBrQqbcxr5RU5BTHGPbGK0wdK3vdC8TWjKChEnooorvOESuV1jRmh1DTRpWnW0jNczTzyTKfmJBfBI6MWPDHOMV1VBpSipKzGnY85k8TFLKOKym87UJnkWQvGQtuwOG+U9QpwAM84yaxvDOmzprVvazRXW6RxFeoS2yUEEkkjqCOcHr24NdP4i0Oy0xYWtIzHueWbhsYfduJH/fZH0x6VTMIgusBmYkxDcT82CSByMdNoIPXNeNVqLDVHFLRHo0oKdPm6u4/xJodvpy3gs4ks7eeSFysXyp1G4gdB93nHpmsHTbRry3EDlhAzSTOOzAYKAj/AIF+gr0vTkj1XSoZL6KOdyjxlnUHKklT+YAzXPTaXb6faQTQ7zL9vNoGc5IjL7cfX5Rz65revQk7zi99fwMadZKPK0cpJbbrKRBuCiOIL7bvvBfTJFXYtPN7p+mRSfOGt9rheDJwo259zx+YrS+wxT6agfdie+jtmxjhDtPHv8xGfeuytNGsrWUPFCo2BVjBHEQHQL6DJP8AkCs6eGnVSd7f8MaVK6itF3OU8U6Nb6RoNtbaeotkdwJIbchFfC8nHHBIGT+dZGhau2iaV5GpROLQlnikBLOinoMehbgH36Y6bmvMPJvbh0WRxlPmHVd+3b9Mdqylt49b8X21ldr/AKKrkmNOA2F3c/kB9OBin7T29ZwSsr/kEYRjTSl6lvQr+812fS9SitYXtYr6S1YsMzbdjAu3GFx0wOuffFd3bW8VpbRW8CCOGJAiKOigDAFJb2sFojJbxrGrO0hCjqzHJP5mpq9WMVFWRwN3CiiimI//2Q=="/>
          <p:cNvSpPr>
            <a:spLocks noChangeAspect="1" noChangeArrowheads="1"/>
          </p:cNvSpPr>
          <p:nvPr/>
        </p:nvSpPr>
        <p:spPr bwMode="auto">
          <a:xfrm>
            <a:off x="155575" y="-487363"/>
            <a:ext cx="93345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4340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0768" y="6297644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sellaDiTesto 2"/>
          <p:cNvSpPr txBox="1">
            <a:spLocks noChangeArrowheads="1"/>
          </p:cNvSpPr>
          <p:nvPr/>
        </p:nvSpPr>
        <p:spPr bwMode="auto">
          <a:xfrm>
            <a:off x="1285875" y="6527006"/>
            <a:ext cx="1419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Comune di Catanzaro</a:t>
            </a:r>
          </a:p>
        </p:txBody>
      </p: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6" y="396198"/>
            <a:ext cx="3135909" cy="218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2"/>
          <p:cNvSpPr txBox="1">
            <a:spLocks noChangeArrowheads="1"/>
          </p:cNvSpPr>
          <p:nvPr/>
        </p:nvSpPr>
        <p:spPr bwMode="auto">
          <a:xfrm>
            <a:off x="779463" y="538163"/>
            <a:ext cx="809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05150"/>
                </a:solidFill>
              </a:rPr>
              <a:t>Quali sono le dimensioni del benessere per te più importanti e quelle meno importanti tra quelle individuate finora dall'Istat e dal Cnel? (1)</a:t>
            </a:r>
          </a:p>
        </p:txBody>
      </p:sp>
      <p:sp>
        <p:nvSpPr>
          <p:cNvPr id="23556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862013" y="1428750"/>
          <a:ext cx="7277100" cy="4684609"/>
        </p:xfrm>
        <a:graphic>
          <a:graphicData uri="http://schemas.openxmlformats.org/drawingml/2006/table">
            <a:tbl>
              <a:tblPr/>
              <a:tblGrid>
                <a:gridCol w="926292"/>
                <a:gridCol w="1741555"/>
                <a:gridCol w="1488983"/>
                <a:gridCol w="1683834"/>
                <a:gridCol w="1436436"/>
              </a:tblGrid>
              <a:tr h="2669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Ranking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Catanzaro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Bologna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conciliaz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tempi vita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conciliaz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tempi vita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conciliaz. tempi vita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conciliaz. tempi vita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culturale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patrim. culturale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culturale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</a:t>
                      </a:r>
                      <a:r>
                        <a:rPr lang="it-IT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culturale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soggettivo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soggettivo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soggettivo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</a:t>
                      </a:r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soggettivo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981075" y="1709738"/>
            <a:ext cx="6969125" cy="915987"/>
          </a:xfrm>
          <a:prstGeom prst="rect">
            <a:avLst/>
          </a:prstGeom>
          <a:noFill/>
          <a:ln w="28575">
            <a:solidFill>
              <a:srgbClr val="33CC3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981075" y="5011738"/>
            <a:ext cx="7158038" cy="106680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810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4" name="Immagine 13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73125" y="1716088"/>
          <a:ext cx="7289685" cy="4079057"/>
        </p:xfrm>
        <a:graphic>
          <a:graphicData uri="http://schemas.openxmlformats.org/drawingml/2006/table">
            <a:tbl>
              <a:tblPr/>
              <a:tblGrid>
                <a:gridCol w="1750483"/>
                <a:gridCol w="3165258"/>
                <a:gridCol w="1127024"/>
                <a:gridCol w="1246920"/>
              </a:tblGrid>
              <a:tr h="29427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Maschi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Femmine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02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conciliaz. tempi di vita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culturale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27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soggettivo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66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81075" y="2017713"/>
            <a:ext cx="6969125" cy="881062"/>
          </a:xfrm>
          <a:prstGeom prst="rect">
            <a:avLst/>
          </a:prstGeom>
          <a:noFill/>
          <a:ln w="28575">
            <a:solidFill>
              <a:srgbClr val="33CC3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981075" y="4940300"/>
            <a:ext cx="6969125" cy="865188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25670" name="CasellaDiTesto 2"/>
          <p:cNvSpPr txBox="1">
            <a:spLocks noChangeArrowheads="1"/>
          </p:cNvSpPr>
          <p:nvPr/>
        </p:nvSpPr>
        <p:spPr bwMode="auto">
          <a:xfrm>
            <a:off x="779463" y="538163"/>
            <a:ext cx="809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05150"/>
                </a:solidFill>
              </a:rPr>
              <a:t>Quali sono le dimensioni del benessere per te più importanti e quelle meno importanti tra quelle individuate finora dall'Istat e dal Cnel? (2)</a:t>
            </a: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371601" y="6377669"/>
            <a:ext cx="575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4" name="Immagine 13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981075" y="1535113"/>
          <a:ext cx="6969511" cy="4543425"/>
        </p:xfrm>
        <a:graphic>
          <a:graphicData uri="http://schemas.openxmlformats.org/drawingml/2006/table">
            <a:tbl>
              <a:tblPr/>
              <a:tblGrid>
                <a:gridCol w="1107837"/>
                <a:gridCol w="2003213"/>
                <a:gridCol w="713265"/>
                <a:gridCol w="789145"/>
                <a:gridCol w="899169"/>
                <a:gridCol w="728441"/>
                <a:gridCol w="728441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31-40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41-50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51-60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conciliaz. tempi di vita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patrim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culturale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soggettivo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756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81075" y="1847850"/>
            <a:ext cx="6969125" cy="747713"/>
          </a:xfrm>
          <a:prstGeom prst="rect">
            <a:avLst/>
          </a:prstGeom>
          <a:noFill/>
          <a:ln w="28575">
            <a:solidFill>
              <a:srgbClr val="33CC3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981075" y="5097463"/>
            <a:ext cx="6969125" cy="981075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27760" name="CasellaDiTesto 2"/>
          <p:cNvSpPr txBox="1">
            <a:spLocks noChangeArrowheads="1"/>
          </p:cNvSpPr>
          <p:nvPr/>
        </p:nvSpPr>
        <p:spPr bwMode="auto">
          <a:xfrm>
            <a:off x="779463" y="538163"/>
            <a:ext cx="809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05150"/>
                </a:solidFill>
              </a:rPr>
              <a:t>Quali sono le dimensioni del benessere per te più importanti e quelle meno importanti tra quelle individuate finora dall'Istat e dal Cnel? (3)</a:t>
            </a: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75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4" name="Immagine 13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76325" y="1493838"/>
          <a:ext cx="6874998" cy="4512945"/>
        </p:xfrm>
        <a:graphic>
          <a:graphicData uri="http://schemas.openxmlformats.org/drawingml/2006/table">
            <a:tbl>
              <a:tblPr/>
              <a:tblGrid>
                <a:gridCol w="1462126"/>
                <a:gridCol w="2643846"/>
                <a:gridCol w="1727512"/>
                <a:gridCol w="1041514"/>
              </a:tblGrid>
              <a:tr h="3905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Dimensioni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Diploma Scuola Superiore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Ambiente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Sicurezza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Qualità dei servizi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Istruzione e formazione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Lavoro e conciliaz. tempi di vita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Ricerca e innovazione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Paesaggio e patrim. culturale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Politica e istituzioni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economico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Relazioni sociali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Benessere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soggettivo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9762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76325" y="2017713"/>
            <a:ext cx="6873875" cy="847725"/>
          </a:xfrm>
          <a:prstGeom prst="rect">
            <a:avLst/>
          </a:prstGeom>
          <a:noFill/>
          <a:ln w="28575">
            <a:solidFill>
              <a:srgbClr val="33CC33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1076325" y="5140325"/>
            <a:ext cx="6873875" cy="830263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/>
          </a:p>
        </p:txBody>
      </p:sp>
      <p:sp>
        <p:nvSpPr>
          <p:cNvPr id="29766" name="CasellaDiTesto 2"/>
          <p:cNvSpPr txBox="1">
            <a:spLocks noChangeArrowheads="1"/>
          </p:cNvSpPr>
          <p:nvPr/>
        </p:nvSpPr>
        <p:spPr bwMode="auto">
          <a:xfrm>
            <a:off x="779463" y="538163"/>
            <a:ext cx="809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505150"/>
                </a:solidFill>
              </a:rPr>
              <a:t>Quali sono le dimensioni del benessere per te più importanti e quelle meno importanti tra quelle individuate finora dall'Istat e dal Cnel? (4)</a:t>
            </a: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895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4" name="Immagine 13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2"/>
          <p:cNvSpPr txBox="1">
            <a:spLocks noChangeArrowheads="1"/>
          </p:cNvSpPr>
          <p:nvPr/>
        </p:nvSpPr>
        <p:spPr bwMode="auto">
          <a:xfrm>
            <a:off x="731838" y="469900"/>
            <a:ext cx="8126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solidFill>
                  <a:srgbClr val="505150"/>
                </a:solidFill>
              </a:rPr>
              <a:t>Ritieni che i seguenti aspetti, in termini di qualità della vita, caratterizzino l'Italia rispetto al resto del mondo? (1)</a:t>
            </a:r>
          </a:p>
        </p:txBody>
      </p:sp>
      <p:sp>
        <p:nvSpPr>
          <p:cNvPr id="31748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808163" y="1485900"/>
          <a:ext cx="6131888" cy="3926205"/>
        </p:xfrm>
        <a:graphic>
          <a:graphicData uri="http://schemas.openxmlformats.org/drawingml/2006/table">
            <a:tbl>
              <a:tblPr/>
              <a:tblGrid>
                <a:gridCol w="2284774"/>
                <a:gridCol w="1249057"/>
                <a:gridCol w="1364343"/>
                <a:gridCol w="1233714"/>
              </a:tblGrid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Aspetti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Sì</a:t>
                      </a:r>
                    </a:p>
                    <a:p>
                      <a:pPr algn="ctr" fontAlgn="b"/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positivo*</a:t>
                      </a:r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Sì </a:t>
                      </a:r>
                    </a:p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negativo*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 positivo e negativo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89,0%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+83,0%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artistico/culturale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89,0%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+80,0%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paesaggistico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85,8%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t-IT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algn="r" fontAlgn="t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+76,0%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fattori climatici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76,5%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+69,0%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relazioni interpersonali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48,8%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+40,0%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welfare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37,8%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34,5%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+3,3%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senso civico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26,3%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42,5%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16,3%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politica e istituzioni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dirty="0" smtClean="0">
                          <a:latin typeface="Calibri" pitchFamily="34" charset="0"/>
                        </a:rPr>
                        <a:t>18,0%</a:t>
                      </a:r>
                      <a:endParaRPr lang="it-IT" sz="1800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59,5%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41,5%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02" name="CasellaDiTesto 1"/>
          <p:cNvSpPr txBox="1">
            <a:spLocks noChangeArrowheads="1"/>
          </p:cNvSpPr>
          <p:nvPr/>
        </p:nvSpPr>
        <p:spPr bwMode="auto">
          <a:xfrm>
            <a:off x="1808163" y="5472113"/>
            <a:ext cx="521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latin typeface="Calibri" pitchFamily="34" charset="0"/>
              </a:rPr>
              <a:t>* valori percentuali sul totale dei rispondenti</a:t>
            </a:r>
            <a:endParaRPr lang="it-IT" sz="1200">
              <a:latin typeface="Calibri" pitchFamily="34" charset="0"/>
            </a:endParaRP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1371600" y="6383113"/>
            <a:ext cx="5653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2" name="Immagine 11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2"/>
          <p:cNvSpPr txBox="1">
            <a:spLocks noChangeArrowheads="1"/>
          </p:cNvSpPr>
          <p:nvPr/>
        </p:nvSpPr>
        <p:spPr bwMode="auto">
          <a:xfrm>
            <a:off x="731838" y="469900"/>
            <a:ext cx="8126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solidFill>
                  <a:srgbClr val="505150"/>
                </a:solidFill>
              </a:rPr>
              <a:t>Ritieni che i seguenti aspetti, in termini di qualità della vita, caratterizzino l'Italia rispetto al resto del mondo?</a:t>
            </a:r>
            <a:r>
              <a:rPr lang="it-IT" sz="2400" i="1">
                <a:solidFill>
                  <a:srgbClr val="505150"/>
                </a:solidFill>
              </a:rPr>
              <a:t> </a:t>
            </a:r>
            <a:r>
              <a:rPr lang="it-IT" sz="2400">
                <a:solidFill>
                  <a:srgbClr val="505150"/>
                </a:solidFill>
              </a:rPr>
              <a:t>(2)</a:t>
            </a:r>
          </a:p>
        </p:txBody>
      </p:sp>
      <p:sp>
        <p:nvSpPr>
          <p:cNvPr id="33796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808163" y="1703388"/>
          <a:ext cx="5072344" cy="3853815"/>
        </p:xfrm>
        <a:graphic>
          <a:graphicData uri="http://schemas.openxmlformats.org/drawingml/2006/table">
            <a:tbl>
              <a:tblPr/>
              <a:tblGrid>
                <a:gridCol w="1973998"/>
                <a:gridCol w="1196975"/>
                <a:gridCol w="885371"/>
                <a:gridCol w="1016000"/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 positivo e negativo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Aspetti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Catanzaro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Genova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Bologna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+83,0%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+91,1%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+93,1%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artistico/culturale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+80,0%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+81,4%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+84,0%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paesaggistico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+76,0%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+81,3%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+81,0%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fattori climatici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+69,0%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+73,1%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+51,3%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relazioni interpersonali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+40,0%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+28,5%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welfare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-44,7%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-29,6%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senso civico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16,3%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-76,7%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-72,9%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politica e istituzioni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41,5%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-88,6%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-86,5%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857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7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644650" y="1487488"/>
          <a:ext cx="5838713" cy="3968416"/>
        </p:xfrm>
        <a:graphic>
          <a:graphicData uri="http://schemas.openxmlformats.org/drawingml/2006/table">
            <a:tbl>
              <a:tblPr/>
              <a:tblGrid>
                <a:gridCol w="2203589"/>
                <a:gridCol w="1320503"/>
                <a:gridCol w="1221466"/>
                <a:gridCol w="1093155"/>
              </a:tblGrid>
              <a:tr h="479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Aspetti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Sì</a:t>
                      </a:r>
                    </a:p>
                    <a:p>
                      <a:pPr algn="ctr" fontAlgn="b"/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positivo*</a:t>
                      </a:r>
                      <a:endParaRPr lang="it-IT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Sì </a:t>
                      </a:r>
                    </a:p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negativo*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 positivo e negativo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fattori climatici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79,8%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+72,5%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68,0%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+60,7%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17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paesaggistico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74,5%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+60,2%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artistico/culturale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54,8%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15,3%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+39,5%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relazioni interpersonali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49,0%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15,5%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+33,5%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welfare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33,8%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36,3%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2,5%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senso civico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30,8%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45,8%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15,0%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politica e </a:t>
                      </a:r>
                      <a:r>
                        <a:rPr lang="it-IT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istituzioni</a:t>
                      </a:r>
                      <a:endParaRPr lang="it-IT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>
                          <a:latin typeface="Calibri" pitchFamily="34" charset="0"/>
                        </a:rPr>
                        <a:t>49,0%</a:t>
                      </a:r>
                      <a:endParaRPr lang="it-IT" dirty="0"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20,3%</a:t>
                      </a:r>
                      <a:endParaRPr lang="it-IT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28,7%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97" name="CasellaDiTesto 2"/>
          <p:cNvSpPr txBox="1">
            <a:spLocks noChangeArrowheads="1"/>
          </p:cNvSpPr>
          <p:nvPr/>
        </p:nvSpPr>
        <p:spPr bwMode="auto">
          <a:xfrm>
            <a:off x="671513" y="487363"/>
            <a:ext cx="7672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solidFill>
                  <a:srgbClr val="505150"/>
                </a:solidFill>
              </a:rPr>
              <a:t>Ritieni che i seguenti aspetti, in termini di qualità della vita, caratterizzino il tuo comune rispetto all’Italia? (1)</a:t>
            </a:r>
          </a:p>
        </p:txBody>
      </p:sp>
      <p:sp>
        <p:nvSpPr>
          <p:cNvPr id="35898" name="CasellaDiTesto 8"/>
          <p:cNvSpPr txBox="1">
            <a:spLocks noChangeArrowheads="1"/>
          </p:cNvSpPr>
          <p:nvPr/>
        </p:nvSpPr>
        <p:spPr bwMode="auto">
          <a:xfrm>
            <a:off x="1557338" y="5470525"/>
            <a:ext cx="5218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latin typeface="Calibri" pitchFamily="34" charset="0"/>
              </a:rPr>
              <a:t>* valori percentuali sul totale dei rispondenti</a:t>
            </a:r>
            <a:endParaRPr lang="it-IT" sz="1200">
              <a:latin typeface="Calibri" pitchFamily="34" charset="0"/>
            </a:endParaRPr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591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2" name="Immagine 11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89113" y="1620838"/>
          <a:ext cx="5421086" cy="3895878"/>
        </p:xfrm>
        <a:graphic>
          <a:graphicData uri="http://schemas.openxmlformats.org/drawingml/2006/table">
            <a:tbl>
              <a:tblPr/>
              <a:tblGrid>
                <a:gridCol w="1937657"/>
                <a:gridCol w="1161143"/>
                <a:gridCol w="1074057"/>
                <a:gridCol w="1248229"/>
              </a:tblGrid>
              <a:tr h="3045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</a:t>
                      </a:r>
                      <a:r>
                        <a:rPr lang="it-IT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 positivo e negativo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9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Aspetti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Catanzaro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Bologna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fattori climatici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+72,5%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+73,6%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-42,2%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alimentazione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+60,7%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+63,7%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+82,1%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17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paesaggistico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+60,2%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+67,8%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+39,6%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artistico/culturale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+39,5%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+52,0%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+63,8%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617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relazioni interpersonali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+33,5%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-39,7%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+50,5%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welfare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2,5%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-32,5%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+47,6%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69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senso civico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15,0%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-38,4%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+20,7%</a:t>
                      </a: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8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politica e </a:t>
                      </a:r>
                      <a:r>
                        <a:rPr lang="it-IT" sz="18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istituzioni</a:t>
                      </a:r>
                      <a:endParaRPr lang="it-IT" sz="18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28,7%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-44,3%</a:t>
                      </a:r>
                      <a:endParaRPr lang="it-IT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it-IT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+8,2%</a:t>
                      </a:r>
                      <a:endParaRPr lang="it-IT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947" name="CasellaDiTesto 2"/>
          <p:cNvSpPr txBox="1">
            <a:spLocks noChangeArrowheads="1"/>
          </p:cNvSpPr>
          <p:nvPr/>
        </p:nvSpPr>
        <p:spPr bwMode="auto">
          <a:xfrm>
            <a:off x="671513" y="487363"/>
            <a:ext cx="7672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>
                <a:solidFill>
                  <a:srgbClr val="505150"/>
                </a:solidFill>
              </a:rPr>
              <a:t>Ritieni che i seguenti aspetti, in termini di qualità della vita, caratterizzino il tuo comune rispetto all’Italia? (2)</a:t>
            </a:r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476375" y="6377669"/>
            <a:ext cx="5572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809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E’ importante valutare il benessere, oltre il PIL?</a:t>
            </a:r>
          </a:p>
        </p:txBody>
      </p:sp>
      <p:sp>
        <p:nvSpPr>
          <p:cNvPr id="39940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39942" name="Grafico 11"/>
          <p:cNvGraphicFramePr>
            <a:graphicFrameLocks/>
          </p:cNvGraphicFramePr>
          <p:nvPr/>
        </p:nvGraphicFramePr>
        <p:xfrm>
          <a:off x="1320800" y="1671638"/>
          <a:ext cx="6156325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r:id="rId4" imgW="6157494" imgH="4054191" progId="Excel.Chart.8">
                  <p:embed/>
                </p:oleObj>
              </mc:Choice>
              <mc:Fallback>
                <p:oleObj r:id="rId4" imgW="6157494" imgH="4054191" progId="Excel.Chart.8">
                  <p:embed/>
                  <p:pic>
                    <p:nvPicPr>
                      <p:cNvPr id="0" name="Gra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671638"/>
                        <a:ext cx="6156325" cy="405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495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809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Ritieni che le dimensioni individuate misurino bene la qualità della tua vita o manca qualcosa di importante?</a:t>
            </a:r>
          </a:p>
        </p:txBody>
      </p:sp>
      <p:sp>
        <p:nvSpPr>
          <p:cNvPr id="41988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41990" name="Grafico 11"/>
          <p:cNvGraphicFramePr>
            <a:graphicFrameLocks/>
          </p:cNvGraphicFramePr>
          <p:nvPr/>
        </p:nvGraphicFramePr>
        <p:xfrm>
          <a:off x="1025525" y="1531938"/>
          <a:ext cx="7354888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r:id="rId4" imgW="7358510" imgH="4176122" progId="Excel.Chart.8">
                  <p:embed/>
                </p:oleObj>
              </mc:Choice>
              <mc:Fallback>
                <p:oleObj r:id="rId4" imgW="7358510" imgH="4176122" progId="Excel.Chart.8">
                  <p:embed/>
                  <p:pic>
                    <p:nvPicPr>
                      <p:cNvPr id="0" name="Gra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531938"/>
                        <a:ext cx="7354888" cy="417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629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5"/>
          <p:cNvSpPr txBox="1">
            <a:spLocks noChangeArrowheads="1"/>
          </p:cNvSpPr>
          <p:nvPr/>
        </p:nvSpPr>
        <p:spPr bwMode="auto">
          <a:xfrm>
            <a:off x="1288834" y="6377669"/>
            <a:ext cx="5845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>
                <a:solidFill>
                  <a:srgbClr val="505150"/>
                </a:solidFill>
              </a:rPr>
              <a:t> – </a:t>
            </a:r>
            <a:endParaRPr lang="it-IT" sz="1000" dirty="0" smtClean="0">
              <a:solidFill>
                <a:srgbClr val="505150"/>
              </a:solidFill>
            </a:endParaRP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15362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753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Perché consultare i cittadini sui temi del BES (1)</a:t>
            </a:r>
          </a:p>
        </p:txBody>
      </p:sp>
      <p:sp>
        <p:nvSpPr>
          <p:cNvPr id="15364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L’approccio partecipativo ai temi del benessere equo e sostenibile è stato considerato da diverse Amministrazioni comunali come un’importante opportunità per aprire un canale di comunicazione con i cittadini al fine del miglioramento delle politiche pubbliche e della loro valutazione. </a:t>
            </a:r>
          </a:p>
        </p:txBody>
      </p:sp>
      <p:sp>
        <p:nvSpPr>
          <p:cNvPr id="15366" name="Rettangolo 1"/>
          <p:cNvSpPr>
            <a:spLocks noChangeArrowheads="1"/>
          </p:cNvSpPr>
          <p:nvPr/>
        </p:nvSpPr>
        <p:spPr bwMode="auto">
          <a:xfrm>
            <a:off x="1739900" y="3067050"/>
            <a:ext cx="5888038" cy="647700"/>
          </a:xfrm>
          <a:prstGeom prst="rect">
            <a:avLst/>
          </a:prstGeom>
          <a:solidFill>
            <a:srgbClr val="7F142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bg1"/>
                </a:solidFill>
              </a:rPr>
              <a:t>Consultazione online realizzata da ottobre 2011 a febbraio 2012 nel sito www.misuredelbenessere.it 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3937000" y="2709863"/>
            <a:ext cx="490538" cy="301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3952875" y="3821113"/>
            <a:ext cx="490538" cy="301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369" name="Rettangolo 4"/>
          <p:cNvSpPr>
            <a:spLocks noChangeArrowheads="1"/>
          </p:cNvSpPr>
          <p:nvPr/>
        </p:nvSpPr>
        <p:spPr bwMode="auto">
          <a:xfrm>
            <a:off x="2157413" y="4205288"/>
            <a:ext cx="4572000" cy="923925"/>
          </a:xfrm>
          <a:prstGeom prst="rect">
            <a:avLst/>
          </a:prstGeom>
          <a:solidFill>
            <a:srgbClr val="7F142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Comuni di Bologna, Genova, Venezia e Milano hanno via via rilanciato la consultazione a partire dal luglio 2012 </a:t>
            </a: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12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6467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809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Per misurare il benessere è necessario tener conto delle differenze tra la città di Catanzaro e gli altri Comuni della Provincia?</a:t>
            </a:r>
          </a:p>
        </p:txBody>
      </p:sp>
      <p:sp>
        <p:nvSpPr>
          <p:cNvPr id="44036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44038" name="Grafico 11"/>
          <p:cNvGraphicFramePr>
            <a:graphicFrameLocks/>
          </p:cNvGraphicFramePr>
          <p:nvPr/>
        </p:nvGraphicFramePr>
        <p:xfrm>
          <a:off x="1965325" y="2006600"/>
          <a:ext cx="5197475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r:id="rId4" imgW="5200339" imgH="3261643" progId="Excel.Chart.8">
                  <p:embed/>
                </p:oleObj>
              </mc:Choice>
              <mc:Fallback>
                <p:oleObj r:id="rId4" imgW="5200339" imgH="3261643" progId="Excel.Chart.8">
                  <p:embed/>
                  <p:pic>
                    <p:nvPicPr>
                      <p:cNvPr id="0" name="Gra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006600"/>
                        <a:ext cx="5197475" cy="326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705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809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Le misure del benessere possono migliorare la qualità delle politiche pubbliche a livello nazionale e locale? </a:t>
            </a:r>
          </a:p>
        </p:txBody>
      </p:sp>
      <p:sp>
        <p:nvSpPr>
          <p:cNvPr id="46084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46086" name="Rettangolo 1"/>
          <p:cNvSpPr>
            <a:spLocks noChangeArrowheads="1"/>
          </p:cNvSpPr>
          <p:nvPr/>
        </p:nvSpPr>
        <p:spPr bwMode="auto">
          <a:xfrm>
            <a:off x="1960563" y="2217738"/>
            <a:ext cx="195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505150"/>
                </a:solidFill>
              </a:rPr>
              <a:t>Livello nazionale </a:t>
            </a:r>
            <a:endParaRPr lang="it-IT"/>
          </a:p>
        </p:txBody>
      </p:sp>
      <p:graphicFrame>
        <p:nvGraphicFramePr>
          <p:cNvPr id="46087" name="Grafico 9"/>
          <p:cNvGraphicFramePr>
            <a:graphicFrameLocks/>
          </p:cNvGraphicFramePr>
          <p:nvPr/>
        </p:nvGraphicFramePr>
        <p:xfrm>
          <a:off x="1025525" y="2419350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r:id="rId4" imgW="4676037" imgH="2847079" progId="Excel.Chart.8">
                  <p:embed/>
                </p:oleObj>
              </mc:Choice>
              <mc:Fallback>
                <p:oleObj r:id="rId4" imgW="4676037" imgH="2847079" progId="Excel.Chart.8">
                  <p:embed/>
                  <p:pic>
                    <p:nvPicPr>
                      <p:cNvPr id="0" name="Grafico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419350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Grafico 10"/>
          <p:cNvGraphicFramePr>
            <a:graphicFrameLocks/>
          </p:cNvGraphicFramePr>
          <p:nvPr/>
        </p:nvGraphicFramePr>
        <p:xfrm>
          <a:off x="3906838" y="2405063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4" r:id="rId6" imgW="4669941" imgH="2840982" progId="Excel.Chart.8">
                  <p:embed/>
                </p:oleObj>
              </mc:Choice>
              <mc:Fallback>
                <p:oleObj r:id="rId6" imgW="4669941" imgH="2840982" progId="Excel.Chart.8">
                  <p:embed/>
                  <p:pic>
                    <p:nvPicPr>
                      <p:cNvPr id="0" name="Gra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2405063"/>
                        <a:ext cx="4673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ttangolo 13"/>
          <p:cNvSpPr>
            <a:spLocks noChangeArrowheads="1"/>
          </p:cNvSpPr>
          <p:nvPr/>
        </p:nvSpPr>
        <p:spPr bwMode="auto">
          <a:xfrm>
            <a:off x="5457825" y="221773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505150"/>
                </a:solidFill>
              </a:rPr>
              <a:t>Livello locale </a:t>
            </a:r>
            <a:endParaRPr lang="it-IT"/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465263" y="6377669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4" name="Immagine 13" descr="LogoGis201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11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809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Conclusioni</a:t>
            </a:r>
          </a:p>
        </p:txBody>
      </p:sp>
      <p:sp>
        <p:nvSpPr>
          <p:cNvPr id="48133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/>
              <a:t>I domini individuati corrispondono alle esigenze di Benessere Equo Sostenibile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Salute, ambiente e sicurezza sono le dimensioni del benessere più importanti,  clima e alimentazione gli aspetti caratterizzanti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La sfiducia nelle istituzioni e nella classe politica emerge ripetutamente, anche se in misura minore rispetto al resto dell’Italia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Le misure del benessere possono migliorare la qualità delle politiche pubbliche a livello nazionale e locale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Dato il campione di cittadini non rappresentativo, bisogna valutare l’opportunità di procedere con una rilevazione strutturata che riesca a restituire informazioni attendibili e riportabili all'universo.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1451198" y="6377669"/>
            <a:ext cx="5667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7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 descr="http://1.bp.blogspot.com/_M3qns1p7EPY/TOPeo1rNBKI/AAAAAAAAABY/beDTLIBdfBc/s1600/graz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14438"/>
            <a:ext cx="66484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934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r>
              <a:rPr lang="it-IT" sz="1000" dirty="0">
                <a:solidFill>
                  <a:srgbClr val="505150"/>
                </a:solidFill>
              </a:rPr>
              <a:t>	</a:t>
            </a:r>
            <a:r>
              <a:rPr lang="it-IT" sz="1000" dirty="0" smtClean="0">
                <a:solidFill>
                  <a:srgbClr val="505150"/>
                </a:solidFill>
              </a:rPr>
              <a:t>				Catanzaro.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8" name="Immagine 7" descr="LogoGis20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753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Perché consultare i cittadini sui temi del BES (2)</a:t>
            </a:r>
          </a:p>
        </p:txBody>
      </p:sp>
      <p:sp>
        <p:nvSpPr>
          <p:cNvPr id="16388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/>
              <a:t>Chiedere ai cittadini un giudizio sull’importanza di adottare nuovi approcci alla misurazione del benessere e sulle dimensioni del benessere adottate da Istat e Cnel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Ricavare indicazioni e spunti di riflessione sulla percezione dei punti di forza e di criticità del proprio territorio in rapporto al contesto nazionale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Interrogarsi sull’omogeneità delle problematiche del Bes percepite nei comuni delle aree metropolitane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Individuare le tematiche che pongono l’esigenza di affinare ulteriormente gli strumenti di misurazione del benessere </a:t>
            </a:r>
          </a:p>
        </p:txBody>
      </p:sp>
      <p:sp>
        <p:nvSpPr>
          <p:cNvPr id="8" name="CasellaDiTesto 5"/>
          <p:cNvSpPr txBox="1">
            <a:spLocks noChangeArrowheads="1"/>
          </p:cNvSpPr>
          <p:nvPr/>
        </p:nvSpPr>
        <p:spPr bwMode="auto">
          <a:xfrm>
            <a:off x="1294421" y="6373588"/>
            <a:ext cx="5876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0" name="Immagine 9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11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4320" y="6275804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753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L’esperienza di Catanzaro </a:t>
            </a:r>
          </a:p>
        </p:txBody>
      </p:sp>
      <p:sp>
        <p:nvSpPr>
          <p:cNvPr id="17412" name="Rettangolo 1"/>
          <p:cNvSpPr>
            <a:spLocks noChangeArrowheads="1"/>
          </p:cNvSpPr>
          <p:nvPr/>
        </p:nvSpPr>
        <p:spPr bwMode="auto">
          <a:xfrm>
            <a:off x="657225" y="1214438"/>
            <a:ext cx="77104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Sulla base di queste convinzioni anche il Comune di Catanzaro ha ritenuto opportuno aderire al progetto URBES dal 05/09/2013 e sottoporre un questionario on line a tutti i cittadini dal 15 gennaio al 31 marzo 2014.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2268538"/>
            <a:ext cx="69913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e 1"/>
          <p:cNvSpPr/>
          <p:nvPr/>
        </p:nvSpPr>
        <p:spPr>
          <a:xfrm>
            <a:off x="3295650" y="5143500"/>
            <a:ext cx="1485900" cy="82708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1288834" y="6377669"/>
            <a:ext cx="5876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2" name="Immagine 11" descr="LogoGis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23619" y="6309925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753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solidFill>
                  <a:srgbClr val="505150"/>
                </a:solidFill>
              </a:rPr>
              <a:t>Criticità indagine on line</a:t>
            </a:r>
          </a:p>
        </p:txBody>
      </p:sp>
      <p:sp>
        <p:nvSpPr>
          <p:cNvPr id="18437" name="Rettangolo 9"/>
          <p:cNvSpPr>
            <a:spLocks noChangeArrowheads="1"/>
          </p:cNvSpPr>
          <p:nvPr/>
        </p:nvSpPr>
        <p:spPr bwMode="auto">
          <a:xfrm>
            <a:off x="538163" y="1404938"/>
            <a:ext cx="82153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it-IT"/>
              <a:t>Campione molto selettivo (rispondenti prevalentemente dipendenti pubblici, in particolari fasce di età e con un buon grado di scolarizzazione)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Giovani e anziani poco rappresentati nel campione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Autocompilazione implica l’autoselezione del campione (generalmente tendono a rispondere i più motivati o arrabbiati)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it-IT"/>
              <a:t>Stranieri non raggiungibili</a:t>
            </a:r>
          </a:p>
          <a:p>
            <a:pPr marL="285750" indent="-285750">
              <a:buFontTx/>
              <a:buChar char="-"/>
            </a:pPr>
            <a:endParaRPr lang="it-IT"/>
          </a:p>
        </p:txBody>
      </p:sp>
      <p:sp>
        <p:nvSpPr>
          <p:cNvPr id="18438" name="Rettangolo 10"/>
          <p:cNvSpPr>
            <a:spLocks noChangeArrowheads="1"/>
          </p:cNvSpPr>
          <p:nvPr/>
        </p:nvSpPr>
        <p:spPr bwMode="auto">
          <a:xfrm>
            <a:off x="2495550" y="3643313"/>
            <a:ext cx="3609975" cy="922337"/>
          </a:xfrm>
          <a:prstGeom prst="rect">
            <a:avLst/>
          </a:prstGeom>
          <a:solidFill>
            <a:srgbClr val="7F142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</a:rPr>
              <a:t>Target limitato, ma che fornisce elementi utili per una prima riflessione sul Bes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937000" y="3124200"/>
            <a:ext cx="490538" cy="4619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419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3" name="Immagine 12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9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80564" y="6297546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19461" name="CasellaDiTesto 2"/>
          <p:cNvSpPr txBox="1">
            <a:spLocks noChangeArrowheads="1"/>
          </p:cNvSpPr>
          <p:nvPr/>
        </p:nvSpPr>
        <p:spPr bwMode="auto">
          <a:xfrm>
            <a:off x="947738" y="2460625"/>
            <a:ext cx="773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505150"/>
                </a:solidFill>
              </a:rPr>
              <a:t>Primi risultati indagine</a:t>
            </a:r>
          </a:p>
        </p:txBody>
      </p:sp>
      <p:sp>
        <p:nvSpPr>
          <p:cNvPr id="19462" name="Rettangolo 1"/>
          <p:cNvSpPr>
            <a:spLocks noChangeArrowheads="1"/>
          </p:cNvSpPr>
          <p:nvPr/>
        </p:nvSpPr>
        <p:spPr bwMode="auto">
          <a:xfrm>
            <a:off x="1076325" y="4954588"/>
            <a:ext cx="7107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400" i="1" dirty="0"/>
              <a:t>N.B. – Il presente Report presenta le risposte in un ordine leggermente differente da quello del questionario e alcune domande e risposte sono state accorpate. Ove non specificato, le risposte sono state fornite solo dai cittadini di Catanzaro.</a:t>
            </a:r>
            <a:endParaRPr lang="it-IT" sz="1400" dirty="0"/>
          </a:p>
        </p:txBody>
      </p:sp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0" y="6377669"/>
            <a:ext cx="5838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8664" y="6309925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2"/>
          <p:cNvSpPr txBox="1">
            <a:spLocks noChangeArrowheads="1"/>
          </p:cNvSpPr>
          <p:nvPr/>
        </p:nvSpPr>
        <p:spPr bwMode="auto">
          <a:xfrm>
            <a:off x="457200" y="593725"/>
            <a:ext cx="7739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Tra i partecipanti all’indagine più maschi che femmine…</a:t>
            </a:r>
          </a:p>
        </p:txBody>
      </p:sp>
      <p:sp>
        <p:nvSpPr>
          <p:cNvPr id="20484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20486" name="Grafico 8"/>
          <p:cNvGraphicFramePr>
            <a:graphicFrameLocks/>
          </p:cNvGraphicFramePr>
          <p:nvPr/>
        </p:nvGraphicFramePr>
        <p:xfrm>
          <a:off x="1320800" y="1038225"/>
          <a:ext cx="6357938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r:id="rId3" imgW="6358679" imgH="4566300" progId="Excel.Chart.8">
                  <p:embed/>
                </p:oleObj>
              </mc:Choice>
              <mc:Fallback>
                <p:oleObj r:id="rId3" imgW="6358679" imgH="4566300" progId="Excel.Chart.8">
                  <p:embed/>
                  <p:pic>
                    <p:nvPicPr>
                      <p:cNvPr id="0" name="Grafico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038225"/>
                        <a:ext cx="6357938" cy="456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1" y="6377669"/>
            <a:ext cx="5676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48501" y="6309925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753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…e, con sorpresa, più ultracinquantenni</a:t>
            </a:r>
          </a:p>
        </p:txBody>
      </p:sp>
      <p:sp>
        <p:nvSpPr>
          <p:cNvPr id="21508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sp>
        <p:nvSpPr>
          <p:cNvPr id="21510" name="CasellaDiTesto 1"/>
          <p:cNvSpPr txBox="1">
            <a:spLocks noChangeArrowheads="1"/>
          </p:cNvSpPr>
          <p:nvPr/>
        </p:nvSpPr>
        <p:spPr bwMode="auto">
          <a:xfrm>
            <a:off x="787400" y="2865438"/>
            <a:ext cx="1193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Classi di età</a:t>
            </a:r>
          </a:p>
        </p:txBody>
      </p:sp>
      <p:sp>
        <p:nvSpPr>
          <p:cNvPr id="21511" name="CasellaDiTesto 9"/>
          <p:cNvSpPr txBox="1">
            <a:spLocks noChangeArrowheads="1"/>
          </p:cNvSpPr>
          <p:nvPr/>
        </p:nvSpPr>
        <p:spPr bwMode="auto">
          <a:xfrm>
            <a:off x="4354513" y="5540375"/>
            <a:ext cx="585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%</a:t>
            </a:r>
          </a:p>
        </p:txBody>
      </p:sp>
      <p:graphicFrame>
        <p:nvGraphicFramePr>
          <p:cNvPr id="21512" name="Grafico 10"/>
          <p:cNvGraphicFramePr>
            <a:graphicFrameLocks/>
          </p:cNvGraphicFramePr>
          <p:nvPr/>
        </p:nvGraphicFramePr>
        <p:xfrm>
          <a:off x="2208213" y="1576388"/>
          <a:ext cx="5775325" cy="405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r:id="rId3" imgW="5779509" imgH="4060288" progId="Excel.Chart.8">
                  <p:embed/>
                </p:oleObj>
              </mc:Choice>
              <mc:Fallback>
                <p:oleObj r:id="rId3" imgW="5779509" imgH="4060288" progId="Excel.Chart.8">
                  <p:embed/>
                  <p:pic>
                    <p:nvPicPr>
                      <p:cNvPr id="0" name="Gra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576388"/>
                        <a:ext cx="5775325" cy="405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1288835" y="6373588"/>
            <a:ext cx="5816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 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3" name="Immagine 12" descr="LogoGis20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10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105651" y="6309925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2"/>
          <p:cNvSpPr txBox="1">
            <a:spLocks noChangeArrowheads="1"/>
          </p:cNvSpPr>
          <p:nvPr/>
        </p:nvSpPr>
        <p:spPr bwMode="auto">
          <a:xfrm>
            <a:off x="657225" y="593725"/>
            <a:ext cx="753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…diplomati</a:t>
            </a:r>
          </a:p>
        </p:txBody>
      </p:sp>
      <p:sp>
        <p:nvSpPr>
          <p:cNvPr id="22532" name="Rettangolo 1"/>
          <p:cNvSpPr>
            <a:spLocks noChangeArrowheads="1"/>
          </p:cNvSpPr>
          <p:nvPr/>
        </p:nvSpPr>
        <p:spPr bwMode="auto">
          <a:xfrm>
            <a:off x="649288" y="1582738"/>
            <a:ext cx="782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  <a:p>
            <a:endParaRPr lang="it-IT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349375" y="1516063"/>
          <a:ext cx="5971752" cy="4333875"/>
        </p:xfrm>
        <a:graphic>
          <a:graphicData uri="http://schemas.openxmlformats.org/drawingml/2006/table">
            <a:tbl>
              <a:tblPr/>
              <a:tblGrid>
                <a:gridCol w="3301788"/>
                <a:gridCol w="1508224"/>
                <a:gridCol w="1161740"/>
              </a:tblGrid>
              <a:tr h="26176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Titolo di studio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Licenza elementare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Licenza media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Diploma di scuola secondaria superiore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Diploma universitario (durata 2-3 anni)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 vecchio 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ordinamento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Laurea specialistica/magistrale, laurea (4-6 anni) del vecchio ordinamento o titolo superiore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CasellaDiTesto 5"/>
          <p:cNvSpPr txBox="1">
            <a:spLocks noChangeArrowheads="1"/>
          </p:cNvSpPr>
          <p:nvPr/>
        </p:nvSpPr>
        <p:spPr bwMode="auto">
          <a:xfrm>
            <a:off x="1371601" y="6377669"/>
            <a:ext cx="5772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solidFill>
                  <a:srgbClr val="505150"/>
                </a:solidFill>
              </a:rPr>
              <a:t>Benessere equo e sostenibile: quale è la misura giusta delle nostre vite</a:t>
            </a:r>
            <a:r>
              <a:rPr lang="it-IT" sz="1000" dirty="0" smtClean="0">
                <a:solidFill>
                  <a:srgbClr val="505150"/>
                </a:solidFill>
              </a:rPr>
              <a:t>? – </a:t>
            </a:r>
            <a:r>
              <a:rPr lang="it-IT" sz="1000" dirty="0" err="1" smtClean="0">
                <a:solidFill>
                  <a:srgbClr val="505150"/>
                </a:solidFill>
              </a:rPr>
              <a:t>Viapiana-Tebala</a:t>
            </a:r>
            <a:r>
              <a:rPr lang="it-IT" sz="1000" dirty="0" smtClean="0">
                <a:solidFill>
                  <a:srgbClr val="505150"/>
                </a:solidFill>
              </a:rPr>
              <a:t> –</a:t>
            </a:r>
          </a:p>
          <a:p>
            <a:pPr algn="ctr"/>
            <a:r>
              <a:rPr lang="it-IT" sz="1000" dirty="0" smtClean="0">
                <a:solidFill>
                  <a:srgbClr val="505150"/>
                </a:solidFill>
              </a:rPr>
              <a:t>Catanzaro, 22 ottobre 2014</a:t>
            </a:r>
            <a:endParaRPr lang="it-IT" sz="1000" dirty="0">
              <a:solidFill>
                <a:srgbClr val="7F7F7F"/>
              </a:solidFill>
            </a:endParaRPr>
          </a:p>
        </p:txBody>
      </p:sp>
      <p:pic>
        <p:nvPicPr>
          <p:cNvPr id="11" name="Immagine 10" descr="LogoGis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1" y="6309925"/>
            <a:ext cx="661163" cy="496882"/>
          </a:xfrm>
          <a:prstGeom prst="rect">
            <a:avLst/>
          </a:prstGeom>
        </p:spPr>
      </p:pic>
      <p:pic>
        <p:nvPicPr>
          <p:cNvPr id="8" name="Picture 6" descr="http://ts2.mm.bing.net/th?id=HN.607994582851127164&amp;w=107&amp;h=148&amp;c=7&amp;rs=1&amp;url=http%3a%2f%2fwww.chefaistasera.cz%2fcomune-di-catanzaro-il-centro-storico-illumina-il-natale%2f&amp;pid=1.7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18573" y="6278188"/>
            <a:ext cx="405107" cy="5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5423e5a6d978147e35ac3ae7244a4c45c70c3"/>
</p:tagLst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2275</Words>
  <Application>Microsoft Office PowerPoint</Application>
  <PresentationFormat>Presentazione su schermo (4:3)</PresentationFormat>
  <Paragraphs>561</Paragraphs>
  <Slides>23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copertina</vt:lpstr>
      <vt:lpstr>Grafico di Microsoft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allegraf</cp:lastModifiedBy>
  <cp:revision>282</cp:revision>
  <cp:lastPrinted>2014-01-22T14:41:33Z</cp:lastPrinted>
  <dcterms:created xsi:type="dcterms:W3CDTF">2012-12-11T11:00:35Z</dcterms:created>
  <dcterms:modified xsi:type="dcterms:W3CDTF">2015-01-22T14:55:44Z</dcterms:modified>
</cp:coreProperties>
</file>