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322" r:id="rId3"/>
    <p:sldId id="320" r:id="rId4"/>
    <p:sldId id="330" r:id="rId5"/>
    <p:sldId id="321" r:id="rId6"/>
    <p:sldId id="323" r:id="rId7"/>
    <p:sldId id="324" r:id="rId8"/>
    <p:sldId id="325" r:id="rId9"/>
    <p:sldId id="326" r:id="rId10"/>
    <p:sldId id="329" r:id="rId11"/>
    <p:sldId id="327" r:id="rId12"/>
    <p:sldId id="336" r:id="rId13"/>
    <p:sldId id="332" r:id="rId14"/>
    <p:sldId id="328" r:id="rId15"/>
    <p:sldId id="337" r:id="rId16"/>
    <p:sldId id="338" r:id="rId17"/>
    <p:sldId id="319" r:id="rId18"/>
  </p:sldIdLst>
  <p:sldSz cx="9144000" cy="6858000" type="screen4x3"/>
  <p:notesSz cx="6797675" cy="9926638"/>
  <p:defaultTextStyle>
    <a:defPPr>
      <a:defRPr lang="it-IT"/>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376092"/>
    <a:srgbClr val="FFD9FF"/>
    <a:srgbClr val="D1E8FB"/>
    <a:srgbClr val="E5F2FD"/>
    <a:srgbClr val="FF99CC"/>
    <a:srgbClr val="FF6699"/>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0614" autoAdjust="0"/>
    <p:restoredTop sz="80220" autoAdjust="0"/>
  </p:normalViewPr>
  <p:slideViewPr>
    <p:cSldViewPr snapToGrid="0">
      <p:cViewPr varScale="1">
        <p:scale>
          <a:sx n="95" d="100"/>
          <a:sy n="95" d="100"/>
        </p:scale>
        <p:origin x="-90" y="-132"/>
      </p:cViewPr>
      <p:guideLst>
        <p:guide orient="horz" pos="2160"/>
        <p:guide pos="2880"/>
      </p:guideLst>
    </p:cSldViewPr>
  </p:slideViewPr>
  <p:outlineViewPr>
    <p:cViewPr>
      <p:scale>
        <a:sx n="33" d="100"/>
        <a:sy n="33" d="100"/>
      </p:scale>
      <p:origin x="0" y="-9456"/>
    </p:cViewPr>
  </p:outlineViewPr>
  <p:notesTextViewPr>
    <p:cViewPr>
      <p:scale>
        <a:sx n="100" d="100"/>
        <a:sy n="100" d="100"/>
      </p:scale>
      <p:origin x="0" y="0"/>
    </p:cViewPr>
  </p:notesTextViewPr>
  <p:notesViewPr>
    <p:cSldViewPr snapToGrid="0">
      <p:cViewPr>
        <p:scale>
          <a:sx n="75" d="100"/>
          <a:sy n="75" d="100"/>
        </p:scale>
        <p:origin x="-2106" y="0"/>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7988" cy="496888"/>
          </a:xfrm>
          <a:prstGeom prst="rect">
            <a:avLst/>
          </a:prstGeom>
        </p:spPr>
        <p:txBody>
          <a:bodyPr vert="horz" lIns="95552" tIns="47776" rIns="95552" bIns="47776" rtlCol="0"/>
          <a:lstStyle>
            <a:lvl1pPr algn="l">
              <a:defRPr sz="1200"/>
            </a:lvl1pPr>
          </a:lstStyle>
          <a:p>
            <a:pPr>
              <a:defRPr/>
            </a:pPr>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5552" tIns="47776" rIns="95552" bIns="47776" rtlCol="0"/>
          <a:lstStyle>
            <a:lvl1pPr algn="r">
              <a:defRPr sz="1200"/>
            </a:lvl1pPr>
          </a:lstStyle>
          <a:p>
            <a:pPr>
              <a:defRPr/>
            </a:pPr>
            <a:fld id="{31E9F68C-04CA-4FA7-BD79-97C6C8B3E4D1}" type="datetimeFigureOut">
              <a:rPr lang="it-IT"/>
              <a:pPr>
                <a:defRPr/>
              </a:pPr>
              <a:t>28/07/2015</a:t>
            </a:fld>
            <a:endParaRPr lang="it-IT"/>
          </a:p>
        </p:txBody>
      </p:sp>
      <p:sp>
        <p:nvSpPr>
          <p:cNvPr id="4" name="Segnaposto piè di pagina 3"/>
          <p:cNvSpPr>
            <a:spLocks noGrp="1"/>
          </p:cNvSpPr>
          <p:nvPr>
            <p:ph type="ftr" sz="quarter" idx="2"/>
          </p:nvPr>
        </p:nvSpPr>
        <p:spPr>
          <a:xfrm>
            <a:off x="0" y="9429750"/>
            <a:ext cx="2947988" cy="496888"/>
          </a:xfrm>
          <a:prstGeom prst="rect">
            <a:avLst/>
          </a:prstGeom>
        </p:spPr>
        <p:txBody>
          <a:bodyPr vert="horz" lIns="95552" tIns="47776" rIns="95552" bIns="47776" rtlCol="0" anchor="b"/>
          <a:lstStyle>
            <a:lvl1pPr algn="l">
              <a:defRPr sz="1200"/>
            </a:lvl1pPr>
          </a:lstStyle>
          <a:p>
            <a:pPr>
              <a:defRPr/>
            </a:pPr>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wrap="square" lIns="95552" tIns="47776" rIns="95552" bIns="47776" numCol="1" anchor="b" anchorCtr="0" compatLnSpc="1">
            <a:prstTxWarp prst="textNoShape">
              <a:avLst/>
            </a:prstTxWarp>
          </a:bodyPr>
          <a:lstStyle>
            <a:lvl1pPr algn="r">
              <a:defRPr sz="1200" smtClean="0"/>
            </a:lvl1pPr>
          </a:lstStyle>
          <a:p>
            <a:pPr>
              <a:defRPr/>
            </a:pPr>
            <a:fld id="{EDEC8A32-C01F-40A2-A325-6ACBEAC8A873}" type="slidenum">
              <a:rPr lang="it-IT" altLang="it-IT"/>
              <a:pPr>
                <a:defRPr/>
              </a:pPr>
              <a:t>‹N›</a:t>
            </a:fld>
            <a:endParaRPr lang="it-IT" altLang="it-IT"/>
          </a:p>
        </p:txBody>
      </p:sp>
    </p:spTree>
    <p:extLst>
      <p:ext uri="{BB962C8B-B14F-4D97-AF65-F5344CB8AC3E}">
        <p14:creationId xmlns:p14="http://schemas.microsoft.com/office/powerpoint/2010/main" val="6742665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7988" cy="496888"/>
          </a:xfrm>
          <a:prstGeom prst="rect">
            <a:avLst/>
          </a:prstGeom>
        </p:spPr>
        <p:txBody>
          <a:bodyPr vert="horz" lIns="95552" tIns="47776" rIns="95552" bIns="47776" rtlCol="0"/>
          <a:lstStyle>
            <a:lvl1pPr algn="l" eaLnBrk="1" fontAlgn="auto" hangingPunct="1">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5552" tIns="47776" rIns="95552" bIns="47776" rtlCol="0"/>
          <a:lstStyle>
            <a:lvl1pPr algn="r" eaLnBrk="1" fontAlgn="auto" hangingPunct="1">
              <a:spcBef>
                <a:spcPts val="0"/>
              </a:spcBef>
              <a:spcAft>
                <a:spcPts val="0"/>
              </a:spcAft>
              <a:defRPr sz="1200">
                <a:latin typeface="+mn-lt"/>
              </a:defRPr>
            </a:lvl1pPr>
          </a:lstStyle>
          <a:p>
            <a:pPr>
              <a:defRPr/>
            </a:pPr>
            <a:fld id="{5ACA7209-4DAD-49F9-B30D-6409B390B9B8}" type="datetimeFigureOut">
              <a:rPr lang="it-IT"/>
              <a:pPr>
                <a:defRPr/>
              </a:pPr>
              <a:t>28/07/2015</a:t>
            </a:fld>
            <a:endParaRPr lang="it-IT"/>
          </a:p>
        </p:txBody>
      </p:sp>
      <p:sp>
        <p:nvSpPr>
          <p:cNvPr id="4" name="Segnaposto immagine diapositiva 3"/>
          <p:cNvSpPr>
            <a:spLocks noGrp="1" noRot="1" noChangeAspect="1"/>
          </p:cNvSpPr>
          <p:nvPr>
            <p:ph type="sldImg" idx="2"/>
          </p:nvPr>
        </p:nvSpPr>
        <p:spPr>
          <a:xfrm>
            <a:off x="1177925" y="366713"/>
            <a:ext cx="4465638" cy="3351212"/>
          </a:xfrm>
          <a:prstGeom prst="rect">
            <a:avLst/>
          </a:prstGeom>
          <a:noFill/>
          <a:ln w="12700">
            <a:solidFill>
              <a:prstClr val="black"/>
            </a:solidFill>
          </a:ln>
        </p:spPr>
        <p:txBody>
          <a:bodyPr vert="horz" lIns="95552" tIns="47776" rIns="95552" bIns="47776" rtlCol="0" anchor="ctr"/>
          <a:lstStyle/>
          <a:p>
            <a:pPr lvl="0"/>
            <a:endParaRPr lang="it-IT" noProof="0"/>
          </a:p>
        </p:txBody>
      </p:sp>
      <p:sp>
        <p:nvSpPr>
          <p:cNvPr id="5" name="Segnaposto note 4"/>
          <p:cNvSpPr>
            <a:spLocks noGrp="1"/>
          </p:cNvSpPr>
          <p:nvPr>
            <p:ph type="body" sz="quarter" idx="3"/>
          </p:nvPr>
        </p:nvSpPr>
        <p:spPr>
          <a:xfrm>
            <a:off x="679450" y="4262438"/>
            <a:ext cx="5438775" cy="4422775"/>
          </a:xfrm>
          <a:prstGeom prst="rect">
            <a:avLst/>
          </a:prstGeom>
        </p:spPr>
        <p:txBody>
          <a:bodyPr vert="horz" lIns="95552" tIns="47776" rIns="95552" bIns="47776" rtlCol="0"/>
          <a:lstStyle/>
          <a:p>
            <a:pPr lvl="0"/>
            <a:r>
              <a:rPr lang="it-IT" noProof="0" dirty="0" smtClean="0"/>
              <a:t>Fare clic per modificare stili del testo dello schema</a:t>
            </a:r>
          </a:p>
          <a:p>
            <a:pPr lvl="1"/>
            <a:r>
              <a:rPr lang="it-IT" noProof="0" dirty="0" smtClean="0"/>
              <a:t>Secondo livello</a:t>
            </a:r>
          </a:p>
          <a:p>
            <a:pPr lvl="2"/>
            <a:r>
              <a:rPr lang="it-IT" noProof="0" dirty="0" smtClean="0"/>
              <a:t>Terzo livello</a:t>
            </a:r>
          </a:p>
          <a:p>
            <a:pPr lvl="3"/>
            <a:r>
              <a:rPr lang="it-IT" noProof="0" dirty="0" smtClean="0"/>
              <a:t>Quarto livello</a:t>
            </a:r>
          </a:p>
          <a:p>
            <a:pPr lvl="4"/>
            <a:r>
              <a:rPr lang="it-IT" noProof="0" dirty="0" smtClean="0"/>
              <a:t>Quinto livello</a:t>
            </a:r>
            <a:endParaRPr lang="it-IT" noProof="0" dirty="0"/>
          </a:p>
        </p:txBody>
      </p:sp>
      <p:sp>
        <p:nvSpPr>
          <p:cNvPr id="6" name="Segnaposto piè di pagina 5"/>
          <p:cNvSpPr>
            <a:spLocks noGrp="1"/>
          </p:cNvSpPr>
          <p:nvPr>
            <p:ph type="ftr" sz="quarter" idx="4"/>
          </p:nvPr>
        </p:nvSpPr>
        <p:spPr>
          <a:xfrm>
            <a:off x="0" y="9429750"/>
            <a:ext cx="2947988" cy="496888"/>
          </a:xfrm>
          <a:prstGeom prst="rect">
            <a:avLst/>
          </a:prstGeom>
        </p:spPr>
        <p:txBody>
          <a:bodyPr vert="horz" lIns="95552" tIns="47776" rIns="95552" bIns="47776" rtlCol="0" anchor="b"/>
          <a:lstStyle>
            <a:lvl1pPr algn="l" eaLnBrk="1" fontAlgn="auto" hangingPunct="1">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49688" y="9429750"/>
            <a:ext cx="2946400" cy="496888"/>
          </a:xfrm>
          <a:prstGeom prst="rect">
            <a:avLst/>
          </a:prstGeom>
        </p:spPr>
        <p:txBody>
          <a:bodyPr vert="horz" wrap="square" lIns="95552" tIns="47776" rIns="95552" bIns="47776" numCol="1" anchor="b" anchorCtr="0" compatLnSpc="1">
            <a:prstTxWarp prst="textNoShape">
              <a:avLst/>
            </a:prstTxWarp>
          </a:bodyPr>
          <a:lstStyle>
            <a:lvl1pPr algn="r" eaLnBrk="1" hangingPunct="1">
              <a:defRPr sz="1200" smtClean="0"/>
            </a:lvl1pPr>
          </a:lstStyle>
          <a:p>
            <a:pPr>
              <a:defRPr/>
            </a:pPr>
            <a:fld id="{1426984D-E4B7-4C85-A4F8-E8F211B71E7E}" type="slidenum">
              <a:rPr lang="it-IT" altLang="it-IT"/>
              <a:pPr>
                <a:defRPr/>
              </a:pPr>
              <a:t>‹N›</a:t>
            </a:fld>
            <a:endParaRPr lang="it-IT" altLang="it-IT"/>
          </a:p>
        </p:txBody>
      </p:sp>
    </p:spTree>
    <p:extLst>
      <p:ext uri="{BB962C8B-B14F-4D97-AF65-F5344CB8AC3E}">
        <p14:creationId xmlns:p14="http://schemas.microsoft.com/office/powerpoint/2010/main" val="3534127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t-IT" smtClean="0"/>
          </a:p>
        </p:txBody>
      </p:sp>
      <p:sp>
        <p:nvSpPr>
          <p:cNvPr id="297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1363" indent="-284163">
              <a:defRPr>
                <a:solidFill>
                  <a:schemeClr val="tx1"/>
                </a:solidFill>
                <a:latin typeface="Calibri" pitchFamily="34" charset="0"/>
              </a:defRPr>
            </a:lvl2pPr>
            <a:lvl3pPr marL="1139825" indent="-227013">
              <a:defRPr>
                <a:solidFill>
                  <a:schemeClr val="tx1"/>
                </a:solidFill>
                <a:latin typeface="Calibri" pitchFamily="34" charset="0"/>
              </a:defRPr>
            </a:lvl3pPr>
            <a:lvl4pPr marL="1597025" indent="-227013">
              <a:defRPr>
                <a:solidFill>
                  <a:schemeClr val="tx1"/>
                </a:solidFill>
                <a:latin typeface="Calibri" pitchFamily="34" charset="0"/>
              </a:defRPr>
            </a:lvl4pPr>
            <a:lvl5pPr marL="2052638" indent="-227013">
              <a:defRPr>
                <a:solidFill>
                  <a:schemeClr val="tx1"/>
                </a:solidFill>
                <a:latin typeface="Calibri" pitchFamily="34" charset="0"/>
              </a:defRPr>
            </a:lvl5pPr>
            <a:lvl6pPr marL="2509838" indent="-227013" eaLnBrk="0" fontAlgn="base" hangingPunct="0">
              <a:spcBef>
                <a:spcPct val="0"/>
              </a:spcBef>
              <a:spcAft>
                <a:spcPct val="0"/>
              </a:spcAft>
              <a:defRPr>
                <a:solidFill>
                  <a:schemeClr val="tx1"/>
                </a:solidFill>
                <a:latin typeface="Calibri" pitchFamily="34" charset="0"/>
              </a:defRPr>
            </a:lvl6pPr>
            <a:lvl7pPr marL="2967038" indent="-227013" eaLnBrk="0" fontAlgn="base" hangingPunct="0">
              <a:spcBef>
                <a:spcPct val="0"/>
              </a:spcBef>
              <a:spcAft>
                <a:spcPct val="0"/>
              </a:spcAft>
              <a:defRPr>
                <a:solidFill>
                  <a:schemeClr val="tx1"/>
                </a:solidFill>
                <a:latin typeface="Calibri" pitchFamily="34" charset="0"/>
              </a:defRPr>
            </a:lvl7pPr>
            <a:lvl8pPr marL="3424238" indent="-227013" eaLnBrk="0" fontAlgn="base" hangingPunct="0">
              <a:spcBef>
                <a:spcPct val="0"/>
              </a:spcBef>
              <a:spcAft>
                <a:spcPct val="0"/>
              </a:spcAft>
              <a:defRPr>
                <a:solidFill>
                  <a:schemeClr val="tx1"/>
                </a:solidFill>
                <a:latin typeface="Calibri" pitchFamily="34" charset="0"/>
              </a:defRPr>
            </a:lvl8pPr>
            <a:lvl9pPr marL="3881438" indent="-227013" eaLnBrk="0" fontAlgn="base" hangingPunct="0">
              <a:spcBef>
                <a:spcPct val="0"/>
              </a:spcBef>
              <a:spcAft>
                <a:spcPct val="0"/>
              </a:spcAft>
              <a:defRPr>
                <a:solidFill>
                  <a:schemeClr val="tx1"/>
                </a:solidFill>
                <a:latin typeface="Calibri" pitchFamily="34" charset="0"/>
              </a:defRPr>
            </a:lvl9pPr>
          </a:lstStyle>
          <a:p>
            <a:fld id="{A5C913F1-AA29-4453-BDEC-1FCBB73C1F12}" type="slidenum">
              <a:rPr lang="it-IT" altLang="it-IT"/>
              <a:pPr/>
              <a:t>1</a:t>
            </a:fld>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3072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1363" indent="-284163">
              <a:defRPr>
                <a:solidFill>
                  <a:schemeClr val="tx1"/>
                </a:solidFill>
                <a:latin typeface="Calibri" pitchFamily="34" charset="0"/>
              </a:defRPr>
            </a:lvl2pPr>
            <a:lvl3pPr marL="1139825" indent="-227013">
              <a:defRPr>
                <a:solidFill>
                  <a:schemeClr val="tx1"/>
                </a:solidFill>
                <a:latin typeface="Calibri" pitchFamily="34" charset="0"/>
              </a:defRPr>
            </a:lvl3pPr>
            <a:lvl4pPr marL="1597025" indent="-227013">
              <a:defRPr>
                <a:solidFill>
                  <a:schemeClr val="tx1"/>
                </a:solidFill>
                <a:latin typeface="Calibri" pitchFamily="34" charset="0"/>
              </a:defRPr>
            </a:lvl4pPr>
            <a:lvl5pPr marL="2052638" indent="-227013">
              <a:defRPr>
                <a:solidFill>
                  <a:schemeClr val="tx1"/>
                </a:solidFill>
                <a:latin typeface="Calibri" pitchFamily="34" charset="0"/>
              </a:defRPr>
            </a:lvl5pPr>
            <a:lvl6pPr marL="2509838" indent="-227013" eaLnBrk="0" fontAlgn="base" hangingPunct="0">
              <a:spcBef>
                <a:spcPct val="0"/>
              </a:spcBef>
              <a:spcAft>
                <a:spcPct val="0"/>
              </a:spcAft>
              <a:defRPr>
                <a:solidFill>
                  <a:schemeClr val="tx1"/>
                </a:solidFill>
                <a:latin typeface="Calibri" pitchFamily="34" charset="0"/>
              </a:defRPr>
            </a:lvl6pPr>
            <a:lvl7pPr marL="2967038" indent="-227013" eaLnBrk="0" fontAlgn="base" hangingPunct="0">
              <a:spcBef>
                <a:spcPct val="0"/>
              </a:spcBef>
              <a:spcAft>
                <a:spcPct val="0"/>
              </a:spcAft>
              <a:defRPr>
                <a:solidFill>
                  <a:schemeClr val="tx1"/>
                </a:solidFill>
                <a:latin typeface="Calibri" pitchFamily="34" charset="0"/>
              </a:defRPr>
            </a:lvl7pPr>
            <a:lvl8pPr marL="3424238" indent="-227013" eaLnBrk="0" fontAlgn="base" hangingPunct="0">
              <a:spcBef>
                <a:spcPct val="0"/>
              </a:spcBef>
              <a:spcAft>
                <a:spcPct val="0"/>
              </a:spcAft>
              <a:defRPr>
                <a:solidFill>
                  <a:schemeClr val="tx1"/>
                </a:solidFill>
                <a:latin typeface="Calibri" pitchFamily="34" charset="0"/>
              </a:defRPr>
            </a:lvl8pPr>
            <a:lvl9pPr marL="3881438" indent="-227013" eaLnBrk="0" fontAlgn="base" hangingPunct="0">
              <a:spcBef>
                <a:spcPct val="0"/>
              </a:spcBef>
              <a:spcAft>
                <a:spcPct val="0"/>
              </a:spcAft>
              <a:defRPr>
                <a:solidFill>
                  <a:schemeClr val="tx1"/>
                </a:solidFill>
                <a:latin typeface="Calibri" pitchFamily="34" charset="0"/>
              </a:defRPr>
            </a:lvl9pPr>
          </a:lstStyle>
          <a:p>
            <a:fld id="{8C7E9B41-0D79-4446-BE23-EFB0B2E1AA5D}" type="slidenum">
              <a:rPr lang="it-IT" altLang="it-IT"/>
              <a:pPr/>
              <a:t>17</a:t>
            </a:fld>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lnSpc>
                <a:spcPct val="100000"/>
              </a:lnSpc>
              <a:defRPr>
                <a:latin typeface="Verdana" panose="020B0604030504040204" pitchFamily="34" charset="0"/>
                <a:ea typeface="Verdana" panose="020B0604030504040204" pitchFamily="34" charset="0"/>
                <a:cs typeface="Verdana" panose="020B0604030504040204" pitchFamily="34" charset="0"/>
              </a:defRPr>
            </a:lvl1pPr>
            <a:lvl2pPr>
              <a:lnSpc>
                <a:spcPct val="100000"/>
              </a:lnSpc>
              <a:defRPr>
                <a:latin typeface="Verdana" panose="020B0604030504040204" pitchFamily="34" charset="0"/>
                <a:ea typeface="Verdana" panose="020B0604030504040204" pitchFamily="34" charset="0"/>
                <a:cs typeface="Verdana" panose="020B0604030504040204" pitchFamily="34" charset="0"/>
              </a:defRPr>
            </a:lvl2pPr>
            <a:lvl3pPr>
              <a:lnSpc>
                <a:spcPct val="100000"/>
              </a:lnSpc>
              <a:defRPr>
                <a:latin typeface="Verdana" panose="020B0604030504040204" pitchFamily="34" charset="0"/>
                <a:ea typeface="Verdana" panose="020B0604030504040204" pitchFamily="34" charset="0"/>
                <a:cs typeface="Verdana" panose="020B0604030504040204" pitchFamily="34" charset="0"/>
              </a:defRPr>
            </a:lvl3pPr>
            <a:lvl4pPr>
              <a:lnSpc>
                <a:spcPct val="100000"/>
              </a:lnSpc>
              <a:defRPr>
                <a:latin typeface="Verdana" panose="020B0604030504040204" pitchFamily="34" charset="0"/>
                <a:ea typeface="Verdana" panose="020B0604030504040204" pitchFamily="34" charset="0"/>
                <a:cs typeface="Verdana" panose="020B0604030504040204" pitchFamily="34" charset="0"/>
              </a:defRPr>
            </a:lvl4pPr>
          </a:lstStyle>
          <a:p>
            <a:pPr lvl="0"/>
            <a:r>
              <a:rPr lang="en-GB" noProof="0" smtClean="0"/>
              <a:t>Fare clic per modificare stili del testo dello schema</a:t>
            </a:r>
          </a:p>
          <a:p>
            <a:pPr lvl="1"/>
            <a:r>
              <a:rPr lang="en-GB" noProof="0" smtClean="0"/>
              <a:t>Secondo livello</a:t>
            </a:r>
          </a:p>
          <a:p>
            <a:pPr lvl="2"/>
            <a:r>
              <a:rPr lang="en-GB" noProof="0" smtClean="0"/>
              <a:t>Terzo livello</a:t>
            </a:r>
          </a:p>
          <a:p>
            <a:pPr lvl="3"/>
            <a:r>
              <a:rPr lang="en-GB" noProof="0" smtClean="0"/>
              <a:t>Quarto livello</a:t>
            </a:r>
          </a:p>
        </p:txBody>
      </p:sp>
      <p:sp>
        <p:nvSpPr>
          <p:cNvPr id="11" name="Titolo 10"/>
          <p:cNvSpPr>
            <a:spLocks noGrp="1"/>
          </p:cNvSpPr>
          <p:nvPr>
            <p:ph type="title"/>
          </p:nvPr>
        </p:nvSpPr>
        <p:spPr/>
        <p:txBody>
          <a:bodyPr/>
          <a:lstStyle/>
          <a:p>
            <a:r>
              <a:rPr lang="en-GB" noProof="0" smtClean="0"/>
              <a:t>Fare clic per modificare lo stile del titolo</a:t>
            </a:r>
            <a:endParaRPr lang="en-GB" noProof="0"/>
          </a:p>
        </p:txBody>
      </p:sp>
      <p:sp>
        <p:nvSpPr>
          <p:cNvPr id="4" name="Segnaposto data 7"/>
          <p:cNvSpPr>
            <a:spLocks noGrp="1"/>
          </p:cNvSpPr>
          <p:nvPr>
            <p:ph type="dt" sz="half" idx="10"/>
          </p:nvPr>
        </p:nvSpPr>
        <p:spPr/>
        <p:txBody>
          <a:bodyPr/>
          <a:lstStyle>
            <a:lvl1pPr>
              <a:defRPr/>
            </a:lvl1pPr>
          </a:lstStyle>
          <a:p>
            <a:pPr>
              <a:defRPr/>
            </a:pPr>
            <a:r>
              <a:t>European Population Conference, Budapest June 25-28</a:t>
            </a:r>
          </a:p>
        </p:txBody>
      </p:sp>
      <p:sp>
        <p:nvSpPr>
          <p:cNvPr id="5" name="Segnaposto piè di pagina 8"/>
          <p:cNvSpPr>
            <a:spLocks noGrp="1"/>
          </p:cNvSpPr>
          <p:nvPr>
            <p:ph type="ftr" sz="quarter" idx="11"/>
          </p:nvPr>
        </p:nvSpPr>
        <p:spPr/>
        <p:txBody>
          <a:bodyPr/>
          <a:lstStyle>
            <a:lvl1pPr algn="r">
              <a:defRPr/>
            </a:lvl1pPr>
          </a:lstStyle>
          <a:p>
            <a:pPr>
              <a:defRPr/>
            </a:pPr>
            <a:r>
              <a:rPr lang="en-US"/>
              <a:t>Is precarious employment damaging to health? </a:t>
            </a:r>
            <a:endParaRPr/>
          </a:p>
        </p:txBody>
      </p:sp>
    </p:spTree>
    <p:extLst>
      <p:ext uri="{BB962C8B-B14F-4D97-AF65-F5344CB8AC3E}">
        <p14:creationId xmlns:p14="http://schemas.microsoft.com/office/powerpoint/2010/main" val="1372850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uppo 12"/>
          <p:cNvGrpSpPr>
            <a:grpSpLocks/>
          </p:cNvGrpSpPr>
          <p:nvPr userDrawn="1"/>
        </p:nvGrpSpPr>
        <p:grpSpPr bwMode="auto">
          <a:xfrm>
            <a:off x="0" y="0"/>
            <a:ext cx="9144000" cy="831850"/>
            <a:chOff x="0" y="0"/>
            <a:chExt cx="9144000" cy="832104"/>
          </a:xfrm>
        </p:grpSpPr>
        <p:sp>
          <p:nvSpPr>
            <p:cNvPr id="5" name="Rettangolo 4"/>
            <p:cNvSpPr/>
            <p:nvPr userDrawn="1"/>
          </p:nvSpPr>
          <p:spPr>
            <a:xfrm>
              <a:off x="0" y="0"/>
              <a:ext cx="9144000" cy="798757"/>
            </a:xfrm>
            <a:prstGeom prst="rect">
              <a:avLst/>
            </a:prstGeom>
            <a:solidFill>
              <a:srgbClr val="005B9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6" name="Immagine 1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0000" y="0"/>
              <a:ext cx="1588199" cy="832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sellaDiTesto 6"/>
            <p:cNvSpPr txBox="1">
              <a:spLocks noChangeArrowheads="1"/>
            </p:cNvSpPr>
            <p:nvPr userDrawn="1"/>
          </p:nvSpPr>
          <p:spPr bwMode="auto">
            <a:xfrm>
              <a:off x="7294563" y="71460"/>
              <a:ext cx="1782762" cy="630429"/>
            </a:xfrm>
            <a:prstGeom prst="rect">
              <a:avLst/>
            </a:prstGeom>
            <a:noFill/>
            <a:ln>
              <a:noFill/>
            </a:ln>
            <a:extLst/>
          </p:spPr>
          <p:txBody>
            <a:bodyPr>
              <a:spAutoFit/>
            </a:bodyPr>
            <a:lstStyle>
              <a:defPPr>
                <a:defRPr lang="it-IT"/>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eaLnBrk="1" hangingPunct="1">
                <a:defRPr/>
              </a:pPr>
              <a:r>
                <a:rPr lang="it-IT" sz="1100" b="1" dirty="0" smtClean="0">
                  <a:solidFill>
                    <a:srgbClr val="FFFFFF"/>
                  </a:solidFill>
                  <a:latin typeface="Arial" panose="020B0604020202020204" pitchFamily="34" charset="0"/>
                  <a:cs typeface="Arial" panose="020B0604020202020204" pitchFamily="34" charset="0"/>
                </a:rPr>
                <a:t>DiSIA</a:t>
              </a:r>
            </a:p>
            <a:p>
              <a:pPr eaLnBrk="1" hangingPunct="1">
                <a:defRPr/>
              </a:pPr>
              <a:r>
                <a:rPr lang="it-IT" sz="800" dirty="0" smtClean="0">
                  <a:solidFill>
                    <a:srgbClr val="FFFFFF"/>
                  </a:solidFill>
                  <a:latin typeface="Arial" panose="020B0604020202020204" pitchFamily="34" charset="0"/>
                  <a:cs typeface="Arial" panose="020B0604020202020204" pitchFamily="34" charset="0"/>
                </a:rPr>
                <a:t>DIPARTIMENTO DI STATISTICA,</a:t>
              </a:r>
            </a:p>
            <a:p>
              <a:pPr eaLnBrk="1" hangingPunct="1">
                <a:defRPr/>
              </a:pPr>
              <a:r>
                <a:rPr lang="it-IT" sz="800" dirty="0" smtClean="0">
                  <a:solidFill>
                    <a:srgbClr val="FFFFFF"/>
                  </a:solidFill>
                  <a:latin typeface="Arial" panose="020B0604020202020204" pitchFamily="34" charset="0"/>
                  <a:cs typeface="Arial" panose="020B0604020202020204" pitchFamily="34" charset="0"/>
                </a:rPr>
                <a:t>INFORMATICA, APPLICAZIONI </a:t>
              </a:r>
            </a:p>
            <a:p>
              <a:pPr eaLnBrk="1" hangingPunct="1">
                <a:defRPr/>
              </a:pPr>
              <a:r>
                <a:rPr lang="it-IT" sz="800" i="1" dirty="0" smtClean="0">
                  <a:solidFill>
                    <a:srgbClr val="FFFFFF"/>
                  </a:solidFill>
                  <a:latin typeface="Arial" panose="020B0604020202020204" pitchFamily="34" charset="0"/>
                  <a:cs typeface="Arial" panose="020B0604020202020204" pitchFamily="34" charset="0"/>
                </a:rPr>
                <a:t>"GIUSEPPE PARENTI"</a:t>
              </a:r>
            </a:p>
          </p:txBody>
        </p:sp>
      </p:grpSp>
      <p:pic>
        <p:nvPicPr>
          <p:cNvPr id="8" name="Immagine 14"/>
          <p:cNvPicPr>
            <a:picLocks noChangeAspect="1"/>
          </p:cNvPicPr>
          <p:nvPr userDrawn="1"/>
        </p:nvPicPr>
        <p:blipFill>
          <a:blip r:embed="rId3">
            <a:extLst>
              <a:ext uri="{28A0092B-C50C-407E-A947-70E740481C1C}">
                <a14:useLocalDpi xmlns:a14="http://schemas.microsoft.com/office/drawing/2010/main" val="0"/>
              </a:ext>
            </a:extLst>
          </a:blip>
          <a:srcRect l="10271"/>
          <a:stretch>
            <a:fillRect/>
          </a:stretch>
        </p:blipFill>
        <p:spPr bwMode="auto">
          <a:xfrm>
            <a:off x="0" y="3556000"/>
            <a:ext cx="3960813" cy="286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75657" y="1169380"/>
            <a:ext cx="7069311" cy="1258775"/>
          </a:xfrm>
        </p:spPr>
        <p:txBody>
          <a:bodyPr>
            <a:normAutofit/>
          </a:bodyPr>
          <a:lstStyle>
            <a:lvl1pPr algn="l">
              <a:defRPr sz="3200"/>
            </a:lvl1pPr>
          </a:lstStyle>
          <a:p>
            <a:r>
              <a:rPr lang="it-IT" dirty="0" smtClean="0"/>
              <a:t>Fare clic per modificare lo stile del titolo</a:t>
            </a:r>
            <a:endParaRPr lang="en-US" dirty="0"/>
          </a:p>
        </p:txBody>
      </p:sp>
      <p:sp>
        <p:nvSpPr>
          <p:cNvPr id="3" name="Subtitle 2"/>
          <p:cNvSpPr>
            <a:spLocks noGrp="1"/>
          </p:cNvSpPr>
          <p:nvPr>
            <p:ph type="subTitle" idx="1"/>
          </p:nvPr>
        </p:nvSpPr>
        <p:spPr>
          <a:xfrm>
            <a:off x="1858199" y="2793372"/>
            <a:ext cx="5739973" cy="1127519"/>
          </a:xfrm>
        </p:spPr>
        <p:txBody>
          <a:bodyPr>
            <a:normAutofit/>
          </a:bodyPr>
          <a:lstStyle>
            <a:lvl1pPr marL="0" indent="0" algn="ctr">
              <a:buNone/>
              <a:defRPr sz="2200">
                <a:solidFill>
                  <a:srgbClr val="37609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smtClean="0"/>
              <a:t>Fare clic per modificare lo stile del sottotitolo dello schema</a:t>
            </a:r>
            <a:endParaRPr lang="en-US" dirty="0"/>
          </a:p>
        </p:txBody>
      </p:sp>
      <p:sp>
        <p:nvSpPr>
          <p:cNvPr id="9" name="Segnaposto data 7"/>
          <p:cNvSpPr>
            <a:spLocks noGrp="1"/>
          </p:cNvSpPr>
          <p:nvPr>
            <p:ph type="dt" sz="half" idx="10"/>
          </p:nvPr>
        </p:nvSpPr>
        <p:spPr/>
        <p:txBody>
          <a:bodyPr/>
          <a:lstStyle>
            <a:lvl1pPr>
              <a:defRPr/>
            </a:lvl1pPr>
          </a:lstStyle>
          <a:p>
            <a:pPr>
              <a:defRPr/>
            </a:pPr>
            <a:r>
              <a:t>European Population Conference, Budapest June 25-28</a:t>
            </a:r>
          </a:p>
        </p:txBody>
      </p:sp>
      <p:sp>
        <p:nvSpPr>
          <p:cNvPr id="10" name="Segnaposto piè di pagina 8"/>
          <p:cNvSpPr>
            <a:spLocks noGrp="1"/>
          </p:cNvSpPr>
          <p:nvPr>
            <p:ph type="ftr" sz="quarter" idx="11"/>
          </p:nvPr>
        </p:nvSpPr>
        <p:spPr/>
        <p:txBody>
          <a:bodyPr/>
          <a:lstStyle>
            <a:lvl1pPr algn="r">
              <a:defRPr/>
            </a:lvl1pPr>
          </a:lstStyle>
          <a:p>
            <a:pPr>
              <a:defRPr/>
            </a:pPr>
            <a:r>
              <a:rPr lang="en-US"/>
              <a:t>Is precarious employment damaging to health? </a:t>
            </a:r>
            <a:endParaRPr/>
          </a:p>
        </p:txBody>
      </p:sp>
    </p:spTree>
    <p:extLst>
      <p:ext uri="{BB962C8B-B14F-4D97-AF65-F5344CB8AC3E}">
        <p14:creationId xmlns:p14="http://schemas.microsoft.com/office/powerpoint/2010/main" val="424215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numera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lvl1pPr marL="342900" indent="-342900">
              <a:buClr>
                <a:srgbClr val="376092"/>
              </a:buClr>
              <a:buFont typeface="+mj-lt"/>
              <a:buAutoNum type="arabicPeriod"/>
              <a:defRPr/>
            </a:lvl1pPr>
            <a:lvl2pPr marL="800100" indent="-342900">
              <a:buClr>
                <a:srgbClr val="376092"/>
              </a:buClr>
              <a:buFont typeface="+mj-lt"/>
              <a:buAutoNum type="arabicPeriod"/>
              <a:defRPr/>
            </a:lvl2pPr>
            <a:lvl3pPr marL="1257300" indent="-342900">
              <a:buClr>
                <a:srgbClr val="376092"/>
              </a:buClr>
              <a:buFont typeface="+mj-lt"/>
              <a:buAutoNum type="arabicPeriod"/>
              <a:defRPr/>
            </a:lvl3pPr>
            <a:lvl4pPr marL="1600200" indent="-228600">
              <a:buClr>
                <a:srgbClr val="376092"/>
              </a:buClr>
              <a:buFont typeface="+mj-lt"/>
              <a:buAutoNum type="arabicPeriod"/>
              <a:defRPr/>
            </a:lvl4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p:txBody>
      </p:sp>
      <p:sp>
        <p:nvSpPr>
          <p:cNvPr id="4" name="Slide Number Placeholder 5"/>
          <p:cNvSpPr>
            <a:spLocks noGrp="1"/>
          </p:cNvSpPr>
          <p:nvPr>
            <p:ph type="sldNum" sz="quarter" idx="10"/>
          </p:nvPr>
        </p:nvSpPr>
        <p:spPr>
          <a:xfrm>
            <a:off x="8597900" y="6359525"/>
            <a:ext cx="327025" cy="382588"/>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89D710DE-927B-4983-A710-371EA4ECC490}" type="slidenum">
              <a:rPr lang="it-IT" altLang="it-IT"/>
              <a:pPr>
                <a:defRPr/>
              </a:pPr>
              <a:t>‹N›</a:t>
            </a:fld>
            <a:endParaRPr lang="it-IT" altLang="it-IT"/>
          </a:p>
        </p:txBody>
      </p:sp>
      <p:sp>
        <p:nvSpPr>
          <p:cNvPr id="5" name="Segnaposto data 7"/>
          <p:cNvSpPr>
            <a:spLocks noGrp="1"/>
          </p:cNvSpPr>
          <p:nvPr>
            <p:ph type="dt" sz="half" idx="11"/>
          </p:nvPr>
        </p:nvSpPr>
        <p:spPr/>
        <p:txBody>
          <a:bodyPr/>
          <a:lstStyle>
            <a:lvl1pPr>
              <a:defRPr/>
            </a:lvl1pPr>
          </a:lstStyle>
          <a:p>
            <a:pPr>
              <a:defRPr/>
            </a:pPr>
            <a:r>
              <a:t>European Population Conference, Budapest June 25-28</a:t>
            </a:r>
          </a:p>
        </p:txBody>
      </p:sp>
      <p:sp>
        <p:nvSpPr>
          <p:cNvPr id="6" name="Segnaposto piè di pagina 8"/>
          <p:cNvSpPr>
            <a:spLocks noGrp="1"/>
          </p:cNvSpPr>
          <p:nvPr>
            <p:ph type="ftr" sz="quarter" idx="12"/>
          </p:nvPr>
        </p:nvSpPr>
        <p:spPr/>
        <p:txBody>
          <a:bodyPr/>
          <a:lstStyle>
            <a:lvl1pPr algn="r">
              <a:defRPr/>
            </a:lvl1pPr>
          </a:lstStyle>
          <a:p>
            <a:pPr>
              <a:defRPr/>
            </a:pPr>
            <a:r>
              <a:rPr lang="en-US"/>
              <a:t>Is precarious employment damaging to health? </a:t>
            </a:r>
            <a:endParaRPr/>
          </a:p>
        </p:txBody>
      </p:sp>
    </p:spTree>
    <p:extLst>
      <p:ext uri="{BB962C8B-B14F-4D97-AF65-F5344CB8AC3E}">
        <p14:creationId xmlns:p14="http://schemas.microsoft.com/office/powerpoint/2010/main" val="311794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Segnaposto data 7"/>
          <p:cNvSpPr>
            <a:spLocks noGrp="1"/>
          </p:cNvSpPr>
          <p:nvPr>
            <p:ph type="dt" sz="half" idx="10"/>
          </p:nvPr>
        </p:nvSpPr>
        <p:spPr/>
        <p:txBody>
          <a:bodyPr/>
          <a:lstStyle>
            <a:lvl1pPr>
              <a:defRPr/>
            </a:lvl1pPr>
          </a:lstStyle>
          <a:p>
            <a:pPr>
              <a:defRPr/>
            </a:pPr>
            <a:r>
              <a:t>European Population Conference, Budapest June 25-28</a:t>
            </a:r>
          </a:p>
        </p:txBody>
      </p:sp>
      <p:sp>
        <p:nvSpPr>
          <p:cNvPr id="6" name="Segnaposto piè di pagina 8"/>
          <p:cNvSpPr>
            <a:spLocks noGrp="1"/>
          </p:cNvSpPr>
          <p:nvPr>
            <p:ph type="ftr" sz="quarter" idx="11"/>
          </p:nvPr>
        </p:nvSpPr>
        <p:spPr/>
        <p:txBody>
          <a:bodyPr/>
          <a:lstStyle>
            <a:lvl1pPr algn="r">
              <a:defRPr/>
            </a:lvl1pPr>
          </a:lstStyle>
          <a:p>
            <a:pPr>
              <a:defRPr/>
            </a:pPr>
            <a:r>
              <a:rPr lang="en-US"/>
              <a:t>Is precarious employment damaging to health? </a:t>
            </a:r>
            <a:endParaRPr/>
          </a:p>
        </p:txBody>
      </p:sp>
    </p:spTree>
    <p:extLst>
      <p:ext uri="{BB962C8B-B14F-4D97-AF65-F5344CB8AC3E}">
        <p14:creationId xmlns:p14="http://schemas.microsoft.com/office/powerpoint/2010/main" val="3873937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Segnaposto data 7"/>
          <p:cNvSpPr>
            <a:spLocks noGrp="1"/>
          </p:cNvSpPr>
          <p:nvPr>
            <p:ph type="dt" sz="half" idx="10"/>
          </p:nvPr>
        </p:nvSpPr>
        <p:spPr/>
        <p:txBody>
          <a:bodyPr/>
          <a:lstStyle>
            <a:lvl1pPr>
              <a:defRPr/>
            </a:lvl1pPr>
          </a:lstStyle>
          <a:p>
            <a:pPr>
              <a:defRPr/>
            </a:pPr>
            <a:r>
              <a:t>European Population Conference, Budapest June 25-28</a:t>
            </a:r>
          </a:p>
        </p:txBody>
      </p:sp>
      <p:sp>
        <p:nvSpPr>
          <p:cNvPr id="4" name="Segnaposto piè di pagina 8"/>
          <p:cNvSpPr>
            <a:spLocks noGrp="1"/>
          </p:cNvSpPr>
          <p:nvPr>
            <p:ph type="ftr" sz="quarter" idx="11"/>
          </p:nvPr>
        </p:nvSpPr>
        <p:spPr/>
        <p:txBody>
          <a:bodyPr/>
          <a:lstStyle>
            <a:lvl1pPr algn="r">
              <a:defRPr/>
            </a:lvl1pPr>
          </a:lstStyle>
          <a:p>
            <a:pPr>
              <a:defRPr/>
            </a:pPr>
            <a:r>
              <a:rPr lang="en-US"/>
              <a:t>Is precarious employment damaging to health? </a:t>
            </a:r>
            <a:endParaRPr/>
          </a:p>
        </p:txBody>
      </p:sp>
    </p:spTree>
    <p:extLst>
      <p:ext uri="{BB962C8B-B14F-4D97-AF65-F5344CB8AC3E}">
        <p14:creationId xmlns:p14="http://schemas.microsoft.com/office/powerpoint/2010/main" val="1431879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7"/>
          <p:cNvSpPr>
            <a:spLocks noGrp="1"/>
          </p:cNvSpPr>
          <p:nvPr>
            <p:ph type="dt" sz="half" idx="10"/>
          </p:nvPr>
        </p:nvSpPr>
        <p:spPr/>
        <p:txBody>
          <a:bodyPr/>
          <a:lstStyle>
            <a:lvl1pPr>
              <a:defRPr/>
            </a:lvl1pPr>
          </a:lstStyle>
          <a:p>
            <a:pPr>
              <a:defRPr/>
            </a:pPr>
            <a:r>
              <a:t>European Population Conference, Budapest June 25-28</a:t>
            </a:r>
          </a:p>
        </p:txBody>
      </p:sp>
      <p:sp>
        <p:nvSpPr>
          <p:cNvPr id="3" name="Segnaposto piè di pagina 8"/>
          <p:cNvSpPr>
            <a:spLocks noGrp="1"/>
          </p:cNvSpPr>
          <p:nvPr>
            <p:ph type="ftr" sz="quarter" idx="11"/>
          </p:nvPr>
        </p:nvSpPr>
        <p:spPr/>
        <p:txBody>
          <a:bodyPr/>
          <a:lstStyle>
            <a:lvl1pPr algn="r">
              <a:defRPr/>
            </a:lvl1pPr>
          </a:lstStyle>
          <a:p>
            <a:pPr>
              <a:defRPr/>
            </a:pPr>
            <a:r>
              <a:rPr lang="en-US"/>
              <a:t>Is precarious employment damaging to health? </a:t>
            </a:r>
            <a:endParaRPr/>
          </a:p>
        </p:txBody>
      </p:sp>
    </p:spTree>
    <p:extLst>
      <p:ext uri="{BB962C8B-B14F-4D97-AF65-F5344CB8AC3E}">
        <p14:creationId xmlns:p14="http://schemas.microsoft.com/office/powerpoint/2010/main" val="4246006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4"/>
          </a:xfrm>
        </p:spPr>
        <p:txBody>
          <a:bodyPr anchor="b">
            <a:normAutofit/>
          </a:bodyPr>
          <a:lstStyle>
            <a:lvl1pPr>
              <a:defRPr sz="2000"/>
            </a:lvl1pPr>
          </a:lstStyle>
          <a:p>
            <a:r>
              <a:rPr lang="it-IT" dirty="0" smtClean="0"/>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dirty="0" smtClean="0"/>
              <a:t>Fare clic per modificare stili del testo dello schema</a:t>
            </a:r>
          </a:p>
        </p:txBody>
      </p:sp>
      <p:sp>
        <p:nvSpPr>
          <p:cNvPr id="5" name="Segnaposto data 7"/>
          <p:cNvSpPr>
            <a:spLocks noGrp="1"/>
          </p:cNvSpPr>
          <p:nvPr>
            <p:ph type="dt" sz="half" idx="10"/>
          </p:nvPr>
        </p:nvSpPr>
        <p:spPr/>
        <p:txBody>
          <a:bodyPr/>
          <a:lstStyle>
            <a:lvl1pPr>
              <a:defRPr/>
            </a:lvl1pPr>
          </a:lstStyle>
          <a:p>
            <a:pPr>
              <a:defRPr/>
            </a:pPr>
            <a:r>
              <a:t>European Population Conference, Budapest June 25-28</a:t>
            </a:r>
          </a:p>
        </p:txBody>
      </p:sp>
      <p:sp>
        <p:nvSpPr>
          <p:cNvPr id="6" name="Segnaposto piè di pagina 8"/>
          <p:cNvSpPr>
            <a:spLocks noGrp="1"/>
          </p:cNvSpPr>
          <p:nvPr>
            <p:ph type="ftr" sz="quarter" idx="11"/>
          </p:nvPr>
        </p:nvSpPr>
        <p:spPr/>
        <p:txBody>
          <a:bodyPr/>
          <a:lstStyle>
            <a:lvl1pPr algn="r">
              <a:defRPr/>
            </a:lvl1pPr>
          </a:lstStyle>
          <a:p>
            <a:pPr>
              <a:defRPr/>
            </a:pPr>
            <a:r>
              <a:rPr lang="en-US"/>
              <a:t>Is precarious employment damaging to health? </a:t>
            </a:r>
            <a:endParaRPr/>
          </a:p>
        </p:txBody>
      </p:sp>
    </p:spTree>
    <p:extLst>
      <p:ext uri="{BB962C8B-B14F-4D97-AF65-F5344CB8AC3E}">
        <p14:creationId xmlns:p14="http://schemas.microsoft.com/office/powerpoint/2010/main" val="2531610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
        <p:nvSpPr>
          <p:cNvPr id="4" name="Segnaposto data 7"/>
          <p:cNvSpPr>
            <a:spLocks noGrp="1"/>
          </p:cNvSpPr>
          <p:nvPr>
            <p:ph type="dt" sz="half" idx="10"/>
          </p:nvPr>
        </p:nvSpPr>
        <p:spPr/>
        <p:txBody>
          <a:bodyPr/>
          <a:lstStyle>
            <a:lvl1pPr>
              <a:defRPr/>
            </a:lvl1pPr>
          </a:lstStyle>
          <a:p>
            <a:pPr>
              <a:defRPr/>
            </a:pPr>
            <a:r>
              <a:t>European Population Conference, Budapest June 25-28</a:t>
            </a:r>
          </a:p>
        </p:txBody>
      </p:sp>
      <p:sp>
        <p:nvSpPr>
          <p:cNvPr id="5" name="Segnaposto piè di pagina 8"/>
          <p:cNvSpPr>
            <a:spLocks noGrp="1"/>
          </p:cNvSpPr>
          <p:nvPr>
            <p:ph type="ftr" sz="quarter" idx="11"/>
          </p:nvPr>
        </p:nvSpPr>
        <p:spPr/>
        <p:txBody>
          <a:bodyPr/>
          <a:lstStyle>
            <a:lvl1pPr algn="r">
              <a:defRPr/>
            </a:lvl1pPr>
          </a:lstStyle>
          <a:p>
            <a:pPr>
              <a:defRPr/>
            </a:pPr>
            <a:r>
              <a:rPr lang="en-US"/>
              <a:t>Is precarious employment damaging to health? </a:t>
            </a:r>
            <a:endParaRPr/>
          </a:p>
        </p:txBody>
      </p:sp>
    </p:spTree>
    <p:extLst>
      <p:ext uri="{BB962C8B-B14F-4D97-AF65-F5344CB8AC3E}">
        <p14:creationId xmlns:p14="http://schemas.microsoft.com/office/powerpoint/2010/main" val="315714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olo e testo verticale">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28650" y="990599"/>
            <a:ext cx="5800725" cy="518636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Titolo 6"/>
          <p:cNvSpPr>
            <a:spLocks noGrp="1"/>
          </p:cNvSpPr>
          <p:nvPr>
            <p:ph type="title"/>
          </p:nvPr>
        </p:nvSpPr>
        <p:spPr/>
        <p:txBody>
          <a:bodyPr/>
          <a:lstStyle/>
          <a:p>
            <a:r>
              <a:rPr lang="it-IT" smtClean="0"/>
              <a:t>Fare clic per modificare lo stile del titolo</a:t>
            </a:r>
            <a:endParaRPr lang="it-IT"/>
          </a:p>
        </p:txBody>
      </p:sp>
      <p:sp>
        <p:nvSpPr>
          <p:cNvPr id="4" name="Segnaposto data 7"/>
          <p:cNvSpPr>
            <a:spLocks noGrp="1"/>
          </p:cNvSpPr>
          <p:nvPr>
            <p:ph type="dt" sz="half" idx="10"/>
          </p:nvPr>
        </p:nvSpPr>
        <p:spPr/>
        <p:txBody>
          <a:bodyPr/>
          <a:lstStyle>
            <a:lvl1pPr>
              <a:defRPr/>
            </a:lvl1pPr>
          </a:lstStyle>
          <a:p>
            <a:pPr>
              <a:defRPr/>
            </a:pPr>
            <a:r>
              <a:t>European Population Conference, Budapest June 25-28</a:t>
            </a:r>
          </a:p>
        </p:txBody>
      </p:sp>
      <p:sp>
        <p:nvSpPr>
          <p:cNvPr id="5" name="Segnaposto piè di pagina 8"/>
          <p:cNvSpPr>
            <a:spLocks noGrp="1"/>
          </p:cNvSpPr>
          <p:nvPr>
            <p:ph type="ftr" sz="quarter" idx="11"/>
          </p:nvPr>
        </p:nvSpPr>
        <p:spPr/>
        <p:txBody>
          <a:bodyPr/>
          <a:lstStyle>
            <a:lvl1pPr algn="r">
              <a:defRPr/>
            </a:lvl1pPr>
          </a:lstStyle>
          <a:p>
            <a:pPr>
              <a:defRPr/>
            </a:pPr>
            <a:r>
              <a:rPr lang="en-US"/>
              <a:t>Is precarious employment damaging to health? </a:t>
            </a:r>
            <a:endParaRPr/>
          </a:p>
        </p:txBody>
      </p:sp>
    </p:spTree>
    <p:extLst>
      <p:ext uri="{BB962C8B-B14F-4D97-AF65-F5344CB8AC3E}">
        <p14:creationId xmlns:p14="http://schemas.microsoft.com/office/powerpoint/2010/main" val="1673551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831850"/>
            <a:ext cx="78867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endParaRPr lang="en-US" altLang="it-IT" smtClean="0"/>
          </a:p>
        </p:txBody>
      </p:sp>
      <p:sp>
        <p:nvSpPr>
          <p:cNvPr id="1027" name="Text Placeholder 2"/>
          <p:cNvSpPr>
            <a:spLocks noGrp="1"/>
          </p:cNvSpPr>
          <p:nvPr>
            <p:ph type="body" idx="1"/>
          </p:nvPr>
        </p:nvSpPr>
        <p:spPr bwMode="auto">
          <a:xfrm>
            <a:off x="628650" y="1838325"/>
            <a:ext cx="7886700" cy="433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p:txBody>
      </p:sp>
      <p:grpSp>
        <p:nvGrpSpPr>
          <p:cNvPr id="1028" name="Gruppo 10"/>
          <p:cNvGrpSpPr>
            <a:grpSpLocks/>
          </p:cNvGrpSpPr>
          <p:nvPr userDrawn="1"/>
        </p:nvGrpSpPr>
        <p:grpSpPr bwMode="auto">
          <a:xfrm>
            <a:off x="0" y="0"/>
            <a:ext cx="9144000" cy="831850"/>
            <a:chOff x="0" y="0"/>
            <a:chExt cx="9144000" cy="832104"/>
          </a:xfrm>
        </p:grpSpPr>
        <p:sp>
          <p:nvSpPr>
            <p:cNvPr id="8" name="Rettangolo 7"/>
            <p:cNvSpPr/>
            <p:nvPr userDrawn="1"/>
          </p:nvSpPr>
          <p:spPr>
            <a:xfrm>
              <a:off x="0" y="0"/>
              <a:ext cx="9144000" cy="798757"/>
            </a:xfrm>
            <a:prstGeom prst="rect">
              <a:avLst/>
            </a:prstGeom>
            <a:solidFill>
              <a:srgbClr val="005B9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1032" name="Immagine 8"/>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270000" y="0"/>
              <a:ext cx="1588199" cy="832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asellaDiTesto 13"/>
            <p:cNvSpPr txBox="1">
              <a:spLocks noChangeArrowheads="1"/>
            </p:cNvSpPr>
            <p:nvPr userDrawn="1"/>
          </p:nvSpPr>
          <p:spPr bwMode="auto">
            <a:xfrm>
              <a:off x="7294563" y="71460"/>
              <a:ext cx="1782762" cy="630429"/>
            </a:xfrm>
            <a:prstGeom prst="rect">
              <a:avLst/>
            </a:prstGeom>
            <a:noFill/>
            <a:ln>
              <a:noFill/>
            </a:ln>
            <a:extLst/>
          </p:spPr>
          <p:txBody>
            <a:bodyPr>
              <a:spAutoFit/>
            </a:bodyPr>
            <a:lstStyle>
              <a:defPPr>
                <a:defRPr lang="it-IT"/>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eaLnBrk="1" hangingPunct="1">
                <a:defRPr/>
              </a:pPr>
              <a:r>
                <a:rPr lang="it-IT" sz="1100" b="1" dirty="0" smtClean="0">
                  <a:solidFill>
                    <a:srgbClr val="FFFFFF"/>
                  </a:solidFill>
                  <a:latin typeface="Arial" panose="020B0604020202020204" pitchFamily="34" charset="0"/>
                  <a:cs typeface="Arial" panose="020B0604020202020204" pitchFamily="34" charset="0"/>
                </a:rPr>
                <a:t>DiSIA</a:t>
              </a:r>
            </a:p>
            <a:p>
              <a:pPr eaLnBrk="1" hangingPunct="1">
                <a:defRPr/>
              </a:pPr>
              <a:r>
                <a:rPr lang="it-IT" sz="800" dirty="0" smtClean="0">
                  <a:solidFill>
                    <a:srgbClr val="FFFFFF"/>
                  </a:solidFill>
                  <a:latin typeface="Arial" panose="020B0604020202020204" pitchFamily="34" charset="0"/>
                  <a:cs typeface="Arial" panose="020B0604020202020204" pitchFamily="34" charset="0"/>
                </a:rPr>
                <a:t>DIPARTIMENTO DI STATISTICA,</a:t>
              </a:r>
            </a:p>
            <a:p>
              <a:pPr eaLnBrk="1" hangingPunct="1">
                <a:defRPr/>
              </a:pPr>
              <a:r>
                <a:rPr lang="it-IT" sz="800" dirty="0" smtClean="0">
                  <a:solidFill>
                    <a:srgbClr val="FFFFFF"/>
                  </a:solidFill>
                  <a:latin typeface="Arial" panose="020B0604020202020204" pitchFamily="34" charset="0"/>
                  <a:cs typeface="Arial" panose="020B0604020202020204" pitchFamily="34" charset="0"/>
                </a:rPr>
                <a:t>INFORMATICA, APPLICAZIONI </a:t>
              </a:r>
            </a:p>
            <a:p>
              <a:pPr eaLnBrk="1" hangingPunct="1">
                <a:defRPr/>
              </a:pPr>
              <a:r>
                <a:rPr lang="it-IT" sz="800" i="1" dirty="0" smtClean="0">
                  <a:solidFill>
                    <a:srgbClr val="FFFFFF"/>
                  </a:solidFill>
                  <a:latin typeface="Arial" panose="020B0604020202020204" pitchFamily="34" charset="0"/>
                  <a:cs typeface="Arial" panose="020B0604020202020204" pitchFamily="34" charset="0"/>
                </a:rPr>
                <a:t>"GIUSEPPE PARENTI"</a:t>
              </a:r>
            </a:p>
          </p:txBody>
        </p:sp>
      </p:grpSp>
      <p:sp>
        <p:nvSpPr>
          <p:cNvPr id="15" name="Segnaposto data 7"/>
          <p:cNvSpPr>
            <a:spLocks noGrp="1"/>
          </p:cNvSpPr>
          <p:nvPr>
            <p:ph type="dt" sz="half" idx="2"/>
          </p:nvPr>
        </p:nvSpPr>
        <p:spPr>
          <a:xfrm>
            <a:off x="134938" y="6543675"/>
            <a:ext cx="3756025" cy="222250"/>
          </a:xfrm>
          <a:prstGeom prst="rect">
            <a:avLst/>
          </a:prstGeom>
        </p:spPr>
        <p:txBody>
          <a:bodyPr/>
          <a:lstStyle>
            <a:lvl1pPr>
              <a:defRPr sz="1200">
                <a:solidFill>
                  <a:schemeClr val="bg1">
                    <a:lumMod val="75000"/>
                  </a:schemeClr>
                </a:solidFill>
              </a:defRPr>
            </a:lvl1pPr>
          </a:lstStyle>
          <a:p>
            <a:pPr>
              <a:defRPr/>
            </a:pPr>
            <a:r>
              <a:rPr lang="fr-FR"/>
              <a:t>European Population Conference, Budapest June 25-28</a:t>
            </a:r>
          </a:p>
        </p:txBody>
      </p:sp>
      <p:sp>
        <p:nvSpPr>
          <p:cNvPr id="16" name="Segnaposto piè di pagina 8"/>
          <p:cNvSpPr>
            <a:spLocks noGrp="1"/>
          </p:cNvSpPr>
          <p:nvPr>
            <p:ph type="ftr" sz="quarter" idx="3"/>
          </p:nvPr>
        </p:nvSpPr>
        <p:spPr>
          <a:xfrm>
            <a:off x="5065713" y="6553200"/>
            <a:ext cx="3930650" cy="212725"/>
          </a:xfrm>
          <a:prstGeom prst="rect">
            <a:avLst/>
          </a:prstGeom>
        </p:spPr>
        <p:txBody>
          <a:bodyPr/>
          <a:lstStyle>
            <a:lvl1pPr algn="r">
              <a:defRPr sz="1200">
                <a:solidFill>
                  <a:schemeClr val="bg1">
                    <a:lumMod val="75000"/>
                  </a:schemeClr>
                </a:solidFill>
              </a:defRPr>
            </a:lvl1pPr>
          </a:lstStyle>
          <a:p>
            <a:pPr>
              <a:defRPr/>
            </a:pPr>
            <a:r>
              <a:rPr lang="en-US"/>
              <a:t>Is precarious employment damaging to health? </a:t>
            </a:r>
            <a:endParaRPr lang="en-US" dirty="0"/>
          </a:p>
        </p:txBody>
      </p:sp>
    </p:spTree>
  </p:cSld>
  <p:clrMap bg1="lt1" tx1="dk1" bg2="lt2" tx2="dk2" accent1="accent1" accent2="accent2" accent3="accent3" accent4="accent4" accent5="accent5" accent6="accent6" hlink="hlink" folHlink="folHlink"/>
  <p:sldLayoutIdLst>
    <p:sldLayoutId id="2147484577" r:id="rId1"/>
    <p:sldLayoutId id="2147484578" r:id="rId2"/>
    <p:sldLayoutId id="2147484579" r:id="rId3"/>
    <p:sldLayoutId id="2147484580" r:id="rId4"/>
    <p:sldLayoutId id="2147484581" r:id="rId5"/>
    <p:sldLayoutId id="2147484582" r:id="rId6"/>
    <p:sldLayoutId id="2147484583" r:id="rId7"/>
    <p:sldLayoutId id="2147484584" r:id="rId8"/>
    <p:sldLayoutId id="2147484585" r:id="rId9"/>
  </p:sldLayoutIdLst>
  <p:timing>
    <p:tnLst>
      <p:par>
        <p:cTn id="1" dur="indefinite" restart="never" nodeType="tmRoot"/>
      </p:par>
    </p:tnLst>
  </p:timing>
  <p:hf sldNum="0" hdr="0"/>
  <p:txStyles>
    <p:titleStyle>
      <a:lvl1pPr algn="ctr" rtl="0" eaLnBrk="0" fontAlgn="base" hangingPunct="0">
        <a:lnSpc>
          <a:spcPct val="90000"/>
        </a:lnSpc>
        <a:spcBef>
          <a:spcPct val="0"/>
        </a:spcBef>
        <a:spcAft>
          <a:spcPct val="0"/>
        </a:spcAft>
        <a:defRPr sz="2400" b="1" kern="1200">
          <a:solidFill>
            <a:srgbClr val="376092"/>
          </a:solidFill>
          <a:latin typeface="Arial" panose="020B0604020202020204" pitchFamily="34" charset="0"/>
          <a:ea typeface="+mj-ea"/>
          <a:cs typeface="Arial" panose="020B0604020202020204" pitchFamily="34" charset="0"/>
        </a:defRPr>
      </a:lvl1pPr>
      <a:lvl2pPr algn="ctr" rtl="0" eaLnBrk="0" fontAlgn="base" hangingPunct="0">
        <a:lnSpc>
          <a:spcPct val="90000"/>
        </a:lnSpc>
        <a:spcBef>
          <a:spcPct val="0"/>
        </a:spcBef>
        <a:spcAft>
          <a:spcPct val="0"/>
        </a:spcAft>
        <a:defRPr sz="2400" b="1">
          <a:solidFill>
            <a:srgbClr val="376092"/>
          </a:solidFill>
          <a:latin typeface="Arial" panose="020B0604020202020204" pitchFamily="34" charset="0"/>
          <a:cs typeface="Arial" panose="020B0604020202020204" pitchFamily="34" charset="0"/>
        </a:defRPr>
      </a:lvl2pPr>
      <a:lvl3pPr algn="ctr" rtl="0" eaLnBrk="0" fontAlgn="base" hangingPunct="0">
        <a:lnSpc>
          <a:spcPct val="90000"/>
        </a:lnSpc>
        <a:spcBef>
          <a:spcPct val="0"/>
        </a:spcBef>
        <a:spcAft>
          <a:spcPct val="0"/>
        </a:spcAft>
        <a:defRPr sz="2400" b="1">
          <a:solidFill>
            <a:srgbClr val="376092"/>
          </a:solidFill>
          <a:latin typeface="Arial" panose="020B0604020202020204" pitchFamily="34" charset="0"/>
          <a:cs typeface="Arial" panose="020B0604020202020204" pitchFamily="34" charset="0"/>
        </a:defRPr>
      </a:lvl3pPr>
      <a:lvl4pPr algn="ctr" rtl="0" eaLnBrk="0" fontAlgn="base" hangingPunct="0">
        <a:lnSpc>
          <a:spcPct val="90000"/>
        </a:lnSpc>
        <a:spcBef>
          <a:spcPct val="0"/>
        </a:spcBef>
        <a:spcAft>
          <a:spcPct val="0"/>
        </a:spcAft>
        <a:defRPr sz="2400" b="1">
          <a:solidFill>
            <a:srgbClr val="376092"/>
          </a:solidFill>
          <a:latin typeface="Arial" panose="020B0604020202020204" pitchFamily="34" charset="0"/>
          <a:cs typeface="Arial" panose="020B0604020202020204" pitchFamily="34" charset="0"/>
        </a:defRPr>
      </a:lvl4pPr>
      <a:lvl5pPr algn="ctr" rtl="0" eaLnBrk="0" fontAlgn="base" hangingPunct="0">
        <a:lnSpc>
          <a:spcPct val="90000"/>
        </a:lnSpc>
        <a:spcBef>
          <a:spcPct val="0"/>
        </a:spcBef>
        <a:spcAft>
          <a:spcPct val="0"/>
        </a:spcAft>
        <a:defRPr sz="2400" b="1">
          <a:solidFill>
            <a:srgbClr val="376092"/>
          </a:solidFill>
          <a:latin typeface="Arial" panose="020B0604020202020204" pitchFamily="34" charset="0"/>
          <a:cs typeface="Arial" panose="020B0604020202020204" pitchFamily="34" charset="0"/>
        </a:defRPr>
      </a:lvl5pPr>
      <a:lvl6pPr marL="457200" algn="ctr" rtl="0" fontAlgn="base">
        <a:lnSpc>
          <a:spcPct val="90000"/>
        </a:lnSpc>
        <a:spcBef>
          <a:spcPct val="0"/>
        </a:spcBef>
        <a:spcAft>
          <a:spcPct val="0"/>
        </a:spcAft>
        <a:defRPr sz="2400" b="1">
          <a:solidFill>
            <a:srgbClr val="376092"/>
          </a:solidFill>
          <a:latin typeface="Arial" panose="020B0604020202020204" pitchFamily="34" charset="0"/>
          <a:cs typeface="Arial" panose="020B0604020202020204" pitchFamily="34" charset="0"/>
        </a:defRPr>
      </a:lvl6pPr>
      <a:lvl7pPr marL="914400" algn="ctr" rtl="0" fontAlgn="base">
        <a:lnSpc>
          <a:spcPct val="90000"/>
        </a:lnSpc>
        <a:spcBef>
          <a:spcPct val="0"/>
        </a:spcBef>
        <a:spcAft>
          <a:spcPct val="0"/>
        </a:spcAft>
        <a:defRPr sz="2400" b="1">
          <a:solidFill>
            <a:srgbClr val="376092"/>
          </a:solidFill>
          <a:latin typeface="Arial" panose="020B0604020202020204" pitchFamily="34" charset="0"/>
          <a:cs typeface="Arial" panose="020B0604020202020204" pitchFamily="34" charset="0"/>
        </a:defRPr>
      </a:lvl7pPr>
      <a:lvl8pPr marL="1371600" algn="ctr" rtl="0" fontAlgn="base">
        <a:lnSpc>
          <a:spcPct val="90000"/>
        </a:lnSpc>
        <a:spcBef>
          <a:spcPct val="0"/>
        </a:spcBef>
        <a:spcAft>
          <a:spcPct val="0"/>
        </a:spcAft>
        <a:defRPr sz="2400" b="1">
          <a:solidFill>
            <a:srgbClr val="376092"/>
          </a:solidFill>
          <a:latin typeface="Arial" panose="020B0604020202020204" pitchFamily="34" charset="0"/>
          <a:cs typeface="Arial" panose="020B0604020202020204" pitchFamily="34" charset="0"/>
        </a:defRPr>
      </a:lvl8pPr>
      <a:lvl9pPr marL="1828800" algn="ctr" rtl="0" fontAlgn="base">
        <a:lnSpc>
          <a:spcPct val="90000"/>
        </a:lnSpc>
        <a:spcBef>
          <a:spcPct val="0"/>
        </a:spcBef>
        <a:spcAft>
          <a:spcPct val="0"/>
        </a:spcAft>
        <a:defRPr sz="2400" b="1">
          <a:solidFill>
            <a:srgbClr val="376092"/>
          </a:solidFill>
          <a:latin typeface="Arial" panose="020B0604020202020204" pitchFamily="34" charset="0"/>
          <a:cs typeface="Arial" panose="020B0604020202020204" pitchFamily="34" charset="0"/>
        </a:defRPr>
      </a:lvl9pPr>
    </p:titleStyle>
    <p:bodyStyle>
      <a:lvl1pPr marL="342900" indent="-342900" algn="l" rtl="0" eaLnBrk="0" fontAlgn="base" hangingPunct="0">
        <a:lnSpc>
          <a:spcPct val="90000"/>
        </a:lnSpc>
        <a:spcBef>
          <a:spcPts val="1000"/>
        </a:spcBef>
        <a:spcAft>
          <a:spcPct val="0"/>
        </a:spcAft>
        <a:buFont typeface="Arial" pitchFamily="34" charset="0"/>
        <a:buChar char="•"/>
        <a:defRPr kern="1200">
          <a:solidFill>
            <a:schemeClr val="tx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lnSpc>
          <a:spcPct val="90000"/>
        </a:lnSpc>
        <a:spcBef>
          <a:spcPts val="500"/>
        </a:spcBef>
        <a:spcAft>
          <a:spcPct val="0"/>
        </a:spcAft>
        <a:buFont typeface="Arial" pitchFamily="34" charset="0"/>
        <a:defRPr sz="12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mailto:salvini@disia.unifi.i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ctrTitle"/>
          </p:nvPr>
        </p:nvSpPr>
        <p:spPr>
          <a:xfrm>
            <a:off x="514350" y="2727325"/>
            <a:ext cx="8629650" cy="1362075"/>
          </a:xfrm>
        </p:spPr>
        <p:txBody>
          <a:bodyPr lIns="36000" rIns="36000"/>
          <a:lstStyle/>
          <a:p>
            <a:pPr algn="ctr">
              <a:lnSpc>
                <a:spcPts val="4000"/>
              </a:lnSpc>
            </a:pPr>
            <a:r>
              <a:rPr lang="en-US" altLang="it-IT" sz="2800" dirty="0" smtClean="0">
                <a:solidFill>
                  <a:srgbClr val="FF0000"/>
                </a:solidFill>
              </a:rPr>
              <a:t>Il BES: un </a:t>
            </a:r>
            <a:r>
              <a:rPr lang="en-US" altLang="it-IT" sz="2800" dirty="0" err="1" smtClean="0">
                <a:solidFill>
                  <a:srgbClr val="FF0000"/>
                </a:solidFill>
              </a:rPr>
              <a:t>quadro</a:t>
            </a:r>
            <a:r>
              <a:rPr lang="en-US" altLang="it-IT" sz="2800" dirty="0" smtClean="0">
                <a:solidFill>
                  <a:srgbClr val="FF0000"/>
                </a:solidFill>
              </a:rPr>
              <a:t> generale delle </a:t>
            </a:r>
            <a:r>
              <a:rPr lang="en-US" altLang="it-IT" sz="2800" dirty="0" err="1" smtClean="0">
                <a:solidFill>
                  <a:srgbClr val="FF0000"/>
                </a:solidFill>
              </a:rPr>
              <a:t>componenti</a:t>
            </a:r>
            <a:r>
              <a:rPr lang="en-US" altLang="it-IT" sz="2800" dirty="0" smtClean="0">
                <a:solidFill>
                  <a:srgbClr val="FF0000"/>
                </a:solidFill>
              </a:rPr>
              <a:t> </a:t>
            </a:r>
            <a:r>
              <a:rPr lang="en-US" altLang="it-IT" sz="2800" dirty="0" smtClean="0">
                <a:solidFill>
                  <a:srgbClr val="FF0000"/>
                </a:solidFill>
              </a:rPr>
              <a:t/>
            </a:r>
            <a:br>
              <a:rPr lang="en-US" altLang="it-IT" sz="2800" dirty="0" smtClean="0">
                <a:solidFill>
                  <a:srgbClr val="FF0000"/>
                </a:solidFill>
              </a:rPr>
            </a:br>
            <a:r>
              <a:rPr lang="en-US" altLang="it-IT" sz="2800" dirty="0" smtClean="0">
                <a:solidFill>
                  <a:srgbClr val="FF0000"/>
                </a:solidFill>
              </a:rPr>
              <a:t>e </a:t>
            </a:r>
            <a:r>
              <a:rPr lang="en-US" altLang="it-IT" sz="2800" dirty="0" smtClean="0">
                <a:solidFill>
                  <a:srgbClr val="FF0000"/>
                </a:solidFill>
              </a:rPr>
              <a:t>degli </a:t>
            </a:r>
            <a:r>
              <a:rPr lang="en-US" altLang="it-IT" sz="2800" dirty="0" err="1" smtClean="0">
                <a:solidFill>
                  <a:srgbClr val="FF0000"/>
                </a:solidFill>
              </a:rPr>
              <a:t>indicatori</a:t>
            </a:r>
            <a:r>
              <a:rPr lang="en-US" altLang="it-IT" sz="2800" dirty="0" smtClean="0">
                <a:solidFill>
                  <a:srgbClr val="FF0000"/>
                </a:solidFill>
              </a:rPr>
              <a:t> </a:t>
            </a:r>
            <a:r>
              <a:rPr lang="en-US" altLang="it-IT" sz="2800" dirty="0" err="1" smtClean="0">
                <a:solidFill>
                  <a:srgbClr val="FF0000"/>
                </a:solidFill>
              </a:rPr>
              <a:t>utilizzati</a:t>
            </a:r>
            <a:endParaRPr lang="it-IT" altLang="it-IT" sz="2800" dirty="0" smtClean="0">
              <a:solidFill>
                <a:srgbClr val="FF0000"/>
              </a:solidFill>
            </a:endParaRPr>
          </a:p>
        </p:txBody>
      </p:sp>
      <p:sp>
        <p:nvSpPr>
          <p:cNvPr id="11267" name="Sottotitolo 2"/>
          <p:cNvSpPr txBox="1">
            <a:spLocks/>
          </p:cNvSpPr>
          <p:nvPr/>
        </p:nvSpPr>
        <p:spPr bwMode="auto">
          <a:xfrm>
            <a:off x="0" y="4386263"/>
            <a:ext cx="914400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a:solidFill>
                  <a:schemeClr val="tx1"/>
                </a:solidFill>
                <a:latin typeface="Arial" pitchFamily="34" charset="0"/>
                <a:cs typeface="Arial" pitchFamily="34" charset="0"/>
              </a:defRPr>
            </a:lvl1pPr>
            <a:lvl2pPr marL="742950" indent="-285750">
              <a:lnSpc>
                <a:spcPct val="90000"/>
              </a:lnSpc>
              <a:spcBef>
                <a:spcPts val="500"/>
              </a:spcBef>
              <a:buFont typeface="Arial" pitchFamily="34" charset="0"/>
              <a:buChar char="•"/>
              <a:defRPr sz="1600">
                <a:solidFill>
                  <a:schemeClr val="tx1"/>
                </a:solidFill>
                <a:latin typeface="Arial" pitchFamily="34" charset="0"/>
                <a:cs typeface="Arial" pitchFamily="34" charset="0"/>
              </a:defRPr>
            </a:lvl2pPr>
            <a:lvl3pPr marL="1143000" indent="-228600">
              <a:lnSpc>
                <a:spcPct val="90000"/>
              </a:lnSpc>
              <a:spcBef>
                <a:spcPts val="500"/>
              </a:spcBef>
              <a:buFont typeface="Arial" pitchFamily="34" charset="0"/>
              <a:buChar char="•"/>
              <a:defRPr sz="1400">
                <a:solidFill>
                  <a:schemeClr val="tx1"/>
                </a:solidFill>
                <a:latin typeface="Arial" pitchFamily="34" charset="0"/>
                <a:cs typeface="Arial" pitchFamily="34" charset="0"/>
              </a:defRPr>
            </a:lvl3pPr>
            <a:lvl4pPr marL="1600200" indent="-228600">
              <a:lnSpc>
                <a:spcPct val="90000"/>
              </a:lnSpc>
              <a:spcBef>
                <a:spcPts val="500"/>
              </a:spcBef>
              <a:buFont typeface="Arial" pitchFamily="34" charset="0"/>
              <a:defRPr sz="1200">
                <a:solidFill>
                  <a:schemeClr val="tx1"/>
                </a:solidFill>
                <a:latin typeface="Arial" pitchFamily="34" charset="0"/>
                <a:cs typeface="Arial" pitchFamily="34" charset="0"/>
              </a:defRPr>
            </a:lvl4pPr>
            <a:lvl5pPr marL="2057400" indent="-228600">
              <a:lnSpc>
                <a:spcPct val="90000"/>
              </a:lnSpc>
              <a:spcBef>
                <a:spcPts val="500"/>
              </a:spcBef>
              <a:buFont typeface="Arial" pitchFamily="34" charset="0"/>
              <a:buChar char="•"/>
              <a:defRPr>
                <a:solidFill>
                  <a:schemeClr val="tx1"/>
                </a:solidFill>
                <a:latin typeface="Arial" pitchFamily="34" charset="0"/>
                <a:cs typeface="Arial"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Arial" pitchFamily="34" charset="0"/>
                <a:cs typeface="Arial"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Arial" pitchFamily="34" charset="0"/>
                <a:cs typeface="Arial"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Arial" pitchFamily="34" charset="0"/>
                <a:cs typeface="Arial"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Arial" pitchFamily="34" charset="0"/>
                <a:cs typeface="Arial" pitchFamily="34" charset="0"/>
              </a:defRPr>
            </a:lvl9pPr>
          </a:lstStyle>
          <a:p>
            <a:pPr algn="ctr" eaLnBrk="1" hangingPunct="1">
              <a:spcAft>
                <a:spcPts val="600"/>
              </a:spcAft>
              <a:buFont typeface="Arial" pitchFamily="34" charset="0"/>
              <a:buNone/>
            </a:pPr>
            <a:r>
              <a:rPr lang="it-IT" altLang="it-IT" sz="2200" b="1">
                <a:solidFill>
                  <a:srgbClr val="376092"/>
                </a:solidFill>
              </a:rPr>
              <a:t>Silvana Salvini</a:t>
            </a:r>
          </a:p>
          <a:p>
            <a:pPr algn="ctr" eaLnBrk="1" hangingPunct="1">
              <a:buFont typeface="Arial" pitchFamily="34" charset="0"/>
              <a:buNone/>
            </a:pPr>
            <a:r>
              <a:rPr lang="it-IT" altLang="it-IT" i="1">
                <a:solidFill>
                  <a:srgbClr val="376092"/>
                </a:solidFill>
              </a:rPr>
              <a:t>Dipartimento di Statistica, Informatica, Applicazioni (</a:t>
            </a:r>
            <a:r>
              <a:rPr lang="it-IT" altLang="it-IT" b="1" i="1">
                <a:solidFill>
                  <a:srgbClr val="376092"/>
                </a:solidFill>
              </a:rPr>
              <a:t>DiSIA</a:t>
            </a:r>
            <a:r>
              <a:rPr lang="it-IT" altLang="it-IT" i="1">
                <a:solidFill>
                  <a:srgbClr val="376092"/>
                </a:solidFill>
              </a:rPr>
              <a:t>) «G.Parenti»</a:t>
            </a:r>
          </a:p>
          <a:p>
            <a:pPr algn="ctr" eaLnBrk="1" hangingPunct="1">
              <a:buFont typeface="Arial" pitchFamily="34" charset="0"/>
              <a:buNone/>
            </a:pPr>
            <a:r>
              <a:rPr lang="it-IT" altLang="it-IT" i="1">
                <a:solidFill>
                  <a:srgbClr val="376092"/>
                </a:solidFill>
              </a:rPr>
              <a:t>Università di Firenze</a:t>
            </a:r>
          </a:p>
        </p:txBody>
      </p:sp>
      <p:pic>
        <p:nvPicPr>
          <p:cNvPr id="11268" name="Immagine 4" descr="LogoGis20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5" y="1493838"/>
            <a:ext cx="15113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Rettangolo 1"/>
          <p:cNvSpPr>
            <a:spLocks noChangeArrowheads="1"/>
          </p:cNvSpPr>
          <p:nvPr/>
        </p:nvSpPr>
        <p:spPr bwMode="auto">
          <a:xfrm>
            <a:off x="365125" y="795338"/>
            <a:ext cx="8701088"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8900">
              <a:lnSpc>
                <a:spcPct val="90000"/>
              </a:lnSpc>
              <a:spcBef>
                <a:spcPts val="1000"/>
              </a:spcBef>
              <a:buFont typeface="Arial" pitchFamily="34" charset="0"/>
              <a:buChar char="•"/>
              <a:defRPr>
                <a:solidFill>
                  <a:schemeClr val="tx1"/>
                </a:solidFill>
                <a:latin typeface="Arial" pitchFamily="34" charset="0"/>
                <a:cs typeface="Arial" pitchFamily="34" charset="0"/>
              </a:defRPr>
            </a:lvl1pPr>
            <a:lvl2pPr marL="742950" indent="-285750">
              <a:lnSpc>
                <a:spcPct val="90000"/>
              </a:lnSpc>
              <a:spcBef>
                <a:spcPts val="500"/>
              </a:spcBef>
              <a:buFont typeface="Arial" pitchFamily="34" charset="0"/>
              <a:buChar char="•"/>
              <a:defRPr sz="1600">
                <a:solidFill>
                  <a:schemeClr val="tx1"/>
                </a:solidFill>
                <a:latin typeface="Arial" pitchFamily="34" charset="0"/>
                <a:cs typeface="Arial" pitchFamily="34" charset="0"/>
              </a:defRPr>
            </a:lvl2pPr>
            <a:lvl3pPr marL="1143000" indent="-228600">
              <a:lnSpc>
                <a:spcPct val="90000"/>
              </a:lnSpc>
              <a:spcBef>
                <a:spcPts val="500"/>
              </a:spcBef>
              <a:buFont typeface="Arial" pitchFamily="34" charset="0"/>
              <a:buChar char="•"/>
              <a:defRPr sz="1400">
                <a:solidFill>
                  <a:schemeClr val="tx1"/>
                </a:solidFill>
                <a:latin typeface="Arial" pitchFamily="34" charset="0"/>
                <a:cs typeface="Arial" pitchFamily="34" charset="0"/>
              </a:defRPr>
            </a:lvl3pPr>
            <a:lvl4pPr marL="1600200" indent="-228600">
              <a:lnSpc>
                <a:spcPct val="90000"/>
              </a:lnSpc>
              <a:spcBef>
                <a:spcPts val="500"/>
              </a:spcBef>
              <a:buFont typeface="Arial" pitchFamily="34" charset="0"/>
              <a:defRPr sz="1200">
                <a:solidFill>
                  <a:schemeClr val="tx1"/>
                </a:solidFill>
                <a:latin typeface="Arial" pitchFamily="34" charset="0"/>
                <a:cs typeface="Arial" pitchFamily="34" charset="0"/>
              </a:defRPr>
            </a:lvl4pPr>
            <a:lvl5pPr marL="2057400" indent="-228600">
              <a:lnSpc>
                <a:spcPct val="90000"/>
              </a:lnSpc>
              <a:spcBef>
                <a:spcPts val="500"/>
              </a:spcBef>
              <a:buFont typeface="Arial" pitchFamily="34" charset="0"/>
              <a:buChar char="•"/>
              <a:defRPr>
                <a:solidFill>
                  <a:schemeClr val="tx1"/>
                </a:solidFill>
                <a:latin typeface="Arial" pitchFamily="34" charset="0"/>
                <a:cs typeface="Arial"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Arial" pitchFamily="34" charset="0"/>
                <a:cs typeface="Arial"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Arial" pitchFamily="34" charset="0"/>
                <a:cs typeface="Arial"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Arial" pitchFamily="34" charset="0"/>
                <a:cs typeface="Arial"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Arial" pitchFamily="34" charset="0"/>
                <a:cs typeface="Arial" pitchFamily="34" charset="0"/>
              </a:defRPr>
            </a:lvl9pPr>
          </a:lstStyle>
          <a:p>
            <a:pPr algn="ctr">
              <a:lnSpc>
                <a:spcPct val="100000"/>
              </a:lnSpc>
              <a:spcBef>
                <a:spcPct val="0"/>
              </a:spcBef>
              <a:buFontTx/>
              <a:buNone/>
            </a:pPr>
            <a:r>
              <a:rPr lang="it-IT" altLang="it-IT" sz="3600" b="1">
                <a:solidFill>
                  <a:srgbClr val="595959"/>
                </a:solidFill>
                <a:latin typeface="Britannic Bold" pitchFamily="34" charset="0"/>
                <a:cs typeface="Times New Roman" pitchFamily="18" charset="0"/>
              </a:rPr>
              <a:t>La statistica per conoscere e per decidere</a:t>
            </a:r>
          </a:p>
          <a:p>
            <a:pPr algn="ctr">
              <a:lnSpc>
                <a:spcPct val="100000"/>
              </a:lnSpc>
              <a:spcBef>
                <a:spcPct val="0"/>
              </a:spcBef>
              <a:buFontTx/>
              <a:buNone/>
            </a:pPr>
            <a:r>
              <a:rPr lang="it-IT" altLang="it-IT" sz="2000" b="1">
                <a:solidFill>
                  <a:srgbClr val="595959"/>
                </a:solidFill>
                <a:cs typeface="Times New Roman" pitchFamily="18" charset="0"/>
              </a:rPr>
              <a:t>Venerdì 24 ottobre 2014</a:t>
            </a:r>
          </a:p>
          <a:p>
            <a:pPr algn="ctr">
              <a:lnSpc>
                <a:spcPct val="100000"/>
              </a:lnSpc>
              <a:spcBef>
                <a:spcPct val="0"/>
              </a:spcBef>
              <a:buFontTx/>
              <a:buNone/>
            </a:pPr>
            <a:r>
              <a:rPr lang="it-IT" altLang="it-IT" sz="2000" b="1">
                <a:solidFill>
                  <a:srgbClr val="595959"/>
                </a:solidFill>
                <a:cs typeface="Times New Roman" pitchFamily="18" charset="0"/>
              </a:rPr>
              <a:t>Polo Universitario delleScienze Sociali</a:t>
            </a:r>
            <a:endParaRPr lang="it-IT" altLang="it-IT" sz="20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olo 2"/>
          <p:cNvSpPr>
            <a:spLocks noGrp="1"/>
          </p:cNvSpPr>
          <p:nvPr>
            <p:ph type="title"/>
          </p:nvPr>
        </p:nvSpPr>
        <p:spPr/>
        <p:txBody>
          <a:bodyPr/>
          <a:lstStyle/>
          <a:p>
            <a:r>
              <a:rPr lang="it-IT" altLang="it-IT" smtClean="0"/>
              <a:t>Gli indicatori</a:t>
            </a:r>
          </a:p>
        </p:txBody>
      </p:sp>
      <p:sp>
        <p:nvSpPr>
          <p:cNvPr id="20483" name="Segnaposto contenuto 5"/>
          <p:cNvSpPr>
            <a:spLocks noGrp="1"/>
          </p:cNvSpPr>
          <p:nvPr>
            <p:ph idx="1"/>
          </p:nvPr>
        </p:nvSpPr>
        <p:spPr>
          <a:xfrm>
            <a:off x="628650" y="1365250"/>
            <a:ext cx="6065838" cy="3351213"/>
          </a:xfrm>
        </p:spPr>
        <p:txBody>
          <a:bodyPr/>
          <a:lstStyle/>
          <a:p>
            <a:r>
              <a:rPr lang="it-IT" altLang="it-IT" b="1" smtClean="0">
                <a:cs typeface="Arial" pitchFamily="34" charset="0"/>
              </a:rPr>
              <a:t>Principali indicatori istruzione e formazione. Anno 2013 (valori %).</a:t>
            </a:r>
            <a:endParaRPr lang="it-IT" altLang="it-IT" smtClean="0">
              <a:cs typeface="Arial" pitchFamily="34" charset="0"/>
            </a:endParaRPr>
          </a:p>
          <a:p>
            <a:endParaRPr lang="it-IT" altLang="it-IT" b="1" smtClean="0">
              <a:cs typeface="Arial" pitchFamily="34" charset="0"/>
            </a:endParaRPr>
          </a:p>
          <a:p>
            <a:endParaRPr lang="it-IT" altLang="it-IT" smtClean="0">
              <a:cs typeface="Arial" pitchFamily="34" charset="0"/>
            </a:endParaRPr>
          </a:p>
        </p:txBody>
      </p:sp>
      <p:sp>
        <p:nvSpPr>
          <p:cNvPr id="20484" name="object 3"/>
          <p:cNvSpPr>
            <a:spLocks noChangeArrowheads="1"/>
          </p:cNvSpPr>
          <p:nvPr/>
        </p:nvSpPr>
        <p:spPr bwMode="auto">
          <a:xfrm>
            <a:off x="249238" y="2125663"/>
            <a:ext cx="6316662" cy="2919412"/>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0000"/>
              </a:lnSpc>
              <a:spcBef>
                <a:spcPts val="1000"/>
              </a:spcBef>
              <a:buFont typeface="Arial" pitchFamily="34" charset="0"/>
              <a:buChar char="•"/>
              <a:defRPr>
                <a:solidFill>
                  <a:schemeClr val="tx1"/>
                </a:solidFill>
                <a:latin typeface="Arial" pitchFamily="34" charset="0"/>
                <a:cs typeface="Arial" pitchFamily="34" charset="0"/>
              </a:defRPr>
            </a:lvl1pPr>
            <a:lvl2pPr marL="742950" indent="-285750">
              <a:lnSpc>
                <a:spcPct val="90000"/>
              </a:lnSpc>
              <a:spcBef>
                <a:spcPts val="500"/>
              </a:spcBef>
              <a:buFont typeface="Arial" pitchFamily="34" charset="0"/>
              <a:buChar char="•"/>
              <a:defRPr sz="1600">
                <a:solidFill>
                  <a:schemeClr val="tx1"/>
                </a:solidFill>
                <a:latin typeface="Arial" pitchFamily="34" charset="0"/>
                <a:cs typeface="Arial" pitchFamily="34" charset="0"/>
              </a:defRPr>
            </a:lvl2pPr>
            <a:lvl3pPr marL="1143000" indent="-228600">
              <a:lnSpc>
                <a:spcPct val="90000"/>
              </a:lnSpc>
              <a:spcBef>
                <a:spcPts val="500"/>
              </a:spcBef>
              <a:buFont typeface="Arial" pitchFamily="34" charset="0"/>
              <a:buChar char="•"/>
              <a:defRPr sz="1400">
                <a:solidFill>
                  <a:schemeClr val="tx1"/>
                </a:solidFill>
                <a:latin typeface="Arial" pitchFamily="34" charset="0"/>
                <a:cs typeface="Arial" pitchFamily="34" charset="0"/>
              </a:defRPr>
            </a:lvl3pPr>
            <a:lvl4pPr marL="1600200" indent="-228600">
              <a:lnSpc>
                <a:spcPct val="90000"/>
              </a:lnSpc>
              <a:spcBef>
                <a:spcPts val="500"/>
              </a:spcBef>
              <a:buFont typeface="Arial" pitchFamily="34" charset="0"/>
              <a:defRPr sz="1200">
                <a:solidFill>
                  <a:schemeClr val="tx1"/>
                </a:solidFill>
                <a:latin typeface="Arial" pitchFamily="34" charset="0"/>
                <a:cs typeface="Arial" pitchFamily="34" charset="0"/>
              </a:defRPr>
            </a:lvl4pPr>
            <a:lvl5pPr marL="2057400" indent="-228600">
              <a:lnSpc>
                <a:spcPct val="90000"/>
              </a:lnSpc>
              <a:spcBef>
                <a:spcPts val="500"/>
              </a:spcBef>
              <a:buFont typeface="Arial" pitchFamily="34" charset="0"/>
              <a:buChar char="•"/>
              <a:defRPr>
                <a:solidFill>
                  <a:schemeClr val="tx1"/>
                </a:solidFill>
                <a:latin typeface="Arial" pitchFamily="34" charset="0"/>
                <a:cs typeface="Arial"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Arial" pitchFamily="34" charset="0"/>
                <a:cs typeface="Arial"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Arial" pitchFamily="34" charset="0"/>
                <a:cs typeface="Arial"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Arial" pitchFamily="34" charset="0"/>
                <a:cs typeface="Arial"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Arial" pitchFamily="34" charset="0"/>
                <a:cs typeface="Arial" pitchFamily="34" charset="0"/>
              </a:defRPr>
            </a:lvl9pPr>
          </a:lstStyle>
          <a:p>
            <a:pPr>
              <a:lnSpc>
                <a:spcPct val="100000"/>
              </a:lnSpc>
              <a:spcBef>
                <a:spcPct val="0"/>
              </a:spcBef>
              <a:buFontTx/>
              <a:buNone/>
            </a:pPr>
            <a:endParaRPr lang="it-IT" altLang="it-IT">
              <a:latin typeface="Calibri" pitchFamily="34" charset="0"/>
            </a:endParaRPr>
          </a:p>
        </p:txBody>
      </p:sp>
      <p:sp>
        <p:nvSpPr>
          <p:cNvPr id="23557" name="CasellaDiTesto 6"/>
          <p:cNvSpPr txBox="1">
            <a:spLocks noChangeArrowheads="1"/>
          </p:cNvSpPr>
          <p:nvPr/>
        </p:nvSpPr>
        <p:spPr bwMode="auto">
          <a:xfrm>
            <a:off x="65088" y="5294313"/>
            <a:ext cx="9078912" cy="1323975"/>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10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defRPr sz="1200">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nSpc>
                <a:spcPct val="100000"/>
              </a:lnSpc>
              <a:spcBef>
                <a:spcPct val="0"/>
              </a:spcBef>
              <a:buFontTx/>
              <a:buNone/>
              <a:defRPr/>
            </a:pPr>
            <a:r>
              <a:rPr lang="it-IT" altLang="it-IT" sz="2000" dirty="0" smtClean="0">
                <a:solidFill>
                  <a:schemeClr val="accent6">
                    <a:lumMod val="75000"/>
                  </a:schemeClr>
                </a:solidFill>
                <a:effectLst>
                  <a:outerShdw blurRad="38100" dist="38100" dir="2700000" algn="tl">
                    <a:srgbClr val="000000">
                      <a:alpha val="43137"/>
                    </a:srgbClr>
                  </a:outerShdw>
                </a:effectLst>
                <a:latin typeface="Calibri" panose="020F0502020204030204" pitchFamily="34" charset="0"/>
              </a:rPr>
              <a:t>Ammonta a -5% la differenza tra il tasso di uscita dal sistema di istruzione italiano rispetto al tasso di uscita medio registrato nell’area Ue27, dove nel 2013 la percentuale di giovani che hanno abbandonato prematuramente gli studi è stata del 12%, a fronte di un valore pari al 17% registrato in Italia. </a:t>
            </a:r>
          </a:p>
        </p:txBody>
      </p:sp>
      <p:sp>
        <p:nvSpPr>
          <p:cNvPr id="23558" name="CasellaDiTesto 2"/>
          <p:cNvSpPr txBox="1">
            <a:spLocks noChangeArrowheads="1"/>
          </p:cNvSpPr>
          <p:nvPr/>
        </p:nvSpPr>
        <p:spPr bwMode="auto">
          <a:xfrm>
            <a:off x="6694488" y="1243013"/>
            <a:ext cx="2384425" cy="3540125"/>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10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defRPr sz="1200">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nSpc>
                <a:spcPct val="100000"/>
              </a:lnSpc>
              <a:spcBef>
                <a:spcPct val="0"/>
              </a:spcBef>
              <a:buFontTx/>
              <a:buNone/>
              <a:defRPr/>
            </a:pPr>
            <a:r>
              <a:rPr lang="it-IT" altLang="it-IT" sz="1600" dirty="0" smtClean="0">
                <a:solidFill>
                  <a:schemeClr val="accent6">
                    <a:lumMod val="75000"/>
                  </a:schemeClr>
                </a:solidFill>
                <a:effectLst>
                  <a:outerShdw blurRad="38100" dist="38100" dir="2700000" algn="tl">
                    <a:srgbClr val="000000">
                      <a:alpha val="43137"/>
                    </a:srgbClr>
                  </a:outerShdw>
                </a:effectLst>
                <a:latin typeface="Calibri" panose="020F0502020204030204" pitchFamily="34" charset="0"/>
              </a:rPr>
              <a:t>La distanza che separa l’Italia dalle performance europee è marcata. E’ pari a -16,7% la differenza percentuale tra la quota di italiani che hanno conseguito almeno il diploma superiore e il corrispondente dato europeo; la quota di 30-34enni in possesso di un titolo universitario è inferiore rispetto alla media europea del -17,6%</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contenuto 1"/>
          <p:cNvSpPr>
            <a:spLocks noGrp="1"/>
          </p:cNvSpPr>
          <p:nvPr>
            <p:ph idx="1"/>
          </p:nvPr>
        </p:nvSpPr>
        <p:spPr>
          <a:xfrm>
            <a:off x="134938" y="1458913"/>
            <a:ext cx="8689975" cy="5084762"/>
          </a:xfrm>
        </p:spPr>
        <p:txBody>
          <a:bodyPr/>
          <a:lstStyle/>
          <a:p>
            <a:pPr>
              <a:defRPr/>
            </a:pPr>
            <a:r>
              <a:rPr lang="it-IT" altLang="it-IT" dirty="0" smtClean="0">
                <a:cs typeface="Arial" panose="020B0604020202020204" pitchFamily="34" charset="0"/>
              </a:rPr>
              <a:t>L’acuirsi della crisi economica ha determinato </a:t>
            </a:r>
            <a:r>
              <a:rPr lang="it-IT" altLang="it-IT" b="1" dirty="0" smtClean="0">
                <a:solidFill>
                  <a:srgbClr val="00B050"/>
                </a:solidFill>
                <a:effectLst>
                  <a:outerShdw blurRad="38100" dist="38100" dir="2700000" algn="tl">
                    <a:srgbClr val="000000">
                      <a:alpha val="43137"/>
                    </a:srgbClr>
                  </a:outerShdw>
                </a:effectLst>
                <a:cs typeface="Arial" panose="020B0604020202020204" pitchFamily="34" charset="0"/>
              </a:rPr>
              <a:t>una grave contrazione dell’impiego di risorse umane del Paese </a:t>
            </a:r>
            <a:r>
              <a:rPr lang="it-IT" altLang="it-IT" dirty="0" smtClean="0">
                <a:cs typeface="Arial" panose="020B0604020202020204" pitchFamily="34" charset="0"/>
              </a:rPr>
              <a:t>e un aumento delle disuguaglianze territoriali e generazionali. La distanza che separa l’Italia dall’Ue27 si amplia negli ultimi due anni. Nel 2013 il tasso di occupazione si attesta al 59,8%, mentre nella Ue27 è pari al 68,5%. </a:t>
            </a:r>
          </a:p>
          <a:p>
            <a:pPr>
              <a:defRPr/>
            </a:pPr>
            <a:endParaRPr lang="it-IT" altLang="it-IT" dirty="0" smtClean="0">
              <a:cs typeface="Arial" panose="020B0604020202020204" pitchFamily="34" charset="0"/>
            </a:endParaRPr>
          </a:p>
          <a:p>
            <a:pPr>
              <a:defRPr/>
            </a:pPr>
            <a:r>
              <a:rPr lang="it-IT" altLang="it-IT" dirty="0" smtClean="0">
                <a:cs typeface="Arial" panose="020B0604020202020204" pitchFamily="34" charset="0"/>
              </a:rPr>
              <a:t>Gran parte degli </a:t>
            </a:r>
            <a:r>
              <a:rPr lang="it-IT" altLang="it-IT" b="1" dirty="0" smtClean="0">
                <a:solidFill>
                  <a:srgbClr val="00B050"/>
                </a:solidFill>
                <a:effectLst>
                  <a:outerShdw blurRad="38100" dist="38100" dir="2700000" algn="tl">
                    <a:srgbClr val="000000">
                      <a:alpha val="43137"/>
                    </a:srgbClr>
                  </a:outerShdw>
                </a:effectLst>
                <a:cs typeface="Arial" panose="020B0604020202020204" pitchFamily="34" charset="0"/>
              </a:rPr>
              <a:t>indicatori di qualità del lavoro segnalano un preoccupante peggioramento </a:t>
            </a:r>
            <a:r>
              <a:rPr lang="it-IT" altLang="it-IT" dirty="0" smtClean="0">
                <a:cs typeface="Arial" panose="020B0604020202020204" pitchFamily="34" charset="0"/>
              </a:rPr>
              <a:t>della condizione dei lavoratori. L’instabilità dell’occupazione rimane diffusa e l’incidenza di lavoratori a termine si associa ad una propensione sempre minore alla stabilizzazione dei contratti di lavoro temporanei, soprattutto per i giovani. </a:t>
            </a:r>
          </a:p>
          <a:p>
            <a:pPr>
              <a:defRPr/>
            </a:pPr>
            <a:endParaRPr lang="it-IT" altLang="it-IT" dirty="0" smtClean="0">
              <a:cs typeface="Arial" panose="020B0604020202020204" pitchFamily="34" charset="0"/>
            </a:endParaRPr>
          </a:p>
          <a:p>
            <a:pPr>
              <a:defRPr/>
            </a:pPr>
            <a:r>
              <a:rPr lang="it-IT" altLang="it-IT" dirty="0" smtClean="0">
                <a:cs typeface="Arial" panose="020B0604020202020204" pitchFamily="34" charset="0"/>
              </a:rPr>
              <a:t>La qualità dell’occupazione, inoltre, si lega strettamente alle difficoltà di conciliare tempi di lavoro e di vita. </a:t>
            </a:r>
          </a:p>
        </p:txBody>
      </p:sp>
      <p:sp>
        <p:nvSpPr>
          <p:cNvPr id="21507" name="Titolo 2"/>
          <p:cNvSpPr>
            <a:spLocks noGrp="1"/>
          </p:cNvSpPr>
          <p:nvPr>
            <p:ph type="title"/>
          </p:nvPr>
        </p:nvSpPr>
        <p:spPr/>
        <p:txBody>
          <a:bodyPr/>
          <a:lstStyle/>
          <a:p>
            <a:r>
              <a:rPr lang="it-IT" altLang="it-IT" smtClean="0"/>
              <a:t>Conciliazione famiglia-lavoro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contenuto 1"/>
          <p:cNvSpPr>
            <a:spLocks noGrp="1"/>
          </p:cNvSpPr>
          <p:nvPr>
            <p:ph idx="1"/>
          </p:nvPr>
        </p:nvSpPr>
        <p:spPr>
          <a:xfrm>
            <a:off x="225425" y="1693863"/>
            <a:ext cx="8289925" cy="4849812"/>
          </a:xfrm>
        </p:spPr>
        <p:txBody>
          <a:bodyPr/>
          <a:lstStyle/>
          <a:p>
            <a:pPr>
              <a:spcBef>
                <a:spcPct val="0"/>
              </a:spcBef>
              <a:defRPr/>
            </a:pPr>
            <a:r>
              <a:rPr lang="it-IT" altLang="it-IT" b="1" dirty="0" smtClean="0">
                <a:solidFill>
                  <a:srgbClr val="FF0000"/>
                </a:solidFill>
                <a:latin typeface="DIN-Bold"/>
                <a:cs typeface="Arial" panose="020B0604020202020204" pitchFamily="34" charset="0"/>
              </a:rPr>
              <a:t>1.Tasso di occupazione 20-64 anni</a:t>
            </a:r>
          </a:p>
          <a:p>
            <a:pPr>
              <a:spcBef>
                <a:spcPct val="0"/>
              </a:spcBef>
              <a:defRPr/>
            </a:pPr>
            <a:r>
              <a:rPr lang="it-IT" altLang="it-IT" b="1" dirty="0" smtClean="0">
                <a:solidFill>
                  <a:srgbClr val="FF0000"/>
                </a:solidFill>
                <a:latin typeface="DIN-Bold"/>
                <a:cs typeface="Arial" panose="020B0604020202020204" pitchFamily="34" charset="0"/>
              </a:rPr>
              <a:t>2. Tasso di mancata partecipazione al lavoro</a:t>
            </a:r>
          </a:p>
          <a:p>
            <a:pPr>
              <a:spcBef>
                <a:spcPct val="0"/>
              </a:spcBef>
              <a:defRPr/>
            </a:pPr>
            <a:r>
              <a:rPr lang="it-IT" altLang="it-IT" b="1" dirty="0" smtClean="0">
                <a:solidFill>
                  <a:srgbClr val="FF0000"/>
                </a:solidFill>
                <a:latin typeface="DIN-Bold"/>
                <a:cs typeface="Arial" panose="020B0604020202020204" pitchFamily="34" charset="0"/>
              </a:rPr>
              <a:t>3. Percentuale di trasformazioni nel corso di un anno da lavori instabili a lavori stabili</a:t>
            </a:r>
          </a:p>
          <a:p>
            <a:pPr>
              <a:spcBef>
                <a:spcPct val="0"/>
              </a:spcBef>
              <a:defRPr/>
            </a:pPr>
            <a:r>
              <a:rPr lang="it-IT" altLang="it-IT" b="1" dirty="0" smtClean="0">
                <a:solidFill>
                  <a:srgbClr val="FF0000"/>
                </a:solidFill>
                <a:latin typeface="DIN-Bold"/>
                <a:cs typeface="Arial" panose="020B0604020202020204" pitchFamily="34" charset="0"/>
              </a:rPr>
              <a:t>4. Percentuale di occupati in lavori a termine da almeno 5 anni</a:t>
            </a:r>
          </a:p>
          <a:p>
            <a:pPr>
              <a:spcBef>
                <a:spcPct val="0"/>
              </a:spcBef>
              <a:defRPr/>
            </a:pPr>
            <a:r>
              <a:rPr lang="it-IT" altLang="it-IT" b="1" dirty="0" smtClean="0">
                <a:solidFill>
                  <a:srgbClr val="FF0000"/>
                </a:solidFill>
                <a:latin typeface="DIN-Bold"/>
                <a:cs typeface="Arial" panose="020B0604020202020204" pitchFamily="34" charset="0"/>
              </a:rPr>
              <a:t>5. Incidenza di lavoratori dipendenti con bassa paga</a:t>
            </a:r>
          </a:p>
          <a:p>
            <a:pPr>
              <a:spcBef>
                <a:spcPct val="0"/>
              </a:spcBef>
              <a:defRPr/>
            </a:pPr>
            <a:r>
              <a:rPr lang="it-IT" altLang="it-IT" b="1" dirty="0" smtClean="0">
                <a:solidFill>
                  <a:srgbClr val="FF0000"/>
                </a:solidFill>
                <a:latin typeface="DIN-Bold"/>
                <a:cs typeface="Arial" panose="020B0604020202020204" pitchFamily="34" charset="0"/>
              </a:rPr>
              <a:t>6. Incidenza di occupati </a:t>
            </a:r>
            <a:r>
              <a:rPr lang="it-IT" altLang="it-IT" b="1" dirty="0" err="1" smtClean="0">
                <a:solidFill>
                  <a:srgbClr val="FF0000"/>
                </a:solidFill>
                <a:latin typeface="DIN-Bold"/>
                <a:cs typeface="Arial" panose="020B0604020202020204" pitchFamily="34" charset="0"/>
              </a:rPr>
              <a:t>sovraistruiti</a:t>
            </a:r>
            <a:endParaRPr lang="it-IT" altLang="it-IT" dirty="0" smtClean="0">
              <a:solidFill>
                <a:srgbClr val="FF0000"/>
              </a:solidFill>
              <a:latin typeface="DINCond-Medium"/>
              <a:cs typeface="Arial" panose="020B0604020202020204" pitchFamily="34" charset="0"/>
            </a:endParaRPr>
          </a:p>
          <a:p>
            <a:pPr>
              <a:spcBef>
                <a:spcPct val="0"/>
              </a:spcBef>
              <a:defRPr/>
            </a:pPr>
            <a:r>
              <a:rPr lang="it-IT" altLang="it-IT" b="1" dirty="0" smtClean="0">
                <a:solidFill>
                  <a:srgbClr val="FF0000"/>
                </a:solidFill>
                <a:latin typeface="DIN-Bold"/>
                <a:cs typeface="Arial" panose="020B0604020202020204" pitchFamily="34" charset="0"/>
              </a:rPr>
              <a:t>7. Tasso di infortuni mortali e inabilità permanente</a:t>
            </a:r>
          </a:p>
          <a:p>
            <a:pPr>
              <a:spcBef>
                <a:spcPct val="0"/>
              </a:spcBef>
              <a:defRPr/>
            </a:pPr>
            <a:r>
              <a:rPr lang="it-IT" altLang="it-IT" b="1" dirty="0" smtClean="0">
                <a:solidFill>
                  <a:srgbClr val="FF0000"/>
                </a:solidFill>
                <a:latin typeface="DIN-Bold"/>
                <a:cs typeface="Arial" panose="020B0604020202020204" pitchFamily="34" charset="0"/>
              </a:rPr>
              <a:t>8. Incidenza di occupati non regolari sul totale</a:t>
            </a:r>
          </a:p>
          <a:p>
            <a:pPr>
              <a:spcBef>
                <a:spcPct val="0"/>
              </a:spcBef>
              <a:defRPr/>
            </a:pPr>
            <a:r>
              <a:rPr lang="it-IT" altLang="it-IT" b="1" dirty="0" smtClean="0">
                <a:solidFill>
                  <a:srgbClr val="FF0000"/>
                </a:solidFill>
                <a:latin typeface="DIN-Bold"/>
                <a:cs typeface="Arial" panose="020B0604020202020204" pitchFamily="34" charset="0"/>
              </a:rPr>
              <a:t>degli occupati</a:t>
            </a:r>
          </a:p>
          <a:p>
            <a:pPr>
              <a:spcBef>
                <a:spcPct val="0"/>
              </a:spcBef>
              <a:defRPr/>
            </a:pPr>
            <a:r>
              <a:rPr lang="it-IT" altLang="it-IT" b="1" dirty="0" smtClean="0">
                <a:solidFill>
                  <a:schemeClr val="accent6">
                    <a:lumMod val="75000"/>
                  </a:schemeClr>
                </a:solidFill>
                <a:effectLst>
                  <a:outerShdw blurRad="38100" dist="38100" dir="2700000" algn="tl">
                    <a:srgbClr val="000000">
                      <a:alpha val="43137"/>
                    </a:srgbClr>
                  </a:outerShdw>
                </a:effectLst>
                <a:latin typeface="DIN-Bold"/>
                <a:cs typeface="Arial" panose="020B0604020202020204" pitchFamily="34" charset="0"/>
              </a:rPr>
              <a:t>9. Rapporto tra tasso di occupazione delle donne di 25-49 anni con figli in età prescolare e delle donne senza figli </a:t>
            </a:r>
          </a:p>
          <a:p>
            <a:pPr>
              <a:spcBef>
                <a:spcPct val="0"/>
              </a:spcBef>
              <a:defRPr/>
            </a:pPr>
            <a:r>
              <a:rPr lang="it-IT" altLang="it-IT" b="1" dirty="0" smtClean="0">
                <a:solidFill>
                  <a:schemeClr val="accent6">
                    <a:lumMod val="75000"/>
                  </a:schemeClr>
                </a:solidFill>
                <a:effectLst>
                  <a:outerShdw blurRad="38100" dist="38100" dir="2700000" algn="tl">
                    <a:srgbClr val="000000">
                      <a:alpha val="43137"/>
                    </a:srgbClr>
                  </a:outerShdw>
                </a:effectLst>
                <a:latin typeface="DIN-Bold"/>
                <a:cs typeface="Arial" panose="020B0604020202020204" pitchFamily="34" charset="0"/>
              </a:rPr>
              <a:t>10. Quota di popolazione di 15-64 anni che svolge più di 60 ore settimanali di lavoro retribuito e/o familiare</a:t>
            </a:r>
          </a:p>
          <a:p>
            <a:pPr>
              <a:spcBef>
                <a:spcPct val="0"/>
              </a:spcBef>
              <a:defRPr/>
            </a:pPr>
            <a:r>
              <a:rPr lang="it-IT" altLang="it-IT" b="1" dirty="0" smtClean="0">
                <a:solidFill>
                  <a:schemeClr val="accent6">
                    <a:lumMod val="75000"/>
                  </a:schemeClr>
                </a:solidFill>
                <a:effectLst>
                  <a:outerShdw blurRad="38100" dist="38100" dir="2700000" algn="tl">
                    <a:srgbClr val="000000">
                      <a:alpha val="43137"/>
                    </a:srgbClr>
                  </a:outerShdw>
                </a:effectLst>
                <a:latin typeface="DIN-Bold"/>
                <a:cs typeface="Arial" panose="020B0604020202020204" pitchFamily="34" charset="0"/>
              </a:rPr>
              <a:t>11. Indice di asimmetria del lavoro familiare</a:t>
            </a:r>
          </a:p>
          <a:p>
            <a:pPr>
              <a:spcBef>
                <a:spcPct val="0"/>
              </a:spcBef>
              <a:defRPr/>
            </a:pPr>
            <a:r>
              <a:rPr lang="it-IT" altLang="it-IT" b="1" dirty="0" smtClean="0">
                <a:solidFill>
                  <a:schemeClr val="accent6">
                    <a:lumMod val="75000"/>
                  </a:schemeClr>
                </a:solidFill>
                <a:effectLst>
                  <a:outerShdw blurRad="38100" dist="38100" dir="2700000" algn="tl">
                    <a:srgbClr val="000000">
                      <a:alpha val="43137"/>
                    </a:srgbClr>
                  </a:outerShdw>
                </a:effectLst>
                <a:latin typeface="DIN-Bold"/>
                <a:cs typeface="Arial" panose="020B0604020202020204" pitchFamily="34" charset="0"/>
              </a:rPr>
              <a:t>12. Soddisfazione per il lavoro svolto </a:t>
            </a:r>
          </a:p>
          <a:p>
            <a:pPr>
              <a:spcBef>
                <a:spcPct val="0"/>
              </a:spcBef>
              <a:defRPr/>
            </a:pPr>
            <a:r>
              <a:rPr lang="it-IT" altLang="it-IT" b="1" dirty="0" smtClean="0">
                <a:solidFill>
                  <a:schemeClr val="accent6">
                    <a:lumMod val="75000"/>
                  </a:schemeClr>
                </a:solidFill>
                <a:effectLst>
                  <a:outerShdw blurRad="38100" dist="38100" dir="2700000" algn="tl">
                    <a:srgbClr val="000000">
                      <a:alpha val="43137"/>
                    </a:srgbClr>
                  </a:outerShdw>
                </a:effectLst>
                <a:latin typeface="DIN-Bold"/>
                <a:cs typeface="Arial" panose="020B0604020202020204" pitchFamily="34" charset="0"/>
              </a:rPr>
              <a:t>13. Percezione di insicurezza dell’occupazione</a:t>
            </a:r>
          </a:p>
          <a:p>
            <a:pPr>
              <a:defRPr/>
            </a:pPr>
            <a:endParaRPr lang="it-IT" altLang="it-IT" dirty="0" smtClean="0">
              <a:cs typeface="Arial" panose="020B0604020202020204" pitchFamily="34" charset="0"/>
            </a:endParaRPr>
          </a:p>
        </p:txBody>
      </p:sp>
      <p:sp>
        <p:nvSpPr>
          <p:cNvPr id="22531" name="Titolo 2"/>
          <p:cNvSpPr>
            <a:spLocks noGrp="1"/>
          </p:cNvSpPr>
          <p:nvPr>
            <p:ph type="title"/>
          </p:nvPr>
        </p:nvSpPr>
        <p:spPr/>
        <p:txBody>
          <a:bodyPr/>
          <a:lstStyle/>
          <a:p>
            <a:r>
              <a:rPr lang="it-IT" altLang="it-IT" smtClean="0"/>
              <a:t>Gli indicatori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1"/>
          <p:cNvSpPr>
            <a:spLocks noGrp="1"/>
          </p:cNvSpPr>
          <p:nvPr>
            <p:ph idx="1"/>
          </p:nvPr>
        </p:nvSpPr>
        <p:spPr/>
        <p:txBody>
          <a:bodyPr/>
          <a:lstStyle/>
          <a:p>
            <a:r>
              <a:rPr lang="it-IT" altLang="it-IT" smtClean="0">
                <a:cs typeface="Arial" pitchFamily="34" charset="0"/>
              </a:rPr>
              <a:t>La qualità dell’occupazione di un Paese si lega anche alla possibilità di conciliare il lavoro retribuito con le attività di cura familiare. Il divario tra il tasso di occupazione delle madri (da 25 a 49 anni) con figli in età prescolare e quello delle donne senza figli, stabile durante i primi anni della crisi, diminuisce leggermente negli ultimi due anni: ogni 100 lavoratrici occupate senza figli, le madri occupate con figli piccoli sono solamente 75.</a:t>
            </a:r>
          </a:p>
          <a:p>
            <a:r>
              <a:rPr lang="it-IT" altLang="it-IT" smtClean="0">
                <a:cs typeface="Arial" pitchFamily="34" charset="0"/>
              </a:rPr>
              <a:t>Nel 2012, nel Mezzogiorno aumenta il tasso di occupazione delle donne con figli piccoli, come risultato di strategie spesso volte a sostenere il reddito familiare a fronte della perdita di lavoro del partner, ma già nel 2013 l’indicatore torna a calare più di quello delle donne senza figli, ampliando nuovamente il considerevole divario territoriale nel rapporto tra i tassi (10 punti). </a:t>
            </a:r>
          </a:p>
        </p:txBody>
      </p:sp>
      <p:sp>
        <p:nvSpPr>
          <p:cNvPr id="23555" name="Titolo 2"/>
          <p:cNvSpPr>
            <a:spLocks noGrp="1"/>
          </p:cNvSpPr>
          <p:nvPr>
            <p:ph type="title"/>
          </p:nvPr>
        </p:nvSpPr>
        <p:spPr/>
        <p:txBody>
          <a:bodyPr/>
          <a:lstStyle/>
          <a:p>
            <a:r>
              <a:rPr lang="it-IT" altLang="it-IT" smtClean="0"/>
              <a:t>Lavoro e famiglia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olo 1"/>
          <p:cNvSpPr>
            <a:spLocks noGrp="1"/>
          </p:cNvSpPr>
          <p:nvPr>
            <p:ph type="title"/>
          </p:nvPr>
        </p:nvSpPr>
        <p:spPr>
          <a:xfrm>
            <a:off x="679450" y="1028700"/>
            <a:ext cx="7886700" cy="823913"/>
          </a:xfrm>
        </p:spPr>
        <p:txBody>
          <a:bodyPr/>
          <a:lstStyle/>
          <a:p>
            <a:r>
              <a:rPr lang="it-IT" altLang="it-IT" smtClean="0"/>
              <a:t>Un tentativo di sintesi (1)</a:t>
            </a:r>
            <a:br>
              <a:rPr lang="it-IT" altLang="it-IT" smtClean="0"/>
            </a:br>
            <a:r>
              <a:rPr lang="it-IT" altLang="it-IT" smtClean="0"/>
              <a:t>Domini che migliorano, domini che peggiorano </a:t>
            </a:r>
          </a:p>
        </p:txBody>
      </p:sp>
      <p:graphicFrame>
        <p:nvGraphicFramePr>
          <p:cNvPr id="5" name="Tabella 4"/>
          <p:cNvGraphicFramePr>
            <a:graphicFrameLocks noGrp="1"/>
          </p:cNvGraphicFramePr>
          <p:nvPr/>
        </p:nvGraphicFramePr>
        <p:xfrm>
          <a:off x="863600" y="2103438"/>
          <a:ext cx="3522663" cy="4052892"/>
        </p:xfrm>
        <a:graphic>
          <a:graphicData uri="http://schemas.openxmlformats.org/drawingml/2006/table">
            <a:tbl>
              <a:tblPr>
                <a:tableStyleId>{5C22544A-7EE6-4342-B048-85BDC9FD1C3A}</a:tableStyleId>
              </a:tblPr>
              <a:tblGrid>
                <a:gridCol w="3522663"/>
              </a:tblGrid>
              <a:tr h="337741">
                <a:tc>
                  <a:txBody>
                    <a:bodyPr/>
                    <a:lstStyle/>
                    <a:p>
                      <a:pPr algn="l" fontAlgn="b"/>
                      <a:r>
                        <a:rPr lang="it-IT" sz="1600" u="none" strike="noStrike" dirty="0">
                          <a:solidFill>
                            <a:srgbClr val="00B050"/>
                          </a:solidFill>
                          <a:effectLst>
                            <a:outerShdw blurRad="38100" dist="38100" dir="2700000" algn="tl">
                              <a:srgbClr val="000000">
                                <a:alpha val="43137"/>
                              </a:srgbClr>
                            </a:outerShdw>
                          </a:effectLst>
                        </a:rPr>
                        <a:t>SALUTE</a:t>
                      </a:r>
                      <a:endParaRPr lang="it-IT" sz="1600" b="0" i="0" u="none" strike="noStrike" dirty="0">
                        <a:solidFill>
                          <a:srgbClr val="00B050"/>
                        </a:solidFill>
                        <a:effectLst>
                          <a:outerShdw blurRad="38100" dist="38100" dir="2700000" algn="tl">
                            <a:srgbClr val="000000">
                              <a:alpha val="43137"/>
                            </a:srgbClr>
                          </a:outerShdw>
                        </a:effectLst>
                        <a:latin typeface="Calibri" panose="020F0502020204030204" pitchFamily="34" charset="0"/>
                      </a:endParaRPr>
                    </a:p>
                  </a:txBody>
                  <a:tcPr marL="0" marR="0" marT="0" marB="0" anchor="b"/>
                </a:tc>
              </a:tr>
              <a:tr h="337741">
                <a:tc>
                  <a:txBody>
                    <a:bodyPr/>
                    <a:lstStyle/>
                    <a:p>
                      <a:pPr algn="l" fontAlgn="b"/>
                      <a:r>
                        <a:rPr lang="it-IT" sz="1600" u="none" strike="noStrike">
                          <a:solidFill>
                            <a:srgbClr val="00B050"/>
                          </a:solidFill>
                          <a:effectLst>
                            <a:outerShdw blurRad="38100" dist="38100" dir="2700000" algn="tl">
                              <a:srgbClr val="000000">
                                <a:alpha val="43137"/>
                              </a:srgbClr>
                            </a:outerShdw>
                          </a:effectLst>
                        </a:rPr>
                        <a:t>ISTRUZIONE E FORMAZIONE</a:t>
                      </a:r>
                      <a:endParaRPr lang="it-IT" sz="1600" b="0" i="0" u="none" strike="noStrike">
                        <a:solidFill>
                          <a:srgbClr val="00B050"/>
                        </a:solidFill>
                        <a:effectLst>
                          <a:outerShdw blurRad="38100" dist="38100" dir="2700000" algn="tl">
                            <a:srgbClr val="000000">
                              <a:alpha val="43137"/>
                            </a:srgbClr>
                          </a:outerShdw>
                        </a:effectLst>
                        <a:latin typeface="Calibri" panose="020F0502020204030204" pitchFamily="34" charset="0"/>
                      </a:endParaRPr>
                    </a:p>
                  </a:txBody>
                  <a:tcPr marL="0" marR="0" marT="0" marB="0" anchor="b"/>
                </a:tc>
              </a:tr>
              <a:tr h="337741">
                <a:tc>
                  <a:txBody>
                    <a:bodyPr/>
                    <a:lstStyle/>
                    <a:p>
                      <a:pPr algn="l" fontAlgn="b"/>
                      <a:r>
                        <a:rPr lang="it-IT" sz="1600" u="none" strike="noStrike">
                          <a:solidFill>
                            <a:srgbClr val="00B050"/>
                          </a:solidFill>
                          <a:effectLst>
                            <a:outerShdw blurRad="38100" dist="38100" dir="2700000" algn="tl">
                              <a:srgbClr val="000000">
                                <a:alpha val="43137"/>
                              </a:srgbClr>
                            </a:outerShdw>
                          </a:effectLst>
                        </a:rPr>
                        <a:t>LAVORO E CONCILIAZIONE</a:t>
                      </a:r>
                      <a:endParaRPr lang="it-IT" sz="1600" b="0" i="0" u="none" strike="noStrike">
                        <a:solidFill>
                          <a:srgbClr val="00B050"/>
                        </a:solidFill>
                        <a:effectLst>
                          <a:outerShdw blurRad="38100" dist="38100" dir="2700000" algn="tl">
                            <a:srgbClr val="000000">
                              <a:alpha val="43137"/>
                            </a:srgbClr>
                          </a:outerShdw>
                        </a:effectLst>
                        <a:latin typeface="Calibri" panose="020F0502020204030204" pitchFamily="34" charset="0"/>
                      </a:endParaRPr>
                    </a:p>
                  </a:txBody>
                  <a:tcPr marL="0" marR="0" marT="0" marB="0" anchor="b"/>
                </a:tc>
              </a:tr>
              <a:tr h="337741">
                <a:tc>
                  <a:txBody>
                    <a:bodyPr/>
                    <a:lstStyle/>
                    <a:p>
                      <a:pPr algn="l" fontAlgn="b"/>
                      <a:r>
                        <a:rPr lang="it-IT" sz="1600" u="none" strike="noStrike">
                          <a:solidFill>
                            <a:srgbClr val="00B050"/>
                          </a:solidFill>
                          <a:effectLst>
                            <a:outerShdw blurRad="38100" dist="38100" dir="2700000" algn="tl">
                              <a:srgbClr val="000000">
                                <a:alpha val="43137"/>
                              </a:srgbClr>
                            </a:outerShdw>
                          </a:effectLst>
                        </a:rPr>
                        <a:t>BENESSERE ECONOMICO</a:t>
                      </a:r>
                      <a:endParaRPr lang="it-IT" sz="1600" b="0" i="0" u="none" strike="noStrike">
                        <a:solidFill>
                          <a:srgbClr val="00B050"/>
                        </a:solidFill>
                        <a:effectLst>
                          <a:outerShdw blurRad="38100" dist="38100" dir="2700000" algn="tl">
                            <a:srgbClr val="000000">
                              <a:alpha val="43137"/>
                            </a:srgbClr>
                          </a:outerShdw>
                        </a:effectLst>
                        <a:latin typeface="Calibri" panose="020F0502020204030204" pitchFamily="34" charset="0"/>
                      </a:endParaRPr>
                    </a:p>
                  </a:txBody>
                  <a:tcPr marL="0" marR="0" marT="0" marB="0" anchor="b"/>
                </a:tc>
              </a:tr>
              <a:tr h="337741">
                <a:tc>
                  <a:txBody>
                    <a:bodyPr/>
                    <a:lstStyle/>
                    <a:p>
                      <a:pPr algn="l" fontAlgn="b"/>
                      <a:r>
                        <a:rPr lang="it-IT" sz="1600" u="none" strike="noStrike">
                          <a:solidFill>
                            <a:srgbClr val="00B050"/>
                          </a:solidFill>
                          <a:effectLst>
                            <a:outerShdw blurRad="38100" dist="38100" dir="2700000" algn="tl">
                              <a:srgbClr val="000000">
                                <a:alpha val="43137"/>
                              </a:srgbClr>
                            </a:outerShdw>
                          </a:effectLst>
                        </a:rPr>
                        <a:t>RELAZIONI SOCIALI</a:t>
                      </a:r>
                      <a:endParaRPr lang="it-IT" sz="1600" b="0" i="0" u="none" strike="noStrike">
                        <a:solidFill>
                          <a:srgbClr val="00B050"/>
                        </a:solidFill>
                        <a:effectLst>
                          <a:outerShdw blurRad="38100" dist="38100" dir="2700000" algn="tl">
                            <a:srgbClr val="000000">
                              <a:alpha val="43137"/>
                            </a:srgbClr>
                          </a:outerShdw>
                        </a:effectLst>
                        <a:latin typeface="Calibri" panose="020F0502020204030204" pitchFamily="34" charset="0"/>
                      </a:endParaRPr>
                    </a:p>
                  </a:txBody>
                  <a:tcPr marL="0" marR="0" marT="0" marB="0" anchor="b"/>
                </a:tc>
              </a:tr>
              <a:tr h="337741">
                <a:tc>
                  <a:txBody>
                    <a:bodyPr/>
                    <a:lstStyle/>
                    <a:p>
                      <a:pPr algn="l" fontAlgn="b"/>
                      <a:r>
                        <a:rPr lang="it-IT" sz="1600" u="none" strike="noStrike">
                          <a:solidFill>
                            <a:srgbClr val="00B050"/>
                          </a:solidFill>
                          <a:effectLst>
                            <a:outerShdw blurRad="38100" dist="38100" dir="2700000" algn="tl">
                              <a:srgbClr val="000000">
                                <a:alpha val="43137"/>
                              </a:srgbClr>
                            </a:outerShdw>
                          </a:effectLst>
                        </a:rPr>
                        <a:t>POLITICA E ISTITUZIONI</a:t>
                      </a:r>
                      <a:endParaRPr lang="it-IT" sz="1600" b="0" i="0" u="none" strike="noStrike">
                        <a:solidFill>
                          <a:srgbClr val="00B050"/>
                        </a:solidFill>
                        <a:effectLst>
                          <a:outerShdw blurRad="38100" dist="38100" dir="2700000" algn="tl">
                            <a:srgbClr val="000000">
                              <a:alpha val="43137"/>
                            </a:srgbClr>
                          </a:outerShdw>
                        </a:effectLst>
                        <a:latin typeface="Calibri" panose="020F0502020204030204" pitchFamily="34" charset="0"/>
                      </a:endParaRPr>
                    </a:p>
                  </a:txBody>
                  <a:tcPr marL="0" marR="0" marT="0" marB="0" anchor="b"/>
                </a:tc>
              </a:tr>
              <a:tr h="337741">
                <a:tc>
                  <a:txBody>
                    <a:bodyPr/>
                    <a:lstStyle/>
                    <a:p>
                      <a:pPr algn="l" fontAlgn="b"/>
                      <a:r>
                        <a:rPr lang="it-IT" sz="1600" u="none" strike="noStrike">
                          <a:solidFill>
                            <a:srgbClr val="00B050"/>
                          </a:solidFill>
                          <a:effectLst>
                            <a:outerShdw blurRad="38100" dist="38100" dir="2700000" algn="tl">
                              <a:srgbClr val="000000">
                                <a:alpha val="43137"/>
                              </a:srgbClr>
                            </a:outerShdw>
                          </a:effectLst>
                        </a:rPr>
                        <a:t>SICUREZZA</a:t>
                      </a:r>
                      <a:endParaRPr lang="it-IT" sz="1600" b="0" i="0" u="none" strike="noStrike">
                        <a:solidFill>
                          <a:srgbClr val="00B050"/>
                        </a:solidFill>
                        <a:effectLst>
                          <a:outerShdw blurRad="38100" dist="38100" dir="2700000" algn="tl">
                            <a:srgbClr val="000000">
                              <a:alpha val="43137"/>
                            </a:srgbClr>
                          </a:outerShdw>
                        </a:effectLst>
                        <a:latin typeface="Calibri" panose="020F0502020204030204" pitchFamily="34" charset="0"/>
                      </a:endParaRPr>
                    </a:p>
                  </a:txBody>
                  <a:tcPr marL="0" marR="0" marT="0" marB="0" anchor="b"/>
                </a:tc>
              </a:tr>
              <a:tr h="337741">
                <a:tc>
                  <a:txBody>
                    <a:bodyPr/>
                    <a:lstStyle/>
                    <a:p>
                      <a:pPr algn="l" fontAlgn="b"/>
                      <a:r>
                        <a:rPr lang="it-IT" sz="1600" u="none" strike="noStrike">
                          <a:solidFill>
                            <a:srgbClr val="00B050"/>
                          </a:solidFill>
                          <a:effectLst>
                            <a:outerShdw blurRad="38100" dist="38100" dir="2700000" algn="tl">
                              <a:srgbClr val="000000">
                                <a:alpha val="43137"/>
                              </a:srgbClr>
                            </a:outerShdw>
                          </a:effectLst>
                        </a:rPr>
                        <a:t>BENESSERE SOGGETTIVO</a:t>
                      </a:r>
                      <a:endParaRPr lang="it-IT" sz="1600" b="0" i="0" u="none" strike="noStrike">
                        <a:solidFill>
                          <a:srgbClr val="00B050"/>
                        </a:solidFill>
                        <a:effectLst>
                          <a:outerShdw blurRad="38100" dist="38100" dir="2700000" algn="tl">
                            <a:srgbClr val="000000">
                              <a:alpha val="43137"/>
                            </a:srgbClr>
                          </a:outerShdw>
                        </a:effectLst>
                        <a:latin typeface="Calibri" panose="020F0502020204030204" pitchFamily="34" charset="0"/>
                      </a:endParaRPr>
                    </a:p>
                  </a:txBody>
                  <a:tcPr marL="0" marR="0" marT="0" marB="0" anchor="b"/>
                </a:tc>
              </a:tr>
              <a:tr h="337741">
                <a:tc>
                  <a:txBody>
                    <a:bodyPr/>
                    <a:lstStyle/>
                    <a:p>
                      <a:pPr algn="l" fontAlgn="b"/>
                      <a:r>
                        <a:rPr lang="it-IT" sz="1600" u="none" strike="noStrike" dirty="0">
                          <a:solidFill>
                            <a:srgbClr val="00B050"/>
                          </a:solidFill>
                          <a:effectLst>
                            <a:outerShdw blurRad="38100" dist="38100" dir="2700000" algn="tl">
                              <a:srgbClr val="000000">
                                <a:alpha val="43137"/>
                              </a:srgbClr>
                            </a:outerShdw>
                          </a:effectLst>
                        </a:rPr>
                        <a:t>PAESAGGIO E PATRIMONIO CULTURALE</a:t>
                      </a:r>
                      <a:endParaRPr lang="it-IT" sz="1600" b="0" i="0" u="none" strike="noStrike" dirty="0">
                        <a:solidFill>
                          <a:srgbClr val="00B050"/>
                        </a:solidFill>
                        <a:effectLst>
                          <a:outerShdw blurRad="38100" dist="38100" dir="2700000" algn="tl">
                            <a:srgbClr val="000000">
                              <a:alpha val="43137"/>
                            </a:srgbClr>
                          </a:outerShdw>
                        </a:effectLst>
                        <a:latin typeface="Calibri" panose="020F0502020204030204" pitchFamily="34" charset="0"/>
                      </a:endParaRPr>
                    </a:p>
                  </a:txBody>
                  <a:tcPr marL="0" marR="0" marT="0" marB="0" anchor="b"/>
                </a:tc>
              </a:tr>
              <a:tr h="337741">
                <a:tc>
                  <a:txBody>
                    <a:bodyPr/>
                    <a:lstStyle/>
                    <a:p>
                      <a:pPr algn="l" fontAlgn="b"/>
                      <a:r>
                        <a:rPr lang="it-IT" sz="1600" u="none" strike="noStrike">
                          <a:solidFill>
                            <a:srgbClr val="00B050"/>
                          </a:solidFill>
                          <a:effectLst>
                            <a:outerShdw blurRad="38100" dist="38100" dir="2700000" algn="tl">
                              <a:srgbClr val="000000">
                                <a:alpha val="43137"/>
                              </a:srgbClr>
                            </a:outerShdw>
                          </a:effectLst>
                        </a:rPr>
                        <a:t>AMBIENTE</a:t>
                      </a:r>
                      <a:endParaRPr lang="it-IT" sz="1600" b="0" i="0" u="none" strike="noStrike">
                        <a:solidFill>
                          <a:srgbClr val="00B050"/>
                        </a:solidFill>
                        <a:effectLst>
                          <a:outerShdw blurRad="38100" dist="38100" dir="2700000" algn="tl">
                            <a:srgbClr val="000000">
                              <a:alpha val="43137"/>
                            </a:srgbClr>
                          </a:outerShdw>
                        </a:effectLst>
                        <a:latin typeface="Calibri" panose="020F0502020204030204" pitchFamily="34" charset="0"/>
                      </a:endParaRPr>
                    </a:p>
                  </a:txBody>
                  <a:tcPr marL="0" marR="0" marT="0" marB="0" anchor="b"/>
                </a:tc>
              </a:tr>
              <a:tr h="337741">
                <a:tc>
                  <a:txBody>
                    <a:bodyPr/>
                    <a:lstStyle/>
                    <a:p>
                      <a:pPr algn="l" fontAlgn="b"/>
                      <a:r>
                        <a:rPr lang="it-IT" sz="1600" u="none" strike="noStrike">
                          <a:solidFill>
                            <a:srgbClr val="00B050"/>
                          </a:solidFill>
                          <a:effectLst>
                            <a:outerShdw blurRad="38100" dist="38100" dir="2700000" algn="tl">
                              <a:srgbClr val="000000">
                                <a:alpha val="43137"/>
                              </a:srgbClr>
                            </a:outerShdw>
                          </a:effectLst>
                        </a:rPr>
                        <a:t>RICERCA E INNOVAZIONE</a:t>
                      </a:r>
                      <a:endParaRPr lang="it-IT" sz="1600" b="0" i="0" u="none" strike="noStrike">
                        <a:solidFill>
                          <a:srgbClr val="00B050"/>
                        </a:solidFill>
                        <a:effectLst>
                          <a:outerShdw blurRad="38100" dist="38100" dir="2700000" algn="tl">
                            <a:srgbClr val="000000">
                              <a:alpha val="43137"/>
                            </a:srgbClr>
                          </a:outerShdw>
                        </a:effectLst>
                        <a:latin typeface="Calibri" panose="020F0502020204030204" pitchFamily="34" charset="0"/>
                      </a:endParaRPr>
                    </a:p>
                  </a:txBody>
                  <a:tcPr marL="0" marR="0" marT="0" marB="0" anchor="b"/>
                </a:tc>
              </a:tr>
              <a:tr h="337741">
                <a:tc>
                  <a:txBody>
                    <a:bodyPr/>
                    <a:lstStyle/>
                    <a:p>
                      <a:pPr algn="l" fontAlgn="b"/>
                      <a:r>
                        <a:rPr lang="it-IT" sz="1600" u="none" strike="noStrike" dirty="0">
                          <a:solidFill>
                            <a:srgbClr val="00B050"/>
                          </a:solidFill>
                          <a:effectLst>
                            <a:outerShdw blurRad="38100" dist="38100" dir="2700000" algn="tl">
                              <a:srgbClr val="000000">
                                <a:alpha val="43137"/>
                              </a:srgbClr>
                            </a:outerShdw>
                          </a:effectLst>
                        </a:rPr>
                        <a:t>QUALITA' DEI SERVIZI</a:t>
                      </a:r>
                      <a:endParaRPr lang="it-IT" sz="1600" b="0" i="0" u="none" strike="noStrike" dirty="0">
                        <a:solidFill>
                          <a:srgbClr val="00B050"/>
                        </a:solidFill>
                        <a:effectLst>
                          <a:outerShdw blurRad="38100" dist="38100" dir="2700000" algn="tl">
                            <a:srgbClr val="000000">
                              <a:alpha val="43137"/>
                            </a:srgbClr>
                          </a:outerShdw>
                        </a:effectLst>
                        <a:latin typeface="Calibri" panose="020F0502020204030204" pitchFamily="34" charset="0"/>
                      </a:endParaRPr>
                    </a:p>
                  </a:txBody>
                  <a:tcPr marL="0" marR="0" marT="0" marB="0" anchor="b"/>
                </a:tc>
              </a:tr>
            </a:tbl>
          </a:graphicData>
        </a:graphic>
      </p:graphicFrame>
      <p:sp>
        <p:nvSpPr>
          <p:cNvPr id="6" name="Freccia in su 5"/>
          <p:cNvSpPr/>
          <p:nvPr/>
        </p:nvSpPr>
        <p:spPr>
          <a:xfrm>
            <a:off x="5526088" y="2103438"/>
            <a:ext cx="479425" cy="2762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it-IT"/>
          </a:p>
        </p:txBody>
      </p:sp>
      <p:sp>
        <p:nvSpPr>
          <p:cNvPr id="7" name="Freccia in su 6"/>
          <p:cNvSpPr/>
          <p:nvPr/>
        </p:nvSpPr>
        <p:spPr>
          <a:xfrm>
            <a:off x="5526088" y="2433638"/>
            <a:ext cx="479425" cy="27463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it-IT"/>
          </a:p>
        </p:txBody>
      </p:sp>
      <p:sp>
        <p:nvSpPr>
          <p:cNvPr id="8" name="Freccia in giù 7"/>
          <p:cNvSpPr/>
          <p:nvPr/>
        </p:nvSpPr>
        <p:spPr>
          <a:xfrm>
            <a:off x="5553075" y="2770188"/>
            <a:ext cx="452438" cy="311150"/>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it-IT"/>
          </a:p>
        </p:txBody>
      </p:sp>
      <p:sp>
        <p:nvSpPr>
          <p:cNvPr id="9" name="Freccia in giù 8"/>
          <p:cNvSpPr/>
          <p:nvPr/>
        </p:nvSpPr>
        <p:spPr>
          <a:xfrm>
            <a:off x="5562600" y="3111500"/>
            <a:ext cx="452438" cy="311150"/>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it-IT"/>
          </a:p>
        </p:txBody>
      </p:sp>
      <p:sp>
        <p:nvSpPr>
          <p:cNvPr id="10" name="Freccia in giù 9"/>
          <p:cNvSpPr/>
          <p:nvPr/>
        </p:nvSpPr>
        <p:spPr>
          <a:xfrm>
            <a:off x="5540375" y="3430588"/>
            <a:ext cx="450850" cy="311150"/>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it-IT"/>
          </a:p>
        </p:txBody>
      </p:sp>
      <p:sp>
        <p:nvSpPr>
          <p:cNvPr id="11" name="Freccia bidirezionale verticale 10"/>
          <p:cNvSpPr/>
          <p:nvPr/>
        </p:nvSpPr>
        <p:spPr>
          <a:xfrm>
            <a:off x="5607050" y="4459288"/>
            <a:ext cx="292100" cy="285750"/>
          </a:xfrm>
          <a:prstGeom prst="upDown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it-IT"/>
          </a:p>
        </p:txBody>
      </p:sp>
      <p:sp>
        <p:nvSpPr>
          <p:cNvPr id="12" name="Freccia bidirezionale verticale 11"/>
          <p:cNvSpPr/>
          <p:nvPr/>
        </p:nvSpPr>
        <p:spPr>
          <a:xfrm>
            <a:off x="5619750" y="3794125"/>
            <a:ext cx="292100" cy="284163"/>
          </a:xfrm>
          <a:prstGeom prst="upDown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it-IT"/>
          </a:p>
        </p:txBody>
      </p:sp>
      <p:sp>
        <p:nvSpPr>
          <p:cNvPr id="13" name="Freccia bidirezionale verticale 12"/>
          <p:cNvSpPr/>
          <p:nvPr/>
        </p:nvSpPr>
        <p:spPr>
          <a:xfrm>
            <a:off x="5619750" y="4137025"/>
            <a:ext cx="292100" cy="284163"/>
          </a:xfrm>
          <a:prstGeom prst="upDown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it-IT"/>
          </a:p>
        </p:txBody>
      </p:sp>
      <p:sp>
        <p:nvSpPr>
          <p:cNvPr id="14" name="Freccia in giù 13"/>
          <p:cNvSpPr/>
          <p:nvPr/>
        </p:nvSpPr>
        <p:spPr>
          <a:xfrm>
            <a:off x="5530850" y="4795838"/>
            <a:ext cx="452438" cy="311150"/>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it-IT"/>
          </a:p>
        </p:txBody>
      </p:sp>
      <p:sp>
        <p:nvSpPr>
          <p:cNvPr id="15" name="Freccia bidirezionale verticale 14"/>
          <p:cNvSpPr/>
          <p:nvPr/>
        </p:nvSpPr>
        <p:spPr>
          <a:xfrm>
            <a:off x="5629275" y="5148263"/>
            <a:ext cx="292100" cy="285750"/>
          </a:xfrm>
          <a:prstGeom prst="upDown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it-IT"/>
          </a:p>
        </p:txBody>
      </p:sp>
      <p:sp>
        <p:nvSpPr>
          <p:cNvPr id="16" name="Freccia in giù 15"/>
          <p:cNvSpPr/>
          <p:nvPr/>
        </p:nvSpPr>
        <p:spPr>
          <a:xfrm>
            <a:off x="5559425" y="5492750"/>
            <a:ext cx="450850" cy="311150"/>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it-IT"/>
          </a:p>
        </p:txBody>
      </p:sp>
      <p:sp>
        <p:nvSpPr>
          <p:cNvPr id="17" name="Freccia bidirezionale verticale 16"/>
          <p:cNvSpPr/>
          <p:nvPr/>
        </p:nvSpPr>
        <p:spPr>
          <a:xfrm>
            <a:off x="5638800" y="5830888"/>
            <a:ext cx="292100" cy="284162"/>
          </a:xfrm>
          <a:prstGeom prst="upDown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it-IT"/>
          </a:p>
        </p:txBody>
      </p:sp>
      <p:sp>
        <p:nvSpPr>
          <p:cNvPr id="21560" name="CasellaDiTesto 17"/>
          <p:cNvSpPr txBox="1">
            <a:spLocks noChangeArrowheads="1"/>
          </p:cNvSpPr>
          <p:nvPr/>
        </p:nvSpPr>
        <p:spPr bwMode="auto">
          <a:xfrm>
            <a:off x="6840538" y="2611438"/>
            <a:ext cx="1806575"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it-IT" altLang="it-IT" dirty="0" smtClean="0">
                <a:solidFill>
                  <a:srgbClr val="00B050"/>
                </a:solidFill>
                <a:effectLst>
                  <a:outerShdw blurRad="38100" dist="38100" dir="2700000" algn="tl">
                    <a:srgbClr val="000000">
                      <a:alpha val="43137"/>
                    </a:srgbClr>
                  </a:outerShdw>
                </a:effectLst>
              </a:rPr>
              <a:t>Legenda:</a:t>
            </a:r>
            <a:r>
              <a:rPr lang="it-IT" altLang="it-IT" dirty="0" smtClean="0"/>
              <a:t> Miglioramenti</a:t>
            </a:r>
          </a:p>
          <a:p>
            <a:pPr>
              <a:defRPr/>
            </a:pPr>
            <a:r>
              <a:rPr lang="it-IT" altLang="it-IT" dirty="0" smtClean="0"/>
              <a:t> </a:t>
            </a:r>
          </a:p>
          <a:p>
            <a:pPr>
              <a:defRPr/>
            </a:pPr>
            <a:r>
              <a:rPr lang="it-IT" altLang="it-IT" dirty="0" smtClean="0"/>
              <a:t>Peggioramenti</a:t>
            </a:r>
          </a:p>
          <a:p>
            <a:pPr>
              <a:defRPr/>
            </a:pPr>
            <a:endParaRPr lang="it-IT" altLang="it-IT" dirty="0" smtClean="0"/>
          </a:p>
          <a:p>
            <a:pPr>
              <a:defRPr/>
            </a:pPr>
            <a:r>
              <a:rPr lang="it-IT" altLang="it-IT" dirty="0" smtClean="0"/>
              <a:t>Contraddizioni</a:t>
            </a:r>
          </a:p>
        </p:txBody>
      </p:sp>
      <p:sp>
        <p:nvSpPr>
          <p:cNvPr id="19" name="Freccia in su 18"/>
          <p:cNvSpPr/>
          <p:nvPr/>
        </p:nvSpPr>
        <p:spPr>
          <a:xfrm>
            <a:off x="8313738" y="2911475"/>
            <a:ext cx="477837" cy="2762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it-IT"/>
          </a:p>
        </p:txBody>
      </p:sp>
      <p:sp>
        <p:nvSpPr>
          <p:cNvPr id="20" name="Freccia in giù 19"/>
          <p:cNvSpPr/>
          <p:nvPr/>
        </p:nvSpPr>
        <p:spPr>
          <a:xfrm>
            <a:off x="8302625" y="3486150"/>
            <a:ext cx="450850" cy="311150"/>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it-IT"/>
          </a:p>
        </p:txBody>
      </p:sp>
      <p:sp>
        <p:nvSpPr>
          <p:cNvPr id="21" name="Freccia bidirezionale verticale 20"/>
          <p:cNvSpPr/>
          <p:nvPr/>
        </p:nvSpPr>
        <p:spPr>
          <a:xfrm>
            <a:off x="8367713" y="3994150"/>
            <a:ext cx="293687" cy="284163"/>
          </a:xfrm>
          <a:prstGeom prst="upDown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it-IT"/>
          </a:p>
        </p:txBody>
      </p:sp>
      <p:sp>
        <p:nvSpPr>
          <p:cNvPr id="2" name="Rettangolo 1"/>
          <p:cNvSpPr/>
          <p:nvPr/>
        </p:nvSpPr>
        <p:spPr>
          <a:xfrm>
            <a:off x="6584950" y="2611438"/>
            <a:ext cx="2411413" cy="19970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contenuto 1"/>
          <p:cNvSpPr>
            <a:spLocks noGrp="1"/>
          </p:cNvSpPr>
          <p:nvPr>
            <p:ph idx="1"/>
          </p:nvPr>
        </p:nvSpPr>
        <p:spPr>
          <a:xfrm>
            <a:off x="144463" y="1550988"/>
            <a:ext cx="8526462" cy="4983162"/>
          </a:xfrm>
        </p:spPr>
        <p:txBody>
          <a:bodyPr/>
          <a:lstStyle/>
          <a:p>
            <a:pPr marL="0" indent="0">
              <a:buFont typeface="Arial" pitchFamily="34" charset="0"/>
              <a:buNone/>
            </a:pPr>
            <a:r>
              <a:rPr lang="it-IT" altLang="it-IT" smtClean="0">
                <a:cs typeface="Arial" pitchFamily="34" charset="0"/>
              </a:rPr>
              <a:t>L’analisi del benessere in Italia durante l’ultimo decennio mostra un quadro di luci ed ombre, di tendenze positive di lungo periodo meno condizionate dalla congiuntura, come gli aspetti legati alla salute, all’istruzione o alle reti sociali, e di altre profondamente segnate dal ciclo, come il lavoro e la condizione economica delle famiglie.</a:t>
            </a:r>
          </a:p>
          <a:p>
            <a:pPr marL="0" indent="0">
              <a:buFont typeface="Arial" pitchFamily="34" charset="0"/>
              <a:buNone/>
            </a:pPr>
            <a:r>
              <a:rPr lang="it-IT" altLang="it-IT" sz="1400" b="1" smtClean="0">
                <a:cs typeface="Arial" pitchFamily="34" charset="0"/>
              </a:rPr>
              <a:t>Prima dello scoppio della crisi (2004-2007) - </a:t>
            </a:r>
            <a:r>
              <a:rPr lang="it-IT" altLang="it-IT" sz="1400" smtClean="0">
                <a:cs typeface="Arial" pitchFamily="34" charset="0"/>
              </a:rPr>
              <a:t>I primi anni del nuovo secolo presentano un quadro del benessere in Italia inevitabilmente molto articolato, ma complessivamente positivo.</a:t>
            </a:r>
          </a:p>
          <a:p>
            <a:pPr marL="0" indent="0">
              <a:buFont typeface="Arial" pitchFamily="34" charset="0"/>
              <a:buNone/>
            </a:pPr>
            <a:r>
              <a:rPr lang="it-IT" altLang="it-IT" sz="1400" b="1" smtClean="0">
                <a:cs typeface="Arial" pitchFamily="34" charset="0"/>
              </a:rPr>
              <a:t>La caduta (2008-2009) - </a:t>
            </a:r>
            <a:r>
              <a:rPr lang="it-IT" altLang="it-IT" sz="1400" smtClean="0">
                <a:cs typeface="Arial" pitchFamily="34" charset="0"/>
              </a:rPr>
              <a:t>Il 2008 inizia con una ripresa del livello di occupazione fino alla metà dell’anno per poi subire una brusca caduta, che prosegue per tutto il 2009 e si conclude con un tasso di occupazione di 2 punti percentuali inferiore rispetto all’inizio dell’anno precedente.</a:t>
            </a:r>
          </a:p>
          <a:p>
            <a:pPr marL="0" indent="0">
              <a:buFont typeface="Arial" pitchFamily="34" charset="0"/>
              <a:buNone/>
            </a:pPr>
            <a:r>
              <a:rPr lang="it-IT" altLang="it-IT" sz="1400" b="1" smtClean="0">
                <a:cs typeface="Arial" pitchFamily="34" charset="0"/>
              </a:rPr>
              <a:t>La “ripresina” (2010-2011) - </a:t>
            </a:r>
            <a:r>
              <a:rPr lang="it-IT" altLang="it-IT" sz="1400" smtClean="0">
                <a:cs typeface="Arial" pitchFamily="34" charset="0"/>
              </a:rPr>
              <a:t>Nel 2010 e 2011, la crisi dal punto di vista della produzione sembra superata, anche se la ripresa è più stentata rispetto a quella osservata nel resto dell’Unione europea e, in particolare, nelle altri grandi economie come Francia e Germania</a:t>
            </a:r>
          </a:p>
          <a:p>
            <a:pPr marL="0" indent="0">
              <a:buFont typeface="Arial" pitchFamily="34" charset="0"/>
              <a:buNone/>
            </a:pPr>
            <a:r>
              <a:rPr lang="it-IT" altLang="it-IT" sz="1400" b="1" smtClean="0">
                <a:cs typeface="Arial" pitchFamily="34" charset="0"/>
              </a:rPr>
              <a:t>La seconda recessione: il 2012…</a:t>
            </a:r>
            <a:r>
              <a:rPr lang="it-IT" altLang="it-IT" sz="1400" smtClean="0">
                <a:cs typeface="Arial" pitchFamily="34" charset="0"/>
              </a:rPr>
              <a:t>Il 2012 vede una nuova caduta della produzione di beni e servizi e, assieme ad essa, ulteriori peggioramenti degli indicatori socio-economici legati al ciclo</a:t>
            </a:r>
          </a:p>
        </p:txBody>
      </p:sp>
      <p:sp>
        <p:nvSpPr>
          <p:cNvPr id="25603" name="Titolo 2"/>
          <p:cNvSpPr>
            <a:spLocks noGrp="1"/>
          </p:cNvSpPr>
          <p:nvPr>
            <p:ph type="title"/>
          </p:nvPr>
        </p:nvSpPr>
        <p:spPr/>
        <p:txBody>
          <a:bodyPr/>
          <a:lstStyle/>
          <a:p>
            <a:r>
              <a:rPr lang="it-IT" altLang="it-IT" smtClean="0"/>
              <a:t>Un tentativo di sintesi (2) </a:t>
            </a:r>
            <a:br>
              <a:rPr lang="it-IT" altLang="it-IT" smtClean="0"/>
            </a:br>
            <a:r>
              <a:rPr lang="it-IT" altLang="it-IT" smtClean="0"/>
              <a:t>La qualità della vita in Italia negli ultimi dieci anni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contenuto 1"/>
          <p:cNvSpPr>
            <a:spLocks noGrp="1"/>
          </p:cNvSpPr>
          <p:nvPr>
            <p:ph idx="1"/>
          </p:nvPr>
        </p:nvSpPr>
        <p:spPr>
          <a:xfrm>
            <a:off x="144463" y="1498600"/>
            <a:ext cx="8845550" cy="4994275"/>
          </a:xfrm>
        </p:spPr>
        <p:txBody>
          <a:bodyPr/>
          <a:lstStyle/>
          <a:p>
            <a:pPr>
              <a:defRPr/>
            </a:pPr>
            <a:r>
              <a:rPr lang="it-IT" altLang="it-IT" sz="1600" dirty="0" smtClean="0">
                <a:cs typeface="Arial" panose="020B0604020202020204" pitchFamily="34" charset="0"/>
              </a:rPr>
              <a:t>La seconda metà del 2013 mostra un rallentamento della recessione e un timido (e provvisorio) aumento della produzione di beni e servizi nel quarto trimestre. </a:t>
            </a:r>
          </a:p>
          <a:p>
            <a:pPr>
              <a:defRPr/>
            </a:pPr>
            <a:r>
              <a:rPr lang="it-IT" altLang="it-IT" sz="1600" dirty="0" smtClean="0">
                <a:cs typeface="Arial" panose="020B0604020202020204" pitchFamily="34" charset="0"/>
              </a:rPr>
              <a:t>Le </a:t>
            </a:r>
            <a:r>
              <a:rPr lang="it-IT" altLang="it-IT" sz="1600" dirty="0" smtClean="0">
                <a:solidFill>
                  <a:srgbClr val="FF0000"/>
                </a:solidFill>
                <a:effectLst>
                  <a:outerShdw blurRad="38100" dist="38100" dir="2700000" algn="tl">
                    <a:srgbClr val="000000">
                      <a:alpha val="43137"/>
                    </a:srgbClr>
                  </a:outerShdw>
                </a:effectLst>
                <a:cs typeface="Arial" panose="020B0604020202020204" pitchFamily="34" charset="0"/>
              </a:rPr>
              <a:t>famiglie</a:t>
            </a:r>
            <a:r>
              <a:rPr lang="it-IT" altLang="it-IT" sz="1600" dirty="0" smtClean="0">
                <a:effectLst>
                  <a:outerShdw blurRad="38100" dist="38100" dir="2700000" algn="tl">
                    <a:srgbClr val="000000">
                      <a:alpha val="43137"/>
                    </a:srgbClr>
                  </a:outerShdw>
                </a:effectLst>
                <a:cs typeface="Arial" panose="020B0604020202020204" pitchFamily="34" charset="0"/>
              </a:rPr>
              <a:t> </a:t>
            </a:r>
            <a:r>
              <a:rPr lang="it-IT" altLang="it-IT" sz="1600" dirty="0" smtClean="0">
                <a:cs typeface="Arial" panose="020B0604020202020204" pitchFamily="34" charset="0"/>
              </a:rPr>
              <a:t>mostrano </a:t>
            </a:r>
            <a:r>
              <a:rPr lang="it-IT" altLang="it-IT" sz="1600" dirty="0" smtClean="0">
                <a:solidFill>
                  <a:srgbClr val="FF0000"/>
                </a:solidFill>
                <a:effectLst>
                  <a:outerShdw blurRad="38100" dist="38100" dir="2700000" algn="tl">
                    <a:srgbClr val="000000">
                      <a:alpha val="43137"/>
                    </a:srgbClr>
                  </a:outerShdw>
                </a:effectLst>
                <a:cs typeface="Arial" panose="020B0604020202020204" pitchFamily="34" charset="0"/>
              </a:rPr>
              <a:t>un’ulteriore riduzione della spesa per consumi </a:t>
            </a:r>
            <a:r>
              <a:rPr lang="it-IT" altLang="it-IT" sz="1600" dirty="0" smtClean="0">
                <a:cs typeface="Arial" panose="020B0604020202020204" pitchFamily="34" charset="0"/>
              </a:rPr>
              <a:t>ma aumentano leggermente la propensione al risparmio e diminuiscono il ricorso all’indebitamento.</a:t>
            </a:r>
          </a:p>
          <a:p>
            <a:pPr>
              <a:defRPr/>
            </a:pPr>
            <a:r>
              <a:rPr lang="it-IT" altLang="it-IT" sz="1600" dirty="0" smtClean="0">
                <a:cs typeface="Arial" panose="020B0604020202020204" pitchFamily="34" charset="0"/>
              </a:rPr>
              <a:t>Inoltre, la quota di </a:t>
            </a:r>
            <a:r>
              <a:rPr lang="it-IT" altLang="it-IT" sz="1600" dirty="0" err="1" smtClean="0">
                <a:cs typeface="Arial" panose="020B0604020202020204" pitchFamily="34" charset="0"/>
              </a:rPr>
              <a:t>Pil</a:t>
            </a:r>
            <a:r>
              <a:rPr lang="it-IT" altLang="it-IT" sz="1600" dirty="0" smtClean="0">
                <a:cs typeface="Arial" panose="020B0604020202020204" pitchFamily="34" charset="0"/>
              </a:rPr>
              <a:t> destinata al </a:t>
            </a:r>
            <a:r>
              <a:rPr lang="it-IT" altLang="it-IT" sz="1600" dirty="0" smtClean="0">
                <a:solidFill>
                  <a:srgbClr val="FF0000"/>
                </a:solidFill>
                <a:effectLst>
                  <a:outerShdw blurRad="38100" dist="38100" dir="2700000" algn="tl">
                    <a:srgbClr val="000000">
                      <a:alpha val="43137"/>
                    </a:srgbClr>
                  </a:outerShdw>
                </a:effectLst>
                <a:cs typeface="Arial" panose="020B0604020202020204" pitchFamily="34" charset="0"/>
              </a:rPr>
              <a:t>settore ricerca e sviluppo diminuisce</a:t>
            </a:r>
            <a:r>
              <a:rPr lang="it-IT" altLang="it-IT" sz="1600" dirty="0" smtClean="0">
                <a:cs typeface="Arial" panose="020B0604020202020204" pitchFamily="34" charset="0"/>
              </a:rPr>
              <a:t>, aumentando la nostra distanza dal resto d’Europa.</a:t>
            </a:r>
          </a:p>
          <a:p>
            <a:pPr>
              <a:defRPr/>
            </a:pPr>
            <a:r>
              <a:rPr lang="it-IT" altLang="it-IT" sz="1600" dirty="0" smtClean="0">
                <a:cs typeface="Arial" panose="020B0604020202020204" pitchFamily="34" charset="0"/>
              </a:rPr>
              <a:t>Nel complesso del 2013 gli </a:t>
            </a:r>
            <a:r>
              <a:rPr lang="it-IT" altLang="it-IT" sz="1600" dirty="0" smtClean="0">
                <a:solidFill>
                  <a:srgbClr val="FF0000"/>
                </a:solidFill>
                <a:effectLst>
                  <a:outerShdw blurRad="38100" dist="38100" dir="2700000" algn="tl">
                    <a:srgbClr val="000000">
                      <a:alpha val="43137"/>
                    </a:srgbClr>
                  </a:outerShdw>
                </a:effectLst>
                <a:cs typeface="Arial" panose="020B0604020202020204" pitchFamily="34" charset="0"/>
              </a:rPr>
              <a:t>occupati sono calati </a:t>
            </a:r>
            <a:r>
              <a:rPr lang="it-IT" altLang="it-IT" sz="1600" dirty="0" smtClean="0">
                <a:cs typeface="Arial" panose="020B0604020202020204" pitchFamily="34" charset="0"/>
              </a:rPr>
              <a:t>di ulteriori 480 mila unità. Ormai il 9,1% della popolazione vive in famiglie senza occupati. In particolare, la disoccupazione giovanile ha raggiunto quota 40%. </a:t>
            </a:r>
          </a:p>
          <a:p>
            <a:pPr>
              <a:defRPr/>
            </a:pPr>
            <a:r>
              <a:rPr lang="it-IT" altLang="it-IT" sz="1600" dirty="0" smtClean="0">
                <a:cs typeface="Arial" panose="020B0604020202020204" pitchFamily="34" charset="0"/>
              </a:rPr>
              <a:t>La proporzione di </a:t>
            </a:r>
            <a:r>
              <a:rPr lang="it-IT" altLang="it-IT" sz="1600" dirty="0" smtClean="0">
                <a:solidFill>
                  <a:srgbClr val="FF0000"/>
                </a:solidFill>
                <a:effectLst>
                  <a:outerShdw blurRad="38100" dist="38100" dir="2700000" algn="tl">
                    <a:srgbClr val="000000">
                      <a:alpha val="43137"/>
                    </a:srgbClr>
                  </a:outerShdw>
                </a:effectLst>
                <a:cs typeface="Arial" panose="020B0604020202020204" pitchFamily="34" charset="0"/>
              </a:rPr>
              <a:t>«lavoratori della conoscenza»</a:t>
            </a:r>
            <a:r>
              <a:rPr lang="it-IT" altLang="it-IT" sz="1600" dirty="0" smtClean="0">
                <a:cs typeface="Arial" panose="020B0604020202020204" pitchFamily="34" charset="0"/>
              </a:rPr>
              <a:t> sul totale degli occupati si è ridotta in un anno del 20%.</a:t>
            </a:r>
          </a:p>
          <a:p>
            <a:pPr>
              <a:defRPr/>
            </a:pPr>
            <a:r>
              <a:rPr lang="it-IT" altLang="it-IT" sz="1600" dirty="0" smtClean="0">
                <a:cs typeface="Arial" panose="020B0604020202020204" pitchFamily="34" charset="0"/>
              </a:rPr>
              <a:t>Il numero di </a:t>
            </a:r>
            <a:r>
              <a:rPr lang="it-IT" altLang="it-IT" sz="1600" dirty="0" err="1" smtClean="0">
                <a:solidFill>
                  <a:srgbClr val="FF0000"/>
                </a:solidFill>
                <a:effectLst>
                  <a:outerShdw blurRad="38100" dist="38100" dir="2700000" algn="tl">
                    <a:srgbClr val="000000">
                      <a:alpha val="43137"/>
                    </a:srgbClr>
                  </a:outerShdw>
                </a:effectLst>
                <a:cs typeface="Arial" panose="020B0604020202020204" pitchFamily="34" charset="0"/>
              </a:rPr>
              <a:t>Neet</a:t>
            </a:r>
            <a:r>
              <a:rPr lang="it-IT" altLang="it-IT" sz="1600" dirty="0" smtClean="0">
                <a:cs typeface="Arial" panose="020B0604020202020204" pitchFamily="34" charset="0"/>
              </a:rPr>
              <a:t> (persone di 15-29 anni che non lavorano e non studiano) </a:t>
            </a:r>
            <a:r>
              <a:rPr lang="it-IT" altLang="it-IT" sz="1600" dirty="0" smtClean="0">
                <a:solidFill>
                  <a:srgbClr val="FF0000"/>
                </a:solidFill>
                <a:effectLst>
                  <a:outerShdw blurRad="38100" dist="38100" dir="2700000" algn="tl">
                    <a:srgbClr val="000000">
                      <a:alpha val="43137"/>
                    </a:srgbClr>
                  </a:outerShdw>
                </a:effectLst>
                <a:cs typeface="Arial" panose="020B0604020202020204" pitchFamily="34" charset="0"/>
              </a:rPr>
              <a:t>è aumentato di quasi 200 mila unità</a:t>
            </a:r>
            <a:r>
              <a:rPr lang="it-IT" altLang="it-IT" sz="1600" dirty="0" smtClean="0">
                <a:cs typeface="Arial" panose="020B0604020202020204" pitchFamily="34" charset="0"/>
              </a:rPr>
              <a:t>.</a:t>
            </a:r>
          </a:p>
          <a:p>
            <a:pPr>
              <a:defRPr/>
            </a:pPr>
            <a:r>
              <a:rPr lang="it-IT" altLang="it-IT" sz="1600" dirty="0" smtClean="0">
                <a:solidFill>
                  <a:srgbClr val="FF0000"/>
                </a:solidFill>
                <a:effectLst>
                  <a:outerShdw blurRad="38100" dist="38100" dir="2700000" algn="tl">
                    <a:srgbClr val="000000">
                      <a:alpha val="43137"/>
                    </a:srgbClr>
                  </a:outerShdw>
                </a:effectLst>
                <a:cs typeface="Arial" panose="020B0604020202020204" pitchFamily="34" charset="0"/>
              </a:rPr>
              <a:t>Complessivamente, tuttavia, dopo il forte calo avvenuto nel 2012, la soddisfazione nei confronti della vita si mantiene stabile nel 2013. </a:t>
            </a:r>
          </a:p>
        </p:txBody>
      </p:sp>
      <p:sp>
        <p:nvSpPr>
          <p:cNvPr id="26627" name="Titolo 2"/>
          <p:cNvSpPr>
            <a:spLocks noGrp="1"/>
          </p:cNvSpPr>
          <p:nvPr>
            <p:ph type="title"/>
          </p:nvPr>
        </p:nvSpPr>
        <p:spPr>
          <a:xfrm>
            <a:off x="628650" y="831850"/>
            <a:ext cx="7886700" cy="544513"/>
          </a:xfrm>
        </p:spPr>
        <p:txBody>
          <a:bodyPr/>
          <a:lstStyle/>
          <a:p>
            <a:r>
              <a:rPr lang="it-IT" altLang="it-IT" smtClean="0"/>
              <a:t>Concludendo… e il 2013?</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1"/>
          <p:cNvSpPr>
            <a:spLocks noGrp="1"/>
          </p:cNvSpPr>
          <p:nvPr>
            <p:ph type="ctrTitle"/>
          </p:nvPr>
        </p:nvSpPr>
        <p:spPr>
          <a:xfrm>
            <a:off x="698500" y="1304925"/>
            <a:ext cx="7562850" cy="3635375"/>
          </a:xfrm>
        </p:spPr>
        <p:txBody>
          <a:bodyPr/>
          <a:lstStyle/>
          <a:p>
            <a:pPr algn="ctr" eaLnBrk="1" hangingPunct="1"/>
            <a:r>
              <a:rPr lang="en-US" altLang="it-IT" smtClean="0"/>
              <a:t>  Grazie per l’attenzione!</a:t>
            </a:r>
            <a:r>
              <a:rPr lang="en-US" altLang="it-IT" sz="2000" i="1" smtClean="0"/>
              <a:t/>
            </a:r>
            <a:br>
              <a:rPr lang="en-US" altLang="it-IT" sz="2000" i="1" smtClean="0"/>
            </a:br>
            <a:r>
              <a:rPr lang="en-US" altLang="it-IT" sz="2000" i="1" smtClean="0"/>
              <a:t/>
            </a:r>
            <a:br>
              <a:rPr lang="en-US" altLang="it-IT" sz="2000" i="1" smtClean="0"/>
            </a:br>
            <a:r>
              <a:rPr lang="en-US" altLang="it-IT" sz="2000" i="1" smtClean="0"/>
              <a:t/>
            </a:r>
            <a:br>
              <a:rPr lang="en-US" altLang="it-IT" sz="2000" i="1" smtClean="0"/>
            </a:br>
            <a:r>
              <a:rPr lang="en-US" altLang="it-IT" sz="2000" i="1" smtClean="0"/>
              <a:t>  </a:t>
            </a:r>
            <a:r>
              <a:rPr lang="en-US" altLang="it-IT" sz="2000" i="1" smtClean="0">
                <a:hlinkClick r:id="rId3"/>
              </a:rPr>
              <a:t>salvini@disia.unifi.it</a:t>
            </a:r>
            <a:endParaRPr lang="en-US" altLang="it-IT" sz="2000" smtClean="0"/>
          </a:p>
        </p:txBody>
      </p:sp>
      <p:pic>
        <p:nvPicPr>
          <p:cNvPr id="27651"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8775" y="3468688"/>
            <a:ext cx="4635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1"/>
          <p:cNvSpPr>
            <a:spLocks noGrp="1"/>
          </p:cNvSpPr>
          <p:nvPr>
            <p:ph idx="1"/>
          </p:nvPr>
        </p:nvSpPr>
        <p:spPr/>
        <p:txBody>
          <a:bodyPr/>
          <a:lstStyle/>
          <a:p>
            <a:r>
              <a:rPr lang="it-IT" altLang="it-IT" smtClean="0">
                <a:cs typeface="Arial" pitchFamily="34" charset="0"/>
              </a:rPr>
              <a:t>Le ricerche svolte in questo campo ci dicono che, allo stato attuale, non esiste un unico indicatore statistico capace di rappresentare appieno lo stato di benessere di una società, </a:t>
            </a:r>
            <a:r>
              <a:rPr lang="it-IT" altLang="it-IT" smtClean="0">
                <a:solidFill>
                  <a:srgbClr val="FF0000"/>
                </a:solidFill>
                <a:cs typeface="Arial" pitchFamily="34" charset="0"/>
              </a:rPr>
              <a:t>ma che bisogna fare riferimento a una pluralità di misure </a:t>
            </a:r>
          </a:p>
          <a:p>
            <a:r>
              <a:rPr lang="it-IT" altLang="it-IT" smtClean="0">
                <a:cs typeface="Arial" pitchFamily="34" charset="0"/>
              </a:rPr>
              <a:t>E’ stato pertanto avviato un processo per misurare il benessere attraverso </a:t>
            </a:r>
            <a:r>
              <a:rPr lang="it-IT" altLang="it-IT" smtClean="0">
                <a:solidFill>
                  <a:srgbClr val="FF0000"/>
                </a:solidFill>
                <a:cs typeface="Arial" pitchFamily="34" charset="0"/>
              </a:rPr>
              <a:t>indicatori condivisi a livello nazionale</a:t>
            </a:r>
            <a:r>
              <a:rPr lang="it-IT" altLang="it-IT" smtClean="0">
                <a:cs typeface="Arial" pitchFamily="34" charset="0"/>
              </a:rPr>
              <a:t>, utili come riferimento per il dibattito pubblico e per indirizzare le scelte politiche future</a:t>
            </a:r>
          </a:p>
          <a:p>
            <a:r>
              <a:rPr lang="it-IT" altLang="it-IT" smtClean="0">
                <a:cs typeface="Arial" pitchFamily="34" charset="0"/>
              </a:rPr>
              <a:t>Le </a:t>
            </a:r>
            <a:r>
              <a:rPr lang="it-IT" altLang="it-IT" smtClean="0">
                <a:solidFill>
                  <a:srgbClr val="FF0000"/>
                </a:solidFill>
                <a:cs typeface="Arial" pitchFamily="34" charset="0"/>
              </a:rPr>
              <a:t>dimensioni del benessere e la loro misura </a:t>
            </a:r>
            <a:r>
              <a:rPr lang="it-IT" altLang="it-IT" smtClean="0">
                <a:cs typeface="Arial" pitchFamily="34" charset="0"/>
              </a:rPr>
              <a:t>si basano sui fenomeni tesi a migliorare una società, sulla definizione di obiettivi di breve e lungo periodo e sulla valutazione dei risultati dell’azione pubblica. </a:t>
            </a:r>
          </a:p>
        </p:txBody>
      </p:sp>
      <p:sp>
        <p:nvSpPr>
          <p:cNvPr id="12291" name="Titolo 2"/>
          <p:cNvSpPr>
            <a:spLocks noGrp="1"/>
          </p:cNvSpPr>
          <p:nvPr>
            <p:ph type="title"/>
          </p:nvPr>
        </p:nvSpPr>
        <p:spPr/>
        <p:txBody>
          <a:bodyPr/>
          <a:lstStyle/>
          <a:p>
            <a:r>
              <a:rPr lang="it-IT" altLang="it-IT" smtClean="0"/>
              <a:t>Verso una definizione di benessere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contenuto 1"/>
          <p:cNvSpPr>
            <a:spLocks noGrp="1"/>
          </p:cNvSpPr>
          <p:nvPr>
            <p:ph idx="1"/>
          </p:nvPr>
        </p:nvSpPr>
        <p:spPr>
          <a:xfrm>
            <a:off x="379413" y="1530350"/>
            <a:ext cx="8135937" cy="4778375"/>
          </a:xfrm>
        </p:spPr>
        <p:txBody>
          <a:bodyPr/>
          <a:lstStyle/>
          <a:p>
            <a:r>
              <a:rPr lang="it-IT" altLang="it-IT" smtClean="0">
                <a:cs typeface="Arial" pitchFamily="34" charset="0"/>
              </a:rPr>
              <a:t>Il rapporto Bes2014 – i cui dati di base provengono da numerose fonti – si basa sull’analisi di 12 domini del benessere in Italia attraverso 134 indicatori. </a:t>
            </a:r>
          </a:p>
          <a:p>
            <a:r>
              <a:rPr lang="it-IT" altLang="it-IT" smtClean="0">
                <a:cs typeface="Arial" pitchFamily="34" charset="0"/>
              </a:rPr>
              <a:t>Ogni dominio viene guardato nel tempo e nello spazio, confrontando la situazione italiana con quella degli altri paesi europei. </a:t>
            </a:r>
          </a:p>
          <a:p>
            <a:r>
              <a:rPr lang="it-IT" altLang="it-IT" smtClean="0">
                <a:cs typeface="Arial" pitchFamily="34" charset="0"/>
              </a:rPr>
              <a:t>Inoltre, si guarda alle differenze esistenti per quanto riguarda il genere, l’età e il territorio. </a:t>
            </a:r>
          </a:p>
          <a:p>
            <a:r>
              <a:rPr lang="it-IT" altLang="it-IT" smtClean="0">
                <a:cs typeface="Arial" pitchFamily="34" charset="0"/>
              </a:rPr>
              <a:t>Dominio per dominio, la ricchezza delle informazioni consente un esame dei mutamenti della qualità della vita in Italia vista come un «dodecaedro», dove ogni faccia riassume un dominio. </a:t>
            </a:r>
          </a:p>
          <a:p>
            <a:r>
              <a:rPr lang="it-IT" altLang="it-IT" smtClean="0">
                <a:cs typeface="Arial" pitchFamily="34" charset="0"/>
              </a:rPr>
              <a:t>All’analisi per dominio si affianca una sintesi delle tendenze del benessere dei cittadini nei dieci anni dal 2004 a oggi. </a:t>
            </a:r>
          </a:p>
        </p:txBody>
      </p:sp>
      <p:sp>
        <p:nvSpPr>
          <p:cNvPr id="13315" name="Titolo 2"/>
          <p:cNvSpPr>
            <a:spLocks noGrp="1"/>
          </p:cNvSpPr>
          <p:nvPr>
            <p:ph type="title"/>
          </p:nvPr>
        </p:nvSpPr>
        <p:spPr/>
        <p:txBody>
          <a:bodyPr/>
          <a:lstStyle/>
          <a:p>
            <a:r>
              <a:rPr lang="it-IT" altLang="it-IT" smtClean="0"/>
              <a:t>Il Benessere Equo e Sostenibile in Italia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a:xfrm>
            <a:off x="658813" y="873125"/>
            <a:ext cx="7886700" cy="823913"/>
          </a:xfrm>
        </p:spPr>
        <p:txBody>
          <a:bodyPr/>
          <a:lstStyle/>
          <a:p>
            <a:r>
              <a:rPr lang="it-IT" altLang="it-IT" smtClean="0"/>
              <a:t>La mappa del benessere</a:t>
            </a:r>
          </a:p>
        </p:txBody>
      </p:sp>
      <p:pic>
        <p:nvPicPr>
          <p:cNvPr id="14339" name="Immagin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4938" y="903288"/>
            <a:ext cx="2416175"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Immagin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8763" y="3451225"/>
            <a:ext cx="7550150" cy="29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asellaDiTesto 7"/>
          <p:cNvSpPr txBox="1"/>
          <p:nvPr/>
        </p:nvSpPr>
        <p:spPr>
          <a:xfrm>
            <a:off x="2557463" y="1584325"/>
            <a:ext cx="6521450" cy="1477963"/>
          </a:xfrm>
          <a:prstGeom prst="rect">
            <a:avLst/>
          </a:prstGeom>
          <a:noFill/>
        </p:spPr>
        <p:txBody>
          <a:bodyPr>
            <a:spAutoFit/>
          </a:bodyPr>
          <a:lstStyle/>
          <a:p>
            <a:pPr>
              <a:defRPr/>
            </a:pPr>
            <a:r>
              <a:rPr lang="it-IT" dirty="0">
                <a:solidFill>
                  <a:srgbClr val="FF0000"/>
                </a:solidFill>
                <a:effectLst>
                  <a:outerShdw blurRad="38100" dist="38100" dir="2700000" algn="tl">
                    <a:srgbClr val="000000">
                      <a:alpha val="43137"/>
                    </a:srgbClr>
                  </a:outerShdw>
                </a:effectLst>
              </a:rPr>
              <a:t>Per oltre la metà delle dimensioni del benessere (cultura e tempo libero, lavoro, condizioni materiali di vita, relazioni sociali, servizi essenziali, salute, ricerca e innovazione), i risultati riproducono lo storico divario tra le Regioni del Nord e quelle del Sud, con queste ultime che occupano stabilmente le posizioni di coda.</a:t>
            </a:r>
          </a:p>
        </p:txBody>
      </p:sp>
      <p:sp>
        <p:nvSpPr>
          <p:cNvPr id="2" name="CasellaDiTesto 1"/>
          <p:cNvSpPr txBox="1"/>
          <p:nvPr/>
        </p:nvSpPr>
        <p:spPr>
          <a:xfrm>
            <a:off x="41275" y="3636963"/>
            <a:ext cx="1528763" cy="2586037"/>
          </a:xfrm>
          <a:prstGeom prst="rect">
            <a:avLst/>
          </a:prstGeom>
          <a:noFill/>
        </p:spPr>
        <p:txBody>
          <a:bodyPr>
            <a:spAutoFit/>
          </a:bodyPr>
          <a:lstStyle/>
          <a:p>
            <a:pPr>
              <a:defRPr/>
            </a:pPr>
            <a:r>
              <a:rPr lang="it-IT" dirty="0">
                <a:solidFill>
                  <a:srgbClr val="00B050"/>
                </a:solidFill>
                <a:effectLst>
                  <a:outerShdw blurRad="38100" dist="38100" dir="2700000" algn="tl">
                    <a:srgbClr val="000000">
                      <a:alpha val="43137"/>
                    </a:srgbClr>
                  </a:outerShdw>
                </a:effectLst>
              </a:rPr>
              <a:t>Il divario di benessere tra le Regioni è, dunque, almeno altrettanto rilevante di quello in termini di </a:t>
            </a:r>
            <a:r>
              <a:rPr lang="it-IT" dirty="0" err="1">
                <a:solidFill>
                  <a:srgbClr val="00B050"/>
                </a:solidFill>
                <a:effectLst>
                  <a:outerShdw blurRad="38100" dist="38100" dir="2700000" algn="tl">
                    <a:srgbClr val="000000">
                      <a:alpha val="43137"/>
                    </a:srgbClr>
                  </a:outerShdw>
                </a:effectLst>
              </a:rPr>
              <a:t>Pil</a:t>
            </a:r>
            <a:r>
              <a:rPr lang="it-IT" dirty="0">
                <a:solidFill>
                  <a:srgbClr val="00B050"/>
                </a:solidFill>
                <a:effectLst>
                  <a:outerShdw blurRad="38100" dist="38100" dir="2700000" algn="tl">
                    <a:srgbClr val="000000">
                      <a:alpha val="43137"/>
                    </a:srgbClr>
                  </a:outerShdw>
                </a:effectLst>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2"/>
          <p:cNvSpPr>
            <a:spLocks noGrp="1"/>
          </p:cNvSpPr>
          <p:nvPr>
            <p:ph type="title"/>
          </p:nvPr>
        </p:nvSpPr>
        <p:spPr/>
        <p:txBody>
          <a:bodyPr/>
          <a:lstStyle/>
          <a:p>
            <a:r>
              <a:rPr lang="it-IT" altLang="it-IT" smtClean="0"/>
              <a:t>Quali i domini e quali andamenti? (1)</a:t>
            </a:r>
          </a:p>
        </p:txBody>
      </p:sp>
      <p:sp>
        <p:nvSpPr>
          <p:cNvPr id="15363" name="Segnaposto contenuto 6"/>
          <p:cNvSpPr>
            <a:spLocks noGrp="1"/>
          </p:cNvSpPr>
          <p:nvPr>
            <p:ph idx="1"/>
          </p:nvPr>
        </p:nvSpPr>
        <p:spPr/>
        <p:txBody>
          <a:bodyPr/>
          <a:lstStyle/>
          <a:p>
            <a:r>
              <a:rPr lang="it-IT" altLang="it-IT" b="1" smtClean="0">
                <a:cs typeface="Arial" pitchFamily="34" charset="0"/>
              </a:rPr>
              <a:t>SALUTE </a:t>
            </a:r>
            <a:endParaRPr lang="it-IT" altLang="it-IT" smtClean="0">
              <a:cs typeface="Arial" pitchFamily="34" charset="0"/>
            </a:endParaRPr>
          </a:p>
          <a:p>
            <a:r>
              <a:rPr lang="it-IT" altLang="it-IT" smtClean="0">
                <a:cs typeface="Arial" pitchFamily="34" charset="0"/>
              </a:rPr>
              <a:t>Migliorano le condizioni di salute fisica, permangono le disuguaglianze </a:t>
            </a:r>
          </a:p>
          <a:p>
            <a:r>
              <a:rPr lang="it-IT" altLang="it-IT" b="1" smtClean="0">
                <a:cs typeface="Arial" pitchFamily="34" charset="0"/>
              </a:rPr>
              <a:t>ISTRUZIONE E FORMAZIONE </a:t>
            </a:r>
            <a:endParaRPr lang="it-IT" altLang="it-IT" smtClean="0">
              <a:cs typeface="Arial" pitchFamily="34" charset="0"/>
            </a:endParaRPr>
          </a:p>
          <a:p>
            <a:r>
              <a:rPr lang="it-IT" altLang="it-IT" smtClean="0">
                <a:cs typeface="Arial" pitchFamily="34" charset="0"/>
              </a:rPr>
              <a:t>Formazione in lieve miglioramento, ma crescono i Neet e diminuisce la partecipazione culturale </a:t>
            </a:r>
          </a:p>
          <a:p>
            <a:r>
              <a:rPr lang="it-IT" altLang="it-IT" b="1" smtClean="0">
                <a:cs typeface="Arial" pitchFamily="34" charset="0"/>
              </a:rPr>
              <a:t>LAVORO E CONCILIAZIONE DEI TEMPI DI VITA </a:t>
            </a:r>
            <a:endParaRPr lang="it-IT" altLang="it-IT" smtClean="0">
              <a:cs typeface="Arial" pitchFamily="34" charset="0"/>
            </a:endParaRPr>
          </a:p>
          <a:p>
            <a:r>
              <a:rPr lang="it-IT" altLang="it-IT" smtClean="0">
                <a:cs typeface="Arial" pitchFamily="34" charset="0"/>
              </a:rPr>
              <a:t>Cala l’occupazione, peggiora la qualità del lavoro, aumentano le disuguaglianze territoriali </a:t>
            </a:r>
          </a:p>
          <a:p>
            <a:r>
              <a:rPr lang="it-IT" altLang="it-IT" b="1" smtClean="0">
                <a:cs typeface="Arial" pitchFamily="34" charset="0"/>
              </a:rPr>
              <a:t>BENESSERE ECONOMICO </a:t>
            </a:r>
            <a:endParaRPr lang="it-IT" altLang="it-IT" smtClean="0">
              <a:cs typeface="Arial" pitchFamily="34" charset="0"/>
            </a:endParaRPr>
          </a:p>
          <a:p>
            <a:r>
              <a:rPr lang="it-IT" altLang="it-IT" smtClean="0">
                <a:cs typeface="Arial" pitchFamily="34" charset="0"/>
              </a:rPr>
              <a:t>Le condizioni economiche delle famiglie non migliorano, nonostante deboli segnali positivi nel 2013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contenuto 1"/>
          <p:cNvSpPr>
            <a:spLocks noGrp="1"/>
          </p:cNvSpPr>
          <p:nvPr>
            <p:ph idx="1"/>
          </p:nvPr>
        </p:nvSpPr>
        <p:spPr/>
        <p:txBody>
          <a:bodyPr/>
          <a:lstStyle/>
          <a:p>
            <a:r>
              <a:rPr lang="it-IT" altLang="it-IT" b="1" smtClean="0">
                <a:cs typeface="Arial" pitchFamily="34" charset="0"/>
              </a:rPr>
              <a:t>RELAZIONI SOCIALI </a:t>
            </a:r>
            <a:endParaRPr lang="it-IT" altLang="it-IT" smtClean="0">
              <a:cs typeface="Arial" pitchFamily="34" charset="0"/>
            </a:endParaRPr>
          </a:p>
          <a:p>
            <a:r>
              <a:rPr lang="it-IT" altLang="it-IT" smtClean="0">
                <a:cs typeface="Arial" pitchFamily="34" charset="0"/>
              </a:rPr>
              <a:t>Si fa più affidamento a reti di sostegno, ma la partecipazione sociale è in calo e resta bassa la fiducia negli altri </a:t>
            </a:r>
          </a:p>
          <a:p>
            <a:r>
              <a:rPr lang="it-IT" altLang="it-IT" b="1" smtClean="0">
                <a:cs typeface="Arial" pitchFamily="34" charset="0"/>
              </a:rPr>
              <a:t>POLITICA E ISTITUZIONI </a:t>
            </a:r>
            <a:endParaRPr lang="it-IT" altLang="it-IT" smtClean="0">
              <a:cs typeface="Arial" pitchFamily="34" charset="0"/>
            </a:endParaRPr>
          </a:p>
          <a:p>
            <a:r>
              <a:rPr lang="it-IT" altLang="it-IT" smtClean="0">
                <a:cs typeface="Arial" pitchFamily="34" charset="0"/>
              </a:rPr>
              <a:t>Più donne e giovani nei luoghi decisionali economici e politici, scende l’età media dei parlamentari, resta alta la sfiducia nelle istituzioni </a:t>
            </a:r>
          </a:p>
          <a:p>
            <a:r>
              <a:rPr lang="it-IT" altLang="it-IT" b="1" smtClean="0">
                <a:cs typeface="Arial" pitchFamily="34" charset="0"/>
              </a:rPr>
              <a:t>SICUREZZA </a:t>
            </a:r>
            <a:endParaRPr lang="it-IT" altLang="it-IT" smtClean="0">
              <a:cs typeface="Arial" pitchFamily="34" charset="0"/>
            </a:endParaRPr>
          </a:p>
          <a:p>
            <a:r>
              <a:rPr lang="it-IT" altLang="it-IT" smtClean="0">
                <a:cs typeface="Arial" pitchFamily="34" charset="0"/>
              </a:rPr>
              <a:t>Calano gli omicidi ma aumentano furti e rapine </a:t>
            </a:r>
          </a:p>
          <a:p>
            <a:r>
              <a:rPr lang="it-IT" altLang="it-IT" b="1" smtClean="0">
                <a:cs typeface="Arial" pitchFamily="34" charset="0"/>
              </a:rPr>
              <a:t>BENESSERE SOGGETTIVO </a:t>
            </a:r>
            <a:endParaRPr lang="it-IT" altLang="it-IT" smtClean="0">
              <a:cs typeface="Arial" pitchFamily="34" charset="0"/>
            </a:endParaRPr>
          </a:p>
          <a:p>
            <a:r>
              <a:rPr lang="it-IT" altLang="it-IT" smtClean="0">
                <a:cs typeface="Arial" pitchFamily="34" charset="0"/>
              </a:rPr>
              <a:t>Soddisfazione per la vita stabile, ma in calo tra i giovani e al Nord </a:t>
            </a:r>
          </a:p>
        </p:txBody>
      </p:sp>
      <p:sp>
        <p:nvSpPr>
          <p:cNvPr id="16387" name="Titolo 2"/>
          <p:cNvSpPr>
            <a:spLocks noGrp="1"/>
          </p:cNvSpPr>
          <p:nvPr>
            <p:ph type="title"/>
          </p:nvPr>
        </p:nvSpPr>
        <p:spPr/>
        <p:txBody>
          <a:bodyPr/>
          <a:lstStyle/>
          <a:p>
            <a:r>
              <a:rPr lang="it-IT" altLang="it-IT" smtClean="0"/>
              <a:t>Quali i domini e quali andamenti? (2)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contenuto 1"/>
          <p:cNvSpPr>
            <a:spLocks noGrp="1"/>
          </p:cNvSpPr>
          <p:nvPr>
            <p:ph idx="1"/>
          </p:nvPr>
        </p:nvSpPr>
        <p:spPr/>
        <p:txBody>
          <a:bodyPr/>
          <a:lstStyle/>
          <a:p>
            <a:r>
              <a:rPr lang="it-IT" altLang="it-IT" b="1" smtClean="0">
                <a:cs typeface="Arial" pitchFamily="34" charset="0"/>
              </a:rPr>
              <a:t>PAESAGGIO E PATRIMONIO CULTURALE </a:t>
            </a:r>
            <a:endParaRPr lang="it-IT" altLang="it-IT" smtClean="0">
              <a:cs typeface="Arial" pitchFamily="34" charset="0"/>
            </a:endParaRPr>
          </a:p>
          <a:p>
            <a:r>
              <a:rPr lang="it-IT" altLang="it-IT" smtClean="0">
                <a:cs typeface="Arial" pitchFamily="34" charset="0"/>
              </a:rPr>
              <a:t>Una priorità non riconosciuta </a:t>
            </a:r>
          </a:p>
          <a:p>
            <a:r>
              <a:rPr lang="it-IT" altLang="it-IT" b="1" smtClean="0">
                <a:cs typeface="Arial" pitchFamily="34" charset="0"/>
              </a:rPr>
              <a:t>AMBIENTE </a:t>
            </a:r>
            <a:endParaRPr lang="it-IT" altLang="it-IT" smtClean="0">
              <a:cs typeface="Arial" pitchFamily="34" charset="0"/>
            </a:endParaRPr>
          </a:p>
          <a:p>
            <a:r>
              <a:rPr lang="it-IT" altLang="it-IT" smtClean="0">
                <a:cs typeface="Arial" pitchFamily="34" charset="0"/>
              </a:rPr>
              <a:t>Nel futuro verde ed energia rinnovabile, ma inquinamento del territorio da monitorare attentamente </a:t>
            </a:r>
          </a:p>
          <a:p>
            <a:r>
              <a:rPr lang="it-IT" altLang="it-IT" b="1" smtClean="0">
                <a:cs typeface="Arial" pitchFamily="34" charset="0"/>
              </a:rPr>
              <a:t>RICERCA E INNOVAZIONE </a:t>
            </a:r>
            <a:endParaRPr lang="it-IT" altLang="it-IT" smtClean="0">
              <a:cs typeface="Arial" pitchFamily="34" charset="0"/>
            </a:endParaRPr>
          </a:p>
          <a:p>
            <a:r>
              <a:rPr lang="it-IT" altLang="it-IT" smtClean="0">
                <a:cs typeface="Arial" pitchFamily="34" charset="0"/>
              </a:rPr>
              <a:t>La quota di Pil per ricerca e sviluppo diminuisce, le differenze territoriali crescono </a:t>
            </a:r>
          </a:p>
          <a:p>
            <a:r>
              <a:rPr lang="it-IT" altLang="it-IT" b="1" smtClean="0">
                <a:cs typeface="Arial" pitchFamily="34" charset="0"/>
              </a:rPr>
              <a:t>QUALITÀ DEI SERVIZI </a:t>
            </a:r>
            <a:endParaRPr lang="it-IT" altLang="it-IT" smtClean="0">
              <a:cs typeface="Arial" pitchFamily="34" charset="0"/>
            </a:endParaRPr>
          </a:p>
          <a:p>
            <a:r>
              <a:rPr lang="it-IT" altLang="it-IT" smtClean="0">
                <a:cs typeface="Arial" pitchFamily="34" charset="0"/>
              </a:rPr>
              <a:t>Luci e ombre nella situazione dei servizi di pubblica utilità </a:t>
            </a:r>
          </a:p>
        </p:txBody>
      </p:sp>
      <p:sp>
        <p:nvSpPr>
          <p:cNvPr id="17411" name="Titolo 2"/>
          <p:cNvSpPr>
            <a:spLocks noGrp="1"/>
          </p:cNvSpPr>
          <p:nvPr>
            <p:ph type="title"/>
          </p:nvPr>
        </p:nvSpPr>
        <p:spPr/>
        <p:txBody>
          <a:bodyPr/>
          <a:lstStyle/>
          <a:p>
            <a:r>
              <a:rPr lang="it-IT" altLang="it-IT" smtClean="0"/>
              <a:t>Quali i domini e quali andamenti? (3)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ctrTitle"/>
          </p:nvPr>
        </p:nvSpPr>
        <p:spPr>
          <a:xfrm>
            <a:off x="1176338" y="1169988"/>
            <a:ext cx="7069137" cy="2847975"/>
          </a:xfrm>
        </p:spPr>
        <p:txBody>
          <a:bodyPr/>
          <a:lstStyle/>
          <a:p>
            <a:r>
              <a:rPr lang="it-IT" altLang="it-IT" smtClean="0"/>
              <a:t>Due temi ad esempio….</a:t>
            </a:r>
            <a:br>
              <a:rPr lang="it-IT" altLang="it-IT" smtClean="0"/>
            </a:br>
            <a:r>
              <a:rPr lang="it-IT" altLang="it-IT" smtClean="0"/>
              <a:t/>
            </a:r>
            <a:br>
              <a:rPr lang="it-IT" altLang="it-IT" smtClean="0"/>
            </a:br>
            <a:r>
              <a:rPr lang="it-IT" altLang="it-IT" smtClean="0"/>
              <a:t>1) </a:t>
            </a:r>
            <a:r>
              <a:rPr lang="it-IT" altLang="it-IT" smtClean="0">
                <a:solidFill>
                  <a:srgbClr val="FF0000"/>
                </a:solidFill>
              </a:rPr>
              <a:t>Istruzione e formazione</a:t>
            </a:r>
            <a:r>
              <a:rPr lang="it-IT" altLang="it-IT" smtClean="0"/>
              <a:t/>
            </a:r>
            <a:br>
              <a:rPr lang="it-IT" altLang="it-IT" smtClean="0"/>
            </a:br>
            <a:r>
              <a:rPr lang="it-IT" altLang="it-IT" smtClean="0"/>
              <a:t>2) </a:t>
            </a:r>
            <a:r>
              <a:rPr lang="it-IT" altLang="it-IT" smtClean="0">
                <a:solidFill>
                  <a:srgbClr val="00B050"/>
                </a:solidFill>
              </a:rPr>
              <a:t>Lavoro e Conciliazione dei tempi di vita</a:t>
            </a:r>
          </a:p>
        </p:txBody>
      </p:sp>
      <p:sp>
        <p:nvSpPr>
          <p:cNvPr id="21507" name="Sottotitolo 2"/>
          <p:cNvSpPr>
            <a:spLocks noGrp="1"/>
          </p:cNvSpPr>
          <p:nvPr>
            <p:ph type="subTitle" idx="1"/>
          </p:nvPr>
        </p:nvSpPr>
        <p:spPr>
          <a:xfrm>
            <a:off x="1693863" y="4530725"/>
            <a:ext cx="5738812" cy="1127125"/>
          </a:xfrm>
        </p:spPr>
        <p:txBody>
          <a:bodyPr/>
          <a:lstStyle/>
          <a:p>
            <a:pPr>
              <a:defRPr/>
            </a:pPr>
            <a:r>
              <a:rPr lang="it-IT" altLang="it-IT" sz="3200" i="1" dirty="0" smtClean="0">
                <a:effectLst>
                  <a:outerShdw blurRad="38100" dist="38100" dir="2700000" algn="tl">
                    <a:srgbClr val="000000">
                      <a:alpha val="43137"/>
                    </a:srgbClr>
                  </a:outerShdw>
                </a:effectLst>
              </a:rPr>
              <a:t>Indicatori e dati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contenuto 1"/>
          <p:cNvSpPr>
            <a:spLocks noGrp="1"/>
          </p:cNvSpPr>
          <p:nvPr>
            <p:ph idx="1"/>
          </p:nvPr>
        </p:nvSpPr>
        <p:spPr>
          <a:xfrm>
            <a:off x="628650" y="1838325"/>
            <a:ext cx="7886700" cy="4541838"/>
          </a:xfrm>
        </p:spPr>
        <p:txBody>
          <a:bodyPr/>
          <a:lstStyle/>
          <a:p>
            <a:r>
              <a:rPr lang="it-IT" altLang="it-IT" sz="2000" smtClean="0">
                <a:cs typeface="Arial" pitchFamily="34" charset="0"/>
              </a:rPr>
              <a:t>Il dominio prende in considerazione quattro dimensioni: istruzione formale, formazione continua, livelli di competenze e partecipazione culturale. È attraverso queste che è possibile tracciare i principali mutamenti in atto. </a:t>
            </a:r>
          </a:p>
          <a:p>
            <a:r>
              <a:rPr lang="it-IT" altLang="it-IT" sz="2000" b="1" smtClean="0">
                <a:cs typeface="Arial" pitchFamily="34" charset="0"/>
              </a:rPr>
              <a:t>Tra il 2011 e il 2013 migliorano quasi tutti gli indicatori sulla formazione</a:t>
            </a:r>
            <a:r>
              <a:rPr lang="it-IT" altLang="it-IT" sz="2000" smtClean="0">
                <a:cs typeface="Arial" pitchFamily="34" charset="0"/>
              </a:rPr>
              <a:t>, ma la crescita è lenta e troppo esigua per riuscire a colmare l’importante divario che separa l’Italia dal resto d’Europa. Nel 2013, il 58,2% dei 25-64enni possiede almeno il diploma superiore, contro un valore medio europeo del 74,9%; la quota di individui tra i 30 e i 34 anni che hanno conseguito un titolo universitario è appena del 22,4.</a:t>
            </a:r>
          </a:p>
        </p:txBody>
      </p:sp>
      <p:sp>
        <p:nvSpPr>
          <p:cNvPr id="19459" name="Titolo 2"/>
          <p:cNvSpPr>
            <a:spLocks noGrp="1"/>
          </p:cNvSpPr>
          <p:nvPr>
            <p:ph type="title"/>
          </p:nvPr>
        </p:nvSpPr>
        <p:spPr/>
        <p:txBody>
          <a:bodyPr/>
          <a:lstStyle/>
          <a:p>
            <a:r>
              <a:rPr lang="it-IT" altLang="it-IT" smtClean="0"/>
              <a:t>Istruzione e formazione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3441</TotalTime>
  <Words>1727</Words>
  <Application>Microsoft Office PowerPoint</Application>
  <PresentationFormat>Presentazione su schermo (4:3)</PresentationFormat>
  <Paragraphs>115</Paragraphs>
  <Slides>17</Slides>
  <Notes>2</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Tema di Office</vt:lpstr>
      <vt:lpstr>Il BES: un quadro generale delle componenti  e degli indicatori utilizzati</vt:lpstr>
      <vt:lpstr>Verso una definizione di benessere</vt:lpstr>
      <vt:lpstr>Il Benessere Equo e Sostenibile in Italia</vt:lpstr>
      <vt:lpstr>La mappa del benessere</vt:lpstr>
      <vt:lpstr>Quali i domini e quali andamenti? (1)</vt:lpstr>
      <vt:lpstr>Quali i domini e quali andamenti? (2)</vt:lpstr>
      <vt:lpstr>Quali i domini e quali andamenti? (3)</vt:lpstr>
      <vt:lpstr>Due temi ad esempio….  1) Istruzione e formazione 2) Lavoro e Conciliazione dei tempi di vita</vt:lpstr>
      <vt:lpstr>Istruzione e formazione </vt:lpstr>
      <vt:lpstr>Gli indicatori</vt:lpstr>
      <vt:lpstr>Conciliazione famiglia-lavoro</vt:lpstr>
      <vt:lpstr>Gli indicatori</vt:lpstr>
      <vt:lpstr>Lavoro e famiglia </vt:lpstr>
      <vt:lpstr>Un tentativo di sintesi (1) Domini che migliorano, domini che peggiorano </vt:lpstr>
      <vt:lpstr>Un tentativo di sintesi (2)  La qualità della vita in Italia negli ultimi dieci anni</vt:lpstr>
      <vt:lpstr>Concludendo… e il 2013?</vt:lpstr>
      <vt:lpstr>  Grazie per l’attenzione!     salvini@disia.unifi.it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daniela</dc:creator>
  <cp:lastModifiedBy>Daniela DL. Lauriello</cp:lastModifiedBy>
  <cp:revision>290</cp:revision>
  <cp:lastPrinted>2014-10-03T09:46:57Z</cp:lastPrinted>
  <dcterms:created xsi:type="dcterms:W3CDTF">2013-06-21T10:32:27Z</dcterms:created>
  <dcterms:modified xsi:type="dcterms:W3CDTF">2015-07-28T09:43:19Z</dcterms:modified>
</cp:coreProperties>
</file>