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5" r:id="rId4"/>
    <p:sldId id="263" r:id="rId5"/>
    <p:sldId id="264" r:id="rId6"/>
    <p:sldId id="266" r:id="rId7"/>
    <p:sldId id="267" r:id="rId8"/>
  </p:sldIdLst>
  <p:sldSz cx="9144000" cy="6858000" type="screen4x3"/>
  <p:notesSz cx="6669088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 snapToObjects="1" showGuides="1">
      <p:cViewPr>
        <p:scale>
          <a:sx n="104" d="100"/>
          <a:sy n="104" d="100"/>
        </p:scale>
        <p:origin x="-90" y="90"/>
      </p:cViewPr>
      <p:guideLst>
        <p:guide orient="horz" pos="1335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D165BCEB-137C-4D56-B9F5-E5409F3FE8F1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F1B5D5F4-A011-4B79-AFAE-ECE2261DA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6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5F4-A011-4B79-AFAE-ECE2261DAF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1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Progresso inteso come miglioramento</a:t>
            </a:r>
            <a:r>
              <a:rPr lang="it-IT" baseline="0" dirty="0" smtClean="0"/>
              <a:t> delle condizioni di vita delle persone, dunque inteso come sviluppo sociale, economico e culturale.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5F4-A011-4B79-AFAE-ECE2261DAF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27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 smtClean="0"/>
              <a:t>Individuazione indicatori del BES (anche attraverso degli indicatori </a:t>
            </a:r>
            <a:r>
              <a:rPr lang="it-IT" dirty="0" err="1" smtClean="0"/>
              <a:t>proxy</a:t>
            </a:r>
            <a:r>
              <a:rPr lang="it-IT" dirty="0" smtClean="0"/>
              <a:t> del BES nazionale, con l’aggiunta di quelli rilevanti per lo specifico contesto territoriale e istituzionale di analisi.</a:t>
            </a:r>
          </a:p>
          <a:p>
            <a:pPr>
              <a:buFontTx/>
              <a:buChar char="-"/>
            </a:pPr>
            <a:r>
              <a:rPr lang="it-IT" dirty="0" smtClean="0"/>
              <a:t>Individuazione indicatori specifici per</a:t>
            </a:r>
            <a:r>
              <a:rPr lang="it-IT" baseline="0" dirty="0" smtClean="0"/>
              <a:t> gli enti locali (sulla base dei bisogni e dei risultati)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5F4-A011-4B79-AFAE-ECE2261DAF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81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5F4-A011-4B79-AFAE-ECE2261DAF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81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5F4-A011-4B79-AFAE-ECE2261DAF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81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5F4-A011-4B79-AFAE-ECE2261DAF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811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D5F4-A011-4B79-AFAE-ECE2261DAF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81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12/02/2015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070163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253943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1626695"/>
            <a:ext cx="755173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 </a:t>
            </a:r>
            <a:r>
              <a:rPr lang="it-IT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 delle </a:t>
            </a:r>
            <a:r>
              <a:rPr lang="it-IT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Province</a:t>
            </a:r>
          </a:p>
          <a:p>
            <a:endParaRPr lang="it-IT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Roberta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Piergiovanni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Ravenna, 24 ottobre 2014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magine 1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6" y="928036"/>
            <a:ext cx="3135909" cy="2356722"/>
          </a:xfrm>
          <a:prstGeom prst="rect">
            <a:avLst/>
          </a:prstGeom>
        </p:spPr>
      </p:pic>
      <p:pic>
        <p:nvPicPr>
          <p:cNvPr id="6" name="Immagine 5" descr="bes_provin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833" y="2911160"/>
            <a:ext cx="2587303" cy="60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" y="2948029"/>
            <a:ext cx="2886075" cy="305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1" y="558547"/>
            <a:ext cx="2051859" cy="19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090672" y="675971"/>
            <a:ext cx="4645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 studio si collega all’iniziativa del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Cnel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dell’Istat nell’ambito nazionale per misurare il </a:t>
            </a:r>
            <a:r>
              <a:rPr lang="it-IT" dirty="0">
                <a:solidFill>
                  <a:srgbClr val="FF0000"/>
                </a:solidFill>
              </a:rPr>
              <a:t>progresso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della società italiana. </a:t>
            </a:r>
          </a:p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ambito provinciale viene inizialmente promosso dalla Provincia di Pesaro con la partecipazione tecnico-metodologica dell’ISTAT.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28500" y="2757755"/>
            <a:ext cx="747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Nel 2014 molte Province hanno aderito al progetto contribuendo alla realizzazione di 21 fascicoli provinciali.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24" y="3358366"/>
            <a:ext cx="4233944" cy="26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93192" y="3678558"/>
            <a:ext cx="2990088" cy="13388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</a:t>
            </a:r>
          </a:p>
          <a:p>
            <a:endParaRPr lang="it-IT" sz="9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province</a:t>
            </a:r>
            <a:endParaRPr lang="it-IT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2927046" y="3958272"/>
            <a:ext cx="1033272" cy="706427"/>
          </a:xfrm>
          <a:prstGeom prst="rightArrow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55576" y="529516"/>
            <a:ext cx="753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 delle Province: gli obiettivi</a:t>
            </a:r>
            <a:endParaRPr lang="it-IT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75032" y="1552462"/>
            <a:ext cx="72995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Wingdings" pitchFamily="2" charset="2"/>
              <a:buChar char="q"/>
              <a:tabLst>
                <a:tab pos="357188" algn="l"/>
              </a:tabLst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Misurare stato, livello e dinamiche del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della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comunità locale.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7188" indent="-357188">
              <a:buFont typeface="Wingdings" pitchFamily="2" charset="2"/>
              <a:buChar char="q"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Valutare il contributo dell’azione dell’Ente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locale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 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territorio.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7188" indent="-357188">
              <a:buFont typeface="Wingdings" pitchFamily="2" charset="2"/>
              <a:buChar char="q"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Alimentare e sostenere nel tempo i flussi 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informativi.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1" y="1204150"/>
            <a:ext cx="2494028" cy="24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03" y="1204150"/>
            <a:ext cx="2478023" cy="250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5" y="1204150"/>
            <a:ext cx="2486264" cy="250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99911" y="495562"/>
            <a:ext cx="705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Province della Romagna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091048" y="3795069"/>
            <a:ext cx="200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Paola </a:t>
            </a:r>
            <a:r>
              <a:rPr lang="it-IT" dirty="0" err="1" smtClean="0"/>
              <a:t>Alessandri</a:t>
            </a:r>
            <a:endParaRPr lang="it-IT" dirty="0" smtClean="0"/>
          </a:p>
          <a:p>
            <a:r>
              <a:rPr lang="it-IT" dirty="0" smtClean="0"/>
              <a:t>Roberta </a:t>
            </a:r>
            <a:r>
              <a:rPr lang="it-IT" dirty="0" err="1" smtClean="0"/>
              <a:t>Cuffiani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85199" y="3844300"/>
            <a:ext cx="200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Rossella Salvi</a:t>
            </a:r>
          </a:p>
          <a:p>
            <a:r>
              <a:rPr lang="it-IT" dirty="0" smtClean="0"/>
              <a:t>Cristina Biondi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3128" y="4048456"/>
            <a:ext cx="215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Gioietta </a:t>
            </a:r>
            <a:r>
              <a:rPr lang="it-IT" dirty="0" err="1" smtClean="0"/>
              <a:t>Giunchedi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77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42008" y="88624"/>
            <a:ext cx="4754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</a:rPr>
              <a:t>Le 11 dimensioni analizzate in Bes province: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8498" y="657883"/>
            <a:ext cx="239929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rgbClr val="505150"/>
                </a:solidFill>
              </a:rPr>
              <a:t>1. Salute</a:t>
            </a:r>
          </a:p>
          <a:p>
            <a:r>
              <a:rPr lang="it-IT" sz="1100" dirty="0"/>
              <a:t>- Aspettative di vita</a:t>
            </a:r>
          </a:p>
          <a:p>
            <a:r>
              <a:rPr lang="it-IT" sz="1100" dirty="0"/>
              <a:t>- Incidenza di alcune patologie</a:t>
            </a:r>
          </a:p>
          <a:p>
            <a:r>
              <a:rPr lang="it-IT" sz="1100" dirty="0"/>
              <a:t>- Mortalità</a:t>
            </a:r>
          </a:p>
          <a:p>
            <a:r>
              <a:rPr lang="it-IT" sz="1100" dirty="0"/>
              <a:t>- Stili di vita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26786" y="1710479"/>
            <a:ext cx="2975366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rgbClr val="505150"/>
                </a:solidFill>
              </a:rPr>
              <a:t>2. Istruzione e formazione </a:t>
            </a:r>
          </a:p>
          <a:p>
            <a:r>
              <a:rPr lang="it-IT" sz="1100" dirty="0"/>
              <a:t>- Apprendimento permanente</a:t>
            </a:r>
          </a:p>
          <a:p>
            <a:r>
              <a:rPr lang="it-IT" sz="1100" dirty="0"/>
              <a:t>- Fruizione culturale educativa</a:t>
            </a:r>
          </a:p>
          <a:p>
            <a:r>
              <a:rPr lang="it-IT" sz="1100" dirty="0"/>
              <a:t>- Livello di istruzione</a:t>
            </a:r>
          </a:p>
          <a:p>
            <a:r>
              <a:rPr lang="it-IT" sz="1100" dirty="0"/>
              <a:t>- Offerta formativa</a:t>
            </a:r>
          </a:p>
          <a:p>
            <a:r>
              <a:rPr lang="it-IT" sz="1100" dirty="0"/>
              <a:t>- Offerta culturale educativa</a:t>
            </a:r>
          </a:p>
          <a:p>
            <a:r>
              <a:rPr lang="it-IT" sz="1100" dirty="0"/>
              <a:t>- Partecipazione alla formazione professionale</a:t>
            </a:r>
          </a:p>
          <a:p>
            <a:r>
              <a:rPr lang="it-IT" sz="1100" dirty="0"/>
              <a:t>- Partecipazione scolastica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81066" y="3412882"/>
            <a:ext cx="2591318" cy="195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rgbClr val="505150"/>
                </a:solidFill>
              </a:rPr>
              <a:t> 3. Lavoro e conciliazione dei tempi di vita</a:t>
            </a:r>
          </a:p>
          <a:p>
            <a:r>
              <a:rPr lang="it-IT" sz="1100" dirty="0"/>
              <a:t>- Conciliazione</a:t>
            </a:r>
          </a:p>
          <a:p>
            <a:r>
              <a:rPr lang="it-IT" sz="1100" dirty="0"/>
              <a:t>- Disoccupazione</a:t>
            </a:r>
          </a:p>
          <a:p>
            <a:r>
              <a:rPr lang="it-IT" sz="1100" dirty="0"/>
              <a:t>- Occupazione</a:t>
            </a:r>
          </a:p>
          <a:p>
            <a:r>
              <a:rPr lang="it-IT" sz="1100" dirty="0"/>
              <a:t>- Partecipazione al mercato del lavoro</a:t>
            </a:r>
          </a:p>
          <a:p>
            <a:r>
              <a:rPr lang="it-IT" sz="1100" dirty="0"/>
              <a:t>- Politiche del lavoro</a:t>
            </a:r>
          </a:p>
          <a:p>
            <a:r>
              <a:rPr lang="it-IT" sz="1100" dirty="0"/>
              <a:t>- Qualità dell’occupazione</a:t>
            </a:r>
            <a:endParaRPr lang="it-IT" sz="1100" b="1" dirty="0">
              <a:solidFill>
                <a:srgbClr val="50515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127248" y="484147"/>
            <a:ext cx="2738658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rgbClr val="505150"/>
                </a:solidFill>
              </a:rPr>
              <a:t>4. Benessere economico</a:t>
            </a:r>
          </a:p>
          <a:p>
            <a:r>
              <a:rPr lang="it-IT" sz="1100" dirty="0" smtClean="0"/>
              <a:t>- </a:t>
            </a:r>
            <a:r>
              <a:rPr lang="it-IT" sz="1100" dirty="0"/>
              <a:t>Benessere materiale</a:t>
            </a:r>
          </a:p>
          <a:p>
            <a:r>
              <a:rPr lang="it-IT" sz="1100" dirty="0"/>
              <a:t>- Consumi</a:t>
            </a:r>
          </a:p>
          <a:p>
            <a:r>
              <a:rPr lang="it-IT" sz="1100" dirty="0"/>
              <a:t>- Difficoltà economica</a:t>
            </a:r>
          </a:p>
          <a:p>
            <a:r>
              <a:rPr lang="it-IT" sz="1100" dirty="0"/>
              <a:t>- Disuguaglianza</a:t>
            </a:r>
          </a:p>
          <a:p>
            <a:r>
              <a:rPr lang="it-IT" sz="1100" dirty="0"/>
              <a:t>- Reddito</a:t>
            </a:r>
          </a:p>
          <a:p>
            <a:r>
              <a:rPr lang="it-IT" sz="1100" dirty="0"/>
              <a:t>- Ricchezza</a:t>
            </a:r>
          </a:p>
          <a:p>
            <a:r>
              <a:rPr lang="it-IT" sz="1100" dirty="0"/>
              <a:t>- Risparmio</a:t>
            </a:r>
          </a:p>
          <a:p>
            <a:r>
              <a:rPr lang="it-IT" sz="1100" dirty="0"/>
              <a:t>- Sostegno economico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934591" y="2250427"/>
            <a:ext cx="2738658" cy="122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rgbClr val="505150"/>
                </a:solidFill>
              </a:rPr>
              <a:t>5. Relazioni sociali</a:t>
            </a:r>
          </a:p>
          <a:p>
            <a:r>
              <a:rPr lang="it-IT" sz="1100" dirty="0"/>
              <a:t>- Disabilità</a:t>
            </a:r>
          </a:p>
          <a:p>
            <a:r>
              <a:rPr lang="it-IT" sz="1100" dirty="0"/>
              <a:t>- Famiglia</a:t>
            </a:r>
          </a:p>
          <a:p>
            <a:r>
              <a:rPr lang="it-IT" sz="1100" dirty="0"/>
              <a:t>- Inclusione lavorativa</a:t>
            </a:r>
          </a:p>
          <a:p>
            <a:r>
              <a:rPr lang="it-IT" sz="1100" dirty="0"/>
              <a:t>- Relazioni</a:t>
            </a:r>
          </a:p>
          <a:p>
            <a:r>
              <a:rPr lang="it-IT" sz="1100" dirty="0"/>
              <a:t>- Società civile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992438" y="3440183"/>
            <a:ext cx="2738658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rgbClr val="505150"/>
                </a:solidFill>
              </a:rPr>
              <a:t> 6. Politica e istituzioni</a:t>
            </a:r>
          </a:p>
          <a:p>
            <a:r>
              <a:rPr lang="it-IT" sz="1100" dirty="0"/>
              <a:t>- Amministrazione locale</a:t>
            </a:r>
          </a:p>
          <a:p>
            <a:r>
              <a:rPr lang="it-IT" sz="1100" dirty="0"/>
              <a:t>- Apertura delle istituzioni locali</a:t>
            </a:r>
          </a:p>
          <a:p>
            <a:r>
              <a:rPr lang="it-IT" sz="1100" dirty="0"/>
              <a:t>- Finanza Pubblica Locale</a:t>
            </a:r>
          </a:p>
          <a:p>
            <a:r>
              <a:rPr lang="it-IT" sz="1100" dirty="0"/>
              <a:t>- Funzionamento della giustizia</a:t>
            </a:r>
          </a:p>
          <a:p>
            <a:r>
              <a:rPr lang="it-IT" sz="1100" dirty="0"/>
              <a:t>- </a:t>
            </a:r>
            <a:r>
              <a:rPr lang="it-IT" sz="1100" dirty="0" err="1"/>
              <a:t>Inclusivita</a:t>
            </a:r>
            <a:r>
              <a:rPr lang="it-IT" sz="1100" dirty="0"/>
              <a:t>' delle istituzioni</a:t>
            </a:r>
          </a:p>
          <a:p>
            <a:r>
              <a:rPr lang="it-IT" sz="1100" dirty="0"/>
              <a:t>- Partecipazione istituzionale</a:t>
            </a:r>
          </a:p>
          <a:p>
            <a:r>
              <a:rPr lang="it-IT" sz="1100" dirty="0"/>
              <a:t>- Pubblica Amministrazione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162120" y="5021711"/>
            <a:ext cx="239929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rgbClr val="505150"/>
                </a:solidFill>
              </a:rPr>
              <a:t>7. Sicurezza</a:t>
            </a:r>
          </a:p>
          <a:p>
            <a:r>
              <a:rPr lang="it-IT" sz="1100" dirty="0" smtClean="0"/>
              <a:t>-  </a:t>
            </a:r>
            <a:r>
              <a:rPr lang="it-IT" sz="1100" dirty="0"/>
              <a:t>Criminalità</a:t>
            </a:r>
          </a:p>
          <a:p>
            <a:r>
              <a:rPr lang="it-IT" sz="1100" dirty="0"/>
              <a:t>- Integrità fisica</a:t>
            </a:r>
          </a:p>
          <a:p>
            <a:r>
              <a:rPr lang="it-IT" sz="1100" dirty="0"/>
              <a:t>- Insicurezza economica</a:t>
            </a:r>
          </a:p>
          <a:p>
            <a:r>
              <a:rPr lang="it-IT" sz="1100" dirty="0"/>
              <a:t>- Sicurezza del contesto di vita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693350" y="633061"/>
            <a:ext cx="2963708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rgbClr val="505150"/>
                </a:solidFill>
              </a:rPr>
              <a:t> 8. Paesaggio e patrimonio culturale</a:t>
            </a:r>
          </a:p>
          <a:p>
            <a:r>
              <a:rPr lang="it-IT" sz="1100" dirty="0"/>
              <a:t>a) difesa del suolo, tutela e valorizzazione dell’ambiente</a:t>
            </a:r>
            <a:endParaRPr lang="it-IT" sz="1200" dirty="0"/>
          </a:p>
          <a:p>
            <a:r>
              <a:rPr lang="it-IT" sz="1100" dirty="0"/>
              <a:t>c) valorizzazione dei beni culturali</a:t>
            </a:r>
          </a:p>
          <a:p>
            <a:r>
              <a:rPr lang="it-IT" sz="1100" dirty="0"/>
              <a:t>e) protezione della flora e della fauna, parchi e riserve naturali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975557" y="2387587"/>
            <a:ext cx="2399294" cy="10525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rgbClr val="505150"/>
                </a:solidFill>
              </a:rPr>
              <a:t> 9. Ambiente</a:t>
            </a:r>
          </a:p>
          <a:p>
            <a:r>
              <a:rPr lang="it-IT" sz="1100" dirty="0" smtClean="0"/>
              <a:t>- </a:t>
            </a:r>
            <a:r>
              <a:rPr lang="it-IT" sz="1100" dirty="0"/>
              <a:t>Ciclo dei rifiuti</a:t>
            </a:r>
          </a:p>
          <a:p>
            <a:r>
              <a:rPr lang="it-IT" sz="1100" dirty="0"/>
              <a:t>- Qualità ambientale</a:t>
            </a:r>
          </a:p>
          <a:p>
            <a:r>
              <a:rPr lang="it-IT" sz="1100" dirty="0"/>
              <a:t>- Tutela del patrimonio naturale</a:t>
            </a:r>
          </a:p>
          <a:p>
            <a:r>
              <a:rPr lang="it-IT" sz="1100" dirty="0"/>
              <a:t>- Utilizzo delle Risorse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49325" y="3611397"/>
            <a:ext cx="3085360" cy="71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rgbClr val="505150"/>
                </a:solidFill>
              </a:rPr>
              <a:t>10. Ricerca e innovazione</a:t>
            </a:r>
          </a:p>
          <a:p>
            <a:r>
              <a:rPr lang="it-IT" sz="1100" dirty="0" smtClean="0"/>
              <a:t>- </a:t>
            </a:r>
            <a:r>
              <a:rPr lang="it-IT" sz="1100" dirty="0"/>
              <a:t>Creazione di conoscenza</a:t>
            </a:r>
          </a:p>
          <a:p>
            <a:r>
              <a:rPr lang="it-IT" sz="1100" dirty="0"/>
              <a:t>- Applicazione e diffusione della conoscenza.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767790" y="4445317"/>
            <a:ext cx="3248429" cy="122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600" b="1" dirty="0">
                <a:solidFill>
                  <a:srgbClr val="505150"/>
                </a:solidFill>
              </a:rPr>
              <a:t> 11. Qualità dei servizi</a:t>
            </a:r>
          </a:p>
          <a:p>
            <a:r>
              <a:rPr lang="it-IT" sz="1100" dirty="0" smtClean="0"/>
              <a:t>viabilità </a:t>
            </a:r>
            <a:r>
              <a:rPr lang="it-IT" sz="1100" dirty="0"/>
              <a:t>e i trasporti, l’edilizia scolastica, la raccolta ed elaborazione dati e l’assistenza tecnico-amministrativa agli Enti Locali, l’organizzazione dello smaltimento dei rifiuti, i servizi sanitari, le risorse energetiche e idriche.</a:t>
            </a:r>
          </a:p>
        </p:txBody>
      </p:sp>
    </p:spTree>
    <p:extLst>
      <p:ext uri="{BB962C8B-B14F-4D97-AF65-F5344CB8AC3E}">
        <p14:creationId xmlns:p14="http://schemas.microsoft.com/office/powerpoint/2010/main" val="21391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68072" y="452791"/>
            <a:ext cx="475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990000"/>
                </a:solidFill>
              </a:rPr>
              <a:t>Gli  </a:t>
            </a:r>
            <a:r>
              <a:rPr lang="it-IT" sz="2800" b="1" dirty="0" smtClean="0">
                <a:solidFill>
                  <a:srgbClr val="990000"/>
                </a:solidFill>
              </a:rPr>
              <a:t>88</a:t>
            </a:r>
            <a:r>
              <a:rPr lang="it-IT" b="1" dirty="0" smtClean="0">
                <a:solidFill>
                  <a:srgbClr val="990000"/>
                </a:solidFill>
              </a:rPr>
              <a:t> indicatori adottati </a:t>
            </a:r>
            <a:r>
              <a:rPr lang="it-IT" sz="1600" b="1" dirty="0" smtClean="0">
                <a:solidFill>
                  <a:srgbClr val="990000"/>
                </a:solidFill>
              </a:rPr>
              <a:t>in BES province: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7026"/>
            <a:ext cx="8686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6193997"/>
            <a:ext cx="661163" cy="49688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68072" y="452791"/>
            <a:ext cx="4754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990000"/>
                </a:solidFill>
              </a:rPr>
              <a:t>Alcune considerazioni </a:t>
            </a:r>
          </a:p>
        </p:txBody>
      </p:sp>
      <p:sp>
        <p:nvSpPr>
          <p:cNvPr id="2" name="Rettangolo 1"/>
          <p:cNvSpPr/>
          <p:nvPr/>
        </p:nvSpPr>
        <p:spPr>
          <a:xfrm>
            <a:off x="859522" y="877146"/>
            <a:ext cx="652882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lvl="1" indent="-536575">
              <a:buFont typeface="Wingdings" pitchFamily="2" charset="2"/>
              <a:buChar char="q"/>
            </a:pPr>
            <a:r>
              <a:rPr lang="it-IT" sz="1600" dirty="0">
                <a:solidFill>
                  <a:srgbClr val="505150"/>
                </a:solidFill>
              </a:rPr>
              <a:t>Analisi temporale del BES del </a:t>
            </a:r>
            <a:r>
              <a:rPr lang="it-IT" sz="1600" dirty="0" smtClean="0">
                <a:solidFill>
                  <a:srgbClr val="505150"/>
                </a:solidFill>
              </a:rPr>
              <a:t>territorio.</a:t>
            </a:r>
            <a:endParaRPr lang="it-IT" sz="1600" dirty="0">
              <a:solidFill>
                <a:srgbClr val="505150"/>
              </a:solidFill>
            </a:endParaRPr>
          </a:p>
          <a:p>
            <a:pPr marL="715963" lvl="1" indent="-536575">
              <a:buNone/>
            </a:pPr>
            <a:r>
              <a:rPr lang="it-IT" sz="1600" i="1" dirty="0">
                <a:solidFill>
                  <a:srgbClr val="505150"/>
                </a:solidFill>
              </a:rPr>
              <a:t>     </a:t>
            </a:r>
          </a:p>
          <a:p>
            <a:pPr marL="715963" lvl="1" indent="-536575">
              <a:buNone/>
            </a:pPr>
            <a:endParaRPr lang="it-IT" sz="1600" i="1" dirty="0">
              <a:solidFill>
                <a:srgbClr val="505150"/>
              </a:solidFill>
            </a:endParaRPr>
          </a:p>
          <a:p>
            <a:pPr marL="715963" lvl="1" indent="-536575">
              <a:buFont typeface="Wingdings" pitchFamily="2" charset="2"/>
              <a:buChar char="q"/>
            </a:pPr>
            <a:r>
              <a:rPr lang="it-IT" sz="1600" dirty="0">
                <a:solidFill>
                  <a:srgbClr val="505150"/>
                </a:solidFill>
              </a:rPr>
              <a:t>Analisi tassonomica delle funzioni dell’Ente, calcolo di indicatori </a:t>
            </a:r>
            <a:r>
              <a:rPr lang="it-IT" sz="1600" dirty="0" smtClean="0">
                <a:solidFill>
                  <a:srgbClr val="505150"/>
                </a:solidFill>
              </a:rPr>
              <a:t>specifici.</a:t>
            </a:r>
          </a:p>
          <a:p>
            <a:pPr marL="715963" lvl="1" indent="-536575">
              <a:buFont typeface="Wingdings" pitchFamily="2" charset="2"/>
              <a:buChar char="q"/>
            </a:pPr>
            <a:endParaRPr lang="it-IT" sz="1600" dirty="0" smtClean="0">
              <a:solidFill>
                <a:srgbClr val="505150"/>
              </a:solidFill>
            </a:endParaRPr>
          </a:p>
          <a:p>
            <a:pPr marL="715963" lvl="1" indent="-536575">
              <a:buFont typeface="Wingdings" pitchFamily="2" charset="2"/>
              <a:buChar char="q"/>
            </a:pPr>
            <a:r>
              <a:rPr lang="it-IT" sz="1600" dirty="0" smtClean="0">
                <a:solidFill>
                  <a:srgbClr val="505150"/>
                </a:solidFill>
              </a:rPr>
              <a:t>Il </a:t>
            </a:r>
            <a:r>
              <a:rPr lang="it-IT" sz="1600" dirty="0">
                <a:solidFill>
                  <a:srgbClr val="505150"/>
                </a:solidFill>
              </a:rPr>
              <a:t>BES delle Province  può essere un ‘’ponte’’ tra statistica e </a:t>
            </a:r>
            <a:r>
              <a:rPr lang="it-IT" sz="1600" dirty="0" smtClean="0">
                <a:solidFill>
                  <a:srgbClr val="505150"/>
                </a:solidFill>
              </a:rPr>
              <a:t>politica.</a:t>
            </a:r>
          </a:p>
          <a:p>
            <a:pPr marL="715963" lvl="1" indent="-536575">
              <a:buFont typeface="Wingdings" pitchFamily="2" charset="2"/>
              <a:buChar char="q"/>
            </a:pPr>
            <a:endParaRPr lang="it-IT" sz="1600" dirty="0" smtClean="0">
              <a:solidFill>
                <a:srgbClr val="505150"/>
              </a:solidFill>
            </a:endParaRPr>
          </a:p>
          <a:p>
            <a:pPr marL="715963" lvl="1" indent="-536575">
              <a:buFont typeface="Wingdings" pitchFamily="2" charset="2"/>
              <a:buChar char="q"/>
            </a:pPr>
            <a:r>
              <a:rPr lang="it-IT" sz="1600" dirty="0" smtClean="0">
                <a:solidFill>
                  <a:srgbClr val="505150"/>
                </a:solidFill>
              </a:rPr>
              <a:t>Un </a:t>
            </a:r>
            <a:r>
              <a:rPr lang="it-IT" sz="1600" dirty="0">
                <a:solidFill>
                  <a:srgbClr val="505150"/>
                </a:solidFill>
              </a:rPr>
              <a:t>Sistema Informativo Statistico sul BES del territorio può contribuire a far crescere le capacità di rendicontazione sociale degli Enti </a:t>
            </a:r>
            <a:r>
              <a:rPr lang="it-IT" sz="1600" dirty="0" smtClean="0">
                <a:solidFill>
                  <a:srgbClr val="505150"/>
                </a:solidFill>
              </a:rPr>
              <a:t>locali.</a:t>
            </a:r>
          </a:p>
          <a:p>
            <a:pPr marL="715963" lvl="1" indent="-536575">
              <a:buFont typeface="Wingdings" pitchFamily="2" charset="2"/>
              <a:buChar char="q"/>
            </a:pPr>
            <a:endParaRPr lang="it-IT" sz="1600" dirty="0" smtClean="0">
              <a:solidFill>
                <a:srgbClr val="505150"/>
              </a:solidFill>
            </a:endParaRPr>
          </a:p>
          <a:p>
            <a:pPr marL="715963" lvl="1" indent="-536575">
              <a:buFont typeface="Wingdings" pitchFamily="2" charset="2"/>
              <a:buChar char="q"/>
            </a:pPr>
            <a:r>
              <a:rPr lang="it-IT" sz="1600" dirty="0" smtClean="0">
                <a:solidFill>
                  <a:srgbClr val="505150"/>
                </a:solidFill>
              </a:rPr>
              <a:t>In </a:t>
            </a:r>
            <a:r>
              <a:rPr lang="it-IT" sz="1600" dirty="0">
                <a:solidFill>
                  <a:srgbClr val="505150"/>
                </a:solidFill>
              </a:rPr>
              <a:t>questo spazio gli Uffici di Statistica provinciali possono agire non solo a servizio della propria amministrazione ma anche degli Enti del proprio </a:t>
            </a:r>
            <a:r>
              <a:rPr lang="it-IT" sz="1600" dirty="0" smtClean="0">
                <a:solidFill>
                  <a:srgbClr val="505150"/>
                </a:solidFill>
              </a:rPr>
              <a:t>territorio.</a:t>
            </a:r>
            <a:endParaRPr lang="it-IT" sz="1600" dirty="0">
              <a:solidFill>
                <a:srgbClr val="505150"/>
              </a:solidFill>
            </a:endParaRPr>
          </a:p>
          <a:p>
            <a:pPr marL="715963" lvl="1" indent="-536575">
              <a:buFont typeface="Wingdings" pitchFamily="2" charset="2"/>
              <a:buChar char="q"/>
            </a:pPr>
            <a:endParaRPr lang="it-IT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569</Words>
  <Application>Microsoft Office PowerPoint</Application>
  <PresentationFormat>Presentazione su schermo (4:3)</PresentationFormat>
  <Paragraphs>118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allegraf</cp:lastModifiedBy>
  <cp:revision>110</cp:revision>
  <cp:lastPrinted>2014-10-22T18:11:21Z</cp:lastPrinted>
  <dcterms:created xsi:type="dcterms:W3CDTF">2012-12-11T11:00:35Z</dcterms:created>
  <dcterms:modified xsi:type="dcterms:W3CDTF">2015-02-12T12:09:44Z</dcterms:modified>
</cp:coreProperties>
</file>