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76" r:id="rId4"/>
    <p:sldId id="262" r:id="rId5"/>
    <p:sldId id="272" r:id="rId6"/>
    <p:sldId id="273" r:id="rId7"/>
    <p:sldId id="269" r:id="rId8"/>
    <p:sldId id="270" r:id="rId9"/>
    <p:sldId id="271" r:id="rId10"/>
    <p:sldId id="264" r:id="rId11"/>
    <p:sldId id="267" r:id="rId12"/>
    <p:sldId id="268" r:id="rId13"/>
    <p:sldId id="274" r:id="rId14"/>
    <p:sldId id="275" r:id="rId15"/>
    <p:sldId id="266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 showGuides="1">
      <p:cViewPr>
        <p:scale>
          <a:sx n="100" d="100"/>
          <a:sy n="100" d="100"/>
        </p:scale>
        <p:origin x="-210" y="276"/>
      </p:cViewPr>
      <p:guideLst>
        <p:guide orient="horz" pos="133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panaccione\Documenti\GIS2014\bozza_domande_Rev_ufficio_1010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naccione\Documenti\GIS2014\bozza_domande_Rev_ufficio_1010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naccione\Documenti\GIS2014\bozza_domande_Rev_ufficio_101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naccione\Documenti\GIS2014\bozza_domande_Rev_ufficio_1010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naccione\Documenti\GIS2014\bozza_domande_Rev_ufficio_1010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naccione\Documenti\GIS2014\bozza_domande_Rev_ufficio_1010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/>
            </a:pPr>
            <a:r>
              <a:rPr lang="it-IT" sz="1800" b="1"/>
              <a:t>Spesa media giornaliera per paese di residenza* (valori in €)</a:t>
            </a:r>
          </a:p>
        </c:rich>
      </c:tx>
      <c:layout>
        <c:manualLayout>
          <c:xMode val="edge"/>
          <c:yMode val="edge"/>
          <c:x val="0.1308274199922619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433855148412078E-2"/>
          <c:y val="0.21923228346456708"/>
          <c:w val="0.94366518276896172"/>
          <c:h val="0.452191190944881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6"/>
              <c:layout>
                <c:manualLayout>
                  <c:x val="0"/>
                  <c:y val="-1.27795527156549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8221318602874989E-17"/>
                  <c:y val="-2.5559105431309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2.5559105431309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8.51970181043664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'domanda 5'!$V$205:$V$215</c:f>
              <c:strCache>
                <c:ptCount val="11"/>
                <c:pt idx="0">
                  <c:v>RUSSIA</c:v>
                </c:pt>
                <c:pt idx="1">
                  <c:v>USA</c:v>
                </c:pt>
                <c:pt idx="2">
                  <c:v>REGNO UNITO</c:v>
                </c:pt>
                <c:pt idx="3">
                  <c:v>SVIZZERA</c:v>
                </c:pt>
                <c:pt idx="4">
                  <c:v>AUSTRIA</c:v>
                </c:pt>
                <c:pt idx="5">
                  <c:v>BELGIO</c:v>
                </c:pt>
                <c:pt idx="6">
                  <c:v>FRANCIA</c:v>
                </c:pt>
                <c:pt idx="7">
                  <c:v>GERMANIA</c:v>
                </c:pt>
                <c:pt idx="8">
                  <c:v>PAESI BASSI</c:v>
                </c:pt>
                <c:pt idx="9">
                  <c:v>SPAGNA</c:v>
                </c:pt>
                <c:pt idx="10">
                  <c:v>POLONIA</c:v>
                </c:pt>
              </c:strCache>
            </c:strRef>
          </c:cat>
          <c:val>
            <c:numRef>
              <c:f>'domanda 5'!$W$205:$W$215</c:f>
              <c:numCache>
                <c:formatCode>#,#00</c:formatCode>
                <c:ptCount val="11"/>
                <c:pt idx="0">
                  <c:v>168.74438748337238</c:v>
                </c:pt>
                <c:pt idx="1">
                  <c:v>130.1187505521394</c:v>
                </c:pt>
                <c:pt idx="2">
                  <c:v>105.38347792892085</c:v>
                </c:pt>
                <c:pt idx="3">
                  <c:v>99.864743343733068</c:v>
                </c:pt>
                <c:pt idx="4">
                  <c:v>95.200758658998978</c:v>
                </c:pt>
                <c:pt idx="5">
                  <c:v>92.578721533853823</c:v>
                </c:pt>
                <c:pt idx="6">
                  <c:v>86.056617377895293</c:v>
                </c:pt>
                <c:pt idx="7">
                  <c:v>85.132143576045081</c:v>
                </c:pt>
                <c:pt idx="8">
                  <c:v>84.953319487510996</c:v>
                </c:pt>
                <c:pt idx="9">
                  <c:v>73.344219421482421</c:v>
                </c:pt>
                <c:pt idx="10">
                  <c:v>66.160348161652848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82118528"/>
        <c:axId val="82120064"/>
      </c:barChart>
      <c:catAx>
        <c:axId val="8211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/>
          <a:lstStyle/>
          <a:p>
            <a:pPr>
              <a:defRPr sz="1400"/>
            </a:pPr>
            <a:endParaRPr lang="it-IT"/>
          </a:p>
        </c:txPr>
        <c:crossAx val="82120064"/>
        <c:crosses val="autoZero"/>
        <c:auto val="1"/>
        <c:lblAlgn val="ctr"/>
        <c:lblOffset val="100"/>
        <c:noMultiLvlLbl val="0"/>
      </c:catAx>
      <c:valAx>
        <c:axId val="82120064"/>
        <c:scaling>
          <c:orientation val="minMax"/>
        </c:scaling>
        <c:delete val="1"/>
        <c:axPos val="l"/>
        <c:numFmt formatCode="#,#00" sourceLinked="1"/>
        <c:majorTickMark val="out"/>
        <c:minorTickMark val="none"/>
        <c:tickLblPos val="nextTo"/>
        <c:crossAx val="8211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/>
            </a:pPr>
            <a:r>
              <a:rPr lang="en-US" sz="1800" b="1" dirty="0" err="1"/>
              <a:t>Viaggi</a:t>
            </a:r>
            <a:r>
              <a:rPr lang="en-US" sz="1800" b="1" dirty="0"/>
              <a:t> per </a:t>
            </a:r>
            <a:r>
              <a:rPr lang="en-US" sz="1800" b="1" dirty="0" err="1"/>
              <a:t>motivi</a:t>
            </a:r>
            <a:r>
              <a:rPr lang="en-US" sz="1800" b="1" dirty="0"/>
              <a:t> di </a:t>
            </a:r>
            <a:r>
              <a:rPr lang="en-US" sz="1800" b="1" dirty="0" err="1"/>
              <a:t>vacanza</a:t>
            </a:r>
            <a:r>
              <a:rPr lang="en-US" sz="1800" b="1" dirty="0"/>
              <a:t> o di </a:t>
            </a:r>
            <a:r>
              <a:rPr lang="en-US" sz="1800" b="1" dirty="0" err="1"/>
              <a:t>lavoro</a:t>
            </a:r>
            <a:r>
              <a:rPr lang="en-US" sz="1800" b="1" dirty="0"/>
              <a:t> (val. 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2158715304001305E-2"/>
          <c:y val="0.1368980749961462"/>
          <c:w val="0.9383358450799707"/>
          <c:h val="0.495017679589949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d2val!$AH$7:$AH$8</c:f>
              <c:strCache>
                <c:ptCount val="1"/>
                <c:pt idx="0">
                  <c:v>viaggi %</c:v>
                </c:pt>
              </c:strCache>
            </c:strRef>
          </c:tx>
          <c:invertIfNegative val="0"/>
          <c:cat>
            <c:strRef>
              <c:f>d2val!$V$9:$V$30</c:f>
              <c:strCache>
                <c:ptCount val="22"/>
                <c:pt idx="0">
                  <c:v>Lazio</c:v>
                </c:pt>
                <c:pt idx="1">
                  <c:v>Toscana</c:v>
                </c:pt>
                <c:pt idx="2">
                  <c:v>Emilia-Romagna</c:v>
                </c:pt>
                <c:pt idx="3">
                  <c:v>Veneto</c:v>
                </c:pt>
                <c:pt idx="4">
                  <c:v>Lombardia</c:v>
                </c:pt>
                <c:pt idx="5">
                  <c:v>Liguria</c:v>
                </c:pt>
                <c:pt idx="6">
                  <c:v>Trentino-Alto Adige</c:v>
                </c:pt>
                <c:pt idx="7">
                  <c:v>Puglia</c:v>
                </c:pt>
                <c:pt idx="8">
                  <c:v>Sicilia</c:v>
                </c:pt>
                <c:pt idx="9">
                  <c:v>Campania</c:v>
                </c:pt>
                <c:pt idx="10">
                  <c:v>Calabria</c:v>
                </c:pt>
                <c:pt idx="11">
                  <c:v>Piemonte</c:v>
                </c:pt>
                <c:pt idx="12">
                  <c:v>Sardegna</c:v>
                </c:pt>
                <c:pt idx="13">
                  <c:v>Abruzzo</c:v>
                </c:pt>
                <c:pt idx="14">
                  <c:v>Trento</c:v>
                </c:pt>
                <c:pt idx="15">
                  <c:v>Marche</c:v>
                </c:pt>
                <c:pt idx="16">
                  <c:v>Bolzano/Bozen</c:v>
                </c:pt>
                <c:pt idx="17">
                  <c:v>Friuli-Venezia Giulia</c:v>
                </c:pt>
                <c:pt idx="18">
                  <c:v>Umbria</c:v>
                </c:pt>
                <c:pt idx="19">
                  <c:v>Valle d'Aosta</c:v>
                </c:pt>
                <c:pt idx="20">
                  <c:v>Basilicata</c:v>
                </c:pt>
                <c:pt idx="21">
                  <c:v>Molise</c:v>
                </c:pt>
              </c:strCache>
            </c:strRef>
          </c:cat>
          <c:val>
            <c:numRef>
              <c:f>d2val!$AH$9:$AH$30</c:f>
              <c:numCache>
                <c:formatCode>#,#00</c:formatCode>
                <c:ptCount val="22"/>
                <c:pt idx="0">
                  <c:v>9.8217999168186374</c:v>
                </c:pt>
                <c:pt idx="1">
                  <c:v>9.4378859135553625</c:v>
                </c:pt>
                <c:pt idx="2">
                  <c:v>9.0955625939789559</c:v>
                </c:pt>
                <c:pt idx="3">
                  <c:v>9.0171801516460306</c:v>
                </c:pt>
                <c:pt idx="4">
                  <c:v>8.4541062801932423</c:v>
                </c:pt>
                <c:pt idx="5">
                  <c:v>7.2591739450363129</c:v>
                </c:pt>
                <c:pt idx="6">
                  <c:v>6.1090315769267658</c:v>
                </c:pt>
                <c:pt idx="7">
                  <c:v>5.7171193652621817</c:v>
                </c:pt>
                <c:pt idx="8">
                  <c:v>5.435582429535784</c:v>
                </c:pt>
                <c:pt idx="9">
                  <c:v>5.3843938957673494</c:v>
                </c:pt>
                <c:pt idx="10">
                  <c:v>4.8629107080014036</c:v>
                </c:pt>
                <c:pt idx="11">
                  <c:v>4.2406500943788625</c:v>
                </c:pt>
                <c:pt idx="12">
                  <c:v>3.6663787311642193</c:v>
                </c:pt>
                <c:pt idx="13">
                  <c:v>3.3976389288799305</c:v>
                </c:pt>
                <c:pt idx="14">
                  <c:v>3.3304539783088574</c:v>
                </c:pt>
                <c:pt idx="15">
                  <c:v>3.2312761941325143</c:v>
                </c:pt>
                <c:pt idx="16">
                  <c:v>2.7769779569376474</c:v>
                </c:pt>
                <c:pt idx="17">
                  <c:v>1.53725565473334</c:v>
                </c:pt>
                <c:pt idx="18">
                  <c:v>1.3740922033464504</c:v>
                </c:pt>
                <c:pt idx="19">
                  <c:v>1.0013756918450261</c:v>
                </c:pt>
                <c:pt idx="20">
                  <c:v>0.75503087308442973</c:v>
                </c:pt>
                <c:pt idx="21">
                  <c:v>0.20155485171321622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233152"/>
        <c:axId val="33239040"/>
      </c:barChart>
      <c:catAx>
        <c:axId val="3323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it-IT"/>
          </a:p>
        </c:txPr>
        <c:crossAx val="33239040"/>
        <c:crosses val="autoZero"/>
        <c:auto val="1"/>
        <c:lblAlgn val="ctr"/>
        <c:lblOffset val="100"/>
        <c:noMultiLvlLbl val="0"/>
      </c:catAx>
      <c:valAx>
        <c:axId val="33239040"/>
        <c:scaling>
          <c:orientation val="minMax"/>
          <c:max val="1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33233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/>
            </a:pPr>
            <a:r>
              <a:rPr lang="it-IT" sz="1800" b="1" dirty="0" smtClean="0"/>
              <a:t>Viaggi per motivi di vacanza o di lavoro (val. %) </a:t>
            </a:r>
            <a:endParaRPr lang="it-IT" sz="1800" b="1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d2val!$AI$7</c:f>
              <c:strCache>
                <c:ptCount val="1"/>
                <c:pt idx="0">
                  <c:v>vacanza</c:v>
                </c:pt>
              </c:strCache>
            </c:strRef>
          </c:tx>
          <c:invertIfNegative val="0"/>
          <c:dLbls>
            <c:numFmt formatCode="#.##00" sourceLinked="0"/>
            <c:txPr>
              <a:bodyPr/>
              <a:lstStyle/>
              <a:p>
                <a:pPr>
                  <a:defRPr i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d2val!$V$9:$V$30</c:f>
              <c:strCache>
                <c:ptCount val="22"/>
                <c:pt idx="0">
                  <c:v>Lazio</c:v>
                </c:pt>
                <c:pt idx="1">
                  <c:v>Toscana</c:v>
                </c:pt>
                <c:pt idx="2">
                  <c:v>Emilia-Romagna</c:v>
                </c:pt>
                <c:pt idx="3">
                  <c:v>Veneto</c:v>
                </c:pt>
                <c:pt idx="4">
                  <c:v>Lombardia</c:v>
                </c:pt>
                <c:pt idx="5">
                  <c:v>Liguria</c:v>
                </c:pt>
                <c:pt idx="6">
                  <c:v>Trentino-Alto Adige</c:v>
                </c:pt>
                <c:pt idx="7">
                  <c:v>Puglia</c:v>
                </c:pt>
                <c:pt idx="8">
                  <c:v>Sicilia</c:v>
                </c:pt>
                <c:pt idx="9">
                  <c:v>Campania</c:v>
                </c:pt>
                <c:pt idx="10">
                  <c:v>Calabria</c:v>
                </c:pt>
                <c:pt idx="11">
                  <c:v>Piemonte</c:v>
                </c:pt>
                <c:pt idx="12">
                  <c:v>Sardegna</c:v>
                </c:pt>
                <c:pt idx="13">
                  <c:v>Abruzzo</c:v>
                </c:pt>
                <c:pt idx="14">
                  <c:v>Trento</c:v>
                </c:pt>
                <c:pt idx="15">
                  <c:v>Marche</c:v>
                </c:pt>
                <c:pt idx="16">
                  <c:v>Bolzano/Bozen</c:v>
                </c:pt>
                <c:pt idx="17">
                  <c:v>Friuli-Venezia Giulia</c:v>
                </c:pt>
                <c:pt idx="18">
                  <c:v>Umbria</c:v>
                </c:pt>
                <c:pt idx="19">
                  <c:v>Valle d'Aosta</c:v>
                </c:pt>
                <c:pt idx="20">
                  <c:v>Basilicata</c:v>
                </c:pt>
                <c:pt idx="21">
                  <c:v>Molise</c:v>
                </c:pt>
              </c:strCache>
            </c:strRef>
          </c:cat>
          <c:val>
            <c:numRef>
              <c:f>d2val!$AK$9:$AK$14</c:f>
              <c:numCache>
                <c:formatCode>#,#00</c:formatCode>
                <c:ptCount val="6"/>
                <c:pt idx="0">
                  <c:v>7.0848130018875768</c:v>
                </c:pt>
                <c:pt idx="1">
                  <c:v>8.7996288831301701</c:v>
                </c:pt>
                <c:pt idx="2">
                  <c:v>7.1104072687717901</c:v>
                </c:pt>
                <c:pt idx="3">
                  <c:v>8.113382602297083</c:v>
                </c:pt>
                <c:pt idx="4">
                  <c:v>6.7120964903861529</c:v>
                </c:pt>
                <c:pt idx="5">
                  <c:v>6.9376459673033271</c:v>
                </c:pt>
              </c:numCache>
            </c:numRef>
          </c:val>
        </c:ser>
        <c:ser>
          <c:idx val="1"/>
          <c:order val="1"/>
          <c:tx>
            <c:strRef>
              <c:f>d2val!$AJ$7</c:f>
              <c:strCache>
                <c:ptCount val="1"/>
                <c:pt idx="0">
                  <c:v>lavoro</c:v>
                </c:pt>
              </c:strCache>
            </c:strRef>
          </c:tx>
          <c:invertIfNegative val="0"/>
          <c:dLbls>
            <c:numFmt formatCode="#.##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d2val!$V$9:$V$30</c:f>
              <c:strCache>
                <c:ptCount val="22"/>
                <c:pt idx="0">
                  <c:v>Lazio</c:v>
                </c:pt>
                <c:pt idx="1">
                  <c:v>Toscana</c:v>
                </c:pt>
                <c:pt idx="2">
                  <c:v>Emilia-Romagna</c:v>
                </c:pt>
                <c:pt idx="3">
                  <c:v>Veneto</c:v>
                </c:pt>
                <c:pt idx="4">
                  <c:v>Lombardia</c:v>
                </c:pt>
                <c:pt idx="5">
                  <c:v>Liguria</c:v>
                </c:pt>
                <c:pt idx="6">
                  <c:v>Trentino-Alto Adige</c:v>
                </c:pt>
                <c:pt idx="7">
                  <c:v>Puglia</c:v>
                </c:pt>
                <c:pt idx="8">
                  <c:v>Sicilia</c:v>
                </c:pt>
                <c:pt idx="9">
                  <c:v>Campania</c:v>
                </c:pt>
                <c:pt idx="10">
                  <c:v>Calabria</c:v>
                </c:pt>
                <c:pt idx="11">
                  <c:v>Piemonte</c:v>
                </c:pt>
                <c:pt idx="12">
                  <c:v>Sardegna</c:v>
                </c:pt>
                <c:pt idx="13">
                  <c:v>Abruzzo</c:v>
                </c:pt>
                <c:pt idx="14">
                  <c:v>Trento</c:v>
                </c:pt>
                <c:pt idx="15">
                  <c:v>Marche</c:v>
                </c:pt>
                <c:pt idx="16">
                  <c:v>Bolzano/Bozen</c:v>
                </c:pt>
                <c:pt idx="17">
                  <c:v>Friuli-Venezia Giulia</c:v>
                </c:pt>
                <c:pt idx="18">
                  <c:v>Umbria</c:v>
                </c:pt>
                <c:pt idx="19">
                  <c:v>Valle d'Aosta</c:v>
                </c:pt>
                <c:pt idx="20">
                  <c:v>Basilicata</c:v>
                </c:pt>
                <c:pt idx="21">
                  <c:v>Molise</c:v>
                </c:pt>
              </c:strCache>
            </c:strRef>
          </c:cat>
          <c:val>
            <c:numRef>
              <c:f>d2val!$AL$9:$AL$14</c:f>
              <c:numCache>
                <c:formatCode>#,#00</c:formatCode>
                <c:ptCount val="6"/>
                <c:pt idx="0">
                  <c:v>2.7369869149310553</c:v>
                </c:pt>
                <c:pt idx="1">
                  <c:v>0.63825703042518545</c:v>
                </c:pt>
                <c:pt idx="2">
                  <c:v>1.9851553252071541</c:v>
                </c:pt>
                <c:pt idx="3">
                  <c:v>0.90379754934894552</c:v>
                </c:pt>
                <c:pt idx="4">
                  <c:v>1.7420097898070832</c:v>
                </c:pt>
                <c:pt idx="5">
                  <c:v>0.32152797773298813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3103360"/>
        <c:axId val="23104896"/>
      </c:barChart>
      <c:catAx>
        <c:axId val="2310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400" b="0"/>
            </a:pPr>
            <a:endParaRPr lang="it-IT"/>
          </a:p>
        </c:txPr>
        <c:crossAx val="23104896"/>
        <c:crosses val="autoZero"/>
        <c:auto val="1"/>
        <c:lblAlgn val="ctr"/>
        <c:lblOffset val="100"/>
        <c:noMultiLvlLbl val="0"/>
      </c:catAx>
      <c:valAx>
        <c:axId val="23104896"/>
        <c:scaling>
          <c:orientation val="minMax"/>
        </c:scaling>
        <c:delete val="0"/>
        <c:axPos val="l"/>
        <c:numFmt formatCode="#,#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it-IT"/>
          </a:p>
        </c:txPr>
        <c:crossAx val="231033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C00000"/>
                </a:solidFill>
                <a:latin typeface="Calibri"/>
                <a:ea typeface="Calibri"/>
                <a:cs typeface="Calibri"/>
              </a:defRPr>
            </a:pPr>
            <a:r>
              <a:rPr lang="it-IT" sz="1800" b="1" dirty="0">
                <a:solidFill>
                  <a:schemeClr val="tx1"/>
                </a:solidFill>
              </a:rPr>
              <a:t>Persone che </a:t>
            </a:r>
            <a:r>
              <a:rPr lang="it-IT" sz="1800" b="1" dirty="0" smtClean="0">
                <a:solidFill>
                  <a:schemeClr val="tx1"/>
                </a:solidFill>
              </a:rPr>
              <a:t>si sono recate in </a:t>
            </a:r>
            <a:r>
              <a:rPr lang="it-IT" sz="1800" b="1" dirty="0">
                <a:solidFill>
                  <a:schemeClr val="tx1"/>
                </a:solidFill>
              </a:rPr>
              <a:t>vacanza </a:t>
            </a:r>
            <a:r>
              <a:rPr lang="it-IT" sz="1800" b="1" dirty="0" smtClean="0">
                <a:solidFill>
                  <a:schemeClr val="tx1"/>
                </a:solidFill>
              </a:rPr>
              <a:t>per</a:t>
            </a:r>
            <a:r>
              <a:rPr lang="it-IT" sz="1800" b="1" baseline="0" dirty="0" smtClean="0">
                <a:solidFill>
                  <a:schemeClr val="tx1"/>
                </a:solidFill>
              </a:rPr>
              <a:t> almeno 4 notti consecutive </a:t>
            </a:r>
            <a:r>
              <a:rPr lang="it-IT" sz="1800" b="1" dirty="0" smtClean="0">
                <a:solidFill>
                  <a:schemeClr val="tx1"/>
                </a:solidFill>
              </a:rPr>
              <a:t>(val.%)</a:t>
            </a:r>
            <a:endParaRPr lang="it-IT" sz="1800" b="1" dirty="0">
              <a:solidFill>
                <a:schemeClr val="tx1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6"/>
          <c:dLbls>
            <c:dLbl>
              <c:idx val="0"/>
              <c:layout>
                <c:manualLayout>
                  <c:x val="-4.8785007520301318E-3"/>
                  <c:y val="-9.46631325958251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8789885910881882E-2"/>
                  <c:y val="-1.82174036827778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D1val!$X$43:$X$44</c:f>
              <c:strCache>
                <c:ptCount val="2"/>
                <c:pt idx="0">
                  <c:v>persone che sono andate in vacanza</c:v>
                </c:pt>
                <c:pt idx="1">
                  <c:v>persone che non sono vacanza</c:v>
                </c:pt>
              </c:strCache>
            </c:strRef>
          </c:cat>
          <c:val>
            <c:numRef>
              <c:f>D1val!$Y$43:$Y$44</c:f>
              <c:numCache>
                <c:formatCode>General</c:formatCode>
                <c:ptCount val="2"/>
                <c:pt idx="0">
                  <c:v>42.3</c:v>
                </c:pt>
                <c:pt idx="1">
                  <c:v>57.7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/>
            </a:pPr>
            <a:r>
              <a:rPr lang="it-IT" sz="1800" b="1" i="0" baseline="0" dirty="0" smtClean="0">
                <a:effectLst/>
              </a:rPr>
              <a:t>Persone che si sono recate in vacanza per almeno 4 notti consecutive (val.%)</a:t>
            </a:r>
            <a:endParaRPr lang="it-IT" dirty="0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Italia</c:v>
          </c:tx>
          <c:dLbls>
            <c:dLbl>
              <c:idx val="0"/>
              <c:layout>
                <c:manualLayout>
                  <c:x val="0"/>
                  <c:y val="-3.6728388813582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716258838387101E-2"/>
                  <c:y val="-5.4737751632137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6728388813582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147255800296903E-3"/>
                  <c:y val="-1.5359727518002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50296709049603E-3"/>
                  <c:y val="-2.2857699106696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D1val!$Q$47:$V$47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strCache>
            </c:strRef>
          </c:cat>
          <c:val>
            <c:numRef>
              <c:f>D1val!$Q$48:$V$48</c:f>
              <c:numCache>
                <c:formatCode>General</c:formatCode>
                <c:ptCount val="6"/>
                <c:pt idx="0">
                  <c:v>50.3</c:v>
                </c:pt>
                <c:pt idx="1">
                  <c:v>47.5</c:v>
                </c:pt>
                <c:pt idx="2">
                  <c:v>50.2</c:v>
                </c:pt>
                <c:pt idx="3">
                  <c:v>48.8</c:v>
                </c:pt>
                <c:pt idx="4">
                  <c:v>45.5</c:v>
                </c:pt>
                <c:pt idx="5">
                  <c:v>42.3</c:v>
                </c:pt>
              </c:numCache>
            </c:numRef>
          </c:val>
          <c:smooth val="0"/>
        </c:ser>
        <c:ser>
          <c:idx val="1"/>
          <c:order val="1"/>
          <c:tx>
            <c:v>Lazio</c:v>
          </c:tx>
          <c:dLbls>
            <c:dLbl>
              <c:idx val="1"/>
              <c:layout>
                <c:manualLayout>
                  <c:x val="-1.6965107849327948E-2"/>
                  <c:y val="-4.7793735784186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79064709596694E-2"/>
                  <c:y val="-2.5489992418232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5048739575069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#.#0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D1val!$Q$47:$V$47</c:f>
              <c:strCach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strCache>
            </c:strRef>
          </c:cat>
          <c:val>
            <c:numRef>
              <c:f>D1val!$Q$53:$V$53</c:f>
              <c:numCache>
                <c:formatCode>General</c:formatCode>
                <c:ptCount val="6"/>
                <c:pt idx="0">
                  <c:v>57.2</c:v>
                </c:pt>
                <c:pt idx="1">
                  <c:v>53.2</c:v>
                </c:pt>
                <c:pt idx="2">
                  <c:v>57</c:v>
                </c:pt>
                <c:pt idx="3">
                  <c:v>53.6</c:v>
                </c:pt>
                <c:pt idx="4">
                  <c:v>52.2</c:v>
                </c:pt>
                <c:pt idx="5">
                  <c:v>45.6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17792"/>
        <c:axId val="33619328"/>
      </c:lineChart>
      <c:catAx>
        <c:axId val="3361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33619328"/>
        <c:crosses val="autoZero"/>
        <c:auto val="1"/>
        <c:lblAlgn val="ctr"/>
        <c:lblOffset val="100"/>
        <c:noMultiLvlLbl val="0"/>
      </c:catAx>
      <c:valAx>
        <c:axId val="33619328"/>
        <c:scaling>
          <c:orientation val="minMax"/>
          <c:max val="60"/>
          <c:min val="40"/>
        </c:scaling>
        <c:delete val="0"/>
        <c:axPos val="l"/>
        <c:numFmt formatCode="#.##0" sourceLinked="0"/>
        <c:majorTickMark val="out"/>
        <c:minorTickMark val="none"/>
        <c:tickLblPos val="nextTo"/>
        <c:crossAx val="336177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Posti letto nelle strutture ricettive (val. ass. e val. 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913178310357395"/>
          <c:y val="0.28791096776079977"/>
          <c:w val="0.52112350807359464"/>
          <c:h val="0.61666295071358401"/>
        </c:manualLayout>
      </c:layout>
      <c:pieChart>
        <c:varyColors val="1"/>
        <c:ser>
          <c:idx val="0"/>
          <c:order val="0"/>
          <c:explosion val="26"/>
          <c:dLbls>
            <c:dLbl>
              <c:idx val="0"/>
              <c:layout>
                <c:manualLayout>
                  <c:x val="-0.14681861919242914"/>
                  <c:y val="-1.94305438503816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9346396057757478E-2"/>
                  <c:y val="0.1629997981021604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3004862048224802E-2"/>
                  <c:y val="1.53987482333939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8879126951236394E-2"/>
                  <c:y val="-2.98202654459163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'domanda 4'!$A$64:$A$66</c:f>
              <c:strCache>
                <c:ptCount val="3"/>
                <c:pt idx="0">
                  <c:v>Comune di Viterbo</c:v>
                </c:pt>
                <c:pt idx="1">
                  <c:v>altri comuni della provincia di Viterbo</c:v>
                </c:pt>
                <c:pt idx="2">
                  <c:v>comuni delle altre province del Lazio</c:v>
                </c:pt>
              </c:strCache>
            </c:strRef>
          </c:cat>
          <c:val>
            <c:numRef>
              <c:f>'domanda 4'!$C$64:$C$66</c:f>
              <c:numCache>
                <c:formatCode>#.##0</c:formatCode>
                <c:ptCount val="3"/>
                <c:pt idx="0">
                  <c:v>2433</c:v>
                </c:pt>
                <c:pt idx="1">
                  <c:v>27922</c:v>
                </c:pt>
                <c:pt idx="2">
                  <c:v>268045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825F5-6ACC-44A8-9230-8CE8C502850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A250C6E-F391-49E6-9260-EC912F9F08F3}">
      <dgm:prSet phldrT="[Testo]" custT="1"/>
      <dgm:spPr/>
      <dgm:t>
        <a:bodyPr/>
        <a:lstStyle/>
        <a:p>
          <a:endParaRPr lang="it-IT" sz="1600" dirty="0" smtClean="0"/>
        </a:p>
        <a:p>
          <a:r>
            <a:rPr lang="it-IT" sz="1600" dirty="0" smtClean="0"/>
            <a:t>FASE 1</a:t>
          </a:r>
        </a:p>
        <a:p>
          <a:r>
            <a:rPr lang="it-IT" sz="1600" dirty="0" smtClean="0"/>
            <a:t>Selezione di un campione di studenti chiamati a stimare alcune dimensioni del fenomeno analizzato rispondendo a  4 domande (ISTAT)</a:t>
          </a:r>
        </a:p>
        <a:p>
          <a:endParaRPr lang="it-IT" sz="1600" dirty="0"/>
        </a:p>
      </dgm:t>
    </dgm:pt>
    <dgm:pt modelId="{B46B2337-126D-40CD-BEA0-39B20A34047D}" type="parTrans" cxnId="{F9D62618-04AA-454D-B781-6FBC5D7BF681}">
      <dgm:prSet/>
      <dgm:spPr/>
      <dgm:t>
        <a:bodyPr/>
        <a:lstStyle/>
        <a:p>
          <a:endParaRPr lang="it-IT" sz="800"/>
        </a:p>
      </dgm:t>
    </dgm:pt>
    <dgm:pt modelId="{4CDE47C9-BF4A-4798-8DA5-1C3A686565CB}" type="sibTrans" cxnId="{F9D62618-04AA-454D-B781-6FBC5D7BF681}">
      <dgm:prSet/>
      <dgm:spPr/>
      <dgm:t>
        <a:bodyPr/>
        <a:lstStyle/>
        <a:p>
          <a:endParaRPr lang="it-IT" sz="800"/>
        </a:p>
      </dgm:t>
    </dgm:pt>
    <dgm:pt modelId="{BEF9FFC7-56A9-498B-A465-86DEC26CE0B7}">
      <dgm:prSet phldrT="[Testo]" custT="1"/>
      <dgm:spPr/>
      <dgm:t>
        <a:bodyPr/>
        <a:lstStyle/>
        <a:p>
          <a:endParaRPr lang="it-IT" sz="1600" dirty="0" smtClean="0"/>
        </a:p>
        <a:p>
          <a:r>
            <a:rPr lang="it-IT" sz="1600" dirty="0" smtClean="0"/>
            <a:t>FASE 2</a:t>
          </a:r>
        </a:p>
        <a:p>
          <a:r>
            <a:rPr lang="it-IT" sz="1600" dirty="0" smtClean="0"/>
            <a:t>Acquisizione delle risposte di ciascuno studente mediante un questionario on line (Lime </a:t>
          </a:r>
          <a:r>
            <a:rPr lang="it-IT" sz="1600" dirty="0" err="1" smtClean="0"/>
            <a:t>Survey</a:t>
          </a:r>
          <a:r>
            <a:rPr lang="it-IT" sz="1600" dirty="0" smtClean="0"/>
            <a:t>) - (ISTAT)	</a:t>
          </a:r>
        </a:p>
        <a:p>
          <a:endParaRPr lang="it-IT" sz="1600" dirty="0"/>
        </a:p>
      </dgm:t>
    </dgm:pt>
    <dgm:pt modelId="{08FEB3EE-1736-47CD-A9BF-B9F1EF7F537D}" type="parTrans" cxnId="{8C7D6259-9401-4BBB-A66C-0485F4A23DD3}">
      <dgm:prSet/>
      <dgm:spPr/>
      <dgm:t>
        <a:bodyPr/>
        <a:lstStyle/>
        <a:p>
          <a:endParaRPr lang="it-IT" sz="800"/>
        </a:p>
      </dgm:t>
    </dgm:pt>
    <dgm:pt modelId="{EAD6E983-489F-453A-9C4A-3E3F32CE34BB}" type="sibTrans" cxnId="{8C7D6259-9401-4BBB-A66C-0485F4A23DD3}">
      <dgm:prSet/>
      <dgm:spPr/>
      <dgm:t>
        <a:bodyPr/>
        <a:lstStyle/>
        <a:p>
          <a:endParaRPr lang="it-IT" sz="800"/>
        </a:p>
      </dgm:t>
    </dgm:pt>
    <dgm:pt modelId="{E91285C2-1E05-4222-BDBF-8AA4B7FDD16A}">
      <dgm:prSet phldrT="[Testo]" custT="1"/>
      <dgm:spPr/>
      <dgm:t>
        <a:bodyPr/>
        <a:lstStyle/>
        <a:p>
          <a:pPr algn="ctr"/>
          <a:endParaRPr lang="it-IT" sz="1600" dirty="0" smtClean="0"/>
        </a:p>
        <a:p>
          <a:pPr algn="ctr"/>
          <a:r>
            <a:rPr lang="it-IT" sz="1600" dirty="0" smtClean="0"/>
            <a:t>FASE 3 – da ripetere per ognuna delle 4 domande</a:t>
          </a:r>
        </a:p>
        <a:p>
          <a:pPr algn="l"/>
          <a:r>
            <a:rPr lang="it-IT" sz="1600" dirty="0" smtClean="0"/>
            <a:t>a) Analisi della distribuzione delle risposte del campione (Grafici a torta in Lime </a:t>
          </a:r>
          <a:r>
            <a:rPr lang="it-IT" sz="1600" dirty="0" err="1" smtClean="0"/>
            <a:t>Survey</a:t>
          </a:r>
          <a:r>
            <a:rPr lang="it-IT" sz="1600" dirty="0" smtClean="0"/>
            <a:t>) (ISTAT)</a:t>
          </a:r>
        </a:p>
        <a:p>
          <a:pPr algn="l"/>
          <a:r>
            <a:rPr lang="it-IT" sz="1600" dirty="0" smtClean="0"/>
            <a:t>b) Analisi degli indicatori forniti dalla statistica ufficiale (ISTAT)</a:t>
          </a:r>
        </a:p>
        <a:p>
          <a:pPr algn="l"/>
          <a:endParaRPr lang="it-IT" sz="1600" dirty="0" smtClean="0"/>
        </a:p>
        <a:p>
          <a:pPr algn="l"/>
          <a:r>
            <a:rPr lang="it-IT" sz="1600" dirty="0" smtClean="0"/>
            <a:t>c) Interpretazione degli indicatori (ESPERTO)</a:t>
          </a:r>
          <a:endParaRPr lang="it-IT" sz="1600" dirty="0"/>
        </a:p>
      </dgm:t>
    </dgm:pt>
    <dgm:pt modelId="{031EA39D-AE5E-43C9-8A75-247D99F89AC9}" type="parTrans" cxnId="{691A4C1A-A510-4A80-91C3-66BE882CAAA8}">
      <dgm:prSet/>
      <dgm:spPr/>
      <dgm:t>
        <a:bodyPr/>
        <a:lstStyle/>
        <a:p>
          <a:endParaRPr lang="it-IT" sz="800"/>
        </a:p>
      </dgm:t>
    </dgm:pt>
    <dgm:pt modelId="{BAE1A41E-E6AD-4224-AE31-2B1D97F9AD13}" type="sibTrans" cxnId="{691A4C1A-A510-4A80-91C3-66BE882CAAA8}">
      <dgm:prSet/>
      <dgm:spPr/>
      <dgm:t>
        <a:bodyPr/>
        <a:lstStyle/>
        <a:p>
          <a:endParaRPr lang="it-IT" sz="800"/>
        </a:p>
      </dgm:t>
    </dgm:pt>
    <dgm:pt modelId="{36188077-E753-4E06-B53E-4074D44F5D5C}" type="pres">
      <dgm:prSet presAssocID="{55E825F5-6ACC-44A8-9230-8CE8C502850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B04741EC-CE79-4B29-A777-E68AEC173277}" type="pres">
      <dgm:prSet presAssocID="{CA250C6E-F391-49E6-9260-EC912F9F08F3}" presName="composite" presStyleCnt="0"/>
      <dgm:spPr/>
    </dgm:pt>
    <dgm:pt modelId="{7EBE7C38-6C02-44D8-AF8D-DA0F152E42B4}" type="pres">
      <dgm:prSet presAssocID="{CA250C6E-F391-49E6-9260-EC912F9F08F3}" presName="bentUpArrow1" presStyleLbl="alignImgPlace1" presStyleIdx="0" presStyleCnt="2" custAng="18297833" custScaleX="96198" custScaleY="556248" custLinFactX="100000" custLinFactY="-2165" custLinFactNeighborX="195436" custLinFactNeighborY="-100000"/>
      <dgm:spPr>
        <a:prstGeom prst="rightArrow">
          <a:avLst/>
        </a:prstGeom>
      </dgm:spPr>
    </dgm:pt>
    <dgm:pt modelId="{3F2C4853-C66E-4D34-9DFC-51B7338E18B6}" type="pres">
      <dgm:prSet presAssocID="{CA250C6E-F391-49E6-9260-EC912F9F08F3}" presName="ParentText" presStyleLbl="node1" presStyleIdx="0" presStyleCnt="3" custScaleX="390063" custScaleY="467440" custLinFactNeighborX="-27596" custLinFactNeighborY="1691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BBEE0D4-139B-4EE4-BE57-8EB81E74DEE6}" type="pres">
      <dgm:prSet presAssocID="{CA250C6E-F391-49E6-9260-EC912F9F08F3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B46EB995-2335-4787-8ECB-BD8033BF87DF}" type="pres">
      <dgm:prSet presAssocID="{4CDE47C9-BF4A-4798-8DA5-1C3A686565CB}" presName="sibTrans" presStyleCnt="0"/>
      <dgm:spPr/>
    </dgm:pt>
    <dgm:pt modelId="{2C0B0D18-4EEC-4549-98AA-30490552188D}" type="pres">
      <dgm:prSet presAssocID="{BEF9FFC7-56A9-498B-A465-86DEC26CE0B7}" presName="composite" presStyleCnt="0"/>
      <dgm:spPr/>
    </dgm:pt>
    <dgm:pt modelId="{3C4081FE-BD82-4E19-95D9-02AB28030540}" type="pres">
      <dgm:prSet presAssocID="{BEF9FFC7-56A9-498B-A465-86DEC26CE0B7}" presName="bentUpArrow1" presStyleLbl="alignImgPlace1" presStyleIdx="1" presStyleCnt="2" custAng="0" custScaleX="194751" custScaleY="189610" custLinFactX="395301" custLinFactY="-8579" custLinFactNeighborX="400000" custLinFactNeighborY="-100000"/>
      <dgm:spPr>
        <a:prstGeom prst="bentArrow">
          <a:avLst/>
        </a:prstGeom>
      </dgm:spPr>
    </dgm:pt>
    <dgm:pt modelId="{BB70A6FD-18B9-40F2-A69A-181CD94374E3}" type="pres">
      <dgm:prSet presAssocID="{BEF9FFC7-56A9-498B-A465-86DEC26CE0B7}" presName="ParentText" presStyleLbl="node1" presStyleIdx="1" presStyleCnt="3" custScaleX="635893" custScaleY="251231" custLinFactX="100000" custLinFactY="-3478" custLinFactNeighborX="107208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EE212C-C6AA-4ADB-9447-298A9EB9D6B8}" type="pres">
      <dgm:prSet presAssocID="{BEF9FFC7-56A9-498B-A465-86DEC26CE0B7}" presName="ChildText" presStyleLbl="revTx" presStyleIdx="1" presStyleCnt="2" custLinFactNeighborX="8526" custLinFactNeighborY="4854">
        <dgm:presLayoutVars>
          <dgm:chMax val="0"/>
          <dgm:chPref val="0"/>
          <dgm:bulletEnabled val="1"/>
        </dgm:presLayoutVars>
      </dgm:prSet>
      <dgm:spPr/>
    </dgm:pt>
    <dgm:pt modelId="{557077D6-054A-43C3-B7F6-9595C53384E6}" type="pres">
      <dgm:prSet presAssocID="{EAD6E983-489F-453A-9C4A-3E3F32CE34BB}" presName="sibTrans" presStyleCnt="0"/>
      <dgm:spPr/>
    </dgm:pt>
    <dgm:pt modelId="{F9E06117-F3D0-4FA7-8536-0AE67E42A140}" type="pres">
      <dgm:prSet presAssocID="{E91285C2-1E05-4222-BDBF-8AA4B7FDD16A}" presName="composite" presStyleCnt="0"/>
      <dgm:spPr/>
    </dgm:pt>
    <dgm:pt modelId="{535B1227-263A-457C-95A0-7487DD273DD3}" type="pres">
      <dgm:prSet presAssocID="{E91285C2-1E05-4222-BDBF-8AA4B7FDD16A}" presName="ParentText" presStyleLbl="node1" presStyleIdx="2" presStyleCnt="3" custScaleX="1022485" custScaleY="362775" custLinFactNeighborX="15746" custLinFactNeighborY="-134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2CA8769-DD3E-41FA-82AE-FEA72B8D7687}" type="presOf" srcId="{E91285C2-1E05-4222-BDBF-8AA4B7FDD16A}" destId="{535B1227-263A-457C-95A0-7487DD273DD3}" srcOrd="0" destOrd="0" presId="urn:microsoft.com/office/officeart/2005/8/layout/StepDownProcess"/>
    <dgm:cxn modelId="{0476F1F2-1FCC-41B6-8916-3039D284F5C8}" type="presOf" srcId="{BEF9FFC7-56A9-498B-A465-86DEC26CE0B7}" destId="{BB70A6FD-18B9-40F2-A69A-181CD94374E3}" srcOrd="0" destOrd="0" presId="urn:microsoft.com/office/officeart/2005/8/layout/StepDownProcess"/>
    <dgm:cxn modelId="{8C7D6259-9401-4BBB-A66C-0485F4A23DD3}" srcId="{55E825F5-6ACC-44A8-9230-8CE8C5028503}" destId="{BEF9FFC7-56A9-498B-A465-86DEC26CE0B7}" srcOrd="1" destOrd="0" parTransId="{08FEB3EE-1736-47CD-A9BF-B9F1EF7F537D}" sibTransId="{EAD6E983-489F-453A-9C4A-3E3F32CE34BB}"/>
    <dgm:cxn modelId="{F9D62618-04AA-454D-B781-6FBC5D7BF681}" srcId="{55E825F5-6ACC-44A8-9230-8CE8C5028503}" destId="{CA250C6E-F391-49E6-9260-EC912F9F08F3}" srcOrd="0" destOrd="0" parTransId="{B46B2337-126D-40CD-BEA0-39B20A34047D}" sibTransId="{4CDE47C9-BF4A-4798-8DA5-1C3A686565CB}"/>
    <dgm:cxn modelId="{B2E3C2DB-15DD-4676-B09A-A2F39D5FDFFE}" type="presOf" srcId="{55E825F5-6ACC-44A8-9230-8CE8C5028503}" destId="{36188077-E753-4E06-B53E-4074D44F5D5C}" srcOrd="0" destOrd="0" presId="urn:microsoft.com/office/officeart/2005/8/layout/StepDownProcess"/>
    <dgm:cxn modelId="{691A4C1A-A510-4A80-91C3-66BE882CAAA8}" srcId="{55E825F5-6ACC-44A8-9230-8CE8C5028503}" destId="{E91285C2-1E05-4222-BDBF-8AA4B7FDD16A}" srcOrd="2" destOrd="0" parTransId="{031EA39D-AE5E-43C9-8A75-247D99F89AC9}" sibTransId="{BAE1A41E-E6AD-4224-AE31-2B1D97F9AD13}"/>
    <dgm:cxn modelId="{E768E661-D3C2-4397-92C4-CC32F30E9CA7}" type="presOf" srcId="{CA250C6E-F391-49E6-9260-EC912F9F08F3}" destId="{3F2C4853-C66E-4D34-9DFC-51B7338E18B6}" srcOrd="0" destOrd="0" presId="urn:microsoft.com/office/officeart/2005/8/layout/StepDownProcess"/>
    <dgm:cxn modelId="{EAB5C8FE-431E-4DD3-AFDF-EDD3417670D7}" type="presParOf" srcId="{36188077-E753-4E06-B53E-4074D44F5D5C}" destId="{B04741EC-CE79-4B29-A777-E68AEC173277}" srcOrd="0" destOrd="0" presId="urn:microsoft.com/office/officeart/2005/8/layout/StepDownProcess"/>
    <dgm:cxn modelId="{CEB97809-112D-4F73-88CA-BCC9568E6B26}" type="presParOf" srcId="{B04741EC-CE79-4B29-A777-E68AEC173277}" destId="{7EBE7C38-6C02-44D8-AF8D-DA0F152E42B4}" srcOrd="0" destOrd="0" presId="urn:microsoft.com/office/officeart/2005/8/layout/StepDownProcess"/>
    <dgm:cxn modelId="{B2D8A964-0354-42B6-A115-01385D1CBF80}" type="presParOf" srcId="{B04741EC-CE79-4B29-A777-E68AEC173277}" destId="{3F2C4853-C66E-4D34-9DFC-51B7338E18B6}" srcOrd="1" destOrd="0" presId="urn:microsoft.com/office/officeart/2005/8/layout/StepDownProcess"/>
    <dgm:cxn modelId="{2BFEED1A-5CB0-47F1-94C3-C64D9D5A9941}" type="presParOf" srcId="{B04741EC-CE79-4B29-A777-E68AEC173277}" destId="{6BBEE0D4-139B-4EE4-BE57-8EB81E74DEE6}" srcOrd="2" destOrd="0" presId="urn:microsoft.com/office/officeart/2005/8/layout/StepDownProcess"/>
    <dgm:cxn modelId="{5A593C0B-6A6F-4FCE-9246-3430B21A16B9}" type="presParOf" srcId="{36188077-E753-4E06-B53E-4074D44F5D5C}" destId="{B46EB995-2335-4787-8ECB-BD8033BF87DF}" srcOrd="1" destOrd="0" presId="urn:microsoft.com/office/officeart/2005/8/layout/StepDownProcess"/>
    <dgm:cxn modelId="{564A90B9-6E1C-4F62-8D33-A7C7180951D0}" type="presParOf" srcId="{36188077-E753-4E06-B53E-4074D44F5D5C}" destId="{2C0B0D18-4EEC-4549-98AA-30490552188D}" srcOrd="2" destOrd="0" presId="urn:microsoft.com/office/officeart/2005/8/layout/StepDownProcess"/>
    <dgm:cxn modelId="{A0F135E7-BEAF-4E7B-B9D2-5182C7EFC26D}" type="presParOf" srcId="{2C0B0D18-4EEC-4549-98AA-30490552188D}" destId="{3C4081FE-BD82-4E19-95D9-02AB28030540}" srcOrd="0" destOrd="0" presId="urn:microsoft.com/office/officeart/2005/8/layout/StepDownProcess"/>
    <dgm:cxn modelId="{2B0C8F3A-3E10-4442-9073-6F2316524E19}" type="presParOf" srcId="{2C0B0D18-4EEC-4549-98AA-30490552188D}" destId="{BB70A6FD-18B9-40F2-A69A-181CD94374E3}" srcOrd="1" destOrd="0" presId="urn:microsoft.com/office/officeart/2005/8/layout/StepDownProcess"/>
    <dgm:cxn modelId="{595CF042-1B22-472A-A66B-AEA7774BA3C1}" type="presParOf" srcId="{2C0B0D18-4EEC-4549-98AA-30490552188D}" destId="{16EE212C-C6AA-4ADB-9447-298A9EB9D6B8}" srcOrd="2" destOrd="0" presId="urn:microsoft.com/office/officeart/2005/8/layout/StepDownProcess"/>
    <dgm:cxn modelId="{A47AE52E-D27F-4A78-9483-60C15459E685}" type="presParOf" srcId="{36188077-E753-4E06-B53E-4074D44F5D5C}" destId="{557077D6-054A-43C3-B7F6-9595C53384E6}" srcOrd="3" destOrd="0" presId="urn:microsoft.com/office/officeart/2005/8/layout/StepDownProcess"/>
    <dgm:cxn modelId="{07C04AE3-DE70-465F-9CD9-478FF7CEF43A}" type="presParOf" srcId="{36188077-E753-4E06-B53E-4074D44F5D5C}" destId="{F9E06117-F3D0-4FA7-8536-0AE67E42A140}" srcOrd="4" destOrd="0" presId="urn:microsoft.com/office/officeart/2005/8/layout/StepDownProcess"/>
    <dgm:cxn modelId="{7424C299-ECDF-4699-BFD3-6BAC12A927A8}" type="presParOf" srcId="{F9E06117-F3D0-4FA7-8536-0AE67E42A140}" destId="{535B1227-263A-457C-95A0-7487DD273DD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E7C38-6C02-44D8-AF8D-DA0F152E42B4}">
      <dsp:nvSpPr>
        <dsp:cNvPr id="0" name=""/>
        <dsp:cNvSpPr/>
      </dsp:nvSpPr>
      <dsp:spPr>
        <a:xfrm rot="2097833">
          <a:off x="1318348" y="1125584"/>
          <a:ext cx="1931594" cy="380305"/>
        </a:xfrm>
        <a:prstGeom prst="rightArrow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C4853-C66E-4D34-9DFC-51B7338E18B6}">
      <dsp:nvSpPr>
        <dsp:cNvPr id="0" name=""/>
        <dsp:cNvSpPr/>
      </dsp:nvSpPr>
      <dsp:spPr>
        <a:xfrm>
          <a:off x="0" y="405380"/>
          <a:ext cx="2280197" cy="191267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FASE 1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Selezione di un campione di studenti chiamati a stimare alcune dimensioni del fenomeno analizzato rispondendo a  4 domande (ISTAT)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93386" y="498766"/>
        <a:ext cx="2093425" cy="1725904"/>
      </dsp:txXfrm>
    </dsp:sp>
    <dsp:sp modelId="{6BBEE0D4-139B-4EE4-BE57-8EB81E74DEE6}">
      <dsp:nvSpPr>
        <dsp:cNvPr id="0" name=""/>
        <dsp:cNvSpPr/>
      </dsp:nvSpPr>
      <dsp:spPr>
        <a:xfrm>
          <a:off x="1435121" y="1126927"/>
          <a:ext cx="425161" cy="33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081FE-BD82-4E19-95D9-02AB28030540}">
      <dsp:nvSpPr>
        <dsp:cNvPr id="0" name=""/>
        <dsp:cNvSpPr/>
      </dsp:nvSpPr>
      <dsp:spPr>
        <a:xfrm rot="5400000">
          <a:off x="5744101" y="2469723"/>
          <a:ext cx="658428" cy="769922"/>
        </a:xfrm>
        <a:prstGeom prst="bentArrow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0A6FD-18B9-40F2-A69A-181CD94374E3}">
      <dsp:nvSpPr>
        <dsp:cNvPr id="0" name=""/>
        <dsp:cNvSpPr/>
      </dsp:nvSpPr>
      <dsp:spPr>
        <a:xfrm>
          <a:off x="2308511" y="1916306"/>
          <a:ext cx="3717250" cy="102799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FASE 2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Acquisizione delle risposte di ciascuno studente mediante un questionario on line (Lime </a:t>
          </a:r>
          <a:r>
            <a:rPr lang="it-IT" sz="1600" kern="1200" dirty="0" err="1" smtClean="0"/>
            <a:t>Survey</a:t>
          </a:r>
          <a:r>
            <a:rPr lang="it-IT" sz="1600" kern="1200" dirty="0" smtClean="0"/>
            <a:t>) - (ISTAT)	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2358702" y="1966497"/>
        <a:ext cx="3616868" cy="927608"/>
      </dsp:txXfrm>
    </dsp:sp>
    <dsp:sp modelId="{16EE212C-C6AA-4ADB-9447-298A9EB9D6B8}">
      <dsp:nvSpPr>
        <dsp:cNvPr id="0" name=""/>
        <dsp:cNvSpPr/>
      </dsp:nvSpPr>
      <dsp:spPr>
        <a:xfrm>
          <a:off x="3284392" y="2704200"/>
          <a:ext cx="425161" cy="330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B1227-263A-457C-95A0-7487DD273DD3}">
      <dsp:nvSpPr>
        <dsp:cNvPr id="0" name=""/>
        <dsp:cNvSpPr/>
      </dsp:nvSpPr>
      <dsp:spPr>
        <a:xfrm>
          <a:off x="2194464" y="3209296"/>
          <a:ext cx="5977157" cy="14844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FASE 3 – da ripetere per ognuna delle 4 domande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a) Analisi della distribuzione delle risposte del campione (Grafici a torta in Lime </a:t>
          </a:r>
          <a:r>
            <a:rPr lang="it-IT" sz="1600" kern="1200" dirty="0" err="1" smtClean="0"/>
            <a:t>Survey</a:t>
          </a:r>
          <a:r>
            <a:rPr lang="it-IT" sz="1600" kern="1200" dirty="0" smtClean="0"/>
            <a:t>) (ISTAT)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b) Analisi degli indicatori forniti dalla statistica ufficiale (ISTAT)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c) Interpretazione degli indicatori (ESPERTO)</a:t>
          </a:r>
          <a:endParaRPr lang="it-IT" sz="1600" kern="1200" dirty="0"/>
        </a:p>
      </dsp:txBody>
      <dsp:txXfrm>
        <a:off x="2266940" y="3281772"/>
        <a:ext cx="5832205" cy="1339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0.0464</cdr:x>
      <cdr:y>0.42492</cdr:y>
    </cdr:from>
    <cdr:to>
      <cdr:x>0.9968</cdr:x>
      <cdr:y>0.42492</cdr:y>
    </cdr:to>
    <cdr:cxnSp macro="">
      <cdr:nvCxnSpPr>
        <cdr:cNvPr id="3" name="Connettore 1 2"/>
        <cdr:cNvCxnSpPr/>
      </cdr:nvCxnSpPr>
      <cdr:spPr>
        <a:xfrm xmlns:a="http://schemas.openxmlformats.org/drawingml/2006/main">
          <a:off x="276225" y="1266826"/>
          <a:ext cx="5657850" cy="0"/>
        </a:xfrm>
        <a:prstGeom xmlns:a="http://schemas.openxmlformats.org/drawingml/2006/main" prst="line">
          <a:avLst/>
        </a:prstGeom>
        <a:ln xmlns:a="http://schemas.openxmlformats.org/drawingml/2006/main">
          <a:prstDash val="sysDot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0.34185</cdr:y>
    </cdr:from>
    <cdr:to>
      <cdr:x>0.0912</cdr:x>
      <cdr:y>0.44409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0" y="1019177"/>
          <a:ext cx="54292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C00000"/>
              </a:solidFill>
            </a:rPr>
            <a:t>97,4 €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1850731" y="6262488"/>
            <a:ext cx="5352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Statistiche sul turismo a confronto, R</a:t>
            </a:r>
            <a:r>
              <a:rPr lang="it-IT" sz="1000" baseline="0" dirty="0" smtClean="0">
                <a:solidFill>
                  <a:srgbClr val="7F7F7F"/>
                </a:solidFill>
              </a:rPr>
              <a:t>oberta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 err="1" smtClean="0">
                <a:solidFill>
                  <a:srgbClr val="7F7F7F"/>
                </a:solidFill>
              </a:rPr>
              <a:t>Panaccione</a:t>
            </a:r>
            <a:r>
              <a:rPr lang="it-IT" sz="1000" baseline="0" dirty="0" smtClean="0">
                <a:solidFill>
                  <a:srgbClr val="7F7F7F"/>
                </a:solidFill>
              </a:rPr>
              <a:t> – Viterbo, 24 ottobre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2107906" y="6207819"/>
            <a:ext cx="5352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Statistiche sul turismo a confronto, </a:t>
            </a:r>
            <a:r>
              <a:rPr lang="it-IT" sz="1000" baseline="0" dirty="0" smtClean="0">
                <a:solidFill>
                  <a:srgbClr val="7F7F7F"/>
                </a:solidFill>
              </a:rPr>
              <a:t>Roberta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 err="1" smtClean="0">
                <a:solidFill>
                  <a:srgbClr val="7F7F7F"/>
                </a:solidFill>
              </a:rPr>
              <a:t>Panaccione</a:t>
            </a:r>
            <a:r>
              <a:rPr lang="it-IT" sz="1000" baseline="0" dirty="0" smtClean="0">
                <a:solidFill>
                  <a:srgbClr val="7F7F7F"/>
                </a:solidFill>
              </a:rPr>
              <a:t> – Viterbo, 24 ottobre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2050756" y="6350694"/>
            <a:ext cx="5352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Statistiche sul turismo a confronto, </a:t>
            </a:r>
            <a:r>
              <a:rPr lang="it-IT" sz="1000" baseline="0" dirty="0" smtClean="0">
                <a:solidFill>
                  <a:srgbClr val="7F7F7F"/>
                </a:solidFill>
              </a:rPr>
              <a:t>Roberta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 err="1" smtClean="0">
                <a:solidFill>
                  <a:srgbClr val="7F7F7F"/>
                </a:solidFill>
              </a:rPr>
              <a:t>Panaccione</a:t>
            </a:r>
            <a:r>
              <a:rPr lang="it-IT" sz="1000" baseline="0" dirty="0" smtClean="0">
                <a:solidFill>
                  <a:srgbClr val="7F7F7F"/>
                </a:solidFill>
              </a:rPr>
              <a:t> – Viterbo, 24 ottobre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1968880" y="6284019"/>
            <a:ext cx="5352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Statistiche sul turismo a confronto, </a:t>
            </a:r>
            <a:r>
              <a:rPr lang="it-IT" sz="1000" baseline="0" dirty="0" smtClean="0">
                <a:solidFill>
                  <a:srgbClr val="7F7F7F"/>
                </a:solidFill>
              </a:rPr>
              <a:t>Roberta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 err="1" smtClean="0">
                <a:solidFill>
                  <a:srgbClr val="7F7F7F"/>
                </a:solidFill>
              </a:rPr>
              <a:t>Panaccione</a:t>
            </a:r>
            <a:r>
              <a:rPr lang="it-IT" sz="1000" baseline="0" dirty="0" smtClean="0">
                <a:solidFill>
                  <a:srgbClr val="7F7F7F"/>
                </a:solidFill>
              </a:rPr>
              <a:t> – Viterbo, 24 ottobre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1879306" y="6312594"/>
            <a:ext cx="5352287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Statistiche a confronto. La rilevazione vs i dati di statistica ufficiale sul turismo</a:t>
            </a:r>
          </a:p>
          <a:p>
            <a:r>
              <a:rPr lang="it-IT" sz="1000" baseline="0" dirty="0" smtClean="0">
                <a:solidFill>
                  <a:srgbClr val="7F7F7F"/>
                </a:solidFill>
              </a:rPr>
              <a:t>Roberta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 err="1" smtClean="0">
                <a:solidFill>
                  <a:srgbClr val="7F7F7F"/>
                </a:solidFill>
              </a:rPr>
              <a:t>Panaccione</a:t>
            </a:r>
            <a:r>
              <a:rPr lang="it-IT" sz="1000" baseline="0" dirty="0" smtClean="0">
                <a:solidFill>
                  <a:srgbClr val="7F7F7F"/>
                </a:solidFill>
              </a:rPr>
              <a:t> – Viterbo, 24 ottobre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 userDrawn="1"/>
        </p:nvSpPr>
        <p:spPr>
          <a:xfrm>
            <a:off x="1945981" y="6331644"/>
            <a:ext cx="5352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Statistiche sul turismo a confronto, </a:t>
            </a:r>
            <a:r>
              <a:rPr lang="it-IT" sz="1000" baseline="0" dirty="0" smtClean="0">
                <a:solidFill>
                  <a:srgbClr val="7F7F7F"/>
                </a:solidFill>
              </a:rPr>
              <a:t>Roberta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 err="1" smtClean="0">
                <a:solidFill>
                  <a:srgbClr val="7F7F7F"/>
                </a:solidFill>
              </a:rPr>
              <a:t>Panaccione</a:t>
            </a:r>
            <a:r>
              <a:rPr lang="it-IT" sz="1000" baseline="0" dirty="0" smtClean="0">
                <a:solidFill>
                  <a:srgbClr val="7F7F7F"/>
                </a:solidFill>
              </a:rPr>
              <a:t> – Viterbo, 24 ottobre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8" name="CasellaDiTesto 7"/>
          <p:cNvSpPr txBox="1"/>
          <p:nvPr userDrawn="1"/>
        </p:nvSpPr>
        <p:spPr>
          <a:xfrm>
            <a:off x="1803106" y="6331644"/>
            <a:ext cx="5352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Statistiche sul turismo a confronto, </a:t>
            </a:r>
            <a:r>
              <a:rPr lang="it-IT" sz="1000" baseline="0" dirty="0" smtClean="0">
                <a:solidFill>
                  <a:srgbClr val="7F7F7F"/>
                </a:solidFill>
              </a:rPr>
              <a:t>Roberta</a:t>
            </a:r>
            <a:r>
              <a:rPr lang="it-IT" sz="1000" dirty="0" smtClean="0">
                <a:solidFill>
                  <a:srgbClr val="7F7F7F"/>
                </a:solidFill>
              </a:rPr>
              <a:t> </a:t>
            </a:r>
            <a:r>
              <a:rPr lang="it-IT" sz="1000" dirty="0" err="1" smtClean="0">
                <a:solidFill>
                  <a:srgbClr val="7F7F7F"/>
                </a:solidFill>
              </a:rPr>
              <a:t>Panaccione</a:t>
            </a:r>
            <a:r>
              <a:rPr lang="it-IT" sz="1000" baseline="0" dirty="0" smtClean="0">
                <a:solidFill>
                  <a:srgbClr val="7F7F7F"/>
                </a:solidFill>
              </a:rPr>
              <a:t> – Viterbo, 24 ottobre 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070163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253943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754678" y="1553479"/>
            <a:ext cx="755173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505150"/>
                </a:solidFill>
              </a:rPr>
              <a:t>Statistiche </a:t>
            </a:r>
            <a:r>
              <a:rPr lang="it-IT" sz="2800" dirty="0" smtClean="0">
                <a:solidFill>
                  <a:srgbClr val="505150"/>
                </a:solidFill>
              </a:rPr>
              <a:t>sul turismo </a:t>
            </a:r>
          </a:p>
          <a:p>
            <a:r>
              <a:rPr lang="it-IT" sz="2800" dirty="0" smtClean="0">
                <a:solidFill>
                  <a:srgbClr val="505150"/>
                </a:solidFill>
              </a:rPr>
              <a:t>a confronto</a:t>
            </a:r>
          </a:p>
          <a:p>
            <a:endParaRPr lang="it-IT" sz="2800" dirty="0" smtClean="0">
              <a:solidFill>
                <a:srgbClr val="505150"/>
              </a:solidFill>
            </a:endParaRPr>
          </a:p>
          <a:p>
            <a:r>
              <a:rPr lang="it-IT" sz="2200" dirty="0">
                <a:solidFill>
                  <a:srgbClr val="505150"/>
                </a:solidFill>
              </a:rPr>
              <a:t>La rilevazione vs i dati di</a:t>
            </a:r>
          </a:p>
          <a:p>
            <a:r>
              <a:rPr lang="it-IT" sz="2200" dirty="0">
                <a:solidFill>
                  <a:srgbClr val="505150"/>
                </a:solidFill>
              </a:rPr>
              <a:t>statistica ufficiale sul turismo</a:t>
            </a: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r>
              <a:rPr lang="it-IT" dirty="0" smtClean="0">
                <a:solidFill>
                  <a:srgbClr val="505150"/>
                </a:solidFill>
              </a:rPr>
              <a:t>Roberta </a:t>
            </a:r>
            <a:r>
              <a:rPr lang="it-IT" dirty="0" err="1" smtClean="0">
                <a:solidFill>
                  <a:srgbClr val="505150"/>
                </a:solidFill>
              </a:rPr>
              <a:t>Panaccione</a:t>
            </a:r>
            <a:endParaRPr lang="it-IT" dirty="0" smtClean="0">
              <a:solidFill>
                <a:srgbClr val="505150"/>
              </a:solidFill>
            </a:endParaRPr>
          </a:p>
          <a:p>
            <a:endParaRPr lang="it-IT" sz="1000" dirty="0">
              <a:solidFill>
                <a:srgbClr val="505150"/>
              </a:solidFill>
            </a:endParaRPr>
          </a:p>
          <a:p>
            <a:r>
              <a:rPr lang="it-IT" sz="1400" dirty="0">
                <a:solidFill>
                  <a:srgbClr val="505150"/>
                </a:solidFill>
              </a:rPr>
              <a:t>Viterbo, 24 ottobre 2014</a:t>
            </a:r>
          </a:p>
          <a:p>
            <a:endParaRPr lang="it-IT" dirty="0">
              <a:solidFill>
                <a:srgbClr val="505150"/>
              </a:solidFill>
            </a:endParaRP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</p:txBody>
      </p:sp>
      <p:pic>
        <p:nvPicPr>
          <p:cNvPr id="2" name="Immagine 1" descr="LogoGis201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06" y="928036"/>
            <a:ext cx="3135909" cy="235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03432" y="449034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7F142A"/>
                </a:solidFill>
              </a:rPr>
              <a:t>D03 – </a:t>
            </a:r>
            <a:r>
              <a:rPr lang="it-IT" sz="2400" dirty="0" smtClean="0">
                <a:solidFill>
                  <a:srgbClr val="7F142A"/>
                </a:solidFill>
              </a:rPr>
              <a:t>Le persone che vanno in vacanza</a:t>
            </a:r>
          </a:p>
          <a:p>
            <a:r>
              <a:rPr lang="it-IT" dirty="0">
                <a:solidFill>
                  <a:srgbClr val="505150"/>
                </a:solidFill>
              </a:rPr>
              <a:t>– </a:t>
            </a:r>
            <a:r>
              <a:rPr lang="it-IT" i="1" dirty="0" smtClean="0">
                <a:solidFill>
                  <a:srgbClr val="505150"/>
                </a:solidFill>
              </a:rPr>
              <a:t>Le opinioni degli studenti</a:t>
            </a: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55941" y="1407031"/>
            <a:ext cx="7485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>
                <a:solidFill>
                  <a:srgbClr val="7F142A"/>
                </a:solidFill>
              </a:rPr>
              <a:t>Secondo </a:t>
            </a:r>
            <a:r>
              <a:rPr lang="it-IT" u="sng" dirty="0">
                <a:solidFill>
                  <a:srgbClr val="7F142A"/>
                </a:solidFill>
              </a:rPr>
              <a:t>te, nel corso di un anno su 100 persone residenti in Italia quante </a:t>
            </a:r>
            <a:r>
              <a:rPr lang="it-IT" u="sng" dirty="0" smtClean="0">
                <a:solidFill>
                  <a:srgbClr val="7F142A"/>
                </a:solidFill>
              </a:rPr>
              <a:t>si sono recate in vacanza per un periodo di almeno 4 notti consecutive ?</a:t>
            </a:r>
            <a:endParaRPr lang="it-IT" u="sng" dirty="0">
              <a:solidFill>
                <a:srgbClr val="7F142A"/>
              </a:solidFill>
            </a:endParaRPr>
          </a:p>
          <a:p>
            <a:endParaRPr lang="it-IT" u="sng" dirty="0">
              <a:solidFill>
                <a:srgbClr val="7F142A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74700" y="2527303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505150"/>
                </a:solidFill>
              </a:rPr>
              <a:t>Le opzioni di risposta</a:t>
            </a:r>
          </a:p>
          <a:p>
            <a:endParaRPr lang="it-IT" i="1" dirty="0" smtClean="0">
              <a:solidFill>
                <a:srgbClr val="505150"/>
              </a:solidFill>
            </a:endParaRPr>
          </a:p>
          <a:p>
            <a:r>
              <a:rPr lang="it-IT" i="1" dirty="0" smtClean="0">
                <a:solidFill>
                  <a:srgbClr val="505150"/>
                </a:solidFill>
              </a:rPr>
              <a:t>- al </a:t>
            </a:r>
            <a:r>
              <a:rPr lang="it-IT" i="1" dirty="0">
                <a:solidFill>
                  <a:srgbClr val="505150"/>
                </a:solidFill>
              </a:rPr>
              <a:t>massimo 30</a:t>
            </a:r>
          </a:p>
          <a:p>
            <a:r>
              <a:rPr lang="it-IT" i="1" dirty="0" smtClean="0">
                <a:solidFill>
                  <a:srgbClr val="505150"/>
                </a:solidFill>
              </a:rPr>
              <a:t>- da </a:t>
            </a:r>
            <a:r>
              <a:rPr lang="it-IT" i="1" dirty="0">
                <a:solidFill>
                  <a:srgbClr val="505150"/>
                </a:solidFill>
              </a:rPr>
              <a:t>31 a 40</a:t>
            </a:r>
          </a:p>
          <a:p>
            <a:r>
              <a:rPr lang="it-IT" i="1" dirty="0" smtClean="0">
                <a:solidFill>
                  <a:srgbClr val="505150"/>
                </a:solidFill>
              </a:rPr>
              <a:t>- da </a:t>
            </a:r>
            <a:r>
              <a:rPr lang="it-IT" i="1" dirty="0">
                <a:solidFill>
                  <a:srgbClr val="505150"/>
                </a:solidFill>
              </a:rPr>
              <a:t>41 a 50</a:t>
            </a:r>
          </a:p>
          <a:p>
            <a:r>
              <a:rPr lang="it-IT" i="1" dirty="0" smtClean="0">
                <a:solidFill>
                  <a:srgbClr val="505150"/>
                </a:solidFill>
              </a:rPr>
              <a:t>- più </a:t>
            </a:r>
            <a:r>
              <a:rPr lang="it-IT" i="1" dirty="0">
                <a:solidFill>
                  <a:srgbClr val="505150"/>
                </a:solidFill>
              </a:rPr>
              <a:t>di 50</a:t>
            </a:r>
          </a:p>
          <a:p>
            <a:endParaRPr lang="it-IT" i="1" dirty="0">
              <a:solidFill>
                <a:srgbClr val="50515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29687" y="5270500"/>
            <a:ext cx="8044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latin typeface="Arial Narrow" pitchFamily="34" charset="0"/>
              </a:rPr>
              <a:t>* Quattro o più notti</a:t>
            </a:r>
            <a:r>
              <a:rPr lang="it-IT" sz="1200" i="1" dirty="0"/>
              <a:t>						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554713" y="2219786"/>
            <a:ext cx="293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505150"/>
                </a:solidFill>
              </a:rPr>
              <a:t>Grafico in </a:t>
            </a:r>
            <a:r>
              <a:rPr lang="it-IT" i="1" dirty="0" err="1" smtClean="0">
                <a:solidFill>
                  <a:srgbClr val="505150"/>
                </a:solidFill>
              </a:rPr>
              <a:t>LimeSurvey</a:t>
            </a: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12" name="Picture 2" descr="http://thumbs.dreamstime.com/x/grafico-variopinto-del-grafico-torta-3d-82541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5769" y="2953642"/>
            <a:ext cx="3810000" cy="2543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82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629687" y="390125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7F142A"/>
                </a:solidFill>
              </a:rPr>
              <a:t>D03 – Le </a:t>
            </a:r>
            <a:r>
              <a:rPr lang="it-IT" sz="2400" dirty="0" smtClean="0">
                <a:solidFill>
                  <a:srgbClr val="7F142A"/>
                </a:solidFill>
              </a:rPr>
              <a:t>persone che vanno in vacanza </a:t>
            </a:r>
          </a:p>
          <a:p>
            <a:r>
              <a:rPr lang="it-IT" dirty="0">
                <a:solidFill>
                  <a:srgbClr val="505150"/>
                </a:solidFill>
              </a:rPr>
              <a:t>– </a:t>
            </a:r>
            <a:r>
              <a:rPr lang="it-IT" i="1" dirty="0" smtClean="0">
                <a:solidFill>
                  <a:srgbClr val="505150"/>
                </a:solidFill>
              </a:rPr>
              <a:t>Le risposte della statistica ufficiale (1)</a:t>
            </a:r>
            <a:endParaRPr lang="it-IT" i="1" dirty="0">
              <a:solidFill>
                <a:srgbClr val="505150"/>
              </a:solidFill>
            </a:endParaRP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647600"/>
              </p:ext>
            </p:extLst>
          </p:nvPr>
        </p:nvGraphicFramePr>
        <p:xfrm>
          <a:off x="1343360" y="1259222"/>
          <a:ext cx="6454440" cy="4011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29687" y="5270500"/>
            <a:ext cx="8044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latin typeface="Arial Narrow" pitchFamily="34" charset="0"/>
              </a:rPr>
              <a:t>La fonte: </a:t>
            </a:r>
            <a:r>
              <a:rPr lang="it-IT" sz="1600" i="1" dirty="0" smtClean="0">
                <a:latin typeface="Arial Narrow" pitchFamily="34" charset="0"/>
              </a:rPr>
              <a:t>Istat, </a:t>
            </a:r>
            <a:r>
              <a:rPr lang="it-IT" sz="1600" i="1" dirty="0" err="1" smtClean="0">
                <a:latin typeface="Arial Narrow" pitchFamily="34" charset="0"/>
              </a:rPr>
              <a:t>lndagine</a:t>
            </a:r>
            <a:r>
              <a:rPr lang="it-IT" sz="1600" i="1" dirty="0" smtClean="0">
                <a:latin typeface="Arial Narrow" pitchFamily="34" charset="0"/>
              </a:rPr>
              <a:t> </a:t>
            </a:r>
            <a:r>
              <a:rPr lang="it-IT" sz="1600" i="1" dirty="0">
                <a:latin typeface="Arial Narrow" pitchFamily="34" charset="0"/>
              </a:rPr>
              <a:t>Aspetti della vita quotidiana anno 2013					</a:t>
            </a:r>
          </a:p>
          <a:p>
            <a:r>
              <a:rPr lang="it-IT" sz="1600" i="1" dirty="0">
                <a:latin typeface="Arial Narrow" pitchFamily="34" charset="0"/>
              </a:rPr>
              <a:t>L'indicatore: </a:t>
            </a:r>
            <a:r>
              <a:rPr lang="it-IT" sz="1600" i="1" dirty="0" smtClean="0">
                <a:latin typeface="Arial Narrow" pitchFamily="34" charset="0"/>
              </a:rPr>
              <a:t>persone  </a:t>
            </a:r>
            <a:r>
              <a:rPr lang="it-IT" sz="1600" i="1" dirty="0">
                <a:latin typeface="Arial Narrow" pitchFamily="34" charset="0"/>
              </a:rPr>
              <a:t>che sono andate in vacanza (4 o più notti) negli ultimi 12 </a:t>
            </a:r>
            <a:r>
              <a:rPr lang="it-IT" sz="1600" i="1" dirty="0" smtClean="0">
                <a:latin typeface="Arial Narrow" pitchFamily="34" charset="0"/>
              </a:rPr>
              <a:t>mesi per 100 persone con le stesse caratteristiche</a:t>
            </a:r>
            <a:r>
              <a:rPr lang="it-IT" sz="1200" i="1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25079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29687" y="5245100"/>
            <a:ext cx="8044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latin typeface="Arial Narrow" pitchFamily="34" charset="0"/>
              </a:rPr>
              <a:t>La fonte: </a:t>
            </a:r>
            <a:r>
              <a:rPr lang="it-IT" sz="1600" i="1" dirty="0" smtClean="0">
                <a:latin typeface="Arial Narrow" pitchFamily="34" charset="0"/>
              </a:rPr>
              <a:t>Istat, </a:t>
            </a:r>
            <a:r>
              <a:rPr lang="it-IT" sz="1600" i="1" dirty="0" err="1" smtClean="0">
                <a:latin typeface="Arial Narrow" pitchFamily="34" charset="0"/>
              </a:rPr>
              <a:t>lndagine</a:t>
            </a:r>
            <a:r>
              <a:rPr lang="it-IT" sz="1600" i="1" dirty="0" smtClean="0">
                <a:latin typeface="Arial Narrow" pitchFamily="34" charset="0"/>
              </a:rPr>
              <a:t> </a:t>
            </a:r>
            <a:r>
              <a:rPr lang="it-IT" sz="1600" i="1" dirty="0">
                <a:latin typeface="Arial Narrow" pitchFamily="34" charset="0"/>
              </a:rPr>
              <a:t>Aspetti della vita quotidiana anno </a:t>
            </a:r>
            <a:r>
              <a:rPr lang="it-IT" sz="1600" i="1" dirty="0" smtClean="0">
                <a:latin typeface="Arial Narrow" pitchFamily="34" charset="0"/>
              </a:rPr>
              <a:t>2008-2013</a:t>
            </a:r>
            <a:r>
              <a:rPr lang="it-IT" sz="1600" i="1" dirty="0">
                <a:latin typeface="Arial Narrow" pitchFamily="34" charset="0"/>
              </a:rPr>
              <a:t>					</a:t>
            </a:r>
          </a:p>
          <a:p>
            <a:r>
              <a:rPr lang="it-IT" sz="1600" i="1" dirty="0">
                <a:latin typeface="Arial Narrow" pitchFamily="34" charset="0"/>
              </a:rPr>
              <a:t>L'indicatore: </a:t>
            </a:r>
            <a:r>
              <a:rPr lang="it-IT" sz="1600" i="1" dirty="0" smtClean="0">
                <a:latin typeface="Arial Narrow" pitchFamily="34" charset="0"/>
              </a:rPr>
              <a:t>persone  </a:t>
            </a:r>
            <a:r>
              <a:rPr lang="it-IT" sz="1600" i="1" dirty="0">
                <a:latin typeface="Arial Narrow" pitchFamily="34" charset="0"/>
              </a:rPr>
              <a:t>che sono andate in vacanza (4 o più notti) negli ultimi 12 </a:t>
            </a:r>
            <a:r>
              <a:rPr lang="it-IT" sz="1600" i="1" dirty="0" smtClean="0">
                <a:latin typeface="Arial Narrow" pitchFamily="34" charset="0"/>
              </a:rPr>
              <a:t>mesi per 100 persone con le stesse caratteristiche</a:t>
            </a:r>
            <a:r>
              <a:rPr lang="it-IT" sz="1600" i="1" dirty="0">
                <a:latin typeface="Arial Narrow" pitchFamily="34" charset="0"/>
              </a:rPr>
              <a:t>							</a:t>
            </a: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354130"/>
              </p:ext>
            </p:extLst>
          </p:nvPr>
        </p:nvGraphicFramePr>
        <p:xfrm>
          <a:off x="682196" y="1259222"/>
          <a:ext cx="7485953" cy="398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629687" y="390125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7F142A"/>
                </a:solidFill>
              </a:rPr>
              <a:t>D03 – Le </a:t>
            </a:r>
            <a:r>
              <a:rPr lang="it-IT" sz="2400" dirty="0" smtClean="0">
                <a:solidFill>
                  <a:srgbClr val="7F142A"/>
                </a:solidFill>
              </a:rPr>
              <a:t>persone che vanno in vacanza </a:t>
            </a:r>
          </a:p>
          <a:p>
            <a:r>
              <a:rPr lang="it-IT" dirty="0">
                <a:solidFill>
                  <a:srgbClr val="505150"/>
                </a:solidFill>
              </a:rPr>
              <a:t>– </a:t>
            </a:r>
            <a:r>
              <a:rPr lang="it-IT" i="1" dirty="0" smtClean="0">
                <a:solidFill>
                  <a:srgbClr val="505150"/>
                </a:solidFill>
              </a:rPr>
              <a:t>Le risposte della statistica ufficiale (2)</a:t>
            </a:r>
            <a:endParaRPr lang="it-IT" i="1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2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03432" y="449034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7F142A"/>
                </a:solidFill>
              </a:rPr>
              <a:t>D04 </a:t>
            </a:r>
            <a:r>
              <a:rPr lang="it-IT" sz="2400" dirty="0">
                <a:solidFill>
                  <a:srgbClr val="7F142A"/>
                </a:solidFill>
              </a:rPr>
              <a:t>– </a:t>
            </a:r>
            <a:r>
              <a:rPr lang="it-IT" sz="2400" dirty="0" smtClean="0">
                <a:solidFill>
                  <a:srgbClr val="7F142A"/>
                </a:solidFill>
              </a:rPr>
              <a:t>La capacità ricettiva del Comune</a:t>
            </a:r>
          </a:p>
          <a:p>
            <a:r>
              <a:rPr lang="it-IT" dirty="0">
                <a:solidFill>
                  <a:srgbClr val="505150"/>
                </a:solidFill>
              </a:rPr>
              <a:t>– </a:t>
            </a:r>
            <a:r>
              <a:rPr lang="it-IT" i="1" dirty="0" smtClean="0">
                <a:solidFill>
                  <a:srgbClr val="505150"/>
                </a:solidFill>
              </a:rPr>
              <a:t>Le opinioni degli studenti</a:t>
            </a: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55941" y="1407031"/>
            <a:ext cx="7485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>
                <a:solidFill>
                  <a:srgbClr val="7F142A"/>
                </a:solidFill>
              </a:rPr>
              <a:t>Secondo </a:t>
            </a:r>
            <a:r>
              <a:rPr lang="it-IT" u="sng" dirty="0">
                <a:solidFill>
                  <a:srgbClr val="7F142A"/>
                </a:solidFill>
              </a:rPr>
              <a:t>te, </a:t>
            </a:r>
            <a:r>
              <a:rPr lang="it-IT" u="sng" dirty="0" smtClean="0">
                <a:solidFill>
                  <a:srgbClr val="7F142A"/>
                </a:solidFill>
              </a:rPr>
              <a:t>quante persone potrebbero essere ospitate per </a:t>
            </a:r>
            <a:r>
              <a:rPr lang="it-IT" u="sng" smtClean="0">
                <a:solidFill>
                  <a:srgbClr val="7F142A"/>
                </a:solidFill>
              </a:rPr>
              <a:t>una notte nelle </a:t>
            </a:r>
            <a:r>
              <a:rPr lang="it-IT" u="sng" dirty="0" smtClean="0">
                <a:solidFill>
                  <a:srgbClr val="7F142A"/>
                </a:solidFill>
              </a:rPr>
              <a:t>strutture ricettive del tuo Comune?</a:t>
            </a:r>
            <a:endParaRPr lang="it-IT" u="sng" dirty="0">
              <a:solidFill>
                <a:srgbClr val="7F142A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74700" y="2527303"/>
            <a:ext cx="243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505150"/>
                </a:solidFill>
              </a:rPr>
              <a:t>Le opzioni di risposta</a:t>
            </a:r>
          </a:p>
          <a:p>
            <a:endParaRPr lang="it-IT" i="1" dirty="0" smtClean="0">
              <a:solidFill>
                <a:srgbClr val="505150"/>
              </a:solidFill>
            </a:endParaRPr>
          </a:p>
          <a:p>
            <a:pPr marL="285750" indent="-285750">
              <a:buFontTx/>
              <a:buChar char="-"/>
            </a:pPr>
            <a:r>
              <a:rPr lang="it-IT" i="1" dirty="0" smtClean="0">
                <a:solidFill>
                  <a:srgbClr val="505150"/>
                </a:solidFill>
              </a:rPr>
              <a:t>fino </a:t>
            </a:r>
            <a:r>
              <a:rPr lang="it-IT" i="1" dirty="0">
                <a:solidFill>
                  <a:srgbClr val="505150"/>
                </a:solidFill>
              </a:rPr>
              <a:t>a </a:t>
            </a:r>
            <a:r>
              <a:rPr lang="it-IT" i="1" dirty="0" smtClean="0">
                <a:solidFill>
                  <a:srgbClr val="505150"/>
                </a:solidFill>
              </a:rPr>
              <a:t>1.000</a:t>
            </a:r>
          </a:p>
          <a:p>
            <a:pPr marL="285750" indent="-285750">
              <a:buFontTx/>
              <a:buChar char="-"/>
            </a:pPr>
            <a:r>
              <a:rPr lang="it-IT" i="1" dirty="0" smtClean="0">
                <a:solidFill>
                  <a:srgbClr val="505150"/>
                </a:solidFill>
              </a:rPr>
              <a:t>da </a:t>
            </a:r>
            <a:r>
              <a:rPr lang="it-IT" i="1" dirty="0">
                <a:solidFill>
                  <a:srgbClr val="505150"/>
                </a:solidFill>
              </a:rPr>
              <a:t>1.001 a </a:t>
            </a:r>
            <a:r>
              <a:rPr lang="it-IT" i="1" dirty="0" smtClean="0">
                <a:solidFill>
                  <a:srgbClr val="505150"/>
                </a:solidFill>
              </a:rPr>
              <a:t>2.000</a:t>
            </a:r>
          </a:p>
          <a:p>
            <a:pPr marL="285750" indent="-285750">
              <a:buFontTx/>
              <a:buChar char="-"/>
            </a:pPr>
            <a:r>
              <a:rPr lang="it-IT" i="1" dirty="0" smtClean="0">
                <a:solidFill>
                  <a:srgbClr val="505150"/>
                </a:solidFill>
              </a:rPr>
              <a:t>da </a:t>
            </a:r>
            <a:r>
              <a:rPr lang="it-IT" i="1" dirty="0">
                <a:solidFill>
                  <a:srgbClr val="505150"/>
                </a:solidFill>
              </a:rPr>
              <a:t>2.001 a </a:t>
            </a:r>
            <a:r>
              <a:rPr lang="it-IT" i="1" dirty="0" smtClean="0">
                <a:solidFill>
                  <a:srgbClr val="505150"/>
                </a:solidFill>
              </a:rPr>
              <a:t>3.000</a:t>
            </a:r>
          </a:p>
          <a:p>
            <a:pPr marL="285750" indent="-285750">
              <a:buFontTx/>
              <a:buChar char="-"/>
            </a:pPr>
            <a:r>
              <a:rPr lang="it-IT" i="1" dirty="0" smtClean="0">
                <a:solidFill>
                  <a:srgbClr val="505150"/>
                </a:solidFill>
              </a:rPr>
              <a:t>da 3.001 </a:t>
            </a:r>
            <a:r>
              <a:rPr lang="it-IT" i="1" dirty="0">
                <a:solidFill>
                  <a:srgbClr val="505150"/>
                </a:solidFill>
              </a:rPr>
              <a:t>a </a:t>
            </a:r>
            <a:r>
              <a:rPr lang="it-IT" i="1" dirty="0" smtClean="0">
                <a:solidFill>
                  <a:srgbClr val="505150"/>
                </a:solidFill>
              </a:rPr>
              <a:t>5.000</a:t>
            </a:r>
          </a:p>
          <a:p>
            <a:pPr marL="285750" indent="-285750">
              <a:buFontTx/>
              <a:buChar char="-"/>
            </a:pPr>
            <a:r>
              <a:rPr lang="it-IT" i="1" dirty="0" smtClean="0">
                <a:solidFill>
                  <a:srgbClr val="505150"/>
                </a:solidFill>
              </a:rPr>
              <a:t>da </a:t>
            </a:r>
            <a:r>
              <a:rPr lang="it-IT" i="1" dirty="0">
                <a:solidFill>
                  <a:srgbClr val="505150"/>
                </a:solidFill>
              </a:rPr>
              <a:t>5.001 a </a:t>
            </a:r>
            <a:r>
              <a:rPr lang="it-IT" i="1" dirty="0" smtClean="0">
                <a:solidFill>
                  <a:srgbClr val="505150"/>
                </a:solidFill>
              </a:rPr>
              <a:t>10.000</a:t>
            </a:r>
          </a:p>
          <a:p>
            <a:pPr marL="285750" indent="-285750">
              <a:buFontTx/>
              <a:buChar char="-"/>
            </a:pPr>
            <a:r>
              <a:rPr lang="it-IT" i="1" dirty="0" smtClean="0">
                <a:solidFill>
                  <a:srgbClr val="505150"/>
                </a:solidFill>
              </a:rPr>
              <a:t>da </a:t>
            </a:r>
            <a:r>
              <a:rPr lang="it-IT" i="1" dirty="0">
                <a:solidFill>
                  <a:srgbClr val="505150"/>
                </a:solidFill>
              </a:rPr>
              <a:t>10.001 a </a:t>
            </a:r>
            <a:r>
              <a:rPr lang="it-IT" i="1" dirty="0" smtClean="0">
                <a:solidFill>
                  <a:srgbClr val="505150"/>
                </a:solidFill>
              </a:rPr>
              <a:t>20.000</a:t>
            </a:r>
          </a:p>
          <a:p>
            <a:pPr marL="285750" indent="-285750">
              <a:buFontTx/>
              <a:buChar char="-"/>
            </a:pPr>
            <a:r>
              <a:rPr lang="it-IT" i="1" dirty="0" smtClean="0">
                <a:solidFill>
                  <a:srgbClr val="505150"/>
                </a:solidFill>
              </a:rPr>
              <a:t>20.001 </a:t>
            </a:r>
            <a:r>
              <a:rPr lang="it-IT" i="1" dirty="0">
                <a:solidFill>
                  <a:srgbClr val="505150"/>
                </a:solidFill>
              </a:rPr>
              <a:t>ed oltre</a:t>
            </a:r>
          </a:p>
          <a:p>
            <a:endParaRPr lang="it-IT" i="1" dirty="0">
              <a:solidFill>
                <a:srgbClr val="50515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54713" y="2219786"/>
            <a:ext cx="293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505150"/>
                </a:solidFill>
              </a:rPr>
              <a:t>Grafico in </a:t>
            </a:r>
            <a:r>
              <a:rPr lang="it-IT" i="1" dirty="0" err="1" smtClean="0">
                <a:solidFill>
                  <a:srgbClr val="505150"/>
                </a:solidFill>
              </a:rPr>
              <a:t>LimeSurvey</a:t>
            </a: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10" name="Picture 2" descr="http://thumbs.dreamstime.com/x/grafico-variopinto-del-grafico-torta-3d-82541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5769" y="2953642"/>
            <a:ext cx="3810000" cy="2543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1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03432" y="424854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7F142A"/>
                </a:solidFill>
              </a:rPr>
              <a:t>D04 </a:t>
            </a:r>
            <a:r>
              <a:rPr lang="it-IT" sz="2400" dirty="0">
                <a:solidFill>
                  <a:srgbClr val="7F142A"/>
                </a:solidFill>
              </a:rPr>
              <a:t>– </a:t>
            </a:r>
            <a:r>
              <a:rPr lang="it-IT" sz="2400" dirty="0" smtClean="0">
                <a:solidFill>
                  <a:srgbClr val="7F142A"/>
                </a:solidFill>
              </a:rPr>
              <a:t>La capacità ricettiva del Comune di Viterbo</a:t>
            </a:r>
          </a:p>
          <a:p>
            <a:r>
              <a:rPr lang="it-IT" dirty="0">
                <a:solidFill>
                  <a:srgbClr val="505150"/>
                </a:solidFill>
              </a:rPr>
              <a:t>– </a:t>
            </a:r>
            <a:r>
              <a:rPr lang="it-IT" i="1" dirty="0" smtClean="0">
                <a:solidFill>
                  <a:srgbClr val="505150"/>
                </a:solidFill>
              </a:rPr>
              <a:t>Le risposte della statistica ufficiale</a:t>
            </a: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17501" y="5130800"/>
            <a:ext cx="835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i="1" dirty="0">
                <a:latin typeface="Arial Narrow" pitchFamily="34" charset="0"/>
              </a:rPr>
              <a:t>La fonte: Istat, Capacità degli esercizi ricettivi </a:t>
            </a:r>
            <a:r>
              <a:rPr lang="it-IT" sz="1400" i="1" dirty="0" smtClean="0">
                <a:latin typeface="Arial Narrow" pitchFamily="34" charset="0"/>
              </a:rPr>
              <a:t> anno 2012</a:t>
            </a:r>
            <a:r>
              <a:rPr lang="it-IT" sz="1400" i="1" dirty="0">
                <a:latin typeface="Arial Narrow" pitchFamily="34" charset="0"/>
              </a:rPr>
              <a:t>					</a:t>
            </a:r>
          </a:p>
          <a:p>
            <a:pPr algn="just"/>
            <a:r>
              <a:rPr lang="it-IT" sz="1400" i="1" dirty="0">
                <a:latin typeface="Arial Narrow" pitchFamily="34" charset="0"/>
              </a:rPr>
              <a:t>L'indicatore: </a:t>
            </a:r>
            <a:r>
              <a:rPr lang="it-IT" sz="1400" i="1" dirty="0" smtClean="0">
                <a:latin typeface="Arial Narrow" pitchFamily="34" charset="0"/>
              </a:rPr>
              <a:t>totale posti letto nelle strutture ricettive (esercizi alberghieri: alberghi e residenze </a:t>
            </a:r>
            <a:r>
              <a:rPr lang="it-IT" sz="1400" i="1" dirty="0">
                <a:latin typeface="Arial Narrow" pitchFamily="34" charset="0"/>
              </a:rPr>
              <a:t>turistico </a:t>
            </a:r>
            <a:r>
              <a:rPr lang="it-IT" sz="1400" i="1" dirty="0" smtClean="0">
                <a:latin typeface="Arial Narrow" pitchFamily="34" charset="0"/>
              </a:rPr>
              <a:t>alberghiere; esercizi extra-alberghieri: campeggi </a:t>
            </a:r>
            <a:r>
              <a:rPr lang="it-IT" sz="1400" i="1" dirty="0">
                <a:latin typeface="Arial Narrow" pitchFamily="34" charset="0"/>
              </a:rPr>
              <a:t>e villaggi </a:t>
            </a:r>
            <a:r>
              <a:rPr lang="it-IT" sz="1400" i="1" dirty="0" smtClean="0">
                <a:latin typeface="Arial Narrow" pitchFamily="34" charset="0"/>
              </a:rPr>
              <a:t>turistici, alloggi </a:t>
            </a:r>
            <a:r>
              <a:rPr lang="it-IT" sz="1400" i="1" dirty="0">
                <a:latin typeface="Arial Narrow" pitchFamily="34" charset="0"/>
              </a:rPr>
              <a:t>in affitto gestiti in forma </a:t>
            </a:r>
            <a:r>
              <a:rPr lang="it-IT" sz="1400" i="1" dirty="0" smtClean="0">
                <a:latin typeface="Arial Narrow" pitchFamily="34" charset="0"/>
              </a:rPr>
              <a:t>imprenditoriale, agriturismi, ostelli </a:t>
            </a:r>
            <a:r>
              <a:rPr lang="it-IT" sz="1400" i="1" dirty="0">
                <a:latin typeface="Arial Narrow" pitchFamily="34" charset="0"/>
              </a:rPr>
              <a:t>per la </a:t>
            </a:r>
            <a:r>
              <a:rPr lang="it-IT" sz="1400" i="1" dirty="0" smtClean="0">
                <a:latin typeface="Arial Narrow" pitchFamily="34" charset="0"/>
              </a:rPr>
              <a:t>gioventù, case </a:t>
            </a:r>
            <a:r>
              <a:rPr lang="it-IT" sz="1400" i="1" dirty="0">
                <a:latin typeface="Arial Narrow" pitchFamily="34" charset="0"/>
              </a:rPr>
              <a:t>per </a:t>
            </a:r>
            <a:r>
              <a:rPr lang="it-IT" sz="1400" i="1" dirty="0" smtClean="0">
                <a:latin typeface="Arial Narrow" pitchFamily="34" charset="0"/>
              </a:rPr>
              <a:t>ferie, rifugi </a:t>
            </a:r>
            <a:r>
              <a:rPr lang="it-IT" sz="1400" i="1" dirty="0">
                <a:latin typeface="Arial Narrow" pitchFamily="34" charset="0"/>
              </a:rPr>
              <a:t>di </a:t>
            </a:r>
            <a:r>
              <a:rPr lang="it-IT" sz="1400" i="1" dirty="0" smtClean="0">
                <a:latin typeface="Arial Narrow" pitchFamily="34" charset="0"/>
              </a:rPr>
              <a:t>montagna altri </a:t>
            </a:r>
            <a:r>
              <a:rPr lang="it-IT" sz="1400" i="1" dirty="0">
                <a:latin typeface="Arial Narrow" pitchFamily="34" charset="0"/>
              </a:rPr>
              <a:t>esercizi ricettivi </a:t>
            </a:r>
            <a:r>
              <a:rPr lang="it-IT" sz="1400" i="1" dirty="0" err="1">
                <a:latin typeface="Arial Narrow" pitchFamily="34" charset="0"/>
              </a:rPr>
              <a:t>n.a.c</a:t>
            </a:r>
            <a:r>
              <a:rPr lang="it-IT" sz="1400" i="1" dirty="0" smtClean="0">
                <a:latin typeface="Arial Narrow" pitchFamily="34" charset="0"/>
              </a:rPr>
              <a:t>., bed </a:t>
            </a:r>
            <a:r>
              <a:rPr lang="it-IT" sz="1400" i="1" dirty="0">
                <a:latin typeface="Arial Narrow" pitchFamily="34" charset="0"/>
              </a:rPr>
              <a:t>and </a:t>
            </a:r>
            <a:r>
              <a:rPr lang="it-IT" sz="1400" i="1" dirty="0" smtClean="0">
                <a:latin typeface="Arial Narrow" pitchFamily="34" charset="0"/>
              </a:rPr>
              <a:t>breakfast)</a:t>
            </a:r>
            <a:endParaRPr lang="it-IT" sz="1400" i="1" dirty="0">
              <a:latin typeface="Arial Narrow" pitchFamily="34" charset="0"/>
            </a:endParaRP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6596476"/>
              </p:ext>
            </p:extLst>
          </p:nvPr>
        </p:nvGraphicFramePr>
        <p:xfrm>
          <a:off x="682196" y="1163518"/>
          <a:ext cx="7661703" cy="396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30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9687" y="1858160"/>
            <a:ext cx="7538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404040"/>
                </a:solidFill>
              </a:rPr>
              <a:t>Grazie per l’attenzione</a:t>
            </a:r>
            <a:endParaRPr lang="it-IT" sz="3600" dirty="0">
              <a:solidFill>
                <a:srgbClr val="404040"/>
              </a:solidFill>
            </a:endParaRPr>
          </a:p>
          <a:p>
            <a:endParaRPr lang="it-IT" sz="3600" dirty="0">
              <a:solidFill>
                <a:srgbClr val="505150"/>
              </a:solidFill>
            </a:endParaRPr>
          </a:p>
        </p:txBody>
      </p:sp>
      <p:pic>
        <p:nvPicPr>
          <p:cNvPr id="9" name="Immagine 8" descr="shutterstock_7835524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1976" y="2689157"/>
            <a:ext cx="2933700" cy="2933700"/>
          </a:xfrm>
          <a:prstGeom prst="rect">
            <a:avLst/>
          </a:prstGeom>
        </p:spPr>
      </p:pic>
      <p:pic>
        <p:nvPicPr>
          <p:cNvPr id="10" name="Immagine 9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404040"/>
                </a:solidFill>
              </a:rPr>
              <a:t>Indice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7178" y="1054990"/>
            <a:ext cx="7643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Metodologia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D01 </a:t>
            </a:r>
            <a:r>
              <a:rPr lang="it-IT" dirty="0">
                <a:solidFill>
                  <a:srgbClr val="505150"/>
                </a:solidFill>
              </a:rPr>
              <a:t>– I turisti stranieri che spendono di più in </a:t>
            </a:r>
            <a:r>
              <a:rPr lang="it-IT" dirty="0" smtClean="0">
                <a:solidFill>
                  <a:srgbClr val="505150"/>
                </a:solidFill>
              </a:rPr>
              <a:t>Italia  - </a:t>
            </a:r>
            <a:r>
              <a:rPr lang="it-IT" i="1" dirty="0" smtClean="0">
                <a:solidFill>
                  <a:srgbClr val="505150"/>
                </a:solidFill>
              </a:rPr>
              <a:t>Le </a:t>
            </a:r>
            <a:r>
              <a:rPr lang="it-IT" i="1" dirty="0">
                <a:solidFill>
                  <a:srgbClr val="505150"/>
                </a:solidFill>
              </a:rPr>
              <a:t>opinioni degli </a:t>
            </a:r>
            <a:r>
              <a:rPr lang="it-IT" i="1" dirty="0" smtClean="0">
                <a:solidFill>
                  <a:srgbClr val="505150"/>
                </a:solidFill>
              </a:rPr>
              <a:t>studenti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D01 </a:t>
            </a:r>
            <a:r>
              <a:rPr lang="it-IT" dirty="0">
                <a:solidFill>
                  <a:srgbClr val="505150"/>
                </a:solidFill>
              </a:rPr>
              <a:t>– I turisti stranieri che spendono di più in </a:t>
            </a:r>
            <a:r>
              <a:rPr lang="it-IT" dirty="0" smtClean="0">
                <a:solidFill>
                  <a:srgbClr val="505150"/>
                </a:solidFill>
              </a:rPr>
              <a:t>Italia - </a:t>
            </a:r>
            <a:r>
              <a:rPr lang="it-IT" i="1" dirty="0" smtClean="0">
                <a:solidFill>
                  <a:srgbClr val="505150"/>
                </a:solidFill>
              </a:rPr>
              <a:t>Le </a:t>
            </a:r>
            <a:r>
              <a:rPr lang="it-IT" i="1" dirty="0">
                <a:solidFill>
                  <a:srgbClr val="505150"/>
                </a:solidFill>
              </a:rPr>
              <a:t>risposte della statistica </a:t>
            </a:r>
            <a:r>
              <a:rPr lang="it-IT" i="1" dirty="0" smtClean="0">
                <a:solidFill>
                  <a:srgbClr val="505150"/>
                </a:solidFill>
              </a:rPr>
              <a:t>ufficiale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D02 </a:t>
            </a:r>
            <a:r>
              <a:rPr lang="it-IT" dirty="0">
                <a:solidFill>
                  <a:srgbClr val="505150"/>
                </a:solidFill>
              </a:rPr>
              <a:t>– La regione più visitata dagli </a:t>
            </a:r>
            <a:r>
              <a:rPr lang="it-IT" dirty="0" smtClean="0">
                <a:solidFill>
                  <a:srgbClr val="505150"/>
                </a:solidFill>
              </a:rPr>
              <a:t>Italiani - </a:t>
            </a:r>
            <a:r>
              <a:rPr lang="it-IT" i="1" dirty="0" smtClean="0">
                <a:solidFill>
                  <a:srgbClr val="505150"/>
                </a:solidFill>
              </a:rPr>
              <a:t>Le </a:t>
            </a:r>
            <a:r>
              <a:rPr lang="it-IT" i="1" dirty="0">
                <a:solidFill>
                  <a:srgbClr val="505150"/>
                </a:solidFill>
              </a:rPr>
              <a:t>opinioni degli </a:t>
            </a:r>
            <a:r>
              <a:rPr lang="it-IT" i="1" dirty="0" smtClean="0">
                <a:solidFill>
                  <a:srgbClr val="505150"/>
                </a:solidFill>
              </a:rPr>
              <a:t>studenti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D02 </a:t>
            </a:r>
            <a:r>
              <a:rPr lang="it-IT" dirty="0">
                <a:solidFill>
                  <a:srgbClr val="505150"/>
                </a:solidFill>
              </a:rPr>
              <a:t>– La regione più visitata dagli </a:t>
            </a:r>
            <a:r>
              <a:rPr lang="it-IT" dirty="0" smtClean="0">
                <a:solidFill>
                  <a:srgbClr val="505150"/>
                </a:solidFill>
              </a:rPr>
              <a:t>Italiani - </a:t>
            </a:r>
            <a:r>
              <a:rPr lang="it-IT" i="1" dirty="0" smtClean="0">
                <a:solidFill>
                  <a:srgbClr val="505150"/>
                </a:solidFill>
              </a:rPr>
              <a:t>Le </a:t>
            </a:r>
            <a:r>
              <a:rPr lang="it-IT" i="1" dirty="0">
                <a:solidFill>
                  <a:srgbClr val="505150"/>
                </a:solidFill>
              </a:rPr>
              <a:t>risposte della statistica ufficiale (</a:t>
            </a:r>
            <a:r>
              <a:rPr lang="it-IT" i="1" dirty="0" smtClean="0">
                <a:solidFill>
                  <a:srgbClr val="505150"/>
                </a:solidFill>
              </a:rPr>
              <a:t>1)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D02 </a:t>
            </a:r>
            <a:r>
              <a:rPr lang="it-IT" dirty="0">
                <a:solidFill>
                  <a:srgbClr val="505150"/>
                </a:solidFill>
              </a:rPr>
              <a:t>– La regione più visitata dagli </a:t>
            </a:r>
            <a:r>
              <a:rPr lang="it-IT" dirty="0" smtClean="0">
                <a:solidFill>
                  <a:srgbClr val="505150"/>
                </a:solidFill>
              </a:rPr>
              <a:t>Italiani - </a:t>
            </a:r>
            <a:r>
              <a:rPr lang="it-IT" i="1" dirty="0" smtClean="0">
                <a:solidFill>
                  <a:srgbClr val="505150"/>
                </a:solidFill>
              </a:rPr>
              <a:t>Le </a:t>
            </a:r>
            <a:r>
              <a:rPr lang="it-IT" i="1" dirty="0">
                <a:solidFill>
                  <a:srgbClr val="505150"/>
                </a:solidFill>
              </a:rPr>
              <a:t>risposte della statistica ufficiale (</a:t>
            </a:r>
            <a:r>
              <a:rPr lang="it-IT" i="1" dirty="0" smtClean="0">
                <a:solidFill>
                  <a:srgbClr val="505150"/>
                </a:solidFill>
              </a:rPr>
              <a:t>2)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solidFill>
                  <a:srgbClr val="505150"/>
                </a:solidFill>
              </a:rPr>
              <a:t>D03 – Le persone che vanno in </a:t>
            </a:r>
            <a:r>
              <a:rPr lang="it-IT" dirty="0" smtClean="0">
                <a:solidFill>
                  <a:srgbClr val="505150"/>
                </a:solidFill>
              </a:rPr>
              <a:t>vacanza – </a:t>
            </a:r>
            <a:r>
              <a:rPr lang="it-IT" dirty="0">
                <a:solidFill>
                  <a:srgbClr val="505150"/>
                </a:solidFill>
              </a:rPr>
              <a:t>Le opinioni degli </a:t>
            </a:r>
            <a:r>
              <a:rPr lang="it-IT" dirty="0" smtClean="0">
                <a:solidFill>
                  <a:srgbClr val="505150"/>
                </a:solidFill>
              </a:rPr>
              <a:t>studenti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D03 </a:t>
            </a:r>
            <a:r>
              <a:rPr lang="it-IT" dirty="0">
                <a:solidFill>
                  <a:srgbClr val="505150"/>
                </a:solidFill>
              </a:rPr>
              <a:t>– Le persone che vanno in vacanza </a:t>
            </a:r>
            <a:r>
              <a:rPr lang="it-IT" dirty="0" smtClean="0">
                <a:solidFill>
                  <a:srgbClr val="505150"/>
                </a:solidFill>
              </a:rPr>
              <a:t>– </a:t>
            </a:r>
            <a:r>
              <a:rPr lang="it-IT" i="1" dirty="0">
                <a:solidFill>
                  <a:srgbClr val="505150"/>
                </a:solidFill>
              </a:rPr>
              <a:t>Le risposte della statistica ufficiale (</a:t>
            </a:r>
            <a:r>
              <a:rPr lang="it-IT" i="1" dirty="0" smtClean="0">
                <a:solidFill>
                  <a:srgbClr val="505150"/>
                </a:solidFill>
              </a:rPr>
              <a:t>1)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D03 </a:t>
            </a:r>
            <a:r>
              <a:rPr lang="it-IT" dirty="0">
                <a:solidFill>
                  <a:srgbClr val="505150"/>
                </a:solidFill>
              </a:rPr>
              <a:t>– Le persone che vanno in vacanza </a:t>
            </a:r>
            <a:r>
              <a:rPr lang="it-IT" dirty="0" smtClean="0">
                <a:solidFill>
                  <a:srgbClr val="505150"/>
                </a:solidFill>
              </a:rPr>
              <a:t> – </a:t>
            </a:r>
            <a:r>
              <a:rPr lang="it-IT" i="1" dirty="0">
                <a:solidFill>
                  <a:srgbClr val="505150"/>
                </a:solidFill>
              </a:rPr>
              <a:t>Le risposte della statistica ufficiale (</a:t>
            </a:r>
            <a:r>
              <a:rPr lang="it-IT" i="1" dirty="0" smtClean="0">
                <a:solidFill>
                  <a:srgbClr val="505150"/>
                </a:solidFill>
              </a:rPr>
              <a:t>2)</a:t>
            </a: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87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404040"/>
                </a:solidFill>
              </a:rPr>
              <a:t>Indice (segue)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77178" y="1054990"/>
            <a:ext cx="7643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Tx/>
              <a:buAutoNum type="arabicPeriod" startAt="10"/>
            </a:pPr>
            <a:r>
              <a:rPr lang="it-IT" dirty="0">
                <a:solidFill>
                  <a:srgbClr val="505150"/>
                </a:solidFill>
              </a:rPr>
              <a:t>D04 – La capacità ricettiva del Comune – </a:t>
            </a:r>
            <a:r>
              <a:rPr lang="it-IT" i="1" dirty="0">
                <a:solidFill>
                  <a:srgbClr val="505150"/>
                </a:solidFill>
              </a:rPr>
              <a:t>Le opinioni degli </a:t>
            </a:r>
            <a:r>
              <a:rPr lang="it-IT" i="1" dirty="0" smtClean="0">
                <a:solidFill>
                  <a:srgbClr val="505150"/>
                </a:solidFill>
              </a:rPr>
              <a:t>studenti</a:t>
            </a: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AutoNum type="arabicPeriod" startAt="10"/>
            </a:pPr>
            <a:r>
              <a:rPr lang="it-IT" dirty="0" smtClean="0">
                <a:solidFill>
                  <a:srgbClr val="505150"/>
                </a:solidFill>
              </a:rPr>
              <a:t>D04 </a:t>
            </a:r>
            <a:r>
              <a:rPr lang="it-IT" dirty="0">
                <a:solidFill>
                  <a:srgbClr val="505150"/>
                </a:solidFill>
              </a:rPr>
              <a:t>– La capacità ricettiva del </a:t>
            </a:r>
            <a:r>
              <a:rPr lang="it-IT" dirty="0" smtClean="0">
                <a:solidFill>
                  <a:srgbClr val="505150"/>
                </a:solidFill>
              </a:rPr>
              <a:t>Comune – </a:t>
            </a:r>
            <a:r>
              <a:rPr lang="it-IT" i="1" dirty="0">
                <a:solidFill>
                  <a:srgbClr val="505150"/>
                </a:solidFill>
              </a:rPr>
              <a:t>Le risposte della statistica </a:t>
            </a:r>
            <a:r>
              <a:rPr lang="it-IT" i="1" dirty="0" smtClean="0">
                <a:solidFill>
                  <a:srgbClr val="505150"/>
                </a:solidFill>
              </a:rPr>
              <a:t>ufficiale</a:t>
            </a:r>
          </a:p>
          <a:p>
            <a:pPr marL="342900" indent="-342900">
              <a:buAutoNum type="arabicPeriod" startAt="10"/>
            </a:pP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40231" y="397017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La metodologia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970081008"/>
              </p:ext>
            </p:extLst>
          </p:nvPr>
        </p:nvGraphicFramePr>
        <p:xfrm>
          <a:off x="629478" y="858682"/>
          <a:ext cx="8171622" cy="5084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03432" y="449034"/>
            <a:ext cx="79690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7F142A"/>
                </a:solidFill>
                <a:latin typeface="+mj-lt"/>
              </a:rPr>
              <a:t>D01 – I turisti stranieri che spendono di più in Italia</a:t>
            </a:r>
          </a:p>
          <a:p>
            <a:r>
              <a:rPr lang="it-IT" dirty="0">
                <a:solidFill>
                  <a:srgbClr val="505150"/>
                </a:solidFill>
                <a:latin typeface="+mj-lt"/>
              </a:rPr>
              <a:t>–</a:t>
            </a:r>
            <a:r>
              <a:rPr lang="it-IT" i="1" dirty="0" smtClean="0">
                <a:solidFill>
                  <a:srgbClr val="505150"/>
                </a:solidFill>
                <a:latin typeface="+mj-lt"/>
              </a:rPr>
              <a:t> Le opinioni degli studenti</a:t>
            </a:r>
            <a:endParaRPr lang="it-IT" i="1" dirty="0">
              <a:solidFill>
                <a:srgbClr val="505150"/>
              </a:solidFill>
              <a:latin typeface="+mj-lt"/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55941" y="1151538"/>
            <a:ext cx="7485953" cy="92333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7F142A"/>
                </a:solidFill>
              </a:rPr>
              <a:t>Secondo te, </a:t>
            </a:r>
            <a:r>
              <a:rPr lang="it-IT" u="sng" dirty="0" smtClean="0">
                <a:solidFill>
                  <a:srgbClr val="7F142A"/>
                </a:solidFill>
              </a:rPr>
              <a:t>da dove vengono i turisti stranieri che spendono di più in Italia ?</a:t>
            </a:r>
          </a:p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Scegli uno dei 10 Paesi con almeno 1 milione di presenze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74700" y="2200386"/>
            <a:ext cx="29321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505150"/>
                </a:solidFill>
              </a:rPr>
              <a:t>Le opzioni di </a:t>
            </a:r>
            <a:r>
              <a:rPr lang="it-IT" i="1" dirty="0" smtClean="0">
                <a:solidFill>
                  <a:srgbClr val="505150"/>
                </a:solidFill>
              </a:rPr>
              <a:t>risposta</a:t>
            </a:r>
          </a:p>
          <a:p>
            <a:endParaRPr lang="it-IT" i="1" dirty="0">
              <a:solidFill>
                <a:srgbClr val="505150"/>
              </a:solidFill>
            </a:endParaRPr>
          </a:p>
          <a:p>
            <a:r>
              <a:rPr lang="it-IT" i="1" dirty="0">
                <a:solidFill>
                  <a:srgbClr val="505150"/>
                </a:solidFill>
              </a:rPr>
              <a:t>- Russia</a:t>
            </a:r>
          </a:p>
          <a:p>
            <a:r>
              <a:rPr lang="it-IT" i="1" dirty="0">
                <a:solidFill>
                  <a:srgbClr val="505150"/>
                </a:solidFill>
              </a:rPr>
              <a:t>- USA</a:t>
            </a:r>
          </a:p>
          <a:p>
            <a:r>
              <a:rPr lang="it-IT" i="1" dirty="0">
                <a:solidFill>
                  <a:srgbClr val="505150"/>
                </a:solidFill>
              </a:rPr>
              <a:t>- Regno Unito</a:t>
            </a:r>
          </a:p>
          <a:p>
            <a:r>
              <a:rPr lang="it-IT" i="1" dirty="0">
                <a:solidFill>
                  <a:srgbClr val="505150"/>
                </a:solidFill>
              </a:rPr>
              <a:t>- Svizzera</a:t>
            </a:r>
          </a:p>
          <a:p>
            <a:r>
              <a:rPr lang="it-IT" i="1" dirty="0">
                <a:solidFill>
                  <a:srgbClr val="505150"/>
                </a:solidFill>
              </a:rPr>
              <a:t>- Austria</a:t>
            </a:r>
          </a:p>
          <a:p>
            <a:r>
              <a:rPr lang="it-IT" i="1" dirty="0">
                <a:solidFill>
                  <a:srgbClr val="505150"/>
                </a:solidFill>
              </a:rPr>
              <a:t>- Belgio</a:t>
            </a:r>
          </a:p>
          <a:p>
            <a:r>
              <a:rPr lang="it-IT" i="1" dirty="0">
                <a:solidFill>
                  <a:srgbClr val="505150"/>
                </a:solidFill>
              </a:rPr>
              <a:t>- Francia</a:t>
            </a:r>
          </a:p>
          <a:p>
            <a:r>
              <a:rPr lang="it-IT" i="1" dirty="0">
                <a:solidFill>
                  <a:srgbClr val="505150"/>
                </a:solidFill>
              </a:rPr>
              <a:t>- Germania</a:t>
            </a:r>
          </a:p>
          <a:p>
            <a:r>
              <a:rPr lang="it-IT" i="1" dirty="0">
                <a:solidFill>
                  <a:srgbClr val="505150"/>
                </a:solidFill>
              </a:rPr>
              <a:t>- Paesi Bassi</a:t>
            </a:r>
          </a:p>
          <a:p>
            <a:r>
              <a:rPr lang="it-IT" i="1" dirty="0">
                <a:solidFill>
                  <a:srgbClr val="505150"/>
                </a:solidFill>
              </a:rPr>
              <a:t>- Spagna</a:t>
            </a:r>
          </a:p>
          <a:p>
            <a:r>
              <a:rPr lang="it-IT" i="1" dirty="0">
                <a:solidFill>
                  <a:srgbClr val="505150"/>
                </a:solidFill>
              </a:rPr>
              <a:t>- </a:t>
            </a:r>
            <a:r>
              <a:rPr lang="it-IT" i="1" dirty="0" smtClean="0">
                <a:solidFill>
                  <a:srgbClr val="505150"/>
                </a:solidFill>
              </a:rPr>
              <a:t>Polonia</a:t>
            </a:r>
            <a:endParaRPr lang="it-IT" i="1" dirty="0">
              <a:solidFill>
                <a:srgbClr val="50515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54713" y="2219786"/>
            <a:ext cx="293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505150"/>
                </a:solidFill>
              </a:rPr>
              <a:t>Grafico in </a:t>
            </a:r>
            <a:r>
              <a:rPr lang="it-IT" i="1" dirty="0" err="1" smtClean="0">
                <a:solidFill>
                  <a:srgbClr val="505150"/>
                </a:solidFill>
              </a:rPr>
              <a:t>LimeSurvey</a:t>
            </a: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3074" name="Picture 2" descr="http://thumbs.dreamstime.com/x/grafico-variopinto-del-grafico-torta-3d-82541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5769" y="2953642"/>
            <a:ext cx="3810000" cy="2543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68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29687" y="5219700"/>
            <a:ext cx="8311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latin typeface="Arial Narrow" pitchFamily="34" charset="0"/>
              </a:rPr>
              <a:t>La fonte: elaborazione Istat su dati Banca d’Italia, </a:t>
            </a:r>
            <a:r>
              <a:rPr lang="it-IT" sz="1600" i="1" dirty="0" smtClean="0">
                <a:latin typeface="Arial Narrow" pitchFamily="34" charset="0"/>
              </a:rPr>
              <a:t>Indagine «Il </a:t>
            </a:r>
            <a:r>
              <a:rPr lang="it-IT" sz="1600" i="1" dirty="0">
                <a:latin typeface="Arial Narrow" pitchFamily="34" charset="0"/>
              </a:rPr>
              <a:t>turismo internazionale </a:t>
            </a:r>
            <a:r>
              <a:rPr lang="it-IT" sz="1600" i="1" dirty="0" smtClean="0">
                <a:latin typeface="Arial Narrow" pitchFamily="34" charset="0"/>
              </a:rPr>
              <a:t>dell’Italia» anno 2013</a:t>
            </a:r>
            <a:endParaRPr lang="it-IT" sz="1600" i="1" dirty="0">
              <a:latin typeface="Arial Narrow" pitchFamily="34" charset="0"/>
            </a:endParaRPr>
          </a:p>
          <a:p>
            <a:r>
              <a:rPr lang="it-IT" sz="1600" i="1" dirty="0">
                <a:latin typeface="Arial Narrow" pitchFamily="34" charset="0"/>
              </a:rPr>
              <a:t>L'indicatore: spesa media </a:t>
            </a:r>
            <a:r>
              <a:rPr lang="it-IT" sz="1600" i="1" dirty="0" smtClean="0">
                <a:latin typeface="Arial Narrow" pitchFamily="34" charset="0"/>
              </a:rPr>
              <a:t>per pernottamento dei viaggiatori stranieri in Italia </a:t>
            </a:r>
          </a:p>
          <a:p>
            <a:r>
              <a:rPr lang="it-IT" sz="1600" i="1" dirty="0">
                <a:latin typeface="Arial Narrow" pitchFamily="34" charset="0"/>
              </a:rPr>
              <a:t>La selezione comprende i paesi con almeno un milione di viaggiatori pernottanti	</a:t>
            </a:r>
            <a:r>
              <a:rPr lang="it-IT" sz="1200" i="1" dirty="0"/>
              <a:t>		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03432" y="410934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7F142A"/>
                </a:solidFill>
              </a:rPr>
              <a:t>D01 – I turisti stranieri che spendono di più in Italia</a:t>
            </a:r>
          </a:p>
          <a:p>
            <a:r>
              <a:rPr lang="it-IT" dirty="0">
                <a:solidFill>
                  <a:srgbClr val="505150"/>
                </a:solidFill>
              </a:rPr>
              <a:t>–</a:t>
            </a:r>
            <a:r>
              <a:rPr lang="it-IT" i="1" dirty="0" smtClean="0">
                <a:solidFill>
                  <a:srgbClr val="505150"/>
                </a:solidFill>
              </a:rPr>
              <a:t> Le risposte della statistica ufficiale</a:t>
            </a:r>
            <a:endParaRPr lang="it-IT" i="1" dirty="0">
              <a:solidFill>
                <a:srgbClr val="505150"/>
              </a:solidFill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820063"/>
              </p:ext>
            </p:extLst>
          </p:nvPr>
        </p:nvGraphicFramePr>
        <p:xfrm>
          <a:off x="682196" y="1257300"/>
          <a:ext cx="7712504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"/>
          <p:cNvSpPr txBox="1"/>
          <p:nvPr/>
        </p:nvSpPr>
        <p:spPr bwMode="auto">
          <a:xfrm>
            <a:off x="1247775" y="4880694"/>
            <a:ext cx="3819525" cy="262806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rgbClr val="C00000"/>
                </a:solidFill>
                <a:latin typeface="Arial Narrow" pitchFamily="34" charset="0"/>
              </a:rPr>
              <a:t>spesa media giornaliera turisti stranieri anno 2013</a:t>
            </a:r>
          </a:p>
        </p:txBody>
      </p:sp>
      <p:cxnSp>
        <p:nvCxnSpPr>
          <p:cNvPr id="14" name="Connettore 1 13"/>
          <p:cNvCxnSpPr/>
          <p:nvPr/>
        </p:nvCxnSpPr>
        <p:spPr>
          <a:xfrm>
            <a:off x="976985" y="5023174"/>
            <a:ext cx="30185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0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03432" y="449034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7F142A"/>
                </a:solidFill>
              </a:rPr>
              <a:t>D02 – La regione più </a:t>
            </a:r>
            <a:r>
              <a:rPr lang="it-IT" sz="2400" dirty="0">
                <a:solidFill>
                  <a:srgbClr val="7F142A"/>
                </a:solidFill>
              </a:rPr>
              <a:t>visitata dagli </a:t>
            </a:r>
            <a:r>
              <a:rPr lang="it-IT" sz="2400" dirty="0" smtClean="0">
                <a:solidFill>
                  <a:srgbClr val="7F142A"/>
                </a:solidFill>
              </a:rPr>
              <a:t>Italiani</a:t>
            </a:r>
          </a:p>
          <a:p>
            <a:r>
              <a:rPr lang="it-IT" dirty="0">
                <a:solidFill>
                  <a:srgbClr val="505150"/>
                </a:solidFill>
              </a:rPr>
              <a:t>– </a:t>
            </a:r>
            <a:r>
              <a:rPr lang="it-IT" i="1" dirty="0" smtClean="0">
                <a:solidFill>
                  <a:srgbClr val="505150"/>
                </a:solidFill>
              </a:rPr>
              <a:t>Le opinioni degli studenti</a:t>
            </a: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03432" y="1407031"/>
            <a:ext cx="7485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solidFill>
                  <a:srgbClr val="7F142A"/>
                </a:solidFill>
              </a:rPr>
              <a:t>Secondo te, quale tra le seguenti regioni è la più visitata dagli Italiani</a:t>
            </a:r>
            <a:r>
              <a:rPr lang="it-IT" u="sng" dirty="0" smtClean="0">
                <a:solidFill>
                  <a:srgbClr val="7F142A"/>
                </a:solidFill>
              </a:rPr>
              <a:t>?</a:t>
            </a:r>
          </a:p>
          <a:p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Scegli una delle 6 regioni più visitate</a:t>
            </a:r>
            <a:endParaRPr lang="it-IT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74700" y="2527303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>
                <a:solidFill>
                  <a:srgbClr val="505150"/>
                </a:solidFill>
              </a:rPr>
              <a:t>Le opzioni di risposta</a:t>
            </a:r>
          </a:p>
          <a:p>
            <a:endParaRPr lang="it-IT" i="1" dirty="0" smtClean="0">
              <a:solidFill>
                <a:srgbClr val="505150"/>
              </a:solidFill>
            </a:endParaRPr>
          </a:p>
          <a:p>
            <a:r>
              <a:rPr lang="it-IT" i="1" dirty="0">
                <a:solidFill>
                  <a:srgbClr val="505150"/>
                </a:solidFill>
              </a:rPr>
              <a:t>- Emilia-Romagna</a:t>
            </a:r>
          </a:p>
          <a:p>
            <a:r>
              <a:rPr lang="it-IT" i="1" dirty="0" smtClean="0">
                <a:solidFill>
                  <a:srgbClr val="505150"/>
                </a:solidFill>
              </a:rPr>
              <a:t>- Lazio</a:t>
            </a:r>
            <a:endParaRPr lang="it-IT" i="1" dirty="0">
              <a:solidFill>
                <a:srgbClr val="505150"/>
              </a:solidFill>
            </a:endParaRPr>
          </a:p>
          <a:p>
            <a:r>
              <a:rPr lang="it-IT" i="1" dirty="0" smtClean="0">
                <a:solidFill>
                  <a:srgbClr val="505150"/>
                </a:solidFill>
              </a:rPr>
              <a:t>- Liguria</a:t>
            </a:r>
            <a:endParaRPr lang="it-IT" i="1" dirty="0">
              <a:solidFill>
                <a:srgbClr val="505150"/>
              </a:solidFill>
            </a:endParaRPr>
          </a:p>
          <a:p>
            <a:r>
              <a:rPr lang="it-IT" i="1" dirty="0" smtClean="0">
                <a:solidFill>
                  <a:srgbClr val="505150"/>
                </a:solidFill>
              </a:rPr>
              <a:t>- Lombardia</a:t>
            </a:r>
            <a:endParaRPr lang="it-IT" i="1" dirty="0">
              <a:solidFill>
                <a:srgbClr val="505150"/>
              </a:solidFill>
            </a:endParaRPr>
          </a:p>
          <a:p>
            <a:r>
              <a:rPr lang="it-IT" i="1" dirty="0" smtClean="0">
                <a:solidFill>
                  <a:srgbClr val="505150"/>
                </a:solidFill>
              </a:rPr>
              <a:t>- Toscana</a:t>
            </a:r>
            <a:endParaRPr lang="it-IT" i="1" dirty="0">
              <a:solidFill>
                <a:srgbClr val="505150"/>
              </a:solidFill>
            </a:endParaRPr>
          </a:p>
          <a:p>
            <a:r>
              <a:rPr lang="it-IT" i="1" dirty="0" smtClean="0">
                <a:solidFill>
                  <a:srgbClr val="505150"/>
                </a:solidFill>
              </a:rPr>
              <a:t>- Veneto</a:t>
            </a:r>
            <a:endParaRPr lang="it-IT" i="1" dirty="0">
              <a:solidFill>
                <a:srgbClr val="505150"/>
              </a:solidFill>
            </a:endParaRPr>
          </a:p>
          <a:p>
            <a:endParaRPr lang="it-IT" i="1" dirty="0">
              <a:solidFill>
                <a:srgbClr val="50515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54713" y="2219786"/>
            <a:ext cx="2932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rgbClr val="505150"/>
                </a:solidFill>
              </a:rPr>
              <a:t>Grafico in </a:t>
            </a:r>
            <a:r>
              <a:rPr lang="it-IT" i="1" dirty="0" err="1" smtClean="0">
                <a:solidFill>
                  <a:srgbClr val="505150"/>
                </a:solidFill>
              </a:rPr>
              <a:t>LimeSurvey</a:t>
            </a:r>
            <a:endParaRPr lang="it-IT" i="1" dirty="0">
              <a:solidFill>
                <a:srgbClr val="505150"/>
              </a:solidFill>
            </a:endParaRPr>
          </a:p>
        </p:txBody>
      </p:sp>
      <p:pic>
        <p:nvPicPr>
          <p:cNvPr id="12" name="Picture 2" descr="http://thumbs.dreamstime.com/x/grafico-variopinto-del-grafico-torta-3d-82541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5769" y="2953642"/>
            <a:ext cx="3810000" cy="2543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990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29687" y="5270500"/>
            <a:ext cx="8044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latin typeface="Arial Narrow" pitchFamily="34" charset="0"/>
              </a:rPr>
              <a:t>La fonte: Indagine multiscopo sulle famiglie "Viaggi, vacanze e vita quotidiana" anno 2012			</a:t>
            </a:r>
          </a:p>
          <a:p>
            <a:r>
              <a:rPr lang="it-IT" sz="1600" i="1" dirty="0">
                <a:latin typeface="Arial Narrow" pitchFamily="34" charset="0"/>
              </a:rPr>
              <a:t>L'indicatore: viaggi degli italiani per regione di destinazione (val. </a:t>
            </a:r>
            <a:r>
              <a:rPr lang="it-IT" sz="1600" i="1" dirty="0" smtClean="0">
                <a:latin typeface="Arial Narrow" pitchFamily="34" charset="0"/>
              </a:rPr>
              <a:t>% sul totale dei viaggi)</a:t>
            </a:r>
            <a:r>
              <a:rPr lang="it-IT" sz="1200" i="1" dirty="0"/>
              <a:t>					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03432" y="410934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7F142A"/>
                </a:solidFill>
              </a:rPr>
              <a:t>D02 – La regione più </a:t>
            </a:r>
            <a:r>
              <a:rPr lang="it-IT" sz="2400" dirty="0">
                <a:solidFill>
                  <a:srgbClr val="7F142A"/>
                </a:solidFill>
              </a:rPr>
              <a:t>visitata dagli </a:t>
            </a:r>
            <a:r>
              <a:rPr lang="it-IT" sz="2400" dirty="0" smtClean="0">
                <a:solidFill>
                  <a:srgbClr val="7F142A"/>
                </a:solidFill>
              </a:rPr>
              <a:t>Italiani</a:t>
            </a:r>
          </a:p>
          <a:p>
            <a:r>
              <a:rPr lang="it-IT" dirty="0">
                <a:solidFill>
                  <a:srgbClr val="505150"/>
                </a:solidFill>
              </a:rPr>
              <a:t>– </a:t>
            </a:r>
            <a:r>
              <a:rPr lang="it-IT" i="1" dirty="0" smtClean="0">
                <a:solidFill>
                  <a:srgbClr val="505150"/>
                </a:solidFill>
              </a:rPr>
              <a:t>Le risposte della statistica ufficiale (1)</a:t>
            </a:r>
            <a:endParaRPr lang="it-IT" i="1" dirty="0">
              <a:solidFill>
                <a:srgbClr val="505150"/>
              </a:solidFill>
            </a:endParaRPr>
          </a:p>
        </p:txBody>
      </p:sp>
      <p:graphicFrame>
        <p:nvGraphicFramePr>
          <p:cNvPr id="11" name="Gra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985962"/>
              </p:ext>
            </p:extLst>
          </p:nvPr>
        </p:nvGraphicFramePr>
        <p:xfrm>
          <a:off x="393700" y="1118820"/>
          <a:ext cx="8460764" cy="4151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10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29687" y="5270500"/>
            <a:ext cx="80444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>
                <a:latin typeface="Arial Narrow" pitchFamily="34" charset="0"/>
              </a:rPr>
              <a:t>La fonte: Indagine multiscopo sulle famiglie "Viaggi, vacanze e vita quotidiana" anno 2012			</a:t>
            </a:r>
          </a:p>
          <a:p>
            <a:r>
              <a:rPr lang="it-IT" sz="1600" i="1" dirty="0">
                <a:latin typeface="Arial Narrow" pitchFamily="34" charset="0"/>
              </a:rPr>
              <a:t>L'indicatore: viaggi degli italiani per regione di destinazione (val. </a:t>
            </a:r>
            <a:r>
              <a:rPr lang="it-IT" sz="1600" i="1" dirty="0" smtClean="0">
                <a:latin typeface="Arial Narrow" pitchFamily="34" charset="0"/>
              </a:rPr>
              <a:t>% sul totale dei viaggi)</a:t>
            </a:r>
            <a:r>
              <a:rPr lang="it-IT" sz="1200" i="1" dirty="0"/>
              <a:t>					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03432" y="410934"/>
            <a:ext cx="7538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7F142A"/>
                </a:solidFill>
              </a:rPr>
              <a:t>D02 – La regione più </a:t>
            </a:r>
            <a:r>
              <a:rPr lang="it-IT" sz="2400" dirty="0">
                <a:solidFill>
                  <a:srgbClr val="7F142A"/>
                </a:solidFill>
              </a:rPr>
              <a:t>visitata dagli </a:t>
            </a:r>
            <a:r>
              <a:rPr lang="it-IT" sz="2400" dirty="0" smtClean="0">
                <a:solidFill>
                  <a:srgbClr val="7F142A"/>
                </a:solidFill>
              </a:rPr>
              <a:t>Italiani</a:t>
            </a:r>
          </a:p>
          <a:p>
            <a:r>
              <a:rPr lang="it-IT" dirty="0">
                <a:solidFill>
                  <a:srgbClr val="505150"/>
                </a:solidFill>
              </a:rPr>
              <a:t>– </a:t>
            </a:r>
            <a:r>
              <a:rPr lang="it-IT" i="1" dirty="0" smtClean="0">
                <a:solidFill>
                  <a:srgbClr val="505150"/>
                </a:solidFill>
              </a:rPr>
              <a:t>Le risposte della statistica ufficiale (2)</a:t>
            </a:r>
            <a:endParaRPr lang="it-IT" i="1" dirty="0">
              <a:solidFill>
                <a:srgbClr val="505150"/>
              </a:solidFill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6048286"/>
              </p:ext>
            </p:extLst>
          </p:nvPr>
        </p:nvGraphicFramePr>
        <p:xfrm>
          <a:off x="431800" y="1118820"/>
          <a:ext cx="8242300" cy="4062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539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896</Words>
  <Application>Microsoft Office PowerPoint</Application>
  <PresentationFormat>Presentazione su schermo (4:3)</PresentationFormat>
  <Paragraphs>150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Daniela DL. Lauriello</cp:lastModifiedBy>
  <cp:revision>185</cp:revision>
  <dcterms:created xsi:type="dcterms:W3CDTF">2012-12-11T11:00:35Z</dcterms:created>
  <dcterms:modified xsi:type="dcterms:W3CDTF">2015-07-28T10:14:49Z</dcterms:modified>
</cp:coreProperties>
</file>