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1" r:id="rId3"/>
    <p:sldId id="271" r:id="rId4"/>
    <p:sldId id="319" r:id="rId5"/>
    <p:sldId id="320" r:id="rId6"/>
    <p:sldId id="321" r:id="rId7"/>
    <p:sldId id="322" r:id="rId8"/>
    <p:sldId id="276" r:id="rId9"/>
    <p:sldId id="280" r:id="rId10"/>
    <p:sldId id="283" r:id="rId11"/>
    <p:sldId id="304" r:id="rId12"/>
    <p:sldId id="287" r:id="rId13"/>
    <p:sldId id="302" r:id="rId14"/>
    <p:sldId id="294" r:id="rId15"/>
    <p:sldId id="324" r:id="rId16"/>
    <p:sldId id="325" r:id="rId17"/>
    <p:sldId id="326" r:id="rId18"/>
    <p:sldId id="295" r:id="rId19"/>
    <p:sldId id="296" r:id="rId20"/>
    <p:sldId id="297" r:id="rId21"/>
    <p:sldId id="298" r:id="rId22"/>
    <p:sldId id="328" r:id="rId23"/>
    <p:sldId id="299" r:id="rId24"/>
  </p:sldIdLst>
  <p:sldSz cx="9144000" cy="6858000" type="screen4x3"/>
  <p:notesSz cx="7099300" cy="1023461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2A"/>
    <a:srgbClr val="505150"/>
    <a:srgbClr val="59595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459" autoAdjust="0"/>
  </p:normalViewPr>
  <p:slideViewPr>
    <p:cSldViewPr snapToGrid="0" snapToObjects="1" showGuides="1">
      <p:cViewPr varScale="1">
        <p:scale>
          <a:sx n="101" d="100"/>
          <a:sy n="101" d="100"/>
        </p:scale>
        <p:origin x="-180" y="-102"/>
      </p:cViewPr>
      <p:guideLst>
        <p:guide orient="horz" pos="1335"/>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F7B2AA5-203B-421C-98BF-53B3919A81FA}" type="datetimeFigureOut">
              <a:rPr lang="it-IT" smtClean="0"/>
              <a:pPr/>
              <a:t>14/04/2015</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BB9C826-1D65-4068-B101-FAECA9E9AE10}" type="slidenum">
              <a:rPr lang="it-IT" smtClean="0"/>
              <a:pPr/>
              <a:t>‹N›</a:t>
            </a:fld>
            <a:endParaRPr lang="it-IT"/>
          </a:p>
        </p:txBody>
      </p:sp>
    </p:spTree>
    <p:extLst>
      <p:ext uri="{BB962C8B-B14F-4D97-AF65-F5344CB8AC3E}">
        <p14:creationId xmlns:p14="http://schemas.microsoft.com/office/powerpoint/2010/main" val="280967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2188" y="768350"/>
            <a:ext cx="5114925" cy="3836988"/>
          </a:xfrm>
          <a:ln/>
        </p:spPr>
      </p:sp>
      <p:sp>
        <p:nvSpPr>
          <p:cNvPr id="34819"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C6EA502-8BD7-4F95-9104-3686FB21B4AA}" type="slidenum">
              <a:rPr lang="it-IT" smtClean="0"/>
              <a:pPr>
                <a:defRPr/>
              </a:pPr>
              <a:t>12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2188" y="768350"/>
            <a:ext cx="5114925" cy="3836988"/>
          </a:xfrm>
          <a:ln/>
        </p:spPr>
      </p:sp>
      <p:sp>
        <p:nvSpPr>
          <p:cNvPr id="34819"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2188" y="768350"/>
            <a:ext cx="5114925" cy="3836988"/>
          </a:xfrm>
          <a:ln/>
        </p:spPr>
      </p:sp>
      <p:sp>
        <p:nvSpPr>
          <p:cNvPr id="34819"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2188" y="768350"/>
            <a:ext cx="5114925" cy="3836988"/>
          </a:xfrm>
          <a:ln/>
        </p:spPr>
      </p:sp>
      <p:sp>
        <p:nvSpPr>
          <p:cNvPr id="34819"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2188" y="768350"/>
            <a:ext cx="5114925" cy="3836988"/>
          </a:xfrm>
          <a:ln/>
        </p:spPr>
      </p:sp>
      <p:sp>
        <p:nvSpPr>
          <p:cNvPr id="34819"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it-IT" dirty="0" smtClean="0"/>
              <a:t>In Sicilia sono stati censiti 25 stranieri ogni 1000 residenti. Tale rapporto dista notevolmente</a:t>
            </a:r>
            <a:r>
              <a:rPr lang="it-IT" baseline="0" dirty="0" smtClean="0"/>
              <a:t> dal dato nazionale; tuttavia se osservata a livello provinciale (ma soprattutto a livello comunale) l’incidenza degli stranieri sulla popolazione residente fa emergere delle realtà territoriali con una rilevante quota di stranieri censiti rispetto alla popolazione residente. E’ questo il caso della provincia di Ragusa dove nel 2001 sono stati censiti 54 stranieri ogni 1000 residente. A livello comunale tale incidenza sale a 191 ogni 1000 censiti nel comune di </a:t>
            </a:r>
            <a:r>
              <a:rPr lang="it-IT" baseline="0" dirty="0" err="1" smtClean="0"/>
              <a:t>Acate</a:t>
            </a:r>
            <a:r>
              <a:rPr lang="it-IT" baseline="0" dirty="0" smtClean="0"/>
              <a:t> e di 155 ogni 1000 censiti nel comune di Santa Croce Camerina.</a:t>
            </a:r>
            <a:endParaRPr lang="it-I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buFont typeface="Arial" pitchFamily="34" charset="0"/>
              <a:buChar char="•"/>
            </a:pPr>
            <a:r>
              <a:rPr lang="it-IT" baseline="0" dirty="0" smtClean="0"/>
              <a:t> </a:t>
            </a:r>
            <a:r>
              <a:rPr lang="it-IT" dirty="0" smtClean="0"/>
              <a:t>La variazione della popolazione residente per classi di età rileva che, negli ultimi dieci anni, a fronte</a:t>
            </a:r>
            <a:r>
              <a:rPr lang="it-IT" baseline="0" dirty="0" smtClean="0"/>
              <a:t> di un aumento complessivo della popolazione di +0,7% corrisponde un aumento consistente della popolazione con più di 80 anni (+ 48,0%). Diversamente, nelle classi di età 0-14 e 15-39 si osserva una contrazione, nel complesso, del 22,3%.</a:t>
            </a:r>
            <a:endParaRPr lang="it-IT" dirty="0"/>
          </a:p>
        </p:txBody>
      </p:sp>
      <p:sp>
        <p:nvSpPr>
          <p:cNvPr id="4" name="Segnaposto numero diapositiva 3"/>
          <p:cNvSpPr>
            <a:spLocks noGrp="1"/>
          </p:cNvSpPr>
          <p:nvPr>
            <p:ph type="sldNum" sz="quarter" idx="10"/>
          </p:nvPr>
        </p:nvSpPr>
        <p:spPr/>
        <p:txBody>
          <a:bodyPr/>
          <a:lstStyle/>
          <a:p>
            <a:pPr>
              <a:defRPr/>
            </a:pPr>
            <a:fld id="{2C6EA502-8BD7-4F95-9104-3686FB21B4AA}" type="slidenum">
              <a:rPr lang="it-IT" smtClean="0"/>
              <a:pPr>
                <a:defRPr/>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buFont typeface="Arial" pitchFamily="34" charset="0"/>
              <a:buNone/>
            </a:pPr>
            <a:endParaRPr lang="it-IT"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C6EA502-8BD7-4F95-9104-3686FB21B4AA}" type="slidenum">
              <a:rPr lang="it-IT" smtClean="0"/>
              <a:pPr>
                <a:defRPr/>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CasellaDiTesto 6"/>
          <p:cNvSpPr txBox="1"/>
          <p:nvPr userDrawn="1"/>
        </p:nvSpPr>
        <p:spPr>
          <a:xfrm>
            <a:off x="1865376" y="6290769"/>
            <a:ext cx="4969831" cy="400110"/>
          </a:xfrm>
          <a:prstGeom prst="rect">
            <a:avLst/>
          </a:prstGeom>
          <a:noFill/>
        </p:spPr>
        <p:txBody>
          <a:bodyPr wrap="square" rtlCol="0">
            <a:spAutoFit/>
          </a:bodyPr>
          <a:lstStyle/>
          <a:p>
            <a:r>
              <a:rPr lang="it-IT" sz="1000" dirty="0" smtClean="0">
                <a:solidFill>
                  <a:srgbClr val="7F7F7F"/>
                </a:solidFill>
              </a:rPr>
              <a:t>Il censimento della popolazione e delle abitazioni, </a:t>
            </a:r>
            <a:r>
              <a:rPr lang="it-IT" sz="1000" baseline="0" dirty="0" smtClean="0">
                <a:solidFill>
                  <a:srgbClr val="7F7F7F"/>
                </a:solidFill>
              </a:rPr>
              <a:t>Roberto </a:t>
            </a:r>
            <a:r>
              <a:rPr lang="it-IT" sz="1000" baseline="0" dirty="0" err="1" smtClean="0">
                <a:solidFill>
                  <a:srgbClr val="7F7F7F"/>
                </a:solidFill>
              </a:rPr>
              <a:t>Foderà</a:t>
            </a:r>
            <a:r>
              <a:rPr lang="it-IT" sz="1000" baseline="0" dirty="0" smtClean="0">
                <a:solidFill>
                  <a:srgbClr val="7F7F7F"/>
                </a:solidFill>
              </a:rPr>
              <a:t> – Siracusa, 24 ottobre 2014</a:t>
            </a:r>
            <a:endParaRPr lang="it-IT" sz="1000" dirty="0">
              <a:solidFill>
                <a:srgbClr val="7F7F7F"/>
              </a:solidFill>
            </a:endParaRPr>
          </a:p>
        </p:txBody>
      </p:sp>
      <p:pic>
        <p:nvPicPr>
          <p:cNvPr id="8" name="Immagine 7" descr="LogoGis20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449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070163"/>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58379" y="6253943"/>
            <a:ext cx="806786" cy="335805"/>
          </a:xfrm>
          <a:prstGeom prst="rect">
            <a:avLst/>
          </a:prstGeom>
        </p:spPr>
      </p:pic>
      <p:pic>
        <p:nvPicPr>
          <p:cNvPr id="6" name="Immagine 5" descr="LogoGis2014.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dati-censimentopopolazione.istat.it/" TargetMode="External"/><Relationship Id="rId4" Type="http://schemas.openxmlformats.org/officeDocument/2006/relationships/hyperlink" Target="http://www.istat.it/it/censimento-popolazione/popolazione-20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626695"/>
            <a:ext cx="7551737" cy="2708434"/>
          </a:xfrm>
          <a:prstGeom prst="rect">
            <a:avLst/>
          </a:prstGeom>
          <a:noFill/>
        </p:spPr>
        <p:txBody>
          <a:bodyPr wrap="square" rtlCol="0">
            <a:spAutoFit/>
          </a:bodyPr>
          <a:lstStyle/>
          <a:p>
            <a:r>
              <a:rPr lang="it-IT" sz="2800" dirty="0">
                <a:solidFill>
                  <a:srgbClr val="505150"/>
                </a:solidFill>
              </a:rPr>
              <a:t>Il </a:t>
            </a:r>
            <a:r>
              <a:rPr lang="it-IT" sz="2800" dirty="0" smtClean="0">
                <a:solidFill>
                  <a:srgbClr val="505150"/>
                </a:solidFill>
              </a:rPr>
              <a:t>Censimento</a:t>
            </a:r>
            <a:endParaRPr lang="it-IT" sz="2800" dirty="0">
              <a:solidFill>
                <a:srgbClr val="505150"/>
              </a:solidFill>
            </a:endParaRPr>
          </a:p>
          <a:p>
            <a:r>
              <a:rPr lang="it-IT" sz="2800" dirty="0">
                <a:solidFill>
                  <a:srgbClr val="505150"/>
                </a:solidFill>
              </a:rPr>
              <a:t>della popolazione </a:t>
            </a:r>
          </a:p>
          <a:p>
            <a:r>
              <a:rPr lang="it-IT" sz="2800" dirty="0">
                <a:solidFill>
                  <a:srgbClr val="505150"/>
                </a:solidFill>
              </a:rPr>
              <a:t>e delle abitazioni</a:t>
            </a:r>
          </a:p>
          <a:p>
            <a:endParaRPr lang="it-IT" sz="2200" dirty="0" smtClean="0">
              <a:solidFill>
                <a:srgbClr val="505150"/>
              </a:solidFill>
            </a:endParaRPr>
          </a:p>
          <a:p>
            <a:endParaRPr lang="it-IT" sz="2200" dirty="0">
              <a:solidFill>
                <a:srgbClr val="505150"/>
              </a:solidFill>
            </a:endParaRPr>
          </a:p>
          <a:p>
            <a:r>
              <a:rPr lang="it-IT" dirty="0">
                <a:solidFill>
                  <a:srgbClr val="505150"/>
                </a:solidFill>
              </a:rPr>
              <a:t>Roberto </a:t>
            </a:r>
            <a:r>
              <a:rPr lang="it-IT" dirty="0" err="1">
                <a:solidFill>
                  <a:srgbClr val="505150"/>
                </a:solidFill>
              </a:rPr>
              <a:t>Foderà</a:t>
            </a:r>
            <a:endParaRPr lang="it-IT" dirty="0">
              <a:solidFill>
                <a:srgbClr val="505150"/>
              </a:solidFill>
            </a:endParaRPr>
          </a:p>
          <a:p>
            <a:endParaRPr lang="it-IT" sz="1000" dirty="0">
              <a:solidFill>
                <a:srgbClr val="505150"/>
              </a:solidFill>
            </a:endParaRPr>
          </a:p>
          <a:p>
            <a:r>
              <a:rPr lang="it-IT" sz="1400" dirty="0">
                <a:solidFill>
                  <a:srgbClr val="505150"/>
                </a:solidFill>
              </a:rPr>
              <a:t>Siracusa, 24 ottobre 2014</a:t>
            </a:r>
          </a:p>
        </p:txBody>
      </p:sp>
      <p:pic>
        <p:nvPicPr>
          <p:cNvPr id="2" name="Immagine 1" descr="LogoGis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786" y="928036"/>
            <a:ext cx="3135909" cy="2356722"/>
          </a:xfrm>
          <a:prstGeom prst="rect">
            <a:avLst/>
          </a:prstGeom>
        </p:spPr>
      </p:pic>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2"/>
          <p:cNvSpPr>
            <a:spLocks noGrp="1"/>
          </p:cNvSpPr>
          <p:nvPr>
            <p:ph idx="1"/>
          </p:nvPr>
        </p:nvSpPr>
        <p:spPr>
          <a:xfrm>
            <a:off x="467544" y="1268760"/>
            <a:ext cx="8064500" cy="4525962"/>
          </a:xfrm>
        </p:spPr>
        <p:txBody>
          <a:bodyPr/>
          <a:lstStyle/>
          <a:p>
            <a:pPr marL="179388" lvl="1" indent="0">
              <a:spcBef>
                <a:spcPct val="30000"/>
              </a:spcBef>
              <a:spcAft>
                <a:spcPct val="60000"/>
              </a:spcAft>
              <a:buFont typeface="Arial" charset="0"/>
              <a:buNone/>
            </a:pPr>
            <a:r>
              <a:rPr lang="it-IT" sz="1600" dirty="0" smtClean="0">
                <a:solidFill>
                  <a:srgbClr val="000000"/>
                </a:solidFill>
                <a:latin typeface="Franklin Gothic Medium" pitchFamily="34" charset="0"/>
                <a:ea typeface="ＭＳ Ｐゴシック" pitchFamily="34" charset="-128"/>
                <a:sym typeface="Wingdings" pitchFamily="2" charset="2"/>
              </a:rPr>
              <a:t> </a:t>
            </a:r>
          </a:p>
        </p:txBody>
      </p:sp>
      <p:sp>
        <p:nvSpPr>
          <p:cNvPr id="5123" name="CasellaDiTesto 2"/>
          <p:cNvSpPr txBox="1">
            <a:spLocks noChangeArrowheads="1"/>
          </p:cNvSpPr>
          <p:nvPr/>
        </p:nvSpPr>
        <p:spPr bwMode="auto">
          <a:xfrm>
            <a:off x="575556" y="351204"/>
            <a:ext cx="7713500" cy="400110"/>
          </a:xfrm>
          <a:prstGeom prst="rect">
            <a:avLst/>
          </a:prstGeom>
          <a:noFill/>
          <a:ln w="9525">
            <a:noFill/>
            <a:miter lim="800000"/>
            <a:headEnd/>
            <a:tailEnd/>
          </a:ln>
        </p:spPr>
        <p:txBody>
          <a:bodyPr wrap="square">
            <a:spAutoFit/>
          </a:bodyPr>
          <a:lstStyle/>
          <a:p>
            <a:pPr algn="r"/>
            <a:r>
              <a:rPr lang="it-IT" sz="2000" b="1" u="none" dirty="0" smtClean="0">
                <a:solidFill>
                  <a:srgbClr val="C00000"/>
                </a:solidFill>
                <a:latin typeface="Arial" panose="020B0604020202020204" pitchFamily="34" charset="0"/>
                <a:cs typeface="Arial" panose="020B0604020202020204" pitchFamily="34" charset="0"/>
              </a:rPr>
              <a:t>Alcuni indicatori demografici: Indice di vecchiaia</a:t>
            </a:r>
            <a:endParaRPr lang="it-IT" sz="2000" b="1" u="none" dirty="0">
              <a:solidFill>
                <a:srgbClr val="C00000"/>
              </a:solidFill>
              <a:latin typeface="Arial" panose="020B0604020202020204" pitchFamily="34" charset="0"/>
              <a:cs typeface="Arial" panose="020B0604020202020204" pitchFamily="34" charset="0"/>
            </a:endParaRPr>
          </a:p>
        </p:txBody>
      </p:sp>
      <p:pic>
        <p:nvPicPr>
          <p:cNvPr id="35842" name="Picture 2"/>
          <p:cNvPicPr>
            <a:picLocks noChangeAspect="1" noChangeArrowheads="1"/>
          </p:cNvPicPr>
          <p:nvPr/>
        </p:nvPicPr>
        <p:blipFill>
          <a:blip r:embed="rId3" cstate="print"/>
          <a:srcRect/>
          <a:stretch>
            <a:fillRect/>
          </a:stretch>
        </p:blipFill>
        <p:spPr bwMode="auto">
          <a:xfrm>
            <a:off x="343776" y="2016889"/>
            <a:ext cx="3960439" cy="3168352"/>
          </a:xfrm>
          <a:prstGeom prst="rect">
            <a:avLst/>
          </a:prstGeom>
          <a:noFill/>
          <a:ln w="9525">
            <a:noFill/>
            <a:miter lim="800000"/>
            <a:headEnd/>
            <a:tailEnd/>
          </a:ln>
          <a:effectLst/>
        </p:spPr>
      </p:pic>
      <p:pic>
        <p:nvPicPr>
          <p:cNvPr id="35850" name="Picture 10"/>
          <p:cNvPicPr>
            <a:picLocks noChangeAspect="1" noChangeArrowheads="1"/>
          </p:cNvPicPr>
          <p:nvPr/>
        </p:nvPicPr>
        <p:blipFill>
          <a:blip r:embed="rId4" cstate="print"/>
          <a:srcRect/>
          <a:stretch>
            <a:fillRect/>
          </a:stretch>
        </p:blipFill>
        <p:spPr bwMode="auto">
          <a:xfrm>
            <a:off x="4932040" y="1131861"/>
            <a:ext cx="3548261" cy="4248472"/>
          </a:xfrm>
          <a:prstGeom prst="rect">
            <a:avLst/>
          </a:prstGeom>
          <a:noFill/>
          <a:ln w="9525">
            <a:noFill/>
            <a:miter lim="800000"/>
            <a:headEnd/>
            <a:tailEnd/>
          </a:ln>
          <a:effectLst/>
        </p:spPr>
      </p:pic>
      <p:sp>
        <p:nvSpPr>
          <p:cNvPr id="22" name="Rettangolo 21"/>
          <p:cNvSpPr/>
          <p:nvPr/>
        </p:nvSpPr>
        <p:spPr>
          <a:xfrm>
            <a:off x="633612" y="1678335"/>
            <a:ext cx="3350597" cy="338554"/>
          </a:xfrm>
          <a:prstGeom prst="rect">
            <a:avLst/>
          </a:prstGeom>
        </p:spPr>
        <p:txBody>
          <a:bodyPr wrap="none">
            <a:spAutoFit/>
          </a:bodyPr>
          <a:lstStyle/>
          <a:p>
            <a:pPr algn="ctr"/>
            <a:r>
              <a:rPr lang="it-IT" sz="1600" u="none" dirty="0" smtClean="0">
                <a:solidFill>
                  <a:srgbClr val="595959"/>
                </a:solidFill>
              </a:rPr>
              <a:t>Indice di vecchiaia - Sicilia ed Italia</a:t>
            </a:r>
            <a:endParaRPr lang="it-IT" sz="1600" u="none" dirty="0">
              <a:solidFill>
                <a:srgbClr val="595959"/>
              </a:solidFill>
            </a:endParaRPr>
          </a:p>
        </p:txBody>
      </p:sp>
      <p:sp>
        <p:nvSpPr>
          <p:cNvPr id="23" name="Freccia in giù 22"/>
          <p:cNvSpPr/>
          <p:nvPr/>
        </p:nvSpPr>
        <p:spPr>
          <a:xfrm rot="7231268">
            <a:off x="7308851" y="2815599"/>
            <a:ext cx="173599" cy="648308"/>
          </a:xfrm>
          <a:prstGeom prst="downArrow">
            <a:avLst/>
          </a:prstGeom>
          <a:solidFill>
            <a:srgbClr val="FF0000">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rot="16200000">
            <a:off x="3897797" y="3360650"/>
            <a:ext cx="1800200" cy="307777"/>
          </a:xfrm>
          <a:prstGeom prst="rect">
            <a:avLst/>
          </a:prstGeom>
        </p:spPr>
        <p:txBody>
          <a:bodyPr wrap="square">
            <a:spAutoFit/>
          </a:bodyPr>
          <a:lstStyle/>
          <a:p>
            <a:pPr algn="ctr">
              <a:defRPr sz="1400" b="1" i="0" u="none" strike="noStrike" kern="1200" baseline="0">
                <a:solidFill>
                  <a:srgbClr val="C00000"/>
                </a:solidFill>
                <a:latin typeface="+mn-lt"/>
                <a:ea typeface="+mn-ea"/>
                <a:cs typeface="+mn-cs"/>
              </a:defRPr>
            </a:pPr>
            <a:r>
              <a:rPr lang="en-US" b="1" u="none" dirty="0" smtClean="0">
                <a:solidFill>
                  <a:srgbClr val="C00000"/>
                </a:solidFill>
              </a:rPr>
              <a:t>Indice di vecchia</a:t>
            </a:r>
            <a:endParaRPr lang="en-US" b="1" u="none"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346036" y="1828184"/>
            <a:ext cx="3810426" cy="338554"/>
          </a:xfrm>
          <a:prstGeom prst="rect">
            <a:avLst/>
          </a:prstGeom>
          <a:noFill/>
        </p:spPr>
        <p:txBody>
          <a:bodyPr wrap="square" rtlCol="0">
            <a:spAutoFit/>
          </a:bodyPr>
          <a:lstStyle/>
          <a:p>
            <a:pPr>
              <a:defRPr sz="1000" b="0" i="0" u="none" strike="noStrike" kern="1200" baseline="0">
                <a:solidFill>
                  <a:prstClr val="black"/>
                </a:solidFill>
                <a:latin typeface="+mn-lt"/>
                <a:ea typeface="+mn-ea"/>
                <a:cs typeface="+mn-cs"/>
              </a:defRPr>
            </a:pPr>
            <a:r>
              <a:rPr lang="it-IT" sz="1600" dirty="0" smtClean="0">
                <a:solidFill>
                  <a:srgbClr val="595959"/>
                </a:solidFill>
                <a:cs typeface="Arial" panose="020B0604020202020204" pitchFamily="34" charset="0"/>
              </a:rPr>
              <a:t>Siracusa </a:t>
            </a:r>
            <a:r>
              <a:rPr lang="it-IT" sz="1600" dirty="0">
                <a:solidFill>
                  <a:srgbClr val="595959"/>
                </a:solidFill>
                <a:cs typeface="Arial" panose="020B0604020202020204" pitchFamily="34" charset="0"/>
              </a:rPr>
              <a:t>Sicilia </a:t>
            </a:r>
            <a:r>
              <a:rPr lang="it-IT" sz="1600" u="none" dirty="0" smtClean="0">
                <a:solidFill>
                  <a:srgbClr val="595959"/>
                </a:solidFill>
                <a:cs typeface="Arial" panose="020B0604020202020204" pitchFamily="34" charset="0"/>
              </a:rPr>
              <a:t>e Italia - Anno 2011</a:t>
            </a:r>
            <a:endParaRPr lang="it-IT" sz="1600" u="none" dirty="0">
              <a:solidFill>
                <a:srgbClr val="595959"/>
              </a:solidFill>
              <a:cs typeface="Arial" panose="020B0604020202020204" pitchFamily="34" charset="0"/>
            </a:endParaRPr>
          </a:p>
        </p:txBody>
      </p:sp>
      <p:sp>
        <p:nvSpPr>
          <p:cNvPr id="11" name="Titolo 1"/>
          <p:cNvSpPr>
            <a:spLocks noGrp="1"/>
          </p:cNvSpPr>
          <p:nvPr>
            <p:ph type="title"/>
          </p:nvPr>
        </p:nvSpPr>
        <p:spPr>
          <a:xfrm>
            <a:off x="2013614" y="330402"/>
            <a:ext cx="6357982" cy="706090"/>
          </a:xfrm>
        </p:spPr>
        <p:txBody>
          <a:bodyPr/>
          <a:lstStyle/>
          <a:p>
            <a:pPr lvl="0" algn="r" eaLnBrk="1" hangingPunct="1"/>
            <a:r>
              <a:rPr lang="it-IT" sz="2000" b="1" dirty="0" smtClean="0">
                <a:solidFill>
                  <a:srgbClr val="C00000"/>
                </a:solidFill>
                <a:latin typeface="Arial" panose="020B0604020202020204" pitchFamily="34" charset="0"/>
                <a:ea typeface="+mn-ea"/>
                <a:cs typeface="Arial" panose="020B0604020202020204" pitchFamily="34" charset="0"/>
              </a:rPr>
              <a:t>Famiglie per numero di componenti</a:t>
            </a:r>
            <a:br>
              <a:rPr lang="it-IT" sz="2000" b="1" dirty="0" smtClean="0">
                <a:solidFill>
                  <a:srgbClr val="C00000"/>
                </a:solidFill>
                <a:latin typeface="Arial" panose="020B0604020202020204" pitchFamily="34" charset="0"/>
                <a:ea typeface="+mn-ea"/>
                <a:cs typeface="Arial" panose="020B0604020202020204" pitchFamily="34" charset="0"/>
              </a:rPr>
            </a:br>
            <a:r>
              <a:rPr lang="it-IT" sz="2000" b="1" dirty="0" smtClean="0">
                <a:solidFill>
                  <a:srgbClr val="C00000"/>
                </a:solidFill>
                <a:latin typeface="Arial" panose="020B0604020202020204" pitchFamily="34" charset="0"/>
                <a:ea typeface="+mn-ea"/>
                <a:cs typeface="Arial" panose="020B0604020202020204" pitchFamily="34" charset="0"/>
              </a:rPr>
              <a:t>(Composizione % al 2011)</a:t>
            </a:r>
            <a:endParaRPr lang="it-IT" sz="2000" b="1" dirty="0">
              <a:solidFill>
                <a:srgbClr val="C00000"/>
              </a:solidFill>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328" y="2413266"/>
            <a:ext cx="6484039" cy="351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55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4572" y="365456"/>
            <a:ext cx="6357982" cy="706090"/>
          </a:xfrm>
        </p:spPr>
        <p:txBody>
          <a:bodyPr/>
          <a:lstStyle/>
          <a:p>
            <a:pPr lvl="0" algn="r" eaLnBrk="1" hangingPunct="1"/>
            <a:r>
              <a:rPr lang="it-IT" sz="2000" b="1" dirty="0" smtClean="0">
                <a:solidFill>
                  <a:srgbClr val="C00000"/>
                </a:solidFill>
                <a:latin typeface="Arial" panose="020B0604020202020204" pitchFamily="34" charset="0"/>
                <a:ea typeface="+mn-ea"/>
                <a:cs typeface="Arial" panose="020B0604020202020204" pitchFamily="34" charset="0"/>
              </a:rPr>
              <a:t>Famiglie con almeno un componente straniero </a:t>
            </a:r>
            <a:br>
              <a:rPr lang="it-IT" sz="2000" b="1" dirty="0" smtClean="0">
                <a:solidFill>
                  <a:srgbClr val="C00000"/>
                </a:solidFill>
                <a:latin typeface="Arial" panose="020B0604020202020204" pitchFamily="34" charset="0"/>
                <a:ea typeface="+mn-ea"/>
                <a:cs typeface="Arial" panose="020B0604020202020204" pitchFamily="34" charset="0"/>
              </a:rPr>
            </a:br>
            <a:r>
              <a:rPr lang="it-IT" sz="2000" b="1" dirty="0" smtClean="0">
                <a:solidFill>
                  <a:srgbClr val="C00000"/>
                </a:solidFill>
                <a:latin typeface="Arial" panose="020B0604020202020204" pitchFamily="34" charset="0"/>
                <a:cs typeface="Arial" panose="020B0604020202020204" pitchFamily="34" charset="0"/>
              </a:rPr>
              <a:t>(composizioni % - anni 2001 e 2011)</a:t>
            </a:r>
            <a:endParaRPr lang="it-IT" sz="2000" b="1" dirty="0">
              <a:solidFill>
                <a:srgbClr val="C00000"/>
              </a:solidFill>
              <a:latin typeface="Arial" panose="020B0604020202020204" pitchFamily="34" charset="0"/>
              <a:ea typeface="+mn-ea"/>
              <a:cs typeface="Arial" panose="020B0604020202020204" pitchFamily="34" charset="0"/>
            </a:endParaRPr>
          </a:p>
        </p:txBody>
      </p:sp>
      <p:pic>
        <p:nvPicPr>
          <p:cNvPr id="35841" name="Picture 1"/>
          <p:cNvPicPr>
            <a:picLocks noChangeAspect="1" noChangeArrowheads="1"/>
          </p:cNvPicPr>
          <p:nvPr/>
        </p:nvPicPr>
        <p:blipFill>
          <a:blip r:embed="rId3"/>
          <a:srcRect/>
          <a:stretch>
            <a:fillRect/>
          </a:stretch>
        </p:blipFill>
        <p:spPr bwMode="auto">
          <a:xfrm>
            <a:off x="509618" y="2836384"/>
            <a:ext cx="3438525" cy="3124200"/>
          </a:xfrm>
          <a:prstGeom prst="rect">
            <a:avLst/>
          </a:prstGeom>
          <a:noFill/>
          <a:ln w="9525">
            <a:noFill/>
            <a:miter lim="800000"/>
            <a:headEnd/>
            <a:tailEnd/>
          </a:ln>
        </p:spPr>
      </p:pic>
      <p:sp>
        <p:nvSpPr>
          <p:cNvPr id="9" name="Rettangolo 8"/>
          <p:cNvSpPr/>
          <p:nvPr/>
        </p:nvSpPr>
        <p:spPr>
          <a:xfrm>
            <a:off x="613246" y="2485126"/>
            <a:ext cx="2783097" cy="351258"/>
          </a:xfrm>
          <a:prstGeom prst="rect">
            <a:avLst/>
          </a:prstGeom>
        </p:spPr>
        <p:txBody>
          <a:bodyPr wrap="square">
            <a:spAutoFit/>
          </a:bodyPr>
          <a:lstStyle/>
          <a:p>
            <a:pPr algn="ctr"/>
            <a:r>
              <a:rPr lang="it-IT" sz="1600" u="none" dirty="0" smtClean="0">
                <a:solidFill>
                  <a:srgbClr val="595959"/>
                </a:solidFill>
              </a:rPr>
              <a:t>Sicilia e Italia</a:t>
            </a:r>
          </a:p>
        </p:txBody>
      </p:sp>
      <p:pic>
        <p:nvPicPr>
          <p:cNvPr id="35842" name="Picture 2"/>
          <p:cNvPicPr>
            <a:picLocks noChangeAspect="1" noChangeArrowheads="1"/>
          </p:cNvPicPr>
          <p:nvPr/>
        </p:nvPicPr>
        <p:blipFill>
          <a:blip r:embed="rId4"/>
          <a:srcRect/>
          <a:stretch>
            <a:fillRect/>
          </a:stretch>
        </p:blipFill>
        <p:spPr bwMode="auto">
          <a:xfrm>
            <a:off x="4281698" y="1146643"/>
            <a:ext cx="4513746" cy="3865268"/>
          </a:xfrm>
          <a:prstGeom prst="rect">
            <a:avLst/>
          </a:prstGeom>
          <a:noFill/>
          <a:ln w="9525">
            <a:noFill/>
            <a:miter lim="800000"/>
            <a:headEnd/>
            <a:tailEnd/>
          </a:ln>
        </p:spPr>
      </p:pic>
      <p:sp>
        <p:nvSpPr>
          <p:cNvPr id="8" name="AutoShape 35"/>
          <p:cNvSpPr>
            <a:spLocks noChangeArrowheads="1"/>
          </p:cNvSpPr>
          <p:nvPr/>
        </p:nvSpPr>
        <p:spPr bwMode="auto">
          <a:xfrm rot="1744558">
            <a:off x="4114328" y="1219803"/>
            <a:ext cx="450850" cy="144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345497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03" name="Rettangolo 7"/>
          <p:cNvSpPr>
            <a:spLocks noGrp="1" noChangeArrowheads="1"/>
          </p:cNvSpPr>
          <p:nvPr>
            <p:ph type="title" idx="4294967295"/>
          </p:nvPr>
        </p:nvSpPr>
        <p:spPr>
          <a:xfrm>
            <a:off x="166920" y="289152"/>
            <a:ext cx="8229600" cy="857476"/>
          </a:xfrm>
          <a:prstGeom prst="rect">
            <a:avLst/>
          </a:prstGeom>
        </p:spPr>
        <p:txBody>
          <a:bodyPr/>
          <a:lstStyle/>
          <a:p>
            <a:pPr algn="r" eaLnBrk="1" hangingPunct="1"/>
            <a:r>
              <a:rPr lang="it-IT" sz="2400" dirty="0" smtClean="0">
                <a:solidFill>
                  <a:srgbClr val="C00000"/>
                </a:solidFill>
                <a:latin typeface="Franklin Gothic Medium Cond" pitchFamily="34" charset="0"/>
                <a:ea typeface="ＭＳ Ｐゴシック"/>
                <a:cs typeface="Arial" charset="0"/>
              </a:rPr>
              <a:t>Popolazione di 6 anni e più per grado di istruzione</a:t>
            </a:r>
            <a:br>
              <a:rPr lang="it-IT" sz="2400" dirty="0" smtClean="0">
                <a:solidFill>
                  <a:srgbClr val="C00000"/>
                </a:solidFill>
                <a:latin typeface="Franklin Gothic Medium Cond" pitchFamily="34" charset="0"/>
                <a:ea typeface="ＭＳ Ｐゴシック"/>
                <a:cs typeface="Arial" charset="0"/>
              </a:rPr>
            </a:br>
            <a:r>
              <a:rPr lang="it-IT" sz="2400" dirty="0" smtClean="0">
                <a:solidFill>
                  <a:srgbClr val="C00000"/>
                </a:solidFill>
                <a:latin typeface="Franklin Gothic Medium Cond" pitchFamily="34" charset="0"/>
                <a:ea typeface="ＭＳ Ｐゴシック"/>
                <a:cs typeface="Arial" charset="0"/>
              </a:rPr>
              <a:t>(composizioni % al 2011)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122" y="1446083"/>
            <a:ext cx="6707877" cy="444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02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ttangolo 7"/>
          <p:cNvSpPr>
            <a:spLocks noGrp="1" noChangeArrowheads="1"/>
          </p:cNvSpPr>
          <p:nvPr>
            <p:ph type="title" idx="4294967295"/>
          </p:nvPr>
        </p:nvSpPr>
        <p:spPr>
          <a:xfrm>
            <a:off x="754742" y="303666"/>
            <a:ext cx="7641777" cy="784905"/>
          </a:xfrm>
          <a:prstGeom prst="rect">
            <a:avLst/>
          </a:prstGeom>
        </p:spPr>
        <p:txBody>
          <a:bodyPr/>
          <a:lstStyle/>
          <a:p>
            <a:pPr algn="r" eaLnBrk="1" hangingPunct="1"/>
            <a:r>
              <a:rPr lang="it-IT" sz="2200" dirty="0" smtClean="0">
                <a:solidFill>
                  <a:srgbClr val="CC0000"/>
                </a:solidFill>
                <a:latin typeface="Franklin Gothic Medium" pitchFamily="34" charset="0"/>
                <a:ea typeface="ＭＳ Ｐゴシック"/>
              </a:rPr>
              <a:t>Variazioni percentuali 2011-2001 della popolazione </a:t>
            </a:r>
            <a:br>
              <a:rPr lang="it-IT" sz="2200" dirty="0" smtClean="0">
                <a:solidFill>
                  <a:srgbClr val="CC0000"/>
                </a:solidFill>
                <a:latin typeface="Franklin Gothic Medium" pitchFamily="34" charset="0"/>
                <a:ea typeface="ＭＳ Ｐゴシック"/>
              </a:rPr>
            </a:br>
            <a:r>
              <a:rPr lang="it-IT" sz="2200" dirty="0" smtClean="0">
                <a:solidFill>
                  <a:srgbClr val="CC0000"/>
                </a:solidFill>
                <a:latin typeface="Franklin Gothic Medium" pitchFamily="34" charset="0"/>
                <a:ea typeface="ＭＳ Ｐゴシック"/>
              </a:rPr>
              <a:t>di 6 anni e più per grado di istruzione</a:t>
            </a:r>
          </a:p>
        </p:txBody>
      </p:sp>
      <p:pic>
        <p:nvPicPr>
          <p:cNvPr id="1027" name="Picture 3"/>
          <p:cNvPicPr>
            <a:picLocks noChangeAspect="1" noChangeArrowheads="1"/>
          </p:cNvPicPr>
          <p:nvPr/>
        </p:nvPicPr>
        <p:blipFill>
          <a:blip r:embed="rId2"/>
          <a:srcRect/>
          <a:stretch>
            <a:fillRect/>
          </a:stretch>
        </p:blipFill>
        <p:spPr bwMode="auto">
          <a:xfrm>
            <a:off x="317683" y="1360942"/>
            <a:ext cx="8590638" cy="4281096"/>
          </a:xfrm>
          <a:prstGeom prst="rect">
            <a:avLst/>
          </a:prstGeom>
          <a:noFill/>
          <a:ln w="9525">
            <a:noFill/>
            <a:miter lim="800000"/>
            <a:headEnd/>
            <a:tailEnd/>
          </a:ln>
          <a:effectLst/>
        </p:spPr>
      </p:pic>
    </p:spTree>
    <p:extLst>
      <p:ext uri="{BB962C8B-B14F-4D97-AF65-F5344CB8AC3E}">
        <p14:creationId xmlns:p14="http://schemas.microsoft.com/office/powerpoint/2010/main" val="80744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446212" y="371475"/>
            <a:ext cx="692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rgbClr val="993333"/>
                </a:solidFill>
                <a:latin typeface="Arial" charset="0"/>
              </a:defRPr>
            </a:lvl1pPr>
            <a:lvl2pPr marL="742950" indent="-285750" eaLnBrk="0" hangingPunct="0">
              <a:defRPr b="1">
                <a:solidFill>
                  <a:srgbClr val="993333"/>
                </a:solidFill>
                <a:latin typeface="Arial" charset="0"/>
              </a:defRPr>
            </a:lvl2pPr>
            <a:lvl3pPr marL="1143000" indent="-228600" eaLnBrk="0" hangingPunct="0">
              <a:defRPr b="1">
                <a:solidFill>
                  <a:srgbClr val="993333"/>
                </a:solidFill>
                <a:latin typeface="Arial" charset="0"/>
              </a:defRPr>
            </a:lvl3pPr>
            <a:lvl4pPr marL="1600200" indent="-228600" eaLnBrk="0" hangingPunct="0">
              <a:defRPr b="1">
                <a:solidFill>
                  <a:srgbClr val="993333"/>
                </a:solidFill>
                <a:latin typeface="Arial" charset="0"/>
              </a:defRPr>
            </a:lvl4pPr>
            <a:lvl5pPr marL="2057400" indent="-228600" eaLnBrk="0" hangingPunct="0">
              <a:defRPr b="1">
                <a:solidFill>
                  <a:srgbClr val="993333"/>
                </a:solidFill>
                <a:latin typeface="Arial" charset="0"/>
              </a:defRPr>
            </a:lvl5pPr>
            <a:lvl6pPr marL="2514600" indent="-228600" eaLnBrk="0" fontAlgn="base" hangingPunct="0">
              <a:spcBef>
                <a:spcPct val="0"/>
              </a:spcBef>
              <a:spcAft>
                <a:spcPct val="0"/>
              </a:spcAft>
              <a:defRPr b="1">
                <a:solidFill>
                  <a:srgbClr val="993333"/>
                </a:solidFill>
                <a:latin typeface="Arial" charset="0"/>
              </a:defRPr>
            </a:lvl6pPr>
            <a:lvl7pPr marL="2971800" indent="-228600" eaLnBrk="0" fontAlgn="base" hangingPunct="0">
              <a:spcBef>
                <a:spcPct val="0"/>
              </a:spcBef>
              <a:spcAft>
                <a:spcPct val="0"/>
              </a:spcAft>
              <a:defRPr b="1">
                <a:solidFill>
                  <a:srgbClr val="993333"/>
                </a:solidFill>
                <a:latin typeface="Arial" charset="0"/>
              </a:defRPr>
            </a:lvl7pPr>
            <a:lvl8pPr marL="3429000" indent="-228600" eaLnBrk="0" fontAlgn="base" hangingPunct="0">
              <a:spcBef>
                <a:spcPct val="0"/>
              </a:spcBef>
              <a:spcAft>
                <a:spcPct val="0"/>
              </a:spcAft>
              <a:defRPr b="1">
                <a:solidFill>
                  <a:srgbClr val="993333"/>
                </a:solidFill>
                <a:latin typeface="Arial" charset="0"/>
              </a:defRPr>
            </a:lvl8pPr>
            <a:lvl9pPr marL="3886200" indent="-228600" eaLnBrk="0" fontAlgn="base" hangingPunct="0">
              <a:spcBef>
                <a:spcPct val="0"/>
              </a:spcBef>
              <a:spcAft>
                <a:spcPct val="0"/>
              </a:spcAft>
              <a:defRPr b="1">
                <a:solidFill>
                  <a:srgbClr val="993333"/>
                </a:solidFill>
                <a:latin typeface="Arial" charset="0"/>
              </a:defRPr>
            </a:lvl9pPr>
          </a:lstStyle>
          <a:p>
            <a:pPr algn="r"/>
            <a:r>
              <a:rPr lang="it-IT" sz="2000" dirty="0">
                <a:solidFill>
                  <a:srgbClr val="CC0000"/>
                </a:solidFill>
                <a:latin typeface="Arial" panose="020B0604020202020204" pitchFamily="34" charset="0"/>
                <a:ea typeface="ＭＳ Ｐゴシック"/>
                <a:cs typeface="Arial" panose="020B0604020202020204" pitchFamily="34" charset="0"/>
              </a:rPr>
              <a:t>I cancellati per titolo di studio </a:t>
            </a:r>
            <a:r>
              <a:rPr lang="it-IT" sz="2000" dirty="0" smtClean="0">
                <a:solidFill>
                  <a:srgbClr val="CC0000"/>
                </a:solidFill>
                <a:latin typeface="Arial" panose="020B0604020202020204" pitchFamily="34" charset="0"/>
                <a:ea typeface="ＭＳ Ｐゴシック"/>
                <a:cs typeface="Arial" panose="020B0604020202020204" pitchFamily="34" charset="0"/>
              </a:rPr>
              <a:t>da Siracusa</a:t>
            </a:r>
            <a:endParaRPr lang="it-IT" sz="2000" dirty="0">
              <a:solidFill>
                <a:srgbClr val="CC0000"/>
              </a:solidFill>
              <a:latin typeface="Arial" panose="020B0604020202020204" pitchFamily="34" charset="0"/>
              <a:ea typeface="ＭＳ Ｐゴシック"/>
              <a:cs typeface="Arial" panose="020B0604020202020204" pitchFamily="34" charset="0"/>
            </a:endParaRPr>
          </a:p>
        </p:txBody>
      </p:sp>
      <p:sp>
        <p:nvSpPr>
          <p:cNvPr id="10" name="Text Box 3"/>
          <p:cNvSpPr txBox="1">
            <a:spLocks noChangeArrowheads="1"/>
          </p:cNvSpPr>
          <p:nvPr/>
        </p:nvSpPr>
        <p:spPr bwMode="auto">
          <a:xfrm>
            <a:off x="1044000" y="1620000"/>
            <a:ext cx="6608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rgbClr val="993333"/>
                </a:solidFill>
                <a:latin typeface="Arial" charset="0"/>
              </a:defRPr>
            </a:lvl1pPr>
            <a:lvl2pPr marL="742950" indent="-285750" eaLnBrk="0" hangingPunct="0">
              <a:defRPr b="1">
                <a:solidFill>
                  <a:srgbClr val="993333"/>
                </a:solidFill>
                <a:latin typeface="Arial" charset="0"/>
              </a:defRPr>
            </a:lvl2pPr>
            <a:lvl3pPr marL="1143000" indent="-228600" eaLnBrk="0" hangingPunct="0">
              <a:defRPr b="1">
                <a:solidFill>
                  <a:srgbClr val="993333"/>
                </a:solidFill>
                <a:latin typeface="Arial" charset="0"/>
              </a:defRPr>
            </a:lvl3pPr>
            <a:lvl4pPr marL="1600200" indent="-228600" eaLnBrk="0" hangingPunct="0">
              <a:defRPr b="1">
                <a:solidFill>
                  <a:srgbClr val="993333"/>
                </a:solidFill>
                <a:latin typeface="Arial" charset="0"/>
              </a:defRPr>
            </a:lvl4pPr>
            <a:lvl5pPr marL="2057400" indent="-228600" eaLnBrk="0" hangingPunct="0">
              <a:defRPr b="1">
                <a:solidFill>
                  <a:srgbClr val="993333"/>
                </a:solidFill>
                <a:latin typeface="Arial" charset="0"/>
              </a:defRPr>
            </a:lvl5pPr>
            <a:lvl6pPr marL="2514600" indent="-228600" eaLnBrk="0" fontAlgn="base" hangingPunct="0">
              <a:spcBef>
                <a:spcPct val="0"/>
              </a:spcBef>
              <a:spcAft>
                <a:spcPct val="0"/>
              </a:spcAft>
              <a:defRPr b="1">
                <a:solidFill>
                  <a:srgbClr val="993333"/>
                </a:solidFill>
                <a:latin typeface="Arial" charset="0"/>
              </a:defRPr>
            </a:lvl6pPr>
            <a:lvl7pPr marL="2971800" indent="-228600" eaLnBrk="0" fontAlgn="base" hangingPunct="0">
              <a:spcBef>
                <a:spcPct val="0"/>
              </a:spcBef>
              <a:spcAft>
                <a:spcPct val="0"/>
              </a:spcAft>
              <a:defRPr b="1">
                <a:solidFill>
                  <a:srgbClr val="993333"/>
                </a:solidFill>
                <a:latin typeface="Arial" charset="0"/>
              </a:defRPr>
            </a:lvl7pPr>
            <a:lvl8pPr marL="3429000" indent="-228600" eaLnBrk="0" fontAlgn="base" hangingPunct="0">
              <a:spcBef>
                <a:spcPct val="0"/>
              </a:spcBef>
              <a:spcAft>
                <a:spcPct val="0"/>
              </a:spcAft>
              <a:defRPr b="1">
                <a:solidFill>
                  <a:srgbClr val="993333"/>
                </a:solidFill>
                <a:latin typeface="Arial" charset="0"/>
              </a:defRPr>
            </a:lvl8pPr>
            <a:lvl9pPr marL="3886200" indent="-228600" eaLnBrk="0" fontAlgn="base" hangingPunct="0">
              <a:spcBef>
                <a:spcPct val="0"/>
              </a:spcBef>
              <a:spcAft>
                <a:spcPct val="0"/>
              </a:spcAft>
              <a:defRPr b="1">
                <a:solidFill>
                  <a:srgbClr val="993333"/>
                </a:solidFill>
                <a:latin typeface="Arial" charset="0"/>
              </a:defRPr>
            </a:lvl9pPr>
          </a:lstStyle>
          <a:p>
            <a:r>
              <a:rPr lang="it-IT" sz="1400" dirty="0">
                <a:solidFill>
                  <a:srgbClr val="595959"/>
                </a:solidFill>
                <a:latin typeface="+mn-lt"/>
              </a:rPr>
              <a:t>Cancellati dalle liste anagrafiche per emigrazione fuori la Sicilia per titolo di studio – composizioni % - Totale</a:t>
            </a: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309813"/>
            <a:ext cx="6980237"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24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44000" y="1620000"/>
            <a:ext cx="6608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rgbClr val="993333"/>
                </a:solidFill>
                <a:latin typeface="Arial" charset="0"/>
              </a:defRPr>
            </a:lvl1pPr>
            <a:lvl2pPr marL="742950" indent="-285750" eaLnBrk="0" hangingPunct="0">
              <a:defRPr b="1">
                <a:solidFill>
                  <a:srgbClr val="993333"/>
                </a:solidFill>
                <a:latin typeface="Arial" charset="0"/>
              </a:defRPr>
            </a:lvl2pPr>
            <a:lvl3pPr marL="1143000" indent="-228600" eaLnBrk="0" hangingPunct="0">
              <a:defRPr b="1">
                <a:solidFill>
                  <a:srgbClr val="993333"/>
                </a:solidFill>
                <a:latin typeface="Arial" charset="0"/>
              </a:defRPr>
            </a:lvl3pPr>
            <a:lvl4pPr marL="1600200" indent="-228600" eaLnBrk="0" hangingPunct="0">
              <a:defRPr b="1">
                <a:solidFill>
                  <a:srgbClr val="993333"/>
                </a:solidFill>
                <a:latin typeface="Arial" charset="0"/>
              </a:defRPr>
            </a:lvl4pPr>
            <a:lvl5pPr marL="2057400" indent="-228600" eaLnBrk="0" hangingPunct="0">
              <a:defRPr b="1">
                <a:solidFill>
                  <a:srgbClr val="993333"/>
                </a:solidFill>
                <a:latin typeface="Arial" charset="0"/>
              </a:defRPr>
            </a:lvl5pPr>
            <a:lvl6pPr marL="2514600" indent="-228600" eaLnBrk="0" fontAlgn="base" hangingPunct="0">
              <a:spcBef>
                <a:spcPct val="0"/>
              </a:spcBef>
              <a:spcAft>
                <a:spcPct val="0"/>
              </a:spcAft>
              <a:defRPr b="1">
                <a:solidFill>
                  <a:srgbClr val="993333"/>
                </a:solidFill>
                <a:latin typeface="Arial" charset="0"/>
              </a:defRPr>
            </a:lvl6pPr>
            <a:lvl7pPr marL="2971800" indent="-228600" eaLnBrk="0" fontAlgn="base" hangingPunct="0">
              <a:spcBef>
                <a:spcPct val="0"/>
              </a:spcBef>
              <a:spcAft>
                <a:spcPct val="0"/>
              </a:spcAft>
              <a:defRPr b="1">
                <a:solidFill>
                  <a:srgbClr val="993333"/>
                </a:solidFill>
                <a:latin typeface="Arial" charset="0"/>
              </a:defRPr>
            </a:lvl7pPr>
            <a:lvl8pPr marL="3429000" indent="-228600" eaLnBrk="0" fontAlgn="base" hangingPunct="0">
              <a:spcBef>
                <a:spcPct val="0"/>
              </a:spcBef>
              <a:spcAft>
                <a:spcPct val="0"/>
              </a:spcAft>
              <a:defRPr b="1">
                <a:solidFill>
                  <a:srgbClr val="993333"/>
                </a:solidFill>
                <a:latin typeface="Arial" charset="0"/>
              </a:defRPr>
            </a:lvl8pPr>
            <a:lvl9pPr marL="3886200" indent="-228600" eaLnBrk="0" fontAlgn="base" hangingPunct="0">
              <a:spcBef>
                <a:spcPct val="0"/>
              </a:spcBef>
              <a:spcAft>
                <a:spcPct val="0"/>
              </a:spcAft>
              <a:defRPr b="1">
                <a:solidFill>
                  <a:srgbClr val="993333"/>
                </a:solidFill>
                <a:latin typeface="Arial" charset="0"/>
              </a:defRPr>
            </a:lvl9pPr>
          </a:lstStyle>
          <a:p>
            <a:r>
              <a:rPr lang="it-IT" sz="1400" dirty="0">
                <a:solidFill>
                  <a:srgbClr val="595959"/>
                </a:solidFill>
                <a:latin typeface="+mn-lt"/>
              </a:rPr>
              <a:t>Cancellati dalle liste anagrafiche per emigrazione fuori la Sicilia per titolo di studio persone con 25-34 anni – composizioni %</a:t>
            </a:r>
          </a:p>
        </p:txBody>
      </p:sp>
      <p:sp>
        <p:nvSpPr>
          <p:cNvPr id="3" name="Text Box 3"/>
          <p:cNvSpPr txBox="1">
            <a:spLocks noChangeArrowheads="1"/>
          </p:cNvSpPr>
          <p:nvPr/>
        </p:nvSpPr>
        <p:spPr bwMode="auto">
          <a:xfrm>
            <a:off x="1246188" y="422275"/>
            <a:ext cx="7129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rgbClr val="993333"/>
                </a:solidFill>
                <a:latin typeface="Arial" charset="0"/>
              </a:defRPr>
            </a:lvl1pPr>
            <a:lvl2pPr marL="742950" indent="-285750" eaLnBrk="0" hangingPunct="0">
              <a:defRPr b="1">
                <a:solidFill>
                  <a:srgbClr val="993333"/>
                </a:solidFill>
                <a:latin typeface="Arial" charset="0"/>
              </a:defRPr>
            </a:lvl2pPr>
            <a:lvl3pPr marL="1143000" indent="-228600" eaLnBrk="0" hangingPunct="0">
              <a:defRPr b="1">
                <a:solidFill>
                  <a:srgbClr val="993333"/>
                </a:solidFill>
                <a:latin typeface="Arial" charset="0"/>
              </a:defRPr>
            </a:lvl3pPr>
            <a:lvl4pPr marL="1600200" indent="-228600" eaLnBrk="0" hangingPunct="0">
              <a:defRPr b="1">
                <a:solidFill>
                  <a:srgbClr val="993333"/>
                </a:solidFill>
                <a:latin typeface="Arial" charset="0"/>
              </a:defRPr>
            </a:lvl4pPr>
            <a:lvl5pPr marL="2057400" indent="-228600" eaLnBrk="0" hangingPunct="0">
              <a:defRPr b="1">
                <a:solidFill>
                  <a:srgbClr val="993333"/>
                </a:solidFill>
                <a:latin typeface="Arial" charset="0"/>
              </a:defRPr>
            </a:lvl5pPr>
            <a:lvl6pPr marL="2514600" indent="-228600" eaLnBrk="0" fontAlgn="base" hangingPunct="0">
              <a:spcBef>
                <a:spcPct val="0"/>
              </a:spcBef>
              <a:spcAft>
                <a:spcPct val="0"/>
              </a:spcAft>
              <a:defRPr b="1">
                <a:solidFill>
                  <a:srgbClr val="993333"/>
                </a:solidFill>
                <a:latin typeface="Arial" charset="0"/>
              </a:defRPr>
            </a:lvl6pPr>
            <a:lvl7pPr marL="2971800" indent="-228600" eaLnBrk="0" fontAlgn="base" hangingPunct="0">
              <a:spcBef>
                <a:spcPct val="0"/>
              </a:spcBef>
              <a:spcAft>
                <a:spcPct val="0"/>
              </a:spcAft>
              <a:defRPr b="1">
                <a:solidFill>
                  <a:srgbClr val="993333"/>
                </a:solidFill>
                <a:latin typeface="Arial" charset="0"/>
              </a:defRPr>
            </a:lvl7pPr>
            <a:lvl8pPr marL="3429000" indent="-228600" eaLnBrk="0" fontAlgn="base" hangingPunct="0">
              <a:spcBef>
                <a:spcPct val="0"/>
              </a:spcBef>
              <a:spcAft>
                <a:spcPct val="0"/>
              </a:spcAft>
              <a:defRPr b="1">
                <a:solidFill>
                  <a:srgbClr val="993333"/>
                </a:solidFill>
                <a:latin typeface="Arial" charset="0"/>
              </a:defRPr>
            </a:lvl8pPr>
            <a:lvl9pPr marL="3886200" indent="-228600" eaLnBrk="0" fontAlgn="base" hangingPunct="0">
              <a:spcBef>
                <a:spcPct val="0"/>
              </a:spcBef>
              <a:spcAft>
                <a:spcPct val="0"/>
              </a:spcAft>
              <a:defRPr b="1">
                <a:solidFill>
                  <a:srgbClr val="993333"/>
                </a:solidFill>
                <a:latin typeface="Arial" charset="0"/>
              </a:defRPr>
            </a:lvl9pPr>
          </a:lstStyle>
          <a:p>
            <a:pPr algn="r"/>
            <a:r>
              <a:rPr lang="it-IT" sz="2000" dirty="0">
                <a:solidFill>
                  <a:srgbClr val="CC0000"/>
                </a:solidFill>
                <a:latin typeface="Arial" panose="020B0604020202020204" pitchFamily="34" charset="0"/>
                <a:ea typeface="ＭＳ Ｐゴシック"/>
                <a:cs typeface="Arial" panose="020B0604020202020204" pitchFamily="34" charset="0"/>
              </a:rPr>
              <a:t>Cancellati di 25-34 anni (</a:t>
            </a:r>
            <a:r>
              <a:rPr lang="it-IT" sz="2000" dirty="0" err="1">
                <a:solidFill>
                  <a:srgbClr val="CC0000"/>
                </a:solidFill>
                <a:latin typeface="Arial" panose="020B0604020202020204" pitchFamily="34" charset="0"/>
                <a:ea typeface="ＭＳ Ｐゴシック"/>
                <a:cs typeface="Arial" panose="020B0604020202020204" pitchFamily="34" charset="0"/>
              </a:rPr>
              <a:t>young</a:t>
            </a:r>
            <a:r>
              <a:rPr lang="it-IT" sz="2000" dirty="0">
                <a:solidFill>
                  <a:srgbClr val="CC0000"/>
                </a:solidFill>
                <a:latin typeface="Arial" panose="020B0604020202020204" pitchFamily="34" charset="0"/>
                <a:ea typeface="ＭＳ Ｐゴシック"/>
                <a:cs typeface="Arial" panose="020B0604020202020204" pitchFamily="34" charset="0"/>
              </a:rPr>
              <a:t> </a:t>
            </a:r>
            <a:r>
              <a:rPr lang="it-IT" sz="2000" dirty="0" err="1">
                <a:solidFill>
                  <a:srgbClr val="CC0000"/>
                </a:solidFill>
                <a:latin typeface="Arial" panose="020B0604020202020204" pitchFamily="34" charset="0"/>
                <a:ea typeface="ＭＳ Ｐゴシック"/>
                <a:cs typeface="Arial" panose="020B0604020202020204" pitchFamily="34" charset="0"/>
              </a:rPr>
              <a:t>adult</a:t>
            </a:r>
            <a:r>
              <a:rPr lang="it-IT" sz="2000" dirty="0">
                <a:solidFill>
                  <a:srgbClr val="CC0000"/>
                </a:solidFill>
                <a:latin typeface="Arial" panose="020B0604020202020204" pitchFamily="34" charset="0"/>
                <a:ea typeface="ＭＳ Ｐゴシック"/>
                <a:cs typeface="Arial" panose="020B0604020202020204" pitchFamily="34" charset="0"/>
              </a:rPr>
              <a:t>) per titolo di </a:t>
            </a:r>
            <a:r>
              <a:rPr lang="it-IT" sz="2000" dirty="0" smtClean="0">
                <a:solidFill>
                  <a:srgbClr val="CC0000"/>
                </a:solidFill>
                <a:latin typeface="Arial" panose="020B0604020202020204" pitchFamily="34" charset="0"/>
                <a:ea typeface="ＭＳ Ｐゴシック"/>
                <a:cs typeface="Arial" panose="020B0604020202020204" pitchFamily="34" charset="0"/>
              </a:rPr>
              <a:t>studio</a:t>
            </a:r>
          </a:p>
          <a:p>
            <a:pPr algn="r"/>
            <a:r>
              <a:rPr lang="it-IT" sz="2000" dirty="0" smtClean="0">
                <a:solidFill>
                  <a:srgbClr val="CC0000"/>
                </a:solidFill>
                <a:latin typeface="Arial" panose="020B0604020202020204" pitchFamily="34" charset="0"/>
                <a:ea typeface="ＭＳ Ｐゴシック"/>
                <a:cs typeface="Arial" panose="020B0604020202020204" pitchFamily="34" charset="0"/>
              </a:rPr>
              <a:t>da Siracusa</a:t>
            </a:r>
            <a:endParaRPr lang="it-IT" sz="2000" dirty="0">
              <a:solidFill>
                <a:srgbClr val="CC0000"/>
              </a:solidFill>
              <a:latin typeface="Arial" panose="020B0604020202020204" pitchFamily="34" charset="0"/>
              <a:ea typeface="ＭＳ Ｐゴシック"/>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41" y="2357438"/>
            <a:ext cx="6102046"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37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465263" y="434975"/>
            <a:ext cx="692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rgbClr val="993333"/>
                </a:solidFill>
                <a:latin typeface="Arial" charset="0"/>
              </a:defRPr>
            </a:lvl1pPr>
            <a:lvl2pPr marL="742950" indent="-285750" eaLnBrk="0" hangingPunct="0">
              <a:defRPr b="1">
                <a:solidFill>
                  <a:srgbClr val="993333"/>
                </a:solidFill>
                <a:latin typeface="Arial" charset="0"/>
              </a:defRPr>
            </a:lvl2pPr>
            <a:lvl3pPr marL="1143000" indent="-228600" eaLnBrk="0" hangingPunct="0">
              <a:defRPr b="1">
                <a:solidFill>
                  <a:srgbClr val="993333"/>
                </a:solidFill>
                <a:latin typeface="Arial" charset="0"/>
              </a:defRPr>
            </a:lvl3pPr>
            <a:lvl4pPr marL="1600200" indent="-228600" eaLnBrk="0" hangingPunct="0">
              <a:defRPr b="1">
                <a:solidFill>
                  <a:srgbClr val="993333"/>
                </a:solidFill>
                <a:latin typeface="Arial" charset="0"/>
              </a:defRPr>
            </a:lvl4pPr>
            <a:lvl5pPr marL="2057400" indent="-228600" eaLnBrk="0" hangingPunct="0">
              <a:defRPr b="1">
                <a:solidFill>
                  <a:srgbClr val="993333"/>
                </a:solidFill>
                <a:latin typeface="Arial" charset="0"/>
              </a:defRPr>
            </a:lvl5pPr>
            <a:lvl6pPr marL="2514600" indent="-228600" eaLnBrk="0" fontAlgn="base" hangingPunct="0">
              <a:spcBef>
                <a:spcPct val="0"/>
              </a:spcBef>
              <a:spcAft>
                <a:spcPct val="0"/>
              </a:spcAft>
              <a:defRPr b="1">
                <a:solidFill>
                  <a:srgbClr val="993333"/>
                </a:solidFill>
                <a:latin typeface="Arial" charset="0"/>
              </a:defRPr>
            </a:lvl6pPr>
            <a:lvl7pPr marL="2971800" indent="-228600" eaLnBrk="0" fontAlgn="base" hangingPunct="0">
              <a:spcBef>
                <a:spcPct val="0"/>
              </a:spcBef>
              <a:spcAft>
                <a:spcPct val="0"/>
              </a:spcAft>
              <a:defRPr b="1">
                <a:solidFill>
                  <a:srgbClr val="993333"/>
                </a:solidFill>
                <a:latin typeface="Arial" charset="0"/>
              </a:defRPr>
            </a:lvl7pPr>
            <a:lvl8pPr marL="3429000" indent="-228600" eaLnBrk="0" fontAlgn="base" hangingPunct="0">
              <a:spcBef>
                <a:spcPct val="0"/>
              </a:spcBef>
              <a:spcAft>
                <a:spcPct val="0"/>
              </a:spcAft>
              <a:defRPr b="1">
                <a:solidFill>
                  <a:srgbClr val="993333"/>
                </a:solidFill>
                <a:latin typeface="Arial" charset="0"/>
              </a:defRPr>
            </a:lvl8pPr>
            <a:lvl9pPr marL="3886200" indent="-228600" eaLnBrk="0" fontAlgn="base" hangingPunct="0">
              <a:spcBef>
                <a:spcPct val="0"/>
              </a:spcBef>
              <a:spcAft>
                <a:spcPct val="0"/>
              </a:spcAft>
              <a:defRPr b="1">
                <a:solidFill>
                  <a:srgbClr val="993333"/>
                </a:solidFill>
                <a:latin typeface="Arial" charset="0"/>
              </a:defRPr>
            </a:lvl9pPr>
          </a:lstStyle>
          <a:p>
            <a:pPr algn="r"/>
            <a:r>
              <a:rPr lang="it-IT" sz="2000" dirty="0">
                <a:solidFill>
                  <a:srgbClr val="CC0000"/>
                </a:solidFill>
                <a:latin typeface="Arial" panose="020B0604020202020204" pitchFamily="34" charset="0"/>
                <a:ea typeface="ＭＳ Ｐゴシック"/>
                <a:cs typeface="Arial" panose="020B0604020202020204" pitchFamily="34" charset="0"/>
              </a:rPr>
              <a:t>I cancellati di 25-34 anni per titolo di </a:t>
            </a:r>
            <a:r>
              <a:rPr lang="it-IT" sz="2000" dirty="0" smtClean="0">
                <a:solidFill>
                  <a:srgbClr val="CC0000"/>
                </a:solidFill>
                <a:latin typeface="Arial" panose="020B0604020202020204" pitchFamily="34" charset="0"/>
                <a:ea typeface="ＭＳ Ｐゴシック"/>
                <a:cs typeface="Arial" panose="020B0604020202020204" pitchFamily="34" charset="0"/>
              </a:rPr>
              <a:t>studio</a:t>
            </a:r>
          </a:p>
          <a:p>
            <a:pPr algn="r"/>
            <a:r>
              <a:rPr lang="it-IT" sz="2000" dirty="0" smtClean="0">
                <a:solidFill>
                  <a:srgbClr val="CC0000"/>
                </a:solidFill>
                <a:latin typeface="Arial" panose="020B0604020202020204" pitchFamily="34" charset="0"/>
                <a:ea typeface="ＭＳ Ｐゴシック"/>
                <a:cs typeface="Arial" panose="020B0604020202020204" pitchFamily="34" charset="0"/>
              </a:rPr>
              <a:t>da Siracusa</a:t>
            </a:r>
            <a:endParaRPr lang="it-IT" sz="2000" dirty="0">
              <a:solidFill>
                <a:srgbClr val="CC0000"/>
              </a:solidFill>
              <a:latin typeface="Arial" panose="020B0604020202020204" pitchFamily="34" charset="0"/>
              <a:ea typeface="ＭＳ Ｐゴシック"/>
              <a:cs typeface="Arial" panose="020B0604020202020204" pitchFamily="34" charset="0"/>
            </a:endParaRPr>
          </a:p>
        </p:txBody>
      </p:sp>
      <p:sp>
        <p:nvSpPr>
          <p:cNvPr id="3" name="Text Box 3"/>
          <p:cNvSpPr txBox="1">
            <a:spLocks noChangeArrowheads="1"/>
          </p:cNvSpPr>
          <p:nvPr/>
        </p:nvSpPr>
        <p:spPr bwMode="auto">
          <a:xfrm>
            <a:off x="1044000" y="1620000"/>
            <a:ext cx="627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b="1">
                <a:solidFill>
                  <a:srgbClr val="993333"/>
                </a:solidFill>
                <a:latin typeface="Arial" charset="0"/>
              </a:defRPr>
            </a:lvl1pPr>
            <a:lvl2pPr marL="742950" indent="-285750" eaLnBrk="0" hangingPunct="0">
              <a:defRPr b="1">
                <a:solidFill>
                  <a:srgbClr val="993333"/>
                </a:solidFill>
                <a:latin typeface="Arial" charset="0"/>
              </a:defRPr>
            </a:lvl2pPr>
            <a:lvl3pPr marL="1143000" indent="-228600" eaLnBrk="0" hangingPunct="0">
              <a:defRPr b="1">
                <a:solidFill>
                  <a:srgbClr val="993333"/>
                </a:solidFill>
                <a:latin typeface="Arial" charset="0"/>
              </a:defRPr>
            </a:lvl3pPr>
            <a:lvl4pPr marL="1600200" indent="-228600" eaLnBrk="0" hangingPunct="0">
              <a:defRPr b="1">
                <a:solidFill>
                  <a:srgbClr val="993333"/>
                </a:solidFill>
                <a:latin typeface="Arial" charset="0"/>
              </a:defRPr>
            </a:lvl4pPr>
            <a:lvl5pPr marL="2057400" indent="-228600" eaLnBrk="0" hangingPunct="0">
              <a:defRPr b="1">
                <a:solidFill>
                  <a:srgbClr val="993333"/>
                </a:solidFill>
                <a:latin typeface="Arial" charset="0"/>
              </a:defRPr>
            </a:lvl5pPr>
            <a:lvl6pPr marL="2514600" indent="-228600" eaLnBrk="0" fontAlgn="base" hangingPunct="0">
              <a:spcBef>
                <a:spcPct val="0"/>
              </a:spcBef>
              <a:spcAft>
                <a:spcPct val="0"/>
              </a:spcAft>
              <a:defRPr b="1">
                <a:solidFill>
                  <a:srgbClr val="993333"/>
                </a:solidFill>
                <a:latin typeface="Arial" charset="0"/>
              </a:defRPr>
            </a:lvl6pPr>
            <a:lvl7pPr marL="2971800" indent="-228600" eaLnBrk="0" fontAlgn="base" hangingPunct="0">
              <a:spcBef>
                <a:spcPct val="0"/>
              </a:spcBef>
              <a:spcAft>
                <a:spcPct val="0"/>
              </a:spcAft>
              <a:defRPr b="1">
                <a:solidFill>
                  <a:srgbClr val="993333"/>
                </a:solidFill>
                <a:latin typeface="Arial" charset="0"/>
              </a:defRPr>
            </a:lvl7pPr>
            <a:lvl8pPr marL="3429000" indent="-228600" eaLnBrk="0" fontAlgn="base" hangingPunct="0">
              <a:spcBef>
                <a:spcPct val="0"/>
              </a:spcBef>
              <a:spcAft>
                <a:spcPct val="0"/>
              </a:spcAft>
              <a:defRPr b="1">
                <a:solidFill>
                  <a:srgbClr val="993333"/>
                </a:solidFill>
                <a:latin typeface="Arial" charset="0"/>
              </a:defRPr>
            </a:lvl8pPr>
            <a:lvl9pPr marL="3886200" indent="-228600" eaLnBrk="0" fontAlgn="base" hangingPunct="0">
              <a:spcBef>
                <a:spcPct val="0"/>
              </a:spcBef>
              <a:spcAft>
                <a:spcPct val="0"/>
              </a:spcAft>
              <a:defRPr b="1">
                <a:solidFill>
                  <a:srgbClr val="993333"/>
                </a:solidFill>
                <a:latin typeface="Arial" charset="0"/>
              </a:defRPr>
            </a:lvl9pPr>
          </a:lstStyle>
          <a:p>
            <a:r>
              <a:rPr lang="it-IT" sz="1400" dirty="0" smtClean="0">
                <a:solidFill>
                  <a:srgbClr val="595959"/>
                </a:solidFill>
                <a:latin typeface="+mn-lt"/>
              </a:rPr>
              <a:t>Cancellati </a:t>
            </a:r>
            <a:r>
              <a:rPr lang="it-IT" sz="1400" dirty="0">
                <a:solidFill>
                  <a:srgbClr val="595959"/>
                </a:solidFill>
                <a:latin typeface="+mn-lt"/>
              </a:rPr>
              <a:t>dalle liste anagrafiche per emigrazione fuori la Sicilia per titolo di studio – donne italiane (valori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2371725"/>
            <a:ext cx="6638374"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8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3" name="Titolo 1"/>
          <p:cNvSpPr>
            <a:spLocks noGrp="1"/>
          </p:cNvSpPr>
          <p:nvPr>
            <p:ph type="title" idx="4294967295"/>
          </p:nvPr>
        </p:nvSpPr>
        <p:spPr>
          <a:xfrm>
            <a:off x="163519" y="312055"/>
            <a:ext cx="8229600" cy="478971"/>
          </a:xfrm>
          <a:prstGeom prst="rect">
            <a:avLst/>
          </a:prstGeom>
        </p:spPr>
        <p:txBody>
          <a:bodyPr/>
          <a:lstStyle/>
          <a:p>
            <a:pPr algn="r" eaLnBrk="1" hangingPunct="1"/>
            <a:r>
              <a:rPr lang="it-IT" sz="2000" b="1" dirty="0" smtClean="0">
                <a:solidFill>
                  <a:srgbClr val="CC0000"/>
                </a:solidFill>
                <a:latin typeface="Arial" panose="020B0604020202020204" pitchFamily="34" charset="0"/>
                <a:ea typeface="ＭＳ Ｐゴシック"/>
                <a:cs typeface="Arial" panose="020B0604020202020204" pitchFamily="34" charset="0"/>
              </a:rPr>
              <a:t>Alcuni indicatori sul lavoro: Disoccupazione </a:t>
            </a:r>
            <a:br>
              <a:rPr lang="it-IT" sz="2000" b="1" dirty="0" smtClean="0">
                <a:solidFill>
                  <a:srgbClr val="CC0000"/>
                </a:solidFill>
                <a:latin typeface="Arial" panose="020B0604020202020204" pitchFamily="34" charset="0"/>
                <a:ea typeface="ＭＳ Ｐゴシック"/>
                <a:cs typeface="Arial" panose="020B0604020202020204" pitchFamily="34" charset="0"/>
              </a:rPr>
            </a:br>
            <a:endParaRPr lang="it-IT" sz="2000" b="1" dirty="0" smtClean="0">
              <a:solidFill>
                <a:srgbClr val="CC0000"/>
              </a:solidFill>
              <a:latin typeface="Arial" panose="020B0604020202020204" pitchFamily="34" charset="0"/>
              <a:ea typeface="ＭＳ Ｐゴシック"/>
              <a:cs typeface="Arial" panose="020B0604020202020204" pitchFamily="34" charset="0"/>
            </a:endParaRPr>
          </a:p>
        </p:txBody>
      </p:sp>
      <p:sp>
        <p:nvSpPr>
          <p:cNvPr id="92224" name="Rettangolo 12"/>
          <p:cNvSpPr>
            <a:spLocks noChangeArrowheads="1"/>
          </p:cNvSpPr>
          <p:nvPr/>
        </p:nvSpPr>
        <p:spPr bwMode="auto">
          <a:xfrm>
            <a:off x="4400551" y="1641475"/>
            <a:ext cx="4504872" cy="304800"/>
          </a:xfrm>
          <a:prstGeom prst="rect">
            <a:avLst/>
          </a:prstGeom>
          <a:noFill/>
          <a:ln w="9525">
            <a:noFill/>
            <a:miter lim="800000"/>
            <a:headEnd/>
            <a:tailEnd/>
          </a:ln>
        </p:spPr>
        <p:txBody>
          <a:bodyPr wrap="square">
            <a:spAutoFit/>
          </a:bodyPr>
          <a:lstStyle/>
          <a:p>
            <a:r>
              <a:rPr lang="it-IT" sz="1400" u="none" dirty="0">
                <a:solidFill>
                  <a:srgbClr val="595959"/>
                </a:solidFill>
              </a:rPr>
              <a:t>Tasso di disoccupazione per sesso e provincia - 2011</a:t>
            </a:r>
          </a:p>
        </p:txBody>
      </p:sp>
      <p:sp>
        <p:nvSpPr>
          <p:cNvPr id="92225" name="Rettangolo 12"/>
          <p:cNvSpPr>
            <a:spLocks noChangeArrowheads="1"/>
          </p:cNvSpPr>
          <p:nvPr/>
        </p:nvSpPr>
        <p:spPr bwMode="auto">
          <a:xfrm>
            <a:off x="377364" y="2355624"/>
            <a:ext cx="3995738" cy="304800"/>
          </a:xfrm>
          <a:prstGeom prst="rect">
            <a:avLst/>
          </a:prstGeom>
          <a:noFill/>
          <a:ln w="9525">
            <a:noFill/>
            <a:miter lim="800000"/>
            <a:headEnd/>
            <a:tailEnd/>
          </a:ln>
        </p:spPr>
        <p:txBody>
          <a:bodyPr>
            <a:spAutoFit/>
          </a:bodyPr>
          <a:lstStyle/>
          <a:p>
            <a:r>
              <a:rPr lang="it-IT" sz="1400" u="none" dirty="0">
                <a:solidFill>
                  <a:srgbClr val="595959"/>
                </a:solidFill>
              </a:rPr>
              <a:t>Tasso di disoccupazione – Anni 2001 e 2011</a:t>
            </a:r>
          </a:p>
        </p:txBody>
      </p:sp>
      <p:pic>
        <p:nvPicPr>
          <p:cNvPr id="3084" name="Picture 12"/>
          <p:cNvPicPr>
            <a:picLocks noChangeAspect="1" noChangeArrowheads="1"/>
          </p:cNvPicPr>
          <p:nvPr/>
        </p:nvPicPr>
        <p:blipFill>
          <a:blip r:embed="rId2"/>
          <a:srcRect/>
          <a:stretch>
            <a:fillRect/>
          </a:stretch>
        </p:blipFill>
        <p:spPr bwMode="auto">
          <a:xfrm>
            <a:off x="342900" y="2616881"/>
            <a:ext cx="4092486" cy="2615974"/>
          </a:xfrm>
          <a:prstGeom prst="rect">
            <a:avLst/>
          </a:prstGeom>
          <a:noFill/>
          <a:ln w="9525">
            <a:noFill/>
            <a:miter lim="800000"/>
            <a:headEnd/>
            <a:tailEnd/>
          </a:ln>
          <a:effectLst/>
        </p:spPr>
      </p:pic>
      <p:pic>
        <p:nvPicPr>
          <p:cNvPr id="3085" name="Picture 13"/>
          <p:cNvPicPr>
            <a:picLocks noChangeAspect="1" noChangeArrowheads="1"/>
          </p:cNvPicPr>
          <p:nvPr/>
        </p:nvPicPr>
        <p:blipFill>
          <a:blip r:embed="rId3"/>
          <a:srcRect/>
          <a:stretch>
            <a:fillRect/>
          </a:stretch>
        </p:blipFill>
        <p:spPr bwMode="auto">
          <a:xfrm>
            <a:off x="4371522" y="1939246"/>
            <a:ext cx="4533900" cy="3619500"/>
          </a:xfrm>
          <a:prstGeom prst="rect">
            <a:avLst/>
          </a:prstGeom>
          <a:noFill/>
          <a:ln w="9525">
            <a:noFill/>
            <a:miter lim="800000"/>
            <a:headEnd/>
            <a:tailEnd/>
          </a:ln>
          <a:effectLst/>
        </p:spPr>
      </p:pic>
      <p:sp>
        <p:nvSpPr>
          <p:cNvPr id="92228" name="AutoShape 35"/>
          <p:cNvSpPr>
            <a:spLocks noChangeArrowheads="1"/>
          </p:cNvSpPr>
          <p:nvPr/>
        </p:nvSpPr>
        <p:spPr bwMode="auto">
          <a:xfrm rot="1094479">
            <a:off x="4183768" y="2154010"/>
            <a:ext cx="503237" cy="85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44383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5" name="Titolo 1"/>
          <p:cNvSpPr>
            <a:spLocks noGrp="1"/>
          </p:cNvSpPr>
          <p:nvPr>
            <p:ph type="title" idx="4294967295"/>
          </p:nvPr>
        </p:nvSpPr>
        <p:spPr>
          <a:xfrm>
            <a:off x="827314" y="319539"/>
            <a:ext cx="7590986" cy="493258"/>
          </a:xfrm>
          <a:prstGeom prst="rect">
            <a:avLst/>
          </a:prstGeom>
        </p:spPr>
        <p:txBody>
          <a:bodyPr/>
          <a:lstStyle/>
          <a:p>
            <a:pPr algn="r" eaLnBrk="1" hangingPunct="1"/>
            <a:r>
              <a:rPr lang="it-IT" sz="2000" b="1" dirty="0" smtClean="0">
                <a:solidFill>
                  <a:srgbClr val="CC0000"/>
                </a:solidFill>
                <a:latin typeface="Arial" panose="020B0604020202020204" pitchFamily="34" charset="0"/>
                <a:ea typeface="ＭＳ Ｐゴシック"/>
                <a:cs typeface="Arial" panose="020B0604020202020204" pitchFamily="34" charset="0"/>
              </a:rPr>
              <a:t>Alcuni indicatori sul lavoro: Disoccupazione giovanile </a:t>
            </a:r>
            <a:br>
              <a:rPr lang="it-IT" sz="2000" b="1" dirty="0" smtClean="0">
                <a:solidFill>
                  <a:srgbClr val="CC0000"/>
                </a:solidFill>
                <a:latin typeface="Arial" panose="020B0604020202020204" pitchFamily="34" charset="0"/>
                <a:ea typeface="ＭＳ Ｐゴシック"/>
                <a:cs typeface="Arial" panose="020B0604020202020204" pitchFamily="34" charset="0"/>
              </a:rPr>
            </a:br>
            <a:r>
              <a:rPr lang="it-IT" sz="2400" dirty="0" smtClean="0">
                <a:solidFill>
                  <a:srgbClr val="CC0000"/>
                </a:solidFill>
                <a:latin typeface="Franklin Gothic Medium" pitchFamily="34" charset="0"/>
                <a:ea typeface="ＭＳ Ｐゴシック"/>
              </a:rPr>
              <a:t> </a:t>
            </a:r>
            <a:br>
              <a:rPr lang="it-IT" sz="2400" dirty="0" smtClean="0">
                <a:solidFill>
                  <a:srgbClr val="CC0000"/>
                </a:solidFill>
                <a:latin typeface="Franklin Gothic Medium" pitchFamily="34" charset="0"/>
                <a:ea typeface="ＭＳ Ｐゴシック"/>
              </a:rPr>
            </a:br>
            <a:endParaRPr lang="it-IT" sz="2400" dirty="0" smtClean="0">
              <a:solidFill>
                <a:srgbClr val="CC0000"/>
              </a:solidFill>
              <a:latin typeface="Franklin Gothic Medium" pitchFamily="34" charset="0"/>
              <a:ea typeface="ＭＳ Ｐゴシック"/>
            </a:endParaRPr>
          </a:p>
        </p:txBody>
      </p:sp>
      <p:sp>
        <p:nvSpPr>
          <p:cNvPr id="97336" name="Rettangolo 12"/>
          <p:cNvSpPr>
            <a:spLocks noChangeArrowheads="1"/>
          </p:cNvSpPr>
          <p:nvPr/>
        </p:nvSpPr>
        <p:spPr bwMode="auto">
          <a:xfrm>
            <a:off x="3962400" y="1719243"/>
            <a:ext cx="5181600" cy="307975"/>
          </a:xfrm>
          <a:prstGeom prst="rect">
            <a:avLst/>
          </a:prstGeom>
          <a:noFill/>
          <a:ln w="9525">
            <a:noFill/>
            <a:miter lim="800000"/>
            <a:headEnd/>
            <a:tailEnd/>
          </a:ln>
        </p:spPr>
        <p:txBody>
          <a:bodyPr wrap="square">
            <a:spAutoFit/>
          </a:bodyPr>
          <a:lstStyle/>
          <a:p>
            <a:r>
              <a:rPr lang="it-IT" sz="1400" u="none" dirty="0">
                <a:solidFill>
                  <a:srgbClr val="595959"/>
                </a:solidFill>
              </a:rPr>
              <a:t>Tasso di disoccupazione giovanile per sesso e provincia - 2011</a:t>
            </a:r>
          </a:p>
        </p:txBody>
      </p:sp>
      <p:sp>
        <p:nvSpPr>
          <p:cNvPr id="97337" name="Rettangolo 12"/>
          <p:cNvSpPr>
            <a:spLocks noChangeArrowheads="1"/>
          </p:cNvSpPr>
          <p:nvPr/>
        </p:nvSpPr>
        <p:spPr bwMode="auto">
          <a:xfrm>
            <a:off x="0" y="2374900"/>
            <a:ext cx="4787900" cy="304800"/>
          </a:xfrm>
          <a:prstGeom prst="rect">
            <a:avLst/>
          </a:prstGeom>
          <a:noFill/>
          <a:ln w="9525">
            <a:noFill/>
            <a:miter lim="800000"/>
            <a:headEnd/>
            <a:tailEnd/>
          </a:ln>
        </p:spPr>
        <p:txBody>
          <a:bodyPr>
            <a:spAutoFit/>
          </a:bodyPr>
          <a:lstStyle/>
          <a:p>
            <a:r>
              <a:rPr lang="it-IT" sz="1400" u="none" dirty="0">
                <a:solidFill>
                  <a:srgbClr val="595959"/>
                </a:solidFill>
              </a:rPr>
              <a:t>Tasso di disoccupazione giovanile – Anni 2001 e 2011</a:t>
            </a:r>
          </a:p>
        </p:txBody>
      </p:sp>
      <p:pic>
        <p:nvPicPr>
          <p:cNvPr id="4108" name="Picture 12"/>
          <p:cNvPicPr>
            <a:picLocks noChangeAspect="1" noChangeArrowheads="1"/>
          </p:cNvPicPr>
          <p:nvPr/>
        </p:nvPicPr>
        <p:blipFill>
          <a:blip r:embed="rId2"/>
          <a:srcRect/>
          <a:stretch>
            <a:fillRect/>
          </a:stretch>
        </p:blipFill>
        <p:spPr bwMode="auto">
          <a:xfrm>
            <a:off x="58056" y="2679700"/>
            <a:ext cx="4667932" cy="2928938"/>
          </a:xfrm>
          <a:prstGeom prst="rect">
            <a:avLst/>
          </a:prstGeom>
          <a:noFill/>
          <a:ln w="9525">
            <a:noFill/>
            <a:miter lim="800000"/>
            <a:headEnd/>
            <a:tailEnd/>
          </a:ln>
          <a:effectLst/>
        </p:spPr>
      </p:pic>
      <p:pic>
        <p:nvPicPr>
          <p:cNvPr id="4109" name="Picture 13"/>
          <p:cNvPicPr>
            <a:picLocks noChangeAspect="1" noChangeArrowheads="1"/>
          </p:cNvPicPr>
          <p:nvPr/>
        </p:nvPicPr>
        <p:blipFill>
          <a:blip r:embed="rId3"/>
          <a:srcRect/>
          <a:stretch>
            <a:fillRect/>
          </a:stretch>
        </p:blipFill>
        <p:spPr bwMode="auto">
          <a:xfrm>
            <a:off x="4441374" y="2027217"/>
            <a:ext cx="4572000" cy="3798547"/>
          </a:xfrm>
          <a:prstGeom prst="rect">
            <a:avLst/>
          </a:prstGeom>
          <a:noFill/>
          <a:ln w="9525">
            <a:noFill/>
            <a:miter lim="800000"/>
            <a:headEnd/>
            <a:tailEnd/>
          </a:ln>
          <a:effectLst/>
        </p:spPr>
      </p:pic>
      <p:sp>
        <p:nvSpPr>
          <p:cNvPr id="97340" name="AutoShape 35"/>
          <p:cNvSpPr>
            <a:spLocks noChangeArrowheads="1"/>
          </p:cNvSpPr>
          <p:nvPr/>
        </p:nvSpPr>
        <p:spPr bwMode="auto">
          <a:xfrm rot="2716317">
            <a:off x="4637314" y="2111967"/>
            <a:ext cx="450850" cy="120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189632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196" y="593325"/>
            <a:ext cx="7538462" cy="461665"/>
          </a:xfrm>
          <a:prstGeom prst="rect">
            <a:avLst/>
          </a:prstGeom>
          <a:noFill/>
        </p:spPr>
        <p:txBody>
          <a:bodyPr wrap="square" rtlCol="0">
            <a:spAutoFit/>
          </a:bodyPr>
          <a:lstStyle/>
          <a:p>
            <a:r>
              <a:rPr lang="it-IT" sz="2400" dirty="0" smtClean="0">
                <a:solidFill>
                  <a:srgbClr val="404040"/>
                </a:solidFill>
              </a:rPr>
              <a:t>Indice</a:t>
            </a:r>
          </a:p>
        </p:txBody>
      </p:sp>
      <p:sp>
        <p:nvSpPr>
          <p:cNvPr id="6" name="CasellaDiTesto 5"/>
          <p:cNvSpPr txBox="1"/>
          <p:nvPr/>
        </p:nvSpPr>
        <p:spPr>
          <a:xfrm>
            <a:off x="682196" y="2034619"/>
            <a:ext cx="7643480" cy="3139321"/>
          </a:xfrm>
          <a:prstGeom prst="rect">
            <a:avLst/>
          </a:prstGeom>
          <a:noFill/>
        </p:spPr>
        <p:txBody>
          <a:bodyPr wrap="square" rtlCol="0">
            <a:spAutoFit/>
          </a:bodyPr>
          <a:lstStyle/>
          <a:p>
            <a:pPr marL="342900" indent="-342900">
              <a:buFont typeface="+mj-lt"/>
              <a:buAutoNum type="arabicPeriod"/>
            </a:pPr>
            <a:r>
              <a:rPr lang="it-IT" dirty="0" smtClean="0">
                <a:solidFill>
                  <a:srgbClr val="505150"/>
                </a:solidFill>
              </a:rPr>
              <a:t>La popolazione legale (e residente)</a:t>
            </a: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Gli stranieri</a:t>
            </a:r>
            <a:endParaRPr lang="it-IT" dirty="0">
              <a:solidFill>
                <a:srgbClr val="505150"/>
              </a:solidFill>
            </a:endParaRP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La struttura per età</a:t>
            </a:r>
            <a:endParaRPr lang="it-IT" dirty="0">
              <a:solidFill>
                <a:srgbClr val="505150"/>
              </a:solidFill>
            </a:endParaRPr>
          </a:p>
          <a:p>
            <a:pPr marL="342900" indent="-342900">
              <a:buFont typeface="+mj-lt"/>
              <a:buAutoNum type="arabicPeriod"/>
            </a:pPr>
            <a:endParaRPr lang="it-IT" dirty="0">
              <a:solidFill>
                <a:srgbClr val="505150"/>
              </a:solidFill>
            </a:endParaRPr>
          </a:p>
          <a:p>
            <a:pPr marL="342900" indent="-342900">
              <a:buFont typeface="+mj-lt"/>
              <a:buAutoNum type="arabicPeriod"/>
            </a:pPr>
            <a:r>
              <a:rPr lang="it-IT" dirty="0" smtClean="0">
                <a:solidFill>
                  <a:srgbClr val="505150"/>
                </a:solidFill>
              </a:rPr>
              <a:t>Le famiglie</a:t>
            </a:r>
            <a:endParaRPr lang="it-IT" dirty="0">
              <a:solidFill>
                <a:srgbClr val="505150"/>
              </a:solidFill>
            </a:endParaRP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L’istruzione</a:t>
            </a:r>
            <a:endParaRPr lang="it-IT" dirty="0">
              <a:solidFill>
                <a:srgbClr val="505150"/>
              </a:solidFill>
            </a:endParaRP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Il mercato del lavoro</a:t>
            </a:r>
            <a:endParaRPr lang="it-IT" dirty="0">
              <a:solidFill>
                <a:srgbClr val="505150"/>
              </a:solidFill>
            </a:endParaRPr>
          </a:p>
        </p:txBody>
      </p:sp>
      <p:pic>
        <p:nvPicPr>
          <p:cNvPr id="9" name="Immagine 8" descr="LogoGis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pic>
        <p:nvPicPr>
          <p:cNvPr id="8" name="Picture 3"/>
          <p:cNvPicPr>
            <a:picLocks noChangeAspect="1" noChangeArrowheads="1"/>
          </p:cNvPicPr>
          <p:nvPr/>
        </p:nvPicPr>
        <p:blipFill>
          <a:blip r:embed="rId3" cstate="print"/>
          <a:srcRect/>
          <a:stretch>
            <a:fillRect/>
          </a:stretch>
        </p:blipFill>
        <p:spPr bwMode="auto">
          <a:xfrm>
            <a:off x="5687970" y="1440576"/>
            <a:ext cx="2346712" cy="3811013"/>
          </a:xfrm>
          <a:prstGeom prst="rect">
            <a:avLst/>
          </a:prstGeom>
          <a:noFill/>
          <a:ln w="9525">
            <a:noFill/>
            <a:miter lim="800000"/>
            <a:headEnd/>
            <a:tailEnd/>
          </a:ln>
          <a:effectLst/>
        </p:spPr>
      </p:pic>
    </p:spTree>
    <p:extLst>
      <p:ext uri="{BB962C8B-B14F-4D97-AF65-F5344CB8AC3E}">
        <p14:creationId xmlns:p14="http://schemas.microsoft.com/office/powerpoint/2010/main" val="3553219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3" name="Titolo 1"/>
          <p:cNvSpPr>
            <a:spLocks noGrp="1"/>
          </p:cNvSpPr>
          <p:nvPr>
            <p:ph type="title" idx="4294967295"/>
          </p:nvPr>
        </p:nvSpPr>
        <p:spPr>
          <a:xfrm>
            <a:off x="1930415" y="319308"/>
            <a:ext cx="6458857" cy="566057"/>
          </a:xfrm>
          <a:prstGeom prst="rect">
            <a:avLst/>
          </a:prstGeom>
        </p:spPr>
        <p:txBody>
          <a:bodyPr/>
          <a:lstStyle/>
          <a:p>
            <a:pPr algn="r" eaLnBrk="1" hangingPunct="1"/>
            <a:r>
              <a:rPr lang="it-IT" sz="2000" b="1" dirty="0" smtClean="0">
                <a:solidFill>
                  <a:srgbClr val="CC0000"/>
                </a:solidFill>
                <a:latin typeface="Arial" panose="020B0604020202020204" pitchFamily="34" charset="0"/>
                <a:ea typeface="ＭＳ Ｐゴシック"/>
                <a:cs typeface="Arial" panose="020B0604020202020204" pitchFamily="34" charset="0"/>
              </a:rPr>
              <a:t>Alcuni indicatori sul lavoro: Occupazione </a:t>
            </a:r>
            <a:br>
              <a:rPr lang="it-IT" sz="2000" b="1" dirty="0" smtClean="0">
                <a:solidFill>
                  <a:srgbClr val="CC0000"/>
                </a:solidFill>
                <a:latin typeface="Arial" panose="020B0604020202020204" pitchFamily="34" charset="0"/>
                <a:ea typeface="ＭＳ Ｐゴシック"/>
                <a:cs typeface="Arial" panose="020B0604020202020204" pitchFamily="34" charset="0"/>
              </a:rPr>
            </a:br>
            <a:endParaRPr lang="it-IT" sz="2000" b="1" dirty="0" smtClean="0">
              <a:solidFill>
                <a:srgbClr val="CC0000"/>
              </a:solidFill>
              <a:latin typeface="Arial" panose="020B0604020202020204" pitchFamily="34" charset="0"/>
              <a:ea typeface="ＭＳ Ｐゴシック"/>
              <a:cs typeface="Arial" panose="020B0604020202020204" pitchFamily="34" charset="0"/>
            </a:endParaRPr>
          </a:p>
        </p:txBody>
      </p:sp>
      <p:sp>
        <p:nvSpPr>
          <p:cNvPr id="100404" name="Rettangolo 12"/>
          <p:cNvSpPr>
            <a:spLocks noChangeArrowheads="1"/>
          </p:cNvSpPr>
          <p:nvPr/>
        </p:nvSpPr>
        <p:spPr bwMode="auto">
          <a:xfrm>
            <a:off x="4556125" y="1517650"/>
            <a:ext cx="4535488" cy="304800"/>
          </a:xfrm>
          <a:prstGeom prst="rect">
            <a:avLst/>
          </a:prstGeom>
          <a:noFill/>
          <a:ln w="9525">
            <a:noFill/>
            <a:miter lim="800000"/>
            <a:headEnd/>
            <a:tailEnd/>
          </a:ln>
        </p:spPr>
        <p:txBody>
          <a:bodyPr>
            <a:spAutoFit/>
          </a:bodyPr>
          <a:lstStyle/>
          <a:p>
            <a:r>
              <a:rPr lang="it-IT" sz="1400" u="none" dirty="0">
                <a:solidFill>
                  <a:srgbClr val="595959"/>
                </a:solidFill>
              </a:rPr>
              <a:t>Tasso di occupazione per sesso e provincia - 2011</a:t>
            </a:r>
          </a:p>
        </p:txBody>
      </p:sp>
      <p:sp>
        <p:nvSpPr>
          <p:cNvPr id="100405" name="Rettangolo 12"/>
          <p:cNvSpPr>
            <a:spLocks noChangeArrowheads="1"/>
          </p:cNvSpPr>
          <p:nvPr/>
        </p:nvSpPr>
        <p:spPr bwMode="auto">
          <a:xfrm>
            <a:off x="352425" y="2104377"/>
            <a:ext cx="3771900" cy="304800"/>
          </a:xfrm>
          <a:prstGeom prst="rect">
            <a:avLst/>
          </a:prstGeom>
          <a:noFill/>
          <a:ln w="9525">
            <a:noFill/>
            <a:miter lim="800000"/>
            <a:headEnd/>
            <a:tailEnd/>
          </a:ln>
        </p:spPr>
        <p:txBody>
          <a:bodyPr wrap="square">
            <a:spAutoFit/>
          </a:bodyPr>
          <a:lstStyle/>
          <a:p>
            <a:r>
              <a:rPr lang="it-IT" sz="1400" u="none" dirty="0">
                <a:solidFill>
                  <a:srgbClr val="595959"/>
                </a:solidFill>
              </a:rPr>
              <a:t>Tasso di occupazione – Anni 2001 e 2011</a:t>
            </a:r>
          </a:p>
        </p:txBody>
      </p:sp>
      <p:pic>
        <p:nvPicPr>
          <p:cNvPr id="5132" name="Picture 12"/>
          <p:cNvPicPr>
            <a:picLocks noChangeAspect="1" noChangeArrowheads="1"/>
          </p:cNvPicPr>
          <p:nvPr/>
        </p:nvPicPr>
        <p:blipFill>
          <a:blip r:embed="rId2"/>
          <a:srcRect/>
          <a:stretch>
            <a:fillRect/>
          </a:stretch>
        </p:blipFill>
        <p:spPr bwMode="auto">
          <a:xfrm>
            <a:off x="4518721" y="1833799"/>
            <a:ext cx="4368800" cy="3708400"/>
          </a:xfrm>
          <a:prstGeom prst="rect">
            <a:avLst/>
          </a:prstGeom>
          <a:noFill/>
          <a:ln w="9525">
            <a:noFill/>
            <a:miter lim="800000"/>
            <a:headEnd/>
            <a:tailEnd/>
          </a:ln>
          <a:effectLst/>
        </p:spPr>
      </p:pic>
      <p:pic>
        <p:nvPicPr>
          <p:cNvPr id="5133" name="Picture 13"/>
          <p:cNvPicPr>
            <a:picLocks noChangeAspect="1" noChangeArrowheads="1"/>
          </p:cNvPicPr>
          <p:nvPr/>
        </p:nvPicPr>
        <p:blipFill>
          <a:blip r:embed="rId3"/>
          <a:srcRect/>
          <a:stretch>
            <a:fillRect/>
          </a:stretch>
        </p:blipFill>
        <p:spPr bwMode="auto">
          <a:xfrm>
            <a:off x="250825" y="2314586"/>
            <a:ext cx="4439143" cy="2620271"/>
          </a:xfrm>
          <a:prstGeom prst="rect">
            <a:avLst/>
          </a:prstGeom>
          <a:noFill/>
          <a:ln w="9525">
            <a:noFill/>
            <a:miter lim="800000"/>
            <a:headEnd/>
            <a:tailEnd/>
          </a:ln>
          <a:effectLst/>
        </p:spPr>
      </p:pic>
      <p:sp>
        <p:nvSpPr>
          <p:cNvPr id="100408" name="AutoShape 35"/>
          <p:cNvSpPr>
            <a:spLocks noChangeArrowheads="1"/>
          </p:cNvSpPr>
          <p:nvPr/>
        </p:nvSpPr>
        <p:spPr bwMode="auto">
          <a:xfrm rot="1094479">
            <a:off x="4513944" y="1892982"/>
            <a:ext cx="450850" cy="144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76253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61" name="Rectangle 5"/>
          <p:cNvSpPr>
            <a:spLocks noGrp="1"/>
          </p:cNvSpPr>
          <p:nvPr>
            <p:ph type="title" idx="4294967295"/>
          </p:nvPr>
        </p:nvSpPr>
        <p:spPr>
          <a:xfrm>
            <a:off x="885381" y="351064"/>
            <a:ext cx="7527699" cy="493486"/>
          </a:xfrm>
          <a:prstGeom prst="rect">
            <a:avLst/>
          </a:prstGeom>
        </p:spPr>
        <p:txBody>
          <a:bodyPr/>
          <a:lstStyle/>
          <a:p>
            <a:pPr algn="r"/>
            <a:r>
              <a:rPr lang="it-IT" sz="2000" b="1" dirty="0">
                <a:solidFill>
                  <a:srgbClr val="C00000"/>
                </a:solidFill>
                <a:latin typeface="Arial" panose="020B0604020202020204" pitchFamily="34" charset="0"/>
                <a:ea typeface="+mn-ea"/>
                <a:cs typeface="Arial" panose="020B0604020202020204" pitchFamily="34" charset="0"/>
              </a:rPr>
              <a:t>Alcuni indicatori sul lavoro: Inattività</a:t>
            </a:r>
            <a:r>
              <a:rPr lang="it-IT" sz="2000" b="1" dirty="0" smtClean="0">
                <a:solidFill>
                  <a:srgbClr val="E2003B"/>
                </a:solidFill>
                <a:latin typeface="Arial" panose="020B0604020202020204" pitchFamily="34" charset="0"/>
                <a:ea typeface="ＭＳ Ｐゴシック"/>
                <a:cs typeface="Arial" panose="020B0604020202020204" pitchFamily="34" charset="0"/>
              </a:rPr>
              <a:t> </a:t>
            </a:r>
            <a:br>
              <a:rPr lang="it-IT" sz="2000" b="1" dirty="0" smtClean="0">
                <a:solidFill>
                  <a:srgbClr val="E2003B"/>
                </a:solidFill>
                <a:latin typeface="Arial" panose="020B0604020202020204" pitchFamily="34" charset="0"/>
                <a:ea typeface="ＭＳ Ｐゴシック"/>
                <a:cs typeface="Arial" panose="020B0604020202020204" pitchFamily="34" charset="0"/>
              </a:rPr>
            </a:br>
            <a:endParaRPr lang="it-IT" sz="2000" b="1" dirty="0" smtClean="0">
              <a:solidFill>
                <a:srgbClr val="E2003B"/>
              </a:solidFill>
              <a:latin typeface="Arial" panose="020B0604020202020204" pitchFamily="34" charset="0"/>
              <a:ea typeface="ＭＳ Ｐゴシック"/>
              <a:cs typeface="Arial" panose="020B0604020202020204" pitchFamily="34" charset="0"/>
            </a:endParaRPr>
          </a:p>
        </p:txBody>
      </p:sp>
      <p:sp>
        <p:nvSpPr>
          <p:cNvPr id="111662" name="Rettangolo 12"/>
          <p:cNvSpPr>
            <a:spLocks noChangeArrowheads="1"/>
          </p:cNvSpPr>
          <p:nvPr/>
        </p:nvSpPr>
        <p:spPr bwMode="auto">
          <a:xfrm>
            <a:off x="159654" y="2134754"/>
            <a:ext cx="4859338" cy="304800"/>
          </a:xfrm>
          <a:prstGeom prst="rect">
            <a:avLst/>
          </a:prstGeom>
          <a:noFill/>
          <a:ln w="9525">
            <a:noFill/>
            <a:miter lim="800000"/>
            <a:headEnd/>
            <a:tailEnd/>
          </a:ln>
        </p:spPr>
        <p:txBody>
          <a:bodyPr>
            <a:spAutoFit/>
          </a:bodyPr>
          <a:lstStyle/>
          <a:p>
            <a:r>
              <a:rPr lang="it-IT" sz="1400" dirty="0">
                <a:solidFill>
                  <a:srgbClr val="595959"/>
                </a:solidFill>
              </a:rPr>
              <a:t>Tasso di inattività della popolazione 15-64 anni – 2011</a:t>
            </a:r>
          </a:p>
        </p:txBody>
      </p:sp>
      <p:sp>
        <p:nvSpPr>
          <p:cNvPr id="111664" name="Rettangolo 12"/>
          <p:cNvSpPr>
            <a:spLocks noChangeArrowheads="1"/>
          </p:cNvSpPr>
          <p:nvPr/>
        </p:nvSpPr>
        <p:spPr bwMode="auto">
          <a:xfrm>
            <a:off x="4762500" y="1710891"/>
            <a:ext cx="4105275" cy="304800"/>
          </a:xfrm>
          <a:prstGeom prst="rect">
            <a:avLst/>
          </a:prstGeom>
          <a:noFill/>
          <a:ln w="9525">
            <a:noFill/>
            <a:miter lim="800000"/>
            <a:headEnd/>
            <a:tailEnd/>
          </a:ln>
        </p:spPr>
        <p:txBody>
          <a:bodyPr wrap="square">
            <a:spAutoFit/>
          </a:bodyPr>
          <a:lstStyle/>
          <a:p>
            <a:r>
              <a:rPr lang="it-IT" sz="1400" dirty="0">
                <a:solidFill>
                  <a:srgbClr val="595959"/>
                </a:solidFill>
              </a:rPr>
              <a:t>Tasso di inattività per sesso e provincia - 2011</a:t>
            </a:r>
          </a:p>
        </p:txBody>
      </p:sp>
      <p:pic>
        <p:nvPicPr>
          <p:cNvPr id="6156" name="Picture 12"/>
          <p:cNvPicPr>
            <a:picLocks noChangeAspect="1" noChangeArrowheads="1"/>
          </p:cNvPicPr>
          <p:nvPr/>
        </p:nvPicPr>
        <p:blipFill>
          <a:blip r:embed="rId2"/>
          <a:srcRect/>
          <a:stretch>
            <a:fillRect/>
          </a:stretch>
        </p:blipFill>
        <p:spPr bwMode="auto">
          <a:xfrm>
            <a:off x="4634203" y="2015691"/>
            <a:ext cx="4382571" cy="3904341"/>
          </a:xfrm>
          <a:prstGeom prst="rect">
            <a:avLst/>
          </a:prstGeom>
          <a:noFill/>
          <a:ln w="9525">
            <a:noFill/>
            <a:miter lim="800000"/>
            <a:headEnd/>
            <a:tailEnd/>
          </a:ln>
          <a:effectLst/>
        </p:spPr>
      </p:pic>
      <p:pic>
        <p:nvPicPr>
          <p:cNvPr id="6157" name="Picture 13"/>
          <p:cNvPicPr>
            <a:picLocks noChangeAspect="1" noChangeArrowheads="1"/>
          </p:cNvPicPr>
          <p:nvPr/>
        </p:nvPicPr>
        <p:blipFill>
          <a:blip r:embed="rId3"/>
          <a:srcRect/>
          <a:stretch>
            <a:fillRect/>
          </a:stretch>
        </p:blipFill>
        <p:spPr bwMode="auto">
          <a:xfrm>
            <a:off x="507998" y="2439554"/>
            <a:ext cx="4165600" cy="2476500"/>
          </a:xfrm>
          <a:prstGeom prst="rect">
            <a:avLst/>
          </a:prstGeom>
          <a:noFill/>
          <a:ln w="9525">
            <a:noFill/>
            <a:miter lim="800000"/>
            <a:headEnd/>
            <a:tailEnd/>
          </a:ln>
          <a:effectLst/>
        </p:spPr>
      </p:pic>
      <p:sp>
        <p:nvSpPr>
          <p:cNvPr id="111665" name="AutoShape 35"/>
          <p:cNvSpPr>
            <a:spLocks noChangeArrowheads="1"/>
          </p:cNvSpPr>
          <p:nvPr/>
        </p:nvSpPr>
        <p:spPr bwMode="auto">
          <a:xfrm rot="1744558">
            <a:off x="4793567" y="2103151"/>
            <a:ext cx="450850" cy="144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130246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682196" y="593325"/>
            <a:ext cx="7538462" cy="461665"/>
          </a:xfrm>
          <a:prstGeom prst="rect">
            <a:avLst/>
          </a:prstGeom>
          <a:noFill/>
        </p:spPr>
        <p:txBody>
          <a:bodyPr wrap="square" rtlCol="0">
            <a:spAutoFit/>
          </a:bodyPr>
          <a:lstStyle/>
          <a:p>
            <a:r>
              <a:rPr lang="it-IT" sz="2400" dirty="0" smtClean="0">
                <a:solidFill>
                  <a:srgbClr val="505150"/>
                </a:solidFill>
              </a:rPr>
              <a:t>Dai censimenti alla policy</a:t>
            </a:r>
            <a:endParaRPr lang="it-IT" sz="2400" dirty="0">
              <a:solidFill>
                <a:srgbClr val="505150"/>
              </a:solidFill>
            </a:endParaRPr>
          </a:p>
        </p:txBody>
      </p:sp>
      <p:sp>
        <p:nvSpPr>
          <p:cNvPr id="9" name="CasellaDiTesto 8"/>
          <p:cNvSpPr txBox="1"/>
          <p:nvPr/>
        </p:nvSpPr>
        <p:spPr>
          <a:xfrm>
            <a:off x="4731654" y="1269771"/>
            <a:ext cx="3594019" cy="400110"/>
          </a:xfrm>
          <a:prstGeom prst="rect">
            <a:avLst/>
          </a:prstGeom>
          <a:noFill/>
        </p:spPr>
        <p:txBody>
          <a:bodyPr wrap="square" rtlCol="0">
            <a:spAutoFit/>
          </a:bodyPr>
          <a:lstStyle/>
          <a:p>
            <a:r>
              <a:rPr lang="it-IT" sz="2000" dirty="0" smtClean="0">
                <a:solidFill>
                  <a:schemeClr val="tx1">
                    <a:lumMod val="75000"/>
                    <a:lumOff val="25000"/>
                  </a:schemeClr>
                </a:solidFill>
                <a:effectLst>
                  <a:outerShdw blurRad="38100" dist="38100" dir="2700000" algn="tl">
                    <a:srgbClr val="000000">
                      <a:alpha val="43137"/>
                    </a:srgbClr>
                  </a:outerShdw>
                </a:effectLst>
              </a:rPr>
              <a:t>Elogio della statistica ufficiale</a:t>
            </a:r>
            <a:endParaRPr lang="it-IT" sz="2000" dirty="0">
              <a:solidFill>
                <a:schemeClr val="tx1">
                  <a:lumMod val="75000"/>
                  <a:lumOff val="25000"/>
                </a:schemeClr>
              </a:solidFill>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12" y="4314825"/>
            <a:ext cx="2449637" cy="166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28" y="1487586"/>
            <a:ext cx="1817590" cy="18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218" y="2781300"/>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p:cNvSpPr txBox="1"/>
          <p:nvPr/>
        </p:nvSpPr>
        <p:spPr>
          <a:xfrm>
            <a:off x="4641927" y="1959865"/>
            <a:ext cx="3594019" cy="646331"/>
          </a:xfrm>
          <a:prstGeom prst="rect">
            <a:avLst/>
          </a:prstGeom>
          <a:noFill/>
        </p:spPr>
        <p:txBody>
          <a:bodyPr wrap="square" rtlCol="0">
            <a:spAutoFit/>
          </a:bodyPr>
          <a:lstStyle/>
          <a:p>
            <a:r>
              <a:rPr lang="it-IT" dirty="0" smtClean="0">
                <a:solidFill>
                  <a:schemeClr val="tx1">
                    <a:lumMod val="75000"/>
                    <a:lumOff val="25000"/>
                  </a:schemeClr>
                </a:solidFill>
              </a:rPr>
              <a:t>Il censimento ha tanti pregi: cosa ci permette di avere …</a:t>
            </a:r>
          </a:p>
        </p:txBody>
      </p:sp>
      <p:sp>
        <p:nvSpPr>
          <p:cNvPr id="14" name="CasellaDiTesto 13"/>
          <p:cNvSpPr txBox="1"/>
          <p:nvPr/>
        </p:nvSpPr>
        <p:spPr>
          <a:xfrm>
            <a:off x="4641927" y="3439596"/>
            <a:ext cx="3594019" cy="369332"/>
          </a:xfrm>
          <a:prstGeom prst="rect">
            <a:avLst/>
          </a:prstGeom>
          <a:noFill/>
        </p:spPr>
        <p:txBody>
          <a:bodyPr wrap="square" rtlCol="0">
            <a:spAutoFit/>
          </a:bodyPr>
          <a:lstStyle/>
          <a:p>
            <a:r>
              <a:rPr lang="it-IT" dirty="0" smtClean="0">
                <a:solidFill>
                  <a:schemeClr val="tx1">
                    <a:lumMod val="75000"/>
                    <a:lumOff val="25000"/>
                  </a:schemeClr>
                </a:solidFill>
              </a:rPr>
              <a:t>           Le «facce» dell’indicatore</a:t>
            </a:r>
          </a:p>
        </p:txBody>
      </p:sp>
      <p:sp>
        <p:nvSpPr>
          <p:cNvPr id="15" name="CasellaDiTesto 14"/>
          <p:cNvSpPr txBox="1"/>
          <p:nvPr/>
        </p:nvSpPr>
        <p:spPr>
          <a:xfrm>
            <a:off x="4641927" y="4841885"/>
            <a:ext cx="3594019" cy="923330"/>
          </a:xfrm>
          <a:prstGeom prst="rect">
            <a:avLst/>
          </a:prstGeom>
          <a:noFill/>
        </p:spPr>
        <p:txBody>
          <a:bodyPr wrap="square" rtlCol="0">
            <a:spAutoFit/>
          </a:bodyPr>
          <a:lstStyle/>
          <a:p>
            <a:r>
              <a:rPr lang="it-IT" dirty="0" smtClean="0">
                <a:solidFill>
                  <a:schemeClr val="tx1">
                    <a:lumMod val="75000"/>
                    <a:lumOff val="25000"/>
                  </a:schemeClr>
                </a:solidFill>
              </a:rPr>
              <a:t>… cosa non ci permette di avere: gli US mattoni fondamentali delle informazioni statistiche locali</a:t>
            </a:r>
          </a:p>
        </p:txBody>
      </p:sp>
    </p:spTree>
    <p:extLst>
      <p:ext uri="{BB962C8B-B14F-4D97-AF65-F5344CB8AC3E}">
        <p14:creationId xmlns:p14="http://schemas.microsoft.com/office/powerpoint/2010/main" val="250321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upRigh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9"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upLeft)">
                                      <p:cBhvr>
                                        <p:cTn id="15" dur="500"/>
                                        <p:tgtEl>
                                          <p:spTgt spid="12"/>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up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upLeft)">
                                      <p:cBhvr>
                                        <p:cTn id="23" dur="500"/>
                                        <p:tgtEl>
                                          <p:spTgt spid="10"/>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upRigh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2958" y="1036145"/>
            <a:ext cx="7551737" cy="1292662"/>
          </a:xfrm>
          <a:prstGeom prst="rect">
            <a:avLst/>
          </a:prstGeom>
          <a:noFill/>
        </p:spPr>
        <p:txBody>
          <a:bodyPr wrap="square" rtlCol="0">
            <a:spAutoFit/>
          </a:bodyPr>
          <a:lstStyle/>
          <a:p>
            <a:r>
              <a:rPr lang="it-IT" sz="2800" dirty="0" smtClean="0">
                <a:solidFill>
                  <a:srgbClr val="505150"/>
                </a:solidFill>
              </a:rPr>
              <a:t>Indicatori per la gestione</a:t>
            </a:r>
          </a:p>
          <a:p>
            <a:r>
              <a:rPr lang="it-IT" sz="2800" dirty="0" smtClean="0">
                <a:solidFill>
                  <a:srgbClr val="505150"/>
                </a:solidFill>
              </a:rPr>
              <a:t>del territorio</a:t>
            </a:r>
          </a:p>
          <a:p>
            <a:r>
              <a:rPr lang="it-IT" sz="2200" dirty="0" smtClean="0">
                <a:solidFill>
                  <a:srgbClr val="505150"/>
                </a:solidFill>
              </a:rPr>
              <a:t>Dai censimenti alla policy</a:t>
            </a:r>
            <a:endParaRPr lang="it-IT" sz="3600" dirty="0" smtClean="0">
              <a:solidFill>
                <a:srgbClr val="7F142A"/>
              </a:solidFill>
              <a:effectLst>
                <a:outerShdw blurRad="38100" dist="38100" dir="2700000" algn="tl">
                  <a:srgbClr val="000000">
                    <a:alpha val="43137"/>
                  </a:srgbClr>
                </a:outerShdw>
              </a:effectLst>
            </a:endParaRPr>
          </a:p>
        </p:txBody>
      </p:sp>
      <p:pic>
        <p:nvPicPr>
          <p:cNvPr id="4" name="Immagine 3"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718486"/>
            <a:ext cx="2881645" cy="2165636"/>
          </a:xfrm>
          <a:prstGeom prst="rect">
            <a:avLst/>
          </a:prstGeom>
        </p:spPr>
      </p:pic>
      <p:sp>
        <p:nvSpPr>
          <p:cNvPr id="5" name="CasellaDiTesto 4"/>
          <p:cNvSpPr txBox="1"/>
          <p:nvPr/>
        </p:nvSpPr>
        <p:spPr>
          <a:xfrm>
            <a:off x="397208" y="2857500"/>
            <a:ext cx="8461042" cy="2462213"/>
          </a:xfrm>
          <a:prstGeom prst="rect">
            <a:avLst/>
          </a:prstGeom>
          <a:noFill/>
        </p:spPr>
        <p:txBody>
          <a:bodyPr wrap="square" rtlCol="0">
            <a:spAutoFit/>
          </a:bodyPr>
          <a:lstStyle/>
          <a:p>
            <a:pPr>
              <a:defRPr/>
            </a:pPr>
            <a:r>
              <a:rPr lang="it-IT" sz="2200" dirty="0" smtClean="0">
                <a:solidFill>
                  <a:srgbClr val="505150"/>
                </a:solidFill>
              </a:rPr>
              <a:t>Per saperne di più</a:t>
            </a:r>
          </a:p>
          <a:p>
            <a:pPr marL="361950" indent="-361950">
              <a:buFont typeface="Wingdings" panose="05000000000000000000" pitchFamily="2" charset="2"/>
              <a:buChar char="Ø"/>
              <a:defRPr/>
            </a:pPr>
            <a:r>
              <a:rPr lang="it-IT" sz="2200" dirty="0" smtClean="0">
                <a:solidFill>
                  <a:srgbClr val="505150"/>
                </a:solidFill>
              </a:rPr>
              <a:t> </a:t>
            </a:r>
            <a:r>
              <a:rPr lang="it-IT" sz="2200" dirty="0" smtClean="0">
                <a:solidFill>
                  <a:srgbClr val="505150"/>
                </a:solidFill>
                <a:hlinkClick r:id="rId4"/>
              </a:rPr>
              <a:t>http://www.istat.it/</a:t>
            </a:r>
            <a:r>
              <a:rPr lang="it-IT" sz="2200" dirty="0" err="1" smtClean="0">
                <a:solidFill>
                  <a:srgbClr val="505150"/>
                </a:solidFill>
                <a:hlinkClick r:id="rId4"/>
              </a:rPr>
              <a:t>it</a:t>
            </a:r>
            <a:r>
              <a:rPr lang="it-IT" sz="2200" dirty="0" smtClean="0">
                <a:solidFill>
                  <a:srgbClr val="505150"/>
                </a:solidFill>
                <a:hlinkClick r:id="rId4"/>
              </a:rPr>
              <a:t>/censimento-popolazione/popolazione-2011</a:t>
            </a:r>
            <a:r>
              <a:rPr lang="it-IT" sz="2200" dirty="0" smtClean="0">
                <a:solidFill>
                  <a:srgbClr val="505150"/>
                </a:solidFill>
              </a:rPr>
              <a:t/>
            </a:r>
            <a:br>
              <a:rPr lang="it-IT" sz="2200" dirty="0" smtClean="0">
                <a:solidFill>
                  <a:srgbClr val="505150"/>
                </a:solidFill>
              </a:rPr>
            </a:br>
            <a:r>
              <a:rPr lang="it-IT" sz="2200" dirty="0" smtClean="0">
                <a:solidFill>
                  <a:srgbClr val="505150"/>
                </a:solidFill>
              </a:rPr>
              <a:t> per documenti e comunicati stampa</a:t>
            </a:r>
          </a:p>
          <a:p>
            <a:pPr marL="361950" indent="-361950">
              <a:buFont typeface="Wingdings" panose="05000000000000000000" pitchFamily="2" charset="2"/>
              <a:buChar char="Ø"/>
              <a:defRPr/>
            </a:pPr>
            <a:endParaRPr lang="it-IT" sz="2200" dirty="0" smtClean="0">
              <a:solidFill>
                <a:srgbClr val="505150"/>
              </a:solidFill>
            </a:endParaRPr>
          </a:p>
          <a:p>
            <a:pPr marL="361950" indent="-361950">
              <a:buFont typeface="Wingdings" panose="05000000000000000000" pitchFamily="2" charset="2"/>
              <a:buChar char="Ø"/>
              <a:defRPr/>
            </a:pPr>
            <a:r>
              <a:rPr lang="it-IT" sz="2200" dirty="0" smtClean="0">
                <a:solidFill>
                  <a:srgbClr val="505150"/>
                </a:solidFill>
                <a:hlinkClick r:id="rId5"/>
              </a:rPr>
              <a:t>http://dati-censimentopopolazione.istat.it/</a:t>
            </a:r>
            <a:r>
              <a:rPr lang="it-IT" sz="2200" dirty="0" smtClean="0">
                <a:solidFill>
                  <a:srgbClr val="505150"/>
                </a:solidFill>
              </a:rPr>
              <a:t/>
            </a:r>
            <a:br>
              <a:rPr lang="it-IT" sz="2200" dirty="0" smtClean="0">
                <a:solidFill>
                  <a:srgbClr val="505150"/>
                </a:solidFill>
              </a:rPr>
            </a:br>
            <a:r>
              <a:rPr lang="it-IT" sz="2200" dirty="0" smtClean="0">
                <a:solidFill>
                  <a:srgbClr val="505150"/>
                </a:solidFill>
              </a:rPr>
              <a:t>per i dati attualmente disponibili per tema e disaggregati a livello territoriale</a:t>
            </a:r>
          </a:p>
        </p:txBody>
      </p:sp>
      <p:sp>
        <p:nvSpPr>
          <p:cNvPr id="6" name="CasellaDiTesto 5"/>
          <p:cNvSpPr txBox="1"/>
          <p:nvPr/>
        </p:nvSpPr>
        <p:spPr>
          <a:xfrm>
            <a:off x="682958" y="5451038"/>
            <a:ext cx="7551737" cy="646331"/>
          </a:xfrm>
          <a:prstGeom prst="rect">
            <a:avLst/>
          </a:prstGeom>
          <a:noFill/>
        </p:spPr>
        <p:txBody>
          <a:bodyPr wrap="square" rtlCol="0">
            <a:spAutoFit/>
          </a:bodyPr>
          <a:lstStyle/>
          <a:p>
            <a:pPr algn="ctr"/>
            <a:r>
              <a:rPr lang="it-IT" sz="3600" dirty="0" smtClean="0">
                <a:solidFill>
                  <a:srgbClr val="7F142A"/>
                </a:solidFill>
                <a:effectLst>
                  <a:outerShdw blurRad="38100" dist="38100" dir="2700000" algn="tl">
                    <a:srgbClr val="000000">
                      <a:alpha val="43137"/>
                    </a:srgbClr>
                  </a:outerShdw>
                </a:effectLst>
              </a:rPr>
              <a:t>Grazie per l’attenzione</a:t>
            </a:r>
          </a:p>
        </p:txBody>
      </p:sp>
    </p:spTree>
    <p:extLst>
      <p:ext uri="{BB962C8B-B14F-4D97-AF65-F5344CB8AC3E}">
        <p14:creationId xmlns:p14="http://schemas.microsoft.com/office/powerpoint/2010/main" val="106332435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82196" y="593325"/>
            <a:ext cx="7538462" cy="461665"/>
          </a:xfrm>
          <a:prstGeom prst="rect">
            <a:avLst/>
          </a:prstGeom>
          <a:noFill/>
        </p:spPr>
        <p:txBody>
          <a:bodyPr wrap="square" rtlCol="0">
            <a:spAutoFit/>
          </a:bodyPr>
          <a:lstStyle/>
          <a:p>
            <a:r>
              <a:rPr lang="it-IT" sz="2400" dirty="0">
                <a:solidFill>
                  <a:srgbClr val="505150"/>
                </a:solidFill>
              </a:rPr>
              <a:t>Dai censimenti alla policy</a:t>
            </a:r>
          </a:p>
        </p:txBody>
      </p:sp>
      <p:pic>
        <p:nvPicPr>
          <p:cNvPr id="7" name="Immagine 6" descr="shutterstock_5995268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624" y="1796816"/>
            <a:ext cx="3731593" cy="4227770"/>
          </a:xfrm>
          <a:prstGeom prst="rect">
            <a:avLst/>
          </a:prstGeom>
        </p:spPr>
      </p:pic>
      <p:sp>
        <p:nvSpPr>
          <p:cNvPr id="8" name="CasellaDiTesto 7"/>
          <p:cNvSpPr txBox="1"/>
          <p:nvPr/>
        </p:nvSpPr>
        <p:spPr>
          <a:xfrm>
            <a:off x="4731656" y="2034618"/>
            <a:ext cx="3594019" cy="2769989"/>
          </a:xfrm>
          <a:prstGeom prst="rect">
            <a:avLst/>
          </a:prstGeom>
          <a:solidFill>
            <a:schemeClr val="accent6"/>
          </a:solidFill>
        </p:spPr>
        <p:txBody>
          <a:bodyPr wrap="square" rtlCol="0">
            <a:spAutoFit/>
          </a:bodyPr>
          <a:lstStyle/>
          <a:p>
            <a:r>
              <a:rPr lang="it-IT" sz="2000" dirty="0" smtClean="0">
                <a:solidFill>
                  <a:schemeClr val="tx1">
                    <a:lumMod val="75000"/>
                    <a:lumOff val="25000"/>
                  </a:schemeClr>
                </a:solidFill>
              </a:rPr>
              <a:t>Dietro le quinte</a:t>
            </a:r>
            <a:endParaRPr lang="it-IT" sz="2000" dirty="0">
              <a:solidFill>
                <a:schemeClr val="tx1">
                  <a:lumMod val="75000"/>
                  <a:lumOff val="25000"/>
                </a:schemeClr>
              </a:solidFill>
            </a:endParaRPr>
          </a:p>
          <a:p>
            <a:endParaRPr lang="it-IT" sz="1000" dirty="0">
              <a:solidFill>
                <a:schemeClr val="tx1">
                  <a:lumMod val="75000"/>
                  <a:lumOff val="25000"/>
                </a:schemeClr>
              </a:solidFill>
            </a:endParaRPr>
          </a:p>
          <a:p>
            <a:r>
              <a:rPr lang="it-IT" dirty="0" smtClean="0">
                <a:solidFill>
                  <a:schemeClr val="tx1">
                    <a:lumMod val="75000"/>
                    <a:lumOff val="25000"/>
                  </a:schemeClr>
                </a:solidFill>
              </a:rPr>
              <a:t>Far emergere attenzione verso l’analisi quantitativa a supporto delle decisioni</a:t>
            </a:r>
          </a:p>
          <a:p>
            <a:endParaRPr lang="it-IT" dirty="0">
              <a:solidFill>
                <a:schemeClr val="tx1">
                  <a:lumMod val="75000"/>
                  <a:lumOff val="25000"/>
                </a:schemeClr>
              </a:solidFill>
            </a:endParaRPr>
          </a:p>
          <a:p>
            <a:r>
              <a:rPr lang="it-IT" dirty="0">
                <a:solidFill>
                  <a:schemeClr val="tx1">
                    <a:lumMod val="75000"/>
                    <a:lumOff val="25000"/>
                  </a:schemeClr>
                </a:solidFill>
              </a:rPr>
              <a:t>I</a:t>
            </a:r>
            <a:r>
              <a:rPr lang="it-IT" dirty="0" smtClean="0">
                <a:solidFill>
                  <a:schemeClr val="tx1">
                    <a:lumMod val="75000"/>
                    <a:lumOff val="25000"/>
                  </a:schemeClr>
                </a:solidFill>
              </a:rPr>
              <a:t>ntegrazione tra le fonti statistiche come strumento di conoscenza complessa</a:t>
            </a:r>
          </a:p>
          <a:p>
            <a:endParaRPr lang="it-IT" dirty="0" smtClean="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2"/>
          <p:cNvSpPr>
            <a:spLocks noGrp="1"/>
          </p:cNvSpPr>
          <p:nvPr>
            <p:ph idx="1"/>
          </p:nvPr>
        </p:nvSpPr>
        <p:spPr>
          <a:xfrm>
            <a:off x="174170" y="1368416"/>
            <a:ext cx="3612043" cy="3714776"/>
          </a:xfrm>
        </p:spPr>
        <p:txBody>
          <a:bodyPr/>
          <a:lstStyle/>
          <a:p>
            <a:pPr marL="179388" lvl="1" indent="0" algn="ctr">
              <a:spcBef>
                <a:spcPct val="30000"/>
              </a:spcBef>
              <a:spcAft>
                <a:spcPts val="0"/>
              </a:spcAft>
              <a:buFont typeface="Arial" charset="0"/>
              <a:buNone/>
            </a:pPr>
            <a:r>
              <a:rPr lang="it-IT" sz="2000" dirty="0" smtClean="0">
                <a:solidFill>
                  <a:srgbClr val="7F142A"/>
                </a:solidFill>
                <a:sym typeface="Wingdings" pitchFamily="2" charset="2"/>
              </a:rPr>
              <a:t>La popolazione residente al 9 ottobre 2011 è</a:t>
            </a:r>
          </a:p>
          <a:p>
            <a:pPr marL="179388" lvl="1" indent="0">
              <a:spcBef>
                <a:spcPct val="30000"/>
              </a:spcBef>
              <a:spcAft>
                <a:spcPts val="0"/>
              </a:spcAft>
              <a:buFont typeface="Arial" charset="0"/>
              <a:buNone/>
            </a:pPr>
            <a:r>
              <a:rPr lang="it-IT" sz="2000" dirty="0" smtClean="0">
                <a:solidFill>
                  <a:schemeClr val="tx1">
                    <a:lumMod val="75000"/>
                    <a:lumOff val="25000"/>
                  </a:schemeClr>
                </a:solidFill>
                <a:sym typeface="Wingdings" pitchFamily="2" charset="2"/>
              </a:rPr>
              <a:t>in Sicilia 		a Siracusa </a:t>
            </a:r>
          </a:p>
          <a:p>
            <a:pPr marL="179388" lvl="1" indent="0">
              <a:spcBef>
                <a:spcPct val="30000"/>
              </a:spcBef>
              <a:spcAft>
                <a:spcPts val="0"/>
              </a:spcAft>
              <a:buFont typeface="Arial" charset="0"/>
              <a:buNone/>
            </a:pPr>
            <a:r>
              <a:rPr lang="it-IT" sz="2000" dirty="0" smtClean="0">
                <a:solidFill>
                  <a:schemeClr val="tx1">
                    <a:lumMod val="75000"/>
                    <a:lumOff val="25000"/>
                  </a:schemeClr>
                </a:solidFill>
                <a:sym typeface="Wingdings" pitchFamily="2" charset="2"/>
              </a:rPr>
              <a:t>			Totale</a:t>
            </a:r>
            <a:endParaRPr lang="it-IT" sz="2000" dirty="0" smtClean="0">
              <a:solidFill>
                <a:srgbClr val="7F142A"/>
              </a:solidFill>
              <a:sym typeface="Wingdings" pitchFamily="2" charset="2"/>
            </a:endParaRPr>
          </a:p>
          <a:p>
            <a:pPr marL="179388" lvl="1" indent="0">
              <a:spcBef>
                <a:spcPct val="30000"/>
              </a:spcBef>
              <a:spcAft>
                <a:spcPts val="0"/>
              </a:spcAft>
              <a:buFont typeface="Arial" charset="0"/>
              <a:buNone/>
            </a:pPr>
            <a:r>
              <a:rPr lang="it-IT" sz="2000" dirty="0" smtClean="0">
                <a:solidFill>
                  <a:srgbClr val="7F142A"/>
                </a:solidFill>
                <a:sym typeface="Wingdings" pitchFamily="2" charset="2"/>
              </a:rPr>
              <a:t>5.002.904</a:t>
            </a:r>
            <a:r>
              <a:rPr lang="it-IT" sz="2000" dirty="0" smtClean="0">
                <a:solidFill>
                  <a:schemeClr val="tx1">
                    <a:lumMod val="75000"/>
                    <a:lumOff val="25000"/>
                  </a:schemeClr>
                </a:solidFill>
                <a:sym typeface="Wingdings" pitchFamily="2" charset="2"/>
              </a:rPr>
              <a:t> 	   </a:t>
            </a:r>
            <a:r>
              <a:rPr lang="it-IT" sz="2000" dirty="0" smtClean="0">
                <a:solidFill>
                  <a:srgbClr val="7F142A"/>
                </a:solidFill>
                <a:sym typeface="Wingdings" pitchFamily="2" charset="2"/>
              </a:rPr>
              <a:t>399.933</a:t>
            </a:r>
            <a:r>
              <a:rPr lang="it-IT" sz="2000" dirty="0" smtClean="0">
                <a:solidFill>
                  <a:schemeClr val="tx1">
                    <a:lumMod val="75000"/>
                    <a:lumOff val="25000"/>
                  </a:schemeClr>
                </a:solidFill>
                <a:sym typeface="Wingdings" pitchFamily="2" charset="2"/>
              </a:rPr>
              <a:t>	</a:t>
            </a:r>
          </a:p>
          <a:p>
            <a:pPr marL="179388" lvl="1" indent="0">
              <a:spcBef>
                <a:spcPct val="30000"/>
              </a:spcBef>
              <a:spcAft>
                <a:spcPts val="0"/>
              </a:spcAft>
              <a:buFont typeface="Arial" charset="0"/>
              <a:buNone/>
            </a:pPr>
            <a:r>
              <a:rPr lang="it-IT" sz="2000" dirty="0" smtClean="0">
                <a:solidFill>
                  <a:schemeClr val="tx1">
                    <a:lumMod val="75000"/>
                    <a:lumOff val="25000"/>
                  </a:schemeClr>
                </a:solidFill>
                <a:sym typeface="Wingdings" pitchFamily="2" charset="2"/>
              </a:rPr>
              <a:t>			Maschi </a:t>
            </a:r>
          </a:p>
          <a:p>
            <a:pPr marL="179388" lvl="1" indent="0">
              <a:spcBef>
                <a:spcPct val="30000"/>
              </a:spcBef>
              <a:spcAft>
                <a:spcPts val="0"/>
              </a:spcAft>
              <a:buFont typeface="Arial" charset="0"/>
              <a:buNone/>
            </a:pPr>
            <a:r>
              <a:rPr lang="it-IT" sz="2000" dirty="0" smtClean="0">
                <a:solidFill>
                  <a:srgbClr val="7F142A"/>
                </a:solidFill>
                <a:sym typeface="Wingdings" pitchFamily="2" charset="2"/>
              </a:rPr>
              <a:t>2.418.757		   196.047</a:t>
            </a:r>
          </a:p>
          <a:p>
            <a:pPr marL="179388" lvl="1" indent="0">
              <a:spcBef>
                <a:spcPct val="30000"/>
              </a:spcBef>
              <a:spcAft>
                <a:spcPts val="0"/>
              </a:spcAft>
              <a:buFont typeface="Arial" charset="0"/>
              <a:buNone/>
            </a:pPr>
            <a:r>
              <a:rPr lang="it-IT" sz="2000" dirty="0" smtClean="0">
                <a:solidFill>
                  <a:schemeClr val="tx1">
                    <a:lumMod val="75000"/>
                    <a:lumOff val="25000"/>
                  </a:schemeClr>
                </a:solidFill>
                <a:sym typeface="Wingdings" pitchFamily="2" charset="2"/>
              </a:rPr>
              <a:t>			Femmine	</a:t>
            </a:r>
          </a:p>
          <a:p>
            <a:pPr marL="179388" lvl="1" indent="0">
              <a:spcBef>
                <a:spcPct val="30000"/>
              </a:spcBef>
              <a:spcAft>
                <a:spcPts val="0"/>
              </a:spcAft>
              <a:buFont typeface="Arial" charset="0"/>
              <a:buNone/>
            </a:pPr>
            <a:r>
              <a:rPr lang="it-IT" sz="2000" dirty="0" smtClean="0">
                <a:solidFill>
                  <a:srgbClr val="7F142A"/>
                </a:solidFill>
                <a:sym typeface="Wingdings" pitchFamily="2" charset="2"/>
              </a:rPr>
              <a:t>2.584.147		   203.866</a:t>
            </a:r>
            <a:endParaRPr lang="it-IT" sz="2000" dirty="0" smtClean="0">
              <a:solidFill>
                <a:schemeClr val="tx1">
                  <a:lumMod val="75000"/>
                  <a:lumOff val="25000"/>
                </a:schemeClr>
              </a:solidFill>
              <a:sym typeface="Wingdings" pitchFamily="2" charset="2"/>
            </a:endParaRPr>
          </a:p>
        </p:txBody>
      </p:sp>
      <p:sp>
        <p:nvSpPr>
          <p:cNvPr id="5123" name="CasellaDiTesto 2"/>
          <p:cNvSpPr txBox="1">
            <a:spLocks noChangeArrowheads="1"/>
          </p:cNvSpPr>
          <p:nvPr/>
        </p:nvSpPr>
        <p:spPr bwMode="auto">
          <a:xfrm>
            <a:off x="1724468" y="333376"/>
            <a:ext cx="6638943" cy="707886"/>
          </a:xfrm>
          <a:prstGeom prst="rect">
            <a:avLst/>
          </a:prstGeom>
          <a:noFill/>
          <a:ln w="9525">
            <a:noFill/>
            <a:miter lim="800000"/>
            <a:headEnd/>
            <a:tailEnd/>
          </a:ln>
        </p:spPr>
        <p:txBody>
          <a:bodyPr wrap="square">
            <a:spAutoFit/>
          </a:bodyPr>
          <a:lstStyle/>
          <a:p>
            <a:pPr algn="r"/>
            <a:r>
              <a:rPr lang="it-IT" sz="2000" b="1" u="none" dirty="0" smtClean="0">
                <a:solidFill>
                  <a:srgbClr val="C00000"/>
                </a:solidFill>
                <a:latin typeface="Arial" panose="020B0604020202020204" pitchFamily="34" charset="0"/>
                <a:cs typeface="Arial" panose="020B0604020202020204" pitchFamily="34" charset="0"/>
              </a:rPr>
              <a:t>Struttura demografica</a:t>
            </a:r>
          </a:p>
          <a:p>
            <a:pPr algn="r"/>
            <a:r>
              <a:rPr lang="it-IT" sz="2000" b="1" u="none" dirty="0" smtClean="0">
                <a:solidFill>
                  <a:srgbClr val="C00000"/>
                </a:solidFill>
                <a:latin typeface="Arial" panose="020B0604020202020204" pitchFamily="34" charset="0"/>
                <a:cs typeface="Arial" panose="020B0604020202020204" pitchFamily="34" charset="0"/>
              </a:rPr>
              <a:t>La popolazione residente</a:t>
            </a:r>
            <a:endParaRPr lang="it-IT" sz="2000" b="1" u="none" dirty="0">
              <a:solidFill>
                <a:srgbClr val="C00000"/>
              </a:solidFill>
              <a:latin typeface="Arial" panose="020B0604020202020204" pitchFamily="34" charset="0"/>
              <a:cs typeface="Arial" panose="020B0604020202020204" pitchFamily="34" charset="0"/>
            </a:endParaRPr>
          </a:p>
        </p:txBody>
      </p:sp>
      <p:pic>
        <p:nvPicPr>
          <p:cNvPr id="5" name="Picture 1"/>
          <p:cNvPicPr>
            <a:picLocks noChangeAspect="1" noChangeArrowheads="1"/>
          </p:cNvPicPr>
          <p:nvPr/>
        </p:nvPicPr>
        <p:blipFill>
          <a:blip r:embed="rId3"/>
          <a:srcRect/>
          <a:stretch>
            <a:fillRect/>
          </a:stretch>
        </p:blipFill>
        <p:spPr bwMode="auto">
          <a:xfrm>
            <a:off x="3702507" y="1476388"/>
            <a:ext cx="5267325" cy="3810000"/>
          </a:xfrm>
          <a:prstGeom prst="rect">
            <a:avLst/>
          </a:prstGeom>
          <a:noFill/>
          <a:ln w="9525">
            <a:noFill/>
            <a:miter lim="800000"/>
            <a:headEnd/>
            <a:tailEnd/>
          </a:ln>
        </p:spPr>
      </p:pic>
    </p:spTree>
    <p:extLst>
      <p:ext uri="{BB962C8B-B14F-4D97-AF65-F5344CB8AC3E}">
        <p14:creationId xmlns:p14="http://schemas.microsoft.com/office/powerpoint/2010/main" val="303771794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00" y="2160000"/>
            <a:ext cx="63000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a:spLocks noChangeArrowheads="1"/>
          </p:cNvSpPr>
          <p:nvPr/>
        </p:nvSpPr>
        <p:spPr bwMode="auto">
          <a:xfrm>
            <a:off x="1904983" y="361951"/>
            <a:ext cx="6496067" cy="400110"/>
          </a:xfrm>
          <a:prstGeom prst="rect">
            <a:avLst/>
          </a:prstGeom>
          <a:noFill/>
          <a:ln w="9525">
            <a:noFill/>
            <a:miter lim="800000"/>
            <a:headEnd/>
            <a:tailEnd/>
          </a:ln>
        </p:spPr>
        <p:txBody>
          <a:bodyPr wrap="square">
            <a:spAutoFit/>
          </a:bodyPr>
          <a:lstStyle/>
          <a:p>
            <a:pPr algn="r"/>
            <a:r>
              <a:rPr lang="it-IT" sz="2000" b="1" u="none" dirty="0" smtClean="0">
                <a:solidFill>
                  <a:srgbClr val="C00000"/>
                </a:solidFill>
                <a:latin typeface="Arial" panose="020B0604020202020204" pitchFamily="34" charset="0"/>
                <a:cs typeface="Arial" panose="020B0604020202020204" pitchFamily="34" charset="0"/>
              </a:rPr>
              <a:t>La popolazione residente dal 1958 al 2011</a:t>
            </a:r>
            <a:endParaRPr lang="it-IT" sz="2000" b="1" u="none" dirty="0">
              <a:solidFill>
                <a:srgbClr val="C00000"/>
              </a:solidFill>
              <a:latin typeface="Arial" panose="020B0604020202020204" pitchFamily="34" charset="0"/>
              <a:cs typeface="Arial" panose="020B0604020202020204" pitchFamily="34" charset="0"/>
            </a:endParaRPr>
          </a:p>
        </p:txBody>
      </p:sp>
      <p:sp>
        <p:nvSpPr>
          <p:cNvPr id="8" name="CasellaDiTesto 7"/>
          <p:cNvSpPr txBox="1"/>
          <p:nvPr/>
        </p:nvSpPr>
        <p:spPr>
          <a:xfrm>
            <a:off x="1422000" y="1682520"/>
            <a:ext cx="3810426" cy="338554"/>
          </a:xfrm>
          <a:prstGeom prst="rect">
            <a:avLst/>
          </a:prstGeom>
          <a:noFill/>
        </p:spPr>
        <p:txBody>
          <a:bodyPr wrap="square" rtlCol="0">
            <a:spAutoFit/>
          </a:bodyPr>
          <a:lstStyle/>
          <a:p>
            <a:pPr>
              <a:defRPr sz="1000" b="0" i="0" u="none" strike="noStrike" kern="1200" baseline="0">
                <a:solidFill>
                  <a:prstClr val="black"/>
                </a:solidFill>
                <a:latin typeface="+mn-lt"/>
                <a:ea typeface="+mn-ea"/>
                <a:cs typeface="+mn-cs"/>
              </a:defRPr>
            </a:pPr>
            <a:r>
              <a:rPr lang="it-IT" sz="1600" dirty="0" smtClean="0">
                <a:solidFill>
                  <a:srgbClr val="595959"/>
                </a:solidFill>
                <a:latin typeface="Arial" panose="020B0604020202020204" pitchFamily="34" charset="0"/>
                <a:cs typeface="Arial" panose="020B0604020202020204" pitchFamily="34" charset="0"/>
              </a:rPr>
              <a:t>Provincia di Siracusa (valori assoluti)</a:t>
            </a:r>
            <a:endParaRPr lang="it-IT" sz="1600" u="none"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62378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78" y="2105025"/>
            <a:ext cx="6197167" cy="37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a:spLocks noChangeArrowheads="1"/>
          </p:cNvSpPr>
          <p:nvPr/>
        </p:nvSpPr>
        <p:spPr bwMode="auto">
          <a:xfrm>
            <a:off x="1924033" y="371476"/>
            <a:ext cx="6496067" cy="400110"/>
          </a:xfrm>
          <a:prstGeom prst="rect">
            <a:avLst/>
          </a:prstGeom>
          <a:noFill/>
          <a:ln w="9525">
            <a:noFill/>
            <a:miter lim="800000"/>
            <a:headEnd/>
            <a:tailEnd/>
          </a:ln>
        </p:spPr>
        <p:txBody>
          <a:bodyPr wrap="square">
            <a:spAutoFit/>
          </a:bodyPr>
          <a:lstStyle/>
          <a:p>
            <a:pPr algn="r"/>
            <a:r>
              <a:rPr lang="it-IT" sz="2000" b="1" u="none" dirty="0" smtClean="0">
                <a:solidFill>
                  <a:srgbClr val="C00000"/>
                </a:solidFill>
                <a:latin typeface="Arial" panose="020B0604020202020204" pitchFamily="34" charset="0"/>
                <a:cs typeface="Arial" panose="020B0604020202020204" pitchFamily="34" charset="0"/>
              </a:rPr>
              <a:t>Oltre il censimento: </a:t>
            </a:r>
            <a:r>
              <a:rPr lang="it-IT" sz="2000" b="1" dirty="0" smtClean="0">
                <a:solidFill>
                  <a:srgbClr val="C00000"/>
                </a:solidFill>
                <a:latin typeface="Arial" panose="020B0604020202020204" pitchFamily="34" charset="0"/>
                <a:cs typeface="Arial" panose="020B0604020202020204" pitchFamily="34" charset="0"/>
              </a:rPr>
              <a:t>l</a:t>
            </a:r>
            <a:r>
              <a:rPr lang="it-IT" sz="2000" b="1" u="none" dirty="0" smtClean="0">
                <a:solidFill>
                  <a:srgbClr val="C00000"/>
                </a:solidFill>
                <a:latin typeface="Arial" panose="020B0604020202020204" pitchFamily="34" charset="0"/>
                <a:cs typeface="Arial" panose="020B0604020202020204" pitchFamily="34" charset="0"/>
              </a:rPr>
              <a:t>a dinamica demografica</a:t>
            </a:r>
            <a:endParaRPr lang="it-IT" sz="2000" b="1" u="none" dirty="0">
              <a:solidFill>
                <a:srgbClr val="C00000"/>
              </a:solidFill>
              <a:latin typeface="Arial" panose="020B0604020202020204" pitchFamily="34" charset="0"/>
              <a:cs typeface="Arial" panose="020B0604020202020204" pitchFamily="34" charset="0"/>
            </a:endParaRPr>
          </a:p>
        </p:txBody>
      </p:sp>
      <p:sp>
        <p:nvSpPr>
          <p:cNvPr id="4" name="CasellaDiTesto 3"/>
          <p:cNvSpPr txBox="1"/>
          <p:nvPr/>
        </p:nvSpPr>
        <p:spPr>
          <a:xfrm>
            <a:off x="1421999" y="1682520"/>
            <a:ext cx="4035825" cy="338554"/>
          </a:xfrm>
          <a:prstGeom prst="rect">
            <a:avLst/>
          </a:prstGeom>
          <a:noFill/>
        </p:spPr>
        <p:txBody>
          <a:bodyPr wrap="square" rtlCol="0">
            <a:spAutoFit/>
          </a:bodyPr>
          <a:lstStyle/>
          <a:p>
            <a:pPr>
              <a:defRPr sz="1000" b="0" i="0" u="none" strike="noStrike" kern="1200" baseline="0">
                <a:solidFill>
                  <a:prstClr val="black"/>
                </a:solidFill>
                <a:latin typeface="+mn-lt"/>
                <a:ea typeface="+mn-ea"/>
                <a:cs typeface="+mn-cs"/>
              </a:defRPr>
            </a:pPr>
            <a:r>
              <a:rPr lang="it-IT" sz="1600" dirty="0" smtClean="0">
                <a:solidFill>
                  <a:srgbClr val="595959"/>
                </a:solidFill>
                <a:latin typeface="Arial" panose="020B0604020202020204" pitchFamily="34" charset="0"/>
                <a:cs typeface="Arial" panose="020B0604020202020204" pitchFamily="34" charset="0"/>
              </a:rPr>
              <a:t>Provincia di Siracusa (tassi per mille ab.)</a:t>
            </a:r>
            <a:endParaRPr lang="it-IT" sz="1600" u="none"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8238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263587" y="1831630"/>
            <a:ext cx="6409833" cy="3870510"/>
          </a:xfrm>
          <a:prstGeom prst="rect">
            <a:avLst/>
          </a:prstGeom>
          <a:noFill/>
          <a:ln w="9525">
            <a:noFill/>
            <a:miter lim="800000"/>
            <a:headEnd/>
            <a:tailEnd/>
          </a:ln>
          <a:effectLst/>
        </p:spPr>
      </p:pic>
      <p:sp>
        <p:nvSpPr>
          <p:cNvPr id="3" name="CasellaDiTesto 2"/>
          <p:cNvSpPr txBox="1">
            <a:spLocks noChangeArrowheads="1"/>
          </p:cNvSpPr>
          <p:nvPr/>
        </p:nvSpPr>
        <p:spPr bwMode="auto">
          <a:xfrm>
            <a:off x="1900899" y="442863"/>
            <a:ext cx="6500858" cy="400110"/>
          </a:xfrm>
          <a:prstGeom prst="rect">
            <a:avLst/>
          </a:prstGeom>
          <a:noFill/>
          <a:ln w="9525">
            <a:noFill/>
            <a:miter lim="800000"/>
            <a:headEnd/>
            <a:tailEnd/>
          </a:ln>
        </p:spPr>
        <p:txBody>
          <a:bodyPr wrap="square">
            <a:spAutoFit/>
          </a:bodyPr>
          <a:lstStyle/>
          <a:p>
            <a:pPr algn="r"/>
            <a:r>
              <a:rPr lang="it-IT" sz="2000" b="1" u="none" dirty="0" smtClean="0">
                <a:solidFill>
                  <a:srgbClr val="C00000"/>
                </a:solidFill>
                <a:latin typeface="Arial" panose="020B0604020202020204" pitchFamily="34" charset="0"/>
                <a:cs typeface="Arial" panose="020B0604020202020204" pitchFamily="34" charset="0"/>
              </a:rPr>
              <a:t>Variazioni % della popolazione 2011/2001</a:t>
            </a:r>
            <a:endParaRPr lang="it-IT" sz="2000" b="1" u="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80864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asellaDiTesto 2"/>
          <p:cNvSpPr txBox="1">
            <a:spLocks noChangeArrowheads="1"/>
          </p:cNvSpPr>
          <p:nvPr/>
        </p:nvSpPr>
        <p:spPr bwMode="auto">
          <a:xfrm>
            <a:off x="676030" y="332430"/>
            <a:ext cx="7704856" cy="461665"/>
          </a:xfrm>
          <a:prstGeom prst="rect">
            <a:avLst/>
          </a:prstGeom>
          <a:noFill/>
          <a:ln w="9525">
            <a:noFill/>
            <a:miter lim="800000"/>
            <a:headEnd/>
            <a:tailEnd/>
          </a:ln>
        </p:spPr>
        <p:txBody>
          <a:bodyPr wrap="square">
            <a:spAutoFit/>
          </a:bodyPr>
          <a:lstStyle/>
          <a:p>
            <a:pPr algn="r"/>
            <a:r>
              <a:rPr lang="it-IT" sz="2000" b="1" u="none" dirty="0" smtClean="0">
                <a:solidFill>
                  <a:srgbClr val="C00000"/>
                </a:solidFill>
                <a:latin typeface="Arial" panose="020B0604020202020204" pitchFamily="34" charset="0"/>
                <a:cs typeface="Arial" panose="020B0604020202020204" pitchFamily="34" charset="0"/>
              </a:rPr>
              <a:t>La popolazione straniera: incidenza degli strani</a:t>
            </a:r>
            <a:r>
              <a:rPr lang="it-IT" sz="2400" u="none" dirty="0" smtClean="0">
                <a:solidFill>
                  <a:srgbClr val="C00000"/>
                </a:solidFill>
                <a:latin typeface="Franklin Gothic Medium Cond" pitchFamily="34" charset="0"/>
              </a:rPr>
              <a:t>eri </a:t>
            </a:r>
            <a:endParaRPr lang="it-IT" sz="2400" u="none" baseline="30000" dirty="0">
              <a:solidFill>
                <a:srgbClr val="C00000"/>
              </a:solidFill>
              <a:latin typeface="Franklin Gothic Medium Cond" pitchFamily="34" charset="0"/>
            </a:endParaRPr>
          </a:p>
        </p:txBody>
      </p:sp>
      <p:sp>
        <p:nvSpPr>
          <p:cNvPr id="7" name="Rettangolo 6"/>
          <p:cNvSpPr/>
          <p:nvPr/>
        </p:nvSpPr>
        <p:spPr>
          <a:xfrm>
            <a:off x="390494" y="1762517"/>
            <a:ext cx="4429156" cy="338554"/>
          </a:xfrm>
          <a:prstGeom prst="rect">
            <a:avLst/>
          </a:prstGeom>
        </p:spPr>
        <p:txBody>
          <a:bodyPr wrap="square">
            <a:spAutoFit/>
          </a:bodyPr>
          <a:lstStyle/>
          <a:p>
            <a:r>
              <a:rPr lang="it-IT" sz="1600" u="none" dirty="0" smtClean="0">
                <a:latin typeface="Arial" panose="020B0604020202020204" pitchFamily="34" charset="0"/>
                <a:cs typeface="Arial" panose="020B0604020202020204" pitchFamily="34" charset="0"/>
              </a:rPr>
              <a:t>Incidenza degli stranieri (N° per 1.000 abitanti) </a:t>
            </a:r>
            <a:endParaRPr lang="it-IT" sz="1600" u="none" baseline="30000" dirty="0">
              <a:latin typeface="Arial" panose="020B0604020202020204" pitchFamily="34" charset="0"/>
              <a:cs typeface="Arial" panose="020B0604020202020204" pitchFamily="34" charset="0"/>
            </a:endParaRPr>
          </a:p>
        </p:txBody>
      </p:sp>
      <p:pic>
        <p:nvPicPr>
          <p:cNvPr id="8196" name="Picture 4"/>
          <p:cNvPicPr>
            <a:picLocks noChangeAspect="1" noChangeArrowheads="1"/>
          </p:cNvPicPr>
          <p:nvPr/>
        </p:nvPicPr>
        <p:blipFill>
          <a:blip r:embed="rId3" cstate="print"/>
          <a:srcRect/>
          <a:stretch>
            <a:fillRect/>
          </a:stretch>
        </p:blipFill>
        <p:spPr bwMode="auto">
          <a:xfrm>
            <a:off x="5072962" y="1119360"/>
            <a:ext cx="3529238" cy="44259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2247900"/>
            <a:ext cx="44323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910726" y="388695"/>
            <a:ext cx="7344816" cy="400110"/>
          </a:xfrm>
          <a:prstGeom prst="rect">
            <a:avLst/>
          </a:prstGeom>
        </p:spPr>
        <p:txBody>
          <a:bodyPr wrap="square">
            <a:spAutoFit/>
          </a:bodyPr>
          <a:lstStyle/>
          <a:p>
            <a:pPr algn="r"/>
            <a:r>
              <a:rPr lang="it-IT" sz="2000" b="1" u="none" dirty="0" smtClean="0">
                <a:solidFill>
                  <a:srgbClr val="C00000"/>
                </a:solidFill>
                <a:latin typeface="Arial" panose="020B0604020202020204" pitchFamily="34" charset="0"/>
                <a:ea typeface="ＭＳ Ｐゴシック" charset="-128"/>
                <a:cs typeface="Arial" panose="020B0604020202020204" pitchFamily="34" charset="0"/>
              </a:rPr>
              <a:t>Popolazione residente per classi di età</a:t>
            </a:r>
            <a:endParaRPr lang="it-IT" sz="2000" b="1" dirty="0">
              <a:latin typeface="Arial" panose="020B0604020202020204" pitchFamily="34" charset="0"/>
              <a:cs typeface="Arial" panose="020B0604020202020204" pitchFamily="34" charset="0"/>
            </a:endParaRPr>
          </a:p>
        </p:txBody>
      </p:sp>
      <p:sp>
        <p:nvSpPr>
          <p:cNvPr id="11" name="Rettangolo 10"/>
          <p:cNvSpPr/>
          <p:nvPr/>
        </p:nvSpPr>
        <p:spPr>
          <a:xfrm>
            <a:off x="1187624" y="1285860"/>
            <a:ext cx="6048672" cy="369332"/>
          </a:xfrm>
          <a:prstGeom prst="rect">
            <a:avLst/>
          </a:prstGeom>
        </p:spPr>
        <p:txBody>
          <a:bodyPr wrap="square">
            <a:spAutoFit/>
          </a:bodyPr>
          <a:lstStyle/>
          <a:p>
            <a:r>
              <a:rPr lang="it-IT" dirty="0">
                <a:solidFill>
                  <a:srgbClr val="595959"/>
                </a:solidFill>
              </a:rPr>
              <a:t>Variazione  % 2011/2001 – Sicilia e provincia di Siracusa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1635125"/>
            <a:ext cx="67849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618</Words>
  <Application>Microsoft Office PowerPoint</Application>
  <PresentationFormat>Presentazione su schermo (4:3)</PresentationFormat>
  <Paragraphs>93</Paragraphs>
  <Slides>23</Slides>
  <Notes>11</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Famiglie per numero di componenti (Composizione % al 2011)</vt:lpstr>
      <vt:lpstr>Famiglie con almeno un componente straniero  (composizioni % - anni 2001 e 2011)</vt:lpstr>
      <vt:lpstr>Popolazione di 6 anni e più per grado di istruzione (composizioni % al 2011)</vt:lpstr>
      <vt:lpstr>Variazioni percentuali 2011-2001 della popolazione  di 6 anni e più per grado di istruzione</vt:lpstr>
      <vt:lpstr>Presentazione standard di PowerPoint</vt:lpstr>
      <vt:lpstr>Presentazione standard di PowerPoint</vt:lpstr>
      <vt:lpstr>Presentazione standard di PowerPoint</vt:lpstr>
      <vt:lpstr>Alcuni indicatori sul lavoro: Disoccupazione  </vt:lpstr>
      <vt:lpstr>Alcuni indicatori sul lavoro: Disoccupazione giovanile    </vt:lpstr>
      <vt:lpstr>Alcuni indicatori sul lavoro: Occupazione  </vt:lpstr>
      <vt:lpstr>Alcuni indicatori sul lavoro: Inattività  </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allegraf</cp:lastModifiedBy>
  <cp:revision>132</cp:revision>
  <dcterms:created xsi:type="dcterms:W3CDTF">2012-12-11T11:00:35Z</dcterms:created>
  <dcterms:modified xsi:type="dcterms:W3CDTF">2015-04-14T15:39:14Z</dcterms:modified>
</cp:coreProperties>
</file>