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</p:sldMasterIdLst>
  <p:notesMasterIdLst>
    <p:notesMasterId r:id="rId26"/>
  </p:notesMasterIdLst>
  <p:sldIdLst>
    <p:sldId id="256" r:id="rId3"/>
    <p:sldId id="261" r:id="rId4"/>
    <p:sldId id="318" r:id="rId5"/>
    <p:sldId id="271" r:id="rId6"/>
    <p:sldId id="306" r:id="rId7"/>
    <p:sldId id="305" r:id="rId8"/>
    <p:sldId id="274" r:id="rId9"/>
    <p:sldId id="276" r:id="rId10"/>
    <p:sldId id="280" r:id="rId11"/>
    <p:sldId id="283" r:id="rId12"/>
    <p:sldId id="285" r:id="rId13"/>
    <p:sldId id="287" r:id="rId14"/>
    <p:sldId id="302" r:id="rId15"/>
    <p:sldId id="294" r:id="rId16"/>
    <p:sldId id="307" r:id="rId17"/>
    <p:sldId id="308" r:id="rId18"/>
    <p:sldId id="309" r:id="rId19"/>
    <p:sldId id="295" r:id="rId20"/>
    <p:sldId id="296" r:id="rId21"/>
    <p:sldId id="297" r:id="rId22"/>
    <p:sldId id="298" r:id="rId23"/>
    <p:sldId id="311" r:id="rId24"/>
    <p:sldId id="317" r:id="rId2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a Tabanell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42A"/>
    <a:srgbClr val="505150"/>
    <a:srgbClr val="59595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093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-180" y="-90"/>
      </p:cViewPr>
      <p:guideLst>
        <p:guide orient="horz" pos="1335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100" d="100"/>
          <a:sy n="100" d="100"/>
        </p:scale>
        <p:origin x="-1548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B2AA5-203B-421C-98BF-53B3919A81FA}" type="datetimeFigureOut">
              <a:rPr lang="it-IT" smtClean="0"/>
              <a:pPr/>
              <a:t>05/02/2015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9C826-1D65-4068-B101-FAECA9E9AE1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9674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9C826-1D65-4068-B101-FAECA9E9AE10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218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EA502-8BD7-4F95-9104-3686FB21B4AA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9C826-1D65-4068-B101-FAECA9E9AE10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Nel 2003 vi sono oltre 5mila persone iscritte per altri motivi – evidentemente si tratta delle regolarizzazioni anagrafiche.</a:t>
            </a:r>
          </a:p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9C826-1D65-4068-B101-FAECA9E9AE10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EA502-8BD7-4F95-9104-3686FB21B4AA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endParaRPr lang="it-IT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EA502-8BD7-4F95-9104-3686FB21B4AA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05/02/2015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72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EA6A-EB1A-4AA4-8278-EECDEF27B2B0}" type="datetimeFigureOut">
              <a:rPr lang="it-IT" smtClean="0"/>
              <a:t>05/02/2015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19B8-04A9-47B1-9E40-1A3DE3FD54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3063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EA6A-EB1A-4AA4-8278-EECDEF27B2B0}" type="datetimeFigureOut">
              <a:rPr lang="it-IT" smtClean="0"/>
              <a:t>05/02/2015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19B8-04A9-47B1-9E40-1A3DE3FD54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3999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EA6A-EB1A-4AA4-8278-EECDEF27B2B0}" type="datetimeFigureOut">
              <a:rPr lang="it-IT" smtClean="0"/>
              <a:t>05/02/2015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19B8-04A9-47B1-9E40-1A3DE3FD54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3024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EA6A-EB1A-4AA4-8278-EECDEF27B2B0}" type="datetimeFigureOut">
              <a:rPr lang="it-IT" smtClean="0"/>
              <a:t>05/02/2015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19B8-04A9-47B1-9E40-1A3DE3FD54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888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EA6A-EB1A-4AA4-8278-EECDEF27B2B0}" type="datetimeFigureOut">
              <a:rPr lang="it-IT" smtClean="0"/>
              <a:t>05/02/2015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19B8-04A9-47B1-9E40-1A3DE3FD54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5442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EA6A-EB1A-4AA4-8278-EECDEF27B2B0}" type="datetimeFigureOut">
              <a:rPr lang="it-IT" smtClean="0"/>
              <a:t>05/02/2015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19B8-04A9-47B1-9E40-1A3DE3FD54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5915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EA6A-EB1A-4AA4-8278-EECDEF27B2B0}" type="datetimeFigureOut">
              <a:rPr lang="it-IT" smtClean="0"/>
              <a:t>05/02/2015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19B8-04A9-47B1-9E40-1A3DE3FD54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69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1865376" y="6319327"/>
            <a:ext cx="5413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Il censimento della popolazione e delle abitazioni,</a:t>
            </a:r>
            <a:r>
              <a:rPr lang="it-IT" sz="1000" baseline="0" dirty="0" smtClean="0">
                <a:solidFill>
                  <a:srgbClr val="7F7F7F"/>
                </a:solidFill>
              </a:rPr>
              <a:t> </a:t>
            </a:r>
            <a:r>
              <a:rPr lang="it-IT" sz="1000" baseline="0" dirty="0" smtClean="0">
                <a:solidFill>
                  <a:srgbClr val="7F7F7F"/>
                </a:solidFill>
              </a:rPr>
              <a:t>Roberto </a:t>
            </a:r>
            <a:r>
              <a:rPr lang="it-IT" sz="1000" baseline="0" dirty="0" err="1" smtClean="0">
                <a:solidFill>
                  <a:srgbClr val="7F7F7F"/>
                </a:solidFill>
              </a:rPr>
              <a:t>Foderà</a:t>
            </a:r>
            <a:r>
              <a:rPr lang="it-IT" sz="1000" baseline="0" dirty="0" smtClean="0">
                <a:solidFill>
                  <a:srgbClr val="7F7F7F"/>
                </a:solidFill>
              </a:rPr>
              <a:t> </a:t>
            </a:r>
            <a:r>
              <a:rPr lang="it-IT" sz="1000" baseline="0" dirty="0" smtClean="0">
                <a:solidFill>
                  <a:srgbClr val="7F7F7F"/>
                </a:solidFill>
              </a:rPr>
              <a:t>– Ragusa</a:t>
            </a:r>
            <a:r>
              <a:rPr lang="it-IT" sz="1000" baseline="0" dirty="0" smtClean="0">
                <a:solidFill>
                  <a:srgbClr val="7F7F7F"/>
                </a:solidFill>
              </a:rPr>
              <a:t>, 23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8" name="Immagine 7" descr="LogoGis201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7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05/02/2015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13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449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EA6A-EB1A-4AA4-8278-EECDEF27B2B0}" type="datetimeFigureOut">
              <a:rPr lang="it-IT" smtClean="0"/>
              <a:t>05/02/2015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19B8-04A9-47B1-9E40-1A3DE3FD54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68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EA6A-EB1A-4AA4-8278-EECDEF27B2B0}" type="datetimeFigureOut">
              <a:rPr lang="it-IT" smtClean="0"/>
              <a:t>05/02/2015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19B8-04A9-47B1-9E40-1A3DE3FD54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12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EA6A-EB1A-4AA4-8278-EECDEF27B2B0}" type="datetimeFigureOut">
              <a:rPr lang="it-IT" smtClean="0"/>
              <a:t>05/02/2015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19B8-04A9-47B1-9E40-1A3DE3FD54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64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EA6A-EB1A-4AA4-8278-EECDEF27B2B0}" type="datetimeFigureOut">
              <a:rPr lang="it-IT" smtClean="0"/>
              <a:t>05/02/2015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19B8-04A9-47B1-9E40-1A3DE3FD54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8448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EA6A-EB1A-4AA4-8278-EECDEF27B2B0}" type="datetimeFigureOut">
              <a:rPr lang="it-IT" smtClean="0"/>
              <a:t>05/02/2015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19B8-04A9-47B1-9E40-1A3DE3FD54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893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-28" charset="0"/>
              <a:buNone/>
              <a:defRPr/>
            </a:pPr>
            <a:endParaRPr lang="en-US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070163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marchio 2.jp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379" y="6253943"/>
            <a:ext cx="806786" cy="335805"/>
          </a:xfrm>
          <a:prstGeom prst="rect">
            <a:avLst/>
          </a:prstGeom>
        </p:spPr>
      </p:pic>
      <p:pic>
        <p:nvPicPr>
          <p:cNvPr id="6" name="Immagine 5" descr="LogoGis2014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7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AEA6A-EB1A-4AA4-8278-EECDEF27B2B0}" type="datetimeFigureOut">
              <a:rPr lang="it-IT" smtClean="0"/>
              <a:t>05/02/2015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F19B8-04A9-47B1-9E40-1A3DE3FD54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11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at.it/it/censimento-popolazione/popolazione-201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ti-censimentopopolazione.istat.i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958" y="1626695"/>
            <a:ext cx="75517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505150"/>
                </a:solidFill>
              </a:rPr>
              <a:t>Il </a:t>
            </a:r>
            <a:r>
              <a:rPr lang="it-IT" sz="2800" dirty="0" smtClean="0">
                <a:solidFill>
                  <a:srgbClr val="505150"/>
                </a:solidFill>
              </a:rPr>
              <a:t>censimento</a:t>
            </a:r>
            <a:endParaRPr lang="it-IT" sz="2800" dirty="0">
              <a:solidFill>
                <a:srgbClr val="505150"/>
              </a:solidFill>
            </a:endParaRPr>
          </a:p>
          <a:p>
            <a:r>
              <a:rPr lang="it-IT" sz="2800" dirty="0">
                <a:solidFill>
                  <a:srgbClr val="505150"/>
                </a:solidFill>
              </a:rPr>
              <a:t>della </a:t>
            </a:r>
            <a:r>
              <a:rPr lang="it-IT" sz="2800" dirty="0">
                <a:solidFill>
                  <a:srgbClr val="505150"/>
                </a:solidFill>
              </a:rPr>
              <a:t>popolazione </a:t>
            </a:r>
            <a:endParaRPr lang="it-IT" sz="2800" dirty="0">
              <a:solidFill>
                <a:srgbClr val="505150"/>
              </a:solidFill>
            </a:endParaRPr>
          </a:p>
          <a:p>
            <a:r>
              <a:rPr lang="it-IT" sz="2800" dirty="0">
                <a:solidFill>
                  <a:srgbClr val="505150"/>
                </a:solidFill>
              </a:rPr>
              <a:t>e </a:t>
            </a:r>
            <a:r>
              <a:rPr lang="it-IT" sz="2800" dirty="0">
                <a:solidFill>
                  <a:srgbClr val="505150"/>
                </a:solidFill>
              </a:rPr>
              <a:t>delle abitazioni</a:t>
            </a:r>
          </a:p>
          <a:p>
            <a:endParaRPr lang="it-IT" sz="2200" dirty="0" smtClean="0">
              <a:solidFill>
                <a:srgbClr val="505150"/>
              </a:solidFill>
            </a:endParaRPr>
          </a:p>
          <a:p>
            <a:endParaRPr lang="it-IT" sz="2200" dirty="0" smtClean="0">
              <a:solidFill>
                <a:srgbClr val="505150"/>
              </a:solidFill>
            </a:endParaRPr>
          </a:p>
          <a:p>
            <a:endParaRPr lang="it-IT" sz="2200" dirty="0">
              <a:solidFill>
                <a:srgbClr val="505150"/>
              </a:solidFill>
            </a:endParaRPr>
          </a:p>
          <a:p>
            <a:r>
              <a:rPr lang="it-IT" dirty="0">
                <a:solidFill>
                  <a:srgbClr val="505150"/>
                </a:solidFill>
              </a:rPr>
              <a:t>Roberto </a:t>
            </a:r>
            <a:r>
              <a:rPr lang="it-IT" dirty="0" err="1">
                <a:solidFill>
                  <a:srgbClr val="505150"/>
                </a:solidFill>
              </a:rPr>
              <a:t>Foderà</a:t>
            </a:r>
            <a:endParaRPr lang="it-IT" dirty="0">
              <a:solidFill>
                <a:srgbClr val="505150"/>
              </a:solidFill>
            </a:endParaRPr>
          </a:p>
          <a:p>
            <a:endParaRPr lang="it-IT" sz="1000" dirty="0">
              <a:solidFill>
                <a:srgbClr val="505150"/>
              </a:solidFill>
            </a:endParaRPr>
          </a:p>
          <a:p>
            <a:r>
              <a:rPr lang="it-IT" sz="1400" dirty="0">
                <a:solidFill>
                  <a:srgbClr val="505150"/>
                </a:solidFill>
              </a:rPr>
              <a:t>Ragusa, 23 ottobre 2014</a:t>
            </a:r>
            <a:endParaRPr lang="it-IT" sz="1400" dirty="0">
              <a:solidFill>
                <a:srgbClr val="505150"/>
              </a:solidFill>
            </a:endParaRPr>
          </a:p>
        </p:txBody>
      </p:sp>
      <p:pic>
        <p:nvPicPr>
          <p:cNvPr id="2" name="Immagine 1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786" y="928036"/>
            <a:ext cx="3135909" cy="235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contenuto 2"/>
          <p:cNvSpPr>
            <a:spLocks noGrp="1"/>
          </p:cNvSpPr>
          <p:nvPr>
            <p:ph idx="1"/>
          </p:nvPr>
        </p:nvSpPr>
        <p:spPr>
          <a:xfrm>
            <a:off x="467544" y="1268760"/>
            <a:ext cx="8064500" cy="4525962"/>
          </a:xfrm>
        </p:spPr>
        <p:txBody>
          <a:bodyPr/>
          <a:lstStyle/>
          <a:p>
            <a:pPr marL="179388" lvl="1" indent="0">
              <a:spcBef>
                <a:spcPct val="30000"/>
              </a:spcBef>
              <a:spcAft>
                <a:spcPct val="60000"/>
              </a:spcAft>
              <a:buFont typeface="Arial" charset="0"/>
              <a:buNone/>
            </a:pPr>
            <a:r>
              <a:rPr lang="it-IT" sz="1600" dirty="0" smtClean="0">
                <a:solidFill>
                  <a:srgbClr val="000000"/>
                </a:solidFill>
                <a:latin typeface="Franklin Gothic Medium" pitchFamily="34" charset="0"/>
                <a:ea typeface="ＭＳ Ｐゴシック" pitchFamily="34" charset="-128"/>
                <a:sym typeface="Wingdings" pitchFamily="2" charset="2"/>
              </a:rPr>
              <a:t> </a:t>
            </a:r>
          </a:p>
        </p:txBody>
      </p:sp>
      <p:sp>
        <p:nvSpPr>
          <p:cNvPr id="5123" name="CasellaDiTesto 2"/>
          <p:cNvSpPr txBox="1">
            <a:spLocks noChangeArrowheads="1"/>
          </p:cNvSpPr>
          <p:nvPr/>
        </p:nvSpPr>
        <p:spPr bwMode="auto">
          <a:xfrm>
            <a:off x="575556" y="351204"/>
            <a:ext cx="7713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2000" b="1" u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Alcuni indicatori demografici: Indice di vecchiaia</a:t>
            </a:r>
            <a:endParaRPr lang="it-IT" sz="2000" b="1" u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776" y="2031529"/>
            <a:ext cx="396043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146501"/>
            <a:ext cx="3548261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ttangolo 21"/>
          <p:cNvSpPr/>
          <p:nvPr/>
        </p:nvSpPr>
        <p:spPr>
          <a:xfrm>
            <a:off x="633612" y="1692975"/>
            <a:ext cx="33505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u="none" dirty="0" smtClean="0">
                <a:solidFill>
                  <a:srgbClr val="595959"/>
                </a:solidFill>
              </a:rPr>
              <a:t>Indice di vecchiaia - Sicilia ed Italia</a:t>
            </a:r>
            <a:endParaRPr lang="it-IT" sz="1600" u="none" dirty="0">
              <a:solidFill>
                <a:srgbClr val="595959"/>
              </a:solidFill>
            </a:endParaRPr>
          </a:p>
        </p:txBody>
      </p:sp>
      <p:sp>
        <p:nvSpPr>
          <p:cNvPr id="23" name="Freccia in giù 22"/>
          <p:cNvSpPr/>
          <p:nvPr/>
        </p:nvSpPr>
        <p:spPr>
          <a:xfrm rot="7231268">
            <a:off x="7308852" y="3461433"/>
            <a:ext cx="173599" cy="648308"/>
          </a:xfrm>
          <a:prstGeom prst="downArrow">
            <a:avLst/>
          </a:prstGeom>
          <a:solidFill>
            <a:srgbClr val="FF0000">
              <a:alpha val="8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 rot="16200000">
            <a:off x="3897797" y="337529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n-US" b="1" u="none" dirty="0" smtClean="0">
                <a:solidFill>
                  <a:srgbClr val="C00000"/>
                </a:solidFill>
              </a:rPr>
              <a:t>Indice di vecchia</a:t>
            </a:r>
            <a:endParaRPr lang="en-US" b="1" u="none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961535" y="1714523"/>
            <a:ext cx="5639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it-IT" sz="1600" u="none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 di Ragusa, </a:t>
            </a:r>
            <a:r>
              <a:rPr lang="it-IT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Sicilia e Italia – Anno 2011</a:t>
            </a:r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2013614" y="330402"/>
            <a:ext cx="6357982" cy="706090"/>
          </a:xfrm>
        </p:spPr>
        <p:txBody>
          <a:bodyPr/>
          <a:lstStyle/>
          <a:p>
            <a:pPr lvl="0" algn="r" eaLnBrk="1" hangingPunct="1"/>
            <a:r>
              <a:rPr lang="it-IT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Famiglie per numero di componenti</a:t>
            </a:r>
            <a:br>
              <a:rPr lang="it-IT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it-IT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(Composizione % al 2011)</a:t>
            </a:r>
            <a:endParaRPr lang="it-IT" sz="2000" b="1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52" y="2232561"/>
            <a:ext cx="6645110" cy="360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13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4572" y="365456"/>
            <a:ext cx="6357982" cy="706090"/>
          </a:xfrm>
        </p:spPr>
        <p:txBody>
          <a:bodyPr/>
          <a:lstStyle/>
          <a:p>
            <a:pPr lvl="0" algn="r" eaLnBrk="1" hangingPunct="1"/>
            <a:r>
              <a:rPr lang="it-IT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Famiglie con almeno un componente straniero </a:t>
            </a:r>
            <a:br>
              <a:rPr lang="it-IT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it-IT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(composizioni % - anni 2001 e 2011)</a:t>
            </a:r>
            <a:endParaRPr lang="it-IT" sz="2000" b="1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618" y="2836384"/>
            <a:ext cx="34385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613246" y="2485126"/>
            <a:ext cx="2783097" cy="351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u="none" dirty="0" smtClean="0">
                <a:solidFill>
                  <a:srgbClr val="595959"/>
                </a:solidFill>
              </a:rPr>
              <a:t>Sicilia e Italia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1698" y="1146643"/>
            <a:ext cx="4513746" cy="386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35"/>
          <p:cNvSpPr>
            <a:spLocks noChangeArrowheads="1"/>
          </p:cNvSpPr>
          <p:nvPr/>
        </p:nvSpPr>
        <p:spPr bwMode="auto">
          <a:xfrm rot="1744558">
            <a:off x="4056273" y="1573846"/>
            <a:ext cx="450850" cy="1444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497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03" name="Rettangolo 7"/>
          <p:cNvSpPr>
            <a:spLocks noGrp="1" noChangeArrowheads="1"/>
          </p:cNvSpPr>
          <p:nvPr>
            <p:ph type="title" idx="4294967295"/>
          </p:nvPr>
        </p:nvSpPr>
        <p:spPr>
          <a:xfrm>
            <a:off x="166920" y="289152"/>
            <a:ext cx="8229600" cy="857476"/>
          </a:xfrm>
          <a:prstGeom prst="rect">
            <a:avLst/>
          </a:prstGeom>
        </p:spPr>
        <p:txBody>
          <a:bodyPr/>
          <a:lstStyle/>
          <a:p>
            <a:pPr algn="r" eaLnBrk="1" hangingPunct="1"/>
            <a:r>
              <a:rPr lang="it-IT" sz="2400" dirty="0" smtClean="0">
                <a:solidFill>
                  <a:srgbClr val="C00000"/>
                </a:solidFill>
                <a:latin typeface="Franklin Gothic Medium Cond" pitchFamily="34" charset="0"/>
                <a:ea typeface="ＭＳ Ｐゴシック"/>
                <a:cs typeface="Arial" charset="0"/>
              </a:rPr>
              <a:t>Popolazione di 6 anni e più per grado di istruzione</a:t>
            </a:r>
            <a:br>
              <a:rPr lang="it-IT" sz="2400" dirty="0" smtClean="0">
                <a:solidFill>
                  <a:srgbClr val="C00000"/>
                </a:solidFill>
                <a:latin typeface="Franklin Gothic Medium Cond" pitchFamily="34" charset="0"/>
                <a:ea typeface="ＭＳ Ｐゴシック"/>
                <a:cs typeface="Arial" charset="0"/>
              </a:rPr>
            </a:br>
            <a:r>
              <a:rPr lang="it-IT" sz="2400" dirty="0" smtClean="0">
                <a:solidFill>
                  <a:srgbClr val="C00000"/>
                </a:solidFill>
                <a:latin typeface="Franklin Gothic Medium Cond" pitchFamily="34" charset="0"/>
                <a:ea typeface="ＭＳ Ｐゴシック"/>
                <a:cs typeface="Arial" charset="0"/>
              </a:rPr>
              <a:t>(composizioni % al 2011)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80" y="1508615"/>
            <a:ext cx="6538103" cy="433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02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ttangolo 7"/>
          <p:cNvSpPr>
            <a:spLocks noGrp="1" noChangeArrowheads="1"/>
          </p:cNvSpPr>
          <p:nvPr>
            <p:ph type="title" idx="4294967295"/>
          </p:nvPr>
        </p:nvSpPr>
        <p:spPr>
          <a:xfrm>
            <a:off x="754742" y="303666"/>
            <a:ext cx="7641777" cy="784905"/>
          </a:xfrm>
          <a:prstGeom prst="rect">
            <a:avLst/>
          </a:prstGeom>
        </p:spPr>
        <p:txBody>
          <a:bodyPr/>
          <a:lstStyle/>
          <a:p>
            <a:pPr algn="r" eaLnBrk="1" hangingPunct="1"/>
            <a:r>
              <a:rPr lang="it-IT" sz="2200" dirty="0" smtClean="0">
                <a:solidFill>
                  <a:srgbClr val="CC0000"/>
                </a:solidFill>
                <a:latin typeface="Franklin Gothic Medium" pitchFamily="34" charset="0"/>
                <a:ea typeface="ＭＳ Ｐゴシック"/>
              </a:rPr>
              <a:t>Variazioni percentuali 2011-2001 della popolazione </a:t>
            </a:r>
            <a:br>
              <a:rPr lang="it-IT" sz="2200" dirty="0" smtClean="0">
                <a:solidFill>
                  <a:srgbClr val="CC0000"/>
                </a:solidFill>
                <a:latin typeface="Franklin Gothic Medium" pitchFamily="34" charset="0"/>
                <a:ea typeface="ＭＳ Ｐゴシック"/>
              </a:rPr>
            </a:br>
            <a:r>
              <a:rPr lang="it-IT" sz="2200" dirty="0" smtClean="0">
                <a:solidFill>
                  <a:srgbClr val="CC0000"/>
                </a:solidFill>
                <a:latin typeface="Franklin Gothic Medium" pitchFamily="34" charset="0"/>
                <a:ea typeface="ＭＳ Ｐゴシック"/>
              </a:rPr>
              <a:t>di 6 anni e più per grado di istruzione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547" y="1690688"/>
            <a:ext cx="8419403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0744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446212" y="371475"/>
            <a:ext cx="6923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993333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993333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993333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993333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99333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99333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99333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99333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993333"/>
                </a:solidFill>
                <a:latin typeface="Arial" charset="0"/>
              </a:defRPr>
            </a:lvl9pPr>
          </a:lstStyle>
          <a:p>
            <a:pPr algn="r"/>
            <a:r>
              <a:rPr lang="it-IT" sz="2000" dirty="0">
                <a:solidFill>
                  <a:srgbClr val="CC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 cancellati per titolo di studio </a:t>
            </a:r>
            <a:r>
              <a:rPr lang="it-IT" sz="2000" dirty="0" smtClean="0">
                <a:solidFill>
                  <a:srgbClr val="CC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da Ragusa</a:t>
            </a:r>
            <a:endParaRPr lang="it-IT" sz="2000" dirty="0">
              <a:solidFill>
                <a:srgbClr val="CC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44000" y="1620000"/>
            <a:ext cx="6608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993333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993333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993333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993333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99333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99333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99333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99333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993333"/>
                </a:solidFill>
                <a:latin typeface="Arial" charset="0"/>
              </a:defRPr>
            </a:lvl9pPr>
          </a:lstStyle>
          <a:p>
            <a:r>
              <a:rPr lang="it-IT" sz="1400" dirty="0">
                <a:solidFill>
                  <a:srgbClr val="595959"/>
                </a:solidFill>
                <a:latin typeface="+mn-lt"/>
              </a:rPr>
              <a:t>Cancellati dalle liste anagrafiche per emigrazione fuori la Sicilia per titolo di studio – composizioni % - Totale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0" y="2409006"/>
            <a:ext cx="6827837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73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44000" y="1620000"/>
            <a:ext cx="6608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993333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993333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993333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993333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99333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99333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99333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99333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993333"/>
                </a:solidFill>
                <a:latin typeface="Arial" charset="0"/>
              </a:defRPr>
            </a:lvl9pPr>
          </a:lstStyle>
          <a:p>
            <a:r>
              <a:rPr lang="it-IT" sz="1400" dirty="0">
                <a:solidFill>
                  <a:srgbClr val="595959"/>
                </a:solidFill>
                <a:latin typeface="+mn-lt"/>
              </a:rPr>
              <a:t>Cancellati dalle liste anagrafiche per emigrazione fuori la Sicilia per titolo di studio persone con 25-34 anni – composizioni %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246188" y="422275"/>
            <a:ext cx="71294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993333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993333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993333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993333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99333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99333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99333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99333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993333"/>
                </a:solidFill>
                <a:latin typeface="Arial" charset="0"/>
              </a:defRPr>
            </a:lvl9pPr>
          </a:lstStyle>
          <a:p>
            <a:pPr algn="r"/>
            <a:r>
              <a:rPr lang="it-IT" sz="2000" dirty="0">
                <a:solidFill>
                  <a:srgbClr val="CC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Cancellati di 25-34 anni (</a:t>
            </a:r>
            <a:r>
              <a:rPr lang="it-IT" sz="2000" dirty="0" err="1">
                <a:solidFill>
                  <a:srgbClr val="CC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young</a:t>
            </a:r>
            <a:r>
              <a:rPr lang="it-IT" sz="2000" dirty="0">
                <a:solidFill>
                  <a:srgbClr val="CC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CC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adult</a:t>
            </a:r>
            <a:r>
              <a:rPr lang="it-IT" sz="2000" dirty="0">
                <a:solidFill>
                  <a:srgbClr val="CC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) per titolo di </a:t>
            </a:r>
            <a:r>
              <a:rPr lang="it-IT" sz="2000" dirty="0" smtClean="0">
                <a:solidFill>
                  <a:srgbClr val="CC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studio</a:t>
            </a:r>
          </a:p>
          <a:p>
            <a:pPr algn="r"/>
            <a:r>
              <a:rPr lang="it-IT" sz="2000" dirty="0" smtClean="0">
                <a:solidFill>
                  <a:srgbClr val="CC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da Ragusa</a:t>
            </a:r>
            <a:endParaRPr lang="it-IT" sz="2000" dirty="0">
              <a:solidFill>
                <a:srgbClr val="CC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2337471"/>
            <a:ext cx="6324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38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465263" y="434975"/>
            <a:ext cx="6923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993333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993333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993333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993333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99333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99333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99333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99333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993333"/>
                </a:solidFill>
                <a:latin typeface="Arial" charset="0"/>
              </a:defRPr>
            </a:lvl9pPr>
          </a:lstStyle>
          <a:p>
            <a:pPr algn="r"/>
            <a:r>
              <a:rPr lang="it-IT" sz="2000" dirty="0">
                <a:solidFill>
                  <a:srgbClr val="CC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 cancellati di 25-34 anni per titolo di </a:t>
            </a:r>
            <a:r>
              <a:rPr lang="it-IT" sz="2000" dirty="0" smtClean="0">
                <a:solidFill>
                  <a:srgbClr val="CC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studio</a:t>
            </a:r>
          </a:p>
          <a:p>
            <a:pPr algn="r"/>
            <a:r>
              <a:rPr lang="it-IT" sz="2000" dirty="0" smtClean="0">
                <a:solidFill>
                  <a:srgbClr val="CC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da Ragusa</a:t>
            </a:r>
            <a:endParaRPr lang="it-IT" sz="2000" dirty="0">
              <a:solidFill>
                <a:srgbClr val="CC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44000" y="1620000"/>
            <a:ext cx="6278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993333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993333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993333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993333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99333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99333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99333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99333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993333"/>
                </a:solidFill>
                <a:latin typeface="Arial" charset="0"/>
              </a:defRPr>
            </a:lvl9pPr>
          </a:lstStyle>
          <a:p>
            <a:r>
              <a:rPr lang="it-IT" sz="1400" dirty="0" smtClean="0">
                <a:solidFill>
                  <a:srgbClr val="595959"/>
                </a:solidFill>
                <a:latin typeface="+mn-lt"/>
              </a:rPr>
              <a:t>Cancellati </a:t>
            </a:r>
            <a:r>
              <a:rPr lang="it-IT" sz="1400" dirty="0">
                <a:solidFill>
                  <a:srgbClr val="595959"/>
                </a:solidFill>
                <a:latin typeface="+mn-lt"/>
              </a:rPr>
              <a:t>dalle liste anagrafiche per emigrazione fuori la Sicilia per titolo di studio – donne italiane (valori %)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0" y="2262642"/>
            <a:ext cx="6932613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07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3" name="Titolo 1"/>
          <p:cNvSpPr>
            <a:spLocks noGrp="1"/>
          </p:cNvSpPr>
          <p:nvPr>
            <p:ph type="title" idx="4294967295"/>
          </p:nvPr>
        </p:nvSpPr>
        <p:spPr>
          <a:xfrm>
            <a:off x="163519" y="312055"/>
            <a:ext cx="8229600" cy="478971"/>
          </a:xfrm>
          <a:prstGeom prst="rect">
            <a:avLst/>
          </a:prstGeom>
        </p:spPr>
        <p:txBody>
          <a:bodyPr/>
          <a:lstStyle/>
          <a:p>
            <a:pPr algn="r" eaLnBrk="1" hangingPunct="1"/>
            <a:r>
              <a:rPr lang="it-IT" sz="2000" b="1" dirty="0" smtClean="0">
                <a:solidFill>
                  <a:srgbClr val="CC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Alcuni indicatori sul lavoro: Disoccupazione </a:t>
            </a:r>
            <a:br>
              <a:rPr lang="it-IT" sz="2000" b="1" dirty="0" smtClean="0">
                <a:solidFill>
                  <a:srgbClr val="CC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</a:br>
            <a:endParaRPr lang="it-IT" sz="2000" b="1" dirty="0" smtClean="0">
              <a:solidFill>
                <a:srgbClr val="CC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92224" name="Rettangolo 12"/>
          <p:cNvSpPr>
            <a:spLocks noChangeArrowheads="1"/>
          </p:cNvSpPr>
          <p:nvPr/>
        </p:nvSpPr>
        <p:spPr bwMode="auto">
          <a:xfrm>
            <a:off x="4400551" y="1383931"/>
            <a:ext cx="45048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u="none" dirty="0">
                <a:solidFill>
                  <a:srgbClr val="595959"/>
                </a:solidFill>
              </a:rPr>
              <a:t>Tasso di disoccupazione per sesso e provincia - 2011</a:t>
            </a:r>
          </a:p>
        </p:txBody>
      </p:sp>
      <p:sp>
        <p:nvSpPr>
          <p:cNvPr id="92225" name="Rettangolo 12"/>
          <p:cNvSpPr>
            <a:spLocks noChangeArrowheads="1"/>
          </p:cNvSpPr>
          <p:nvPr/>
        </p:nvSpPr>
        <p:spPr bwMode="auto">
          <a:xfrm>
            <a:off x="377364" y="2200721"/>
            <a:ext cx="3995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u="none" dirty="0">
                <a:solidFill>
                  <a:srgbClr val="595959"/>
                </a:solidFill>
              </a:rPr>
              <a:t>Tasso di disoccupazione – Anni 2001 e 2011</a:t>
            </a: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1522" y="1784343"/>
            <a:ext cx="45339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28" name="AutoShape 35"/>
          <p:cNvSpPr>
            <a:spLocks noChangeArrowheads="1"/>
          </p:cNvSpPr>
          <p:nvPr/>
        </p:nvSpPr>
        <p:spPr bwMode="auto">
          <a:xfrm rot="1094479">
            <a:off x="4265043" y="2234187"/>
            <a:ext cx="503237" cy="857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364" y="2487159"/>
            <a:ext cx="4500105" cy="259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383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62" y="2350105"/>
            <a:ext cx="4716424" cy="249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335" name="Titolo 1"/>
          <p:cNvSpPr>
            <a:spLocks noGrp="1"/>
          </p:cNvSpPr>
          <p:nvPr>
            <p:ph type="title" idx="4294967295"/>
          </p:nvPr>
        </p:nvSpPr>
        <p:spPr>
          <a:xfrm>
            <a:off x="827314" y="319539"/>
            <a:ext cx="7590986" cy="493258"/>
          </a:xfrm>
          <a:prstGeom prst="rect">
            <a:avLst/>
          </a:prstGeom>
        </p:spPr>
        <p:txBody>
          <a:bodyPr/>
          <a:lstStyle/>
          <a:p>
            <a:pPr algn="r" eaLnBrk="1" hangingPunct="1"/>
            <a:r>
              <a:rPr lang="it-IT" sz="2000" b="1" dirty="0" smtClean="0">
                <a:solidFill>
                  <a:srgbClr val="CC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Alcuni indicatori sul lavoro: Disoccupazione giovanile </a:t>
            </a:r>
            <a:br>
              <a:rPr lang="it-IT" sz="2000" b="1" dirty="0" smtClean="0">
                <a:solidFill>
                  <a:srgbClr val="CC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</a:br>
            <a:r>
              <a:rPr lang="it-IT" sz="2400" dirty="0" smtClean="0">
                <a:solidFill>
                  <a:srgbClr val="CC0000"/>
                </a:solidFill>
                <a:latin typeface="Franklin Gothic Medium" pitchFamily="34" charset="0"/>
                <a:ea typeface="ＭＳ Ｐゴシック"/>
              </a:rPr>
              <a:t> </a:t>
            </a:r>
            <a:br>
              <a:rPr lang="it-IT" sz="2400" dirty="0" smtClean="0">
                <a:solidFill>
                  <a:srgbClr val="CC0000"/>
                </a:solidFill>
                <a:latin typeface="Franklin Gothic Medium" pitchFamily="34" charset="0"/>
                <a:ea typeface="ＭＳ Ｐゴシック"/>
              </a:rPr>
            </a:br>
            <a:endParaRPr lang="it-IT" sz="2400" dirty="0" smtClean="0">
              <a:solidFill>
                <a:srgbClr val="CC0000"/>
              </a:solidFill>
              <a:latin typeface="Franklin Gothic Medium" pitchFamily="34" charset="0"/>
              <a:ea typeface="ＭＳ Ｐゴシック"/>
            </a:endParaRPr>
          </a:p>
        </p:txBody>
      </p:sp>
      <p:sp>
        <p:nvSpPr>
          <p:cNvPr id="97336" name="Rettangolo 12"/>
          <p:cNvSpPr>
            <a:spLocks noChangeArrowheads="1"/>
          </p:cNvSpPr>
          <p:nvPr/>
        </p:nvSpPr>
        <p:spPr bwMode="auto">
          <a:xfrm>
            <a:off x="3563938" y="1467910"/>
            <a:ext cx="5580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u="none" dirty="0">
                <a:solidFill>
                  <a:srgbClr val="595959"/>
                </a:solidFill>
              </a:rPr>
              <a:t>Tasso di disoccupazione giovanile per sesso e provincia - 2011</a:t>
            </a:r>
          </a:p>
        </p:txBody>
      </p:sp>
      <p:sp>
        <p:nvSpPr>
          <p:cNvPr id="97337" name="Rettangolo 12"/>
          <p:cNvSpPr>
            <a:spLocks noChangeArrowheads="1"/>
          </p:cNvSpPr>
          <p:nvPr/>
        </p:nvSpPr>
        <p:spPr bwMode="auto">
          <a:xfrm>
            <a:off x="0" y="1972735"/>
            <a:ext cx="478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u="none" dirty="0">
                <a:solidFill>
                  <a:srgbClr val="595959"/>
                </a:solidFill>
              </a:rPr>
              <a:t>Tasso di disoccupazione giovanile – Anni 2001 e 2011</a:t>
            </a:r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374" y="1907013"/>
            <a:ext cx="4572000" cy="365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340" name="AutoShape 35"/>
          <p:cNvSpPr>
            <a:spLocks noChangeArrowheads="1"/>
          </p:cNvSpPr>
          <p:nvPr/>
        </p:nvSpPr>
        <p:spPr bwMode="auto">
          <a:xfrm rot="2716317">
            <a:off x="4463146" y="2240111"/>
            <a:ext cx="450850" cy="1206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632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404040"/>
                </a:solidFill>
              </a:rPr>
              <a:t>Indice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82196" y="2034619"/>
            <a:ext cx="7643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La popolazione legale (e residente)</a:t>
            </a:r>
          </a:p>
          <a:p>
            <a:pPr marL="342900" indent="-342900">
              <a:buFont typeface="+mj-lt"/>
              <a:buAutoNum type="arabicPeriod"/>
            </a:pPr>
            <a:endParaRPr lang="it-IT" dirty="0" smtClean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Gli stranieri</a:t>
            </a:r>
            <a:endParaRPr lang="it-IT" dirty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it-IT" dirty="0" smtClean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La struttura per età</a:t>
            </a:r>
            <a:endParaRPr lang="it-IT" dirty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it-IT" dirty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Le famiglie</a:t>
            </a:r>
            <a:endParaRPr lang="it-IT" dirty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it-IT" dirty="0" smtClean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L’istruzione</a:t>
            </a:r>
            <a:endParaRPr lang="it-IT" dirty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it-IT" dirty="0" smtClean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Il mercato del lavoro</a:t>
            </a:r>
            <a:endParaRPr lang="it-IT" dirty="0">
              <a:solidFill>
                <a:srgbClr val="50515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9390" y="1565329"/>
            <a:ext cx="2440387" cy="396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5321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25" y="2305528"/>
            <a:ext cx="4914313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403" name="Titolo 1"/>
          <p:cNvSpPr>
            <a:spLocks noGrp="1"/>
          </p:cNvSpPr>
          <p:nvPr>
            <p:ph type="title" idx="4294967295"/>
          </p:nvPr>
        </p:nvSpPr>
        <p:spPr>
          <a:xfrm>
            <a:off x="1930415" y="319308"/>
            <a:ext cx="6458857" cy="566057"/>
          </a:xfrm>
          <a:prstGeom prst="rect">
            <a:avLst/>
          </a:prstGeom>
        </p:spPr>
        <p:txBody>
          <a:bodyPr/>
          <a:lstStyle/>
          <a:p>
            <a:pPr algn="r" eaLnBrk="1" hangingPunct="1"/>
            <a:r>
              <a:rPr lang="it-IT" sz="2000" b="1" dirty="0" smtClean="0">
                <a:solidFill>
                  <a:srgbClr val="CC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Alcuni indicatori sul lavoro: Occupazione </a:t>
            </a:r>
            <a:br>
              <a:rPr lang="it-IT" sz="2000" b="1" dirty="0" smtClean="0">
                <a:solidFill>
                  <a:srgbClr val="CC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</a:br>
            <a:endParaRPr lang="it-IT" sz="2000" b="1" dirty="0" smtClean="0">
              <a:solidFill>
                <a:srgbClr val="CC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0404" name="Rettangolo 12"/>
          <p:cNvSpPr>
            <a:spLocks noChangeArrowheads="1"/>
          </p:cNvSpPr>
          <p:nvPr/>
        </p:nvSpPr>
        <p:spPr bwMode="auto">
          <a:xfrm>
            <a:off x="4556125" y="1495903"/>
            <a:ext cx="4535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u="none" dirty="0">
                <a:solidFill>
                  <a:srgbClr val="595959"/>
                </a:solidFill>
              </a:rPr>
              <a:t>Tasso di occupazione per sesso e provincia - 2011</a:t>
            </a:r>
          </a:p>
        </p:txBody>
      </p:sp>
      <p:sp>
        <p:nvSpPr>
          <p:cNvPr id="100405" name="Rettangolo 12"/>
          <p:cNvSpPr>
            <a:spLocks noChangeArrowheads="1"/>
          </p:cNvSpPr>
          <p:nvPr/>
        </p:nvSpPr>
        <p:spPr bwMode="auto">
          <a:xfrm>
            <a:off x="0" y="2000728"/>
            <a:ext cx="4211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u="none" dirty="0">
                <a:solidFill>
                  <a:srgbClr val="595959"/>
                </a:solidFill>
              </a:rPr>
              <a:t>Tasso di occupazione – Anni 2001 e 2011</a:t>
            </a:r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8721" y="1812052"/>
            <a:ext cx="43688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408" name="AutoShape 35"/>
          <p:cNvSpPr>
            <a:spLocks noChangeArrowheads="1"/>
          </p:cNvSpPr>
          <p:nvPr/>
        </p:nvSpPr>
        <p:spPr bwMode="auto">
          <a:xfrm rot="1094479">
            <a:off x="4513944" y="2205057"/>
            <a:ext cx="450850" cy="1444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253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592" y="2142404"/>
            <a:ext cx="4992132" cy="29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61" name="Rectangle 5"/>
          <p:cNvSpPr>
            <a:spLocks noGrp="1"/>
          </p:cNvSpPr>
          <p:nvPr>
            <p:ph type="title" idx="4294967295"/>
          </p:nvPr>
        </p:nvSpPr>
        <p:spPr>
          <a:xfrm>
            <a:off x="885381" y="351064"/>
            <a:ext cx="7527699" cy="49348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it-IT" sz="2000" b="1" dirty="0" smtClean="0">
                <a:solidFill>
                  <a:srgbClr val="E2003B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Alcuni indicatori sul lavoro: Inattività </a:t>
            </a:r>
            <a:br>
              <a:rPr lang="it-IT" sz="2000" b="1" dirty="0" smtClean="0">
                <a:solidFill>
                  <a:srgbClr val="E2003B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</a:br>
            <a:endParaRPr lang="it-IT" sz="2000" b="1" dirty="0" smtClean="0">
              <a:solidFill>
                <a:srgbClr val="E2003B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11662" name="Rettangolo 12"/>
          <p:cNvSpPr>
            <a:spLocks noChangeArrowheads="1"/>
          </p:cNvSpPr>
          <p:nvPr/>
        </p:nvSpPr>
        <p:spPr bwMode="auto">
          <a:xfrm>
            <a:off x="159654" y="1837604"/>
            <a:ext cx="4859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u="none" dirty="0"/>
              <a:t>Tasso di inattività della popolazione 15-64 anni – 2011</a:t>
            </a:r>
          </a:p>
        </p:txBody>
      </p:sp>
      <p:sp>
        <p:nvSpPr>
          <p:cNvPr id="111664" name="Rettangolo 12"/>
          <p:cNvSpPr>
            <a:spLocks noChangeArrowheads="1"/>
          </p:cNvSpPr>
          <p:nvPr/>
        </p:nvSpPr>
        <p:spPr bwMode="auto">
          <a:xfrm>
            <a:off x="4638675" y="1413741"/>
            <a:ext cx="4392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u="none" dirty="0"/>
              <a:t>Tasso di inattività per sesso e provincia - 2011</a:t>
            </a: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4674" y="1810182"/>
            <a:ext cx="41021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65" name="AutoShape 35"/>
          <p:cNvSpPr>
            <a:spLocks noChangeArrowheads="1"/>
          </p:cNvSpPr>
          <p:nvPr/>
        </p:nvSpPr>
        <p:spPr bwMode="auto">
          <a:xfrm rot="1744558">
            <a:off x="4817606" y="2215423"/>
            <a:ext cx="450850" cy="1444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246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Dai censimenti alla policy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731654" y="1269771"/>
            <a:ext cx="3594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Elogio della statistica ufficiale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12" y="4314825"/>
            <a:ext cx="2449637" cy="166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28" y="1487586"/>
            <a:ext cx="1817590" cy="181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18" y="2781300"/>
            <a:ext cx="27146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4641927" y="1959865"/>
            <a:ext cx="3594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 censimento ha tanti pregi: cosa ci permette di avere …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641927" y="3439596"/>
            <a:ext cx="359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Le «facce» dell’indicatore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4641927" y="4841885"/>
            <a:ext cx="3594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 cosa non ci permette di avere: gli US mattoni fondamentali delle informazioni statistiche locali</a:t>
            </a:r>
          </a:p>
        </p:txBody>
      </p:sp>
    </p:spTree>
    <p:extLst>
      <p:ext uri="{BB962C8B-B14F-4D97-AF65-F5344CB8AC3E}">
        <p14:creationId xmlns:p14="http://schemas.microsoft.com/office/powerpoint/2010/main" val="311587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682958" y="1036145"/>
            <a:ext cx="755173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505150"/>
                </a:solidFill>
              </a:rPr>
              <a:t>Indicatori per la gestione</a:t>
            </a:r>
          </a:p>
          <a:p>
            <a:r>
              <a:rPr lang="it-IT" sz="2800" dirty="0" smtClean="0">
                <a:solidFill>
                  <a:srgbClr val="505150"/>
                </a:solidFill>
              </a:rPr>
              <a:t>del territorio</a:t>
            </a:r>
          </a:p>
          <a:p>
            <a:r>
              <a:rPr lang="it-IT" sz="2200" dirty="0" smtClean="0">
                <a:solidFill>
                  <a:srgbClr val="505150"/>
                </a:solidFill>
              </a:rPr>
              <a:t>Dai censimenti alla policy</a:t>
            </a:r>
            <a:endParaRPr lang="it-IT" sz="3600" dirty="0" smtClean="0">
              <a:solidFill>
                <a:srgbClr val="7F14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Immagine 17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23" y="718486"/>
            <a:ext cx="2846222" cy="2139014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97208" y="2857500"/>
            <a:ext cx="846104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2200" dirty="0" smtClean="0">
                <a:solidFill>
                  <a:srgbClr val="505150"/>
                </a:solidFill>
              </a:rPr>
              <a:t>Per saperne di più</a:t>
            </a:r>
          </a:p>
          <a:p>
            <a:pPr marL="361950" indent="-361950">
              <a:buFont typeface="Wingdings" panose="05000000000000000000" pitchFamily="2" charset="2"/>
              <a:buChar char="Ø"/>
              <a:defRPr/>
            </a:pPr>
            <a:r>
              <a:rPr lang="it-IT" sz="2200" dirty="0" smtClean="0">
                <a:solidFill>
                  <a:srgbClr val="505150"/>
                </a:solidFill>
              </a:rPr>
              <a:t> </a:t>
            </a:r>
            <a:r>
              <a:rPr lang="it-IT" sz="2200" dirty="0" smtClean="0">
                <a:solidFill>
                  <a:srgbClr val="505150"/>
                </a:solidFill>
                <a:hlinkClick r:id="rId3"/>
              </a:rPr>
              <a:t>http://www.istat.it/</a:t>
            </a:r>
            <a:r>
              <a:rPr lang="it-IT" sz="2200" dirty="0" err="1" smtClean="0">
                <a:solidFill>
                  <a:srgbClr val="505150"/>
                </a:solidFill>
                <a:hlinkClick r:id="rId3"/>
              </a:rPr>
              <a:t>it</a:t>
            </a:r>
            <a:r>
              <a:rPr lang="it-IT" sz="2200" dirty="0" smtClean="0">
                <a:solidFill>
                  <a:srgbClr val="505150"/>
                </a:solidFill>
                <a:hlinkClick r:id="rId3"/>
              </a:rPr>
              <a:t>/censimento-popolazione/popolazione-2011</a:t>
            </a:r>
            <a:r>
              <a:rPr lang="it-IT" sz="2200" dirty="0" smtClean="0">
                <a:solidFill>
                  <a:srgbClr val="505150"/>
                </a:solidFill>
              </a:rPr>
              <a:t/>
            </a:r>
            <a:br>
              <a:rPr lang="it-IT" sz="2200" dirty="0" smtClean="0">
                <a:solidFill>
                  <a:srgbClr val="505150"/>
                </a:solidFill>
              </a:rPr>
            </a:br>
            <a:r>
              <a:rPr lang="it-IT" sz="2200" dirty="0" smtClean="0">
                <a:solidFill>
                  <a:srgbClr val="505150"/>
                </a:solidFill>
              </a:rPr>
              <a:t> per documenti e comunicati stampa</a:t>
            </a:r>
          </a:p>
          <a:p>
            <a:pPr marL="361950" indent="-361950">
              <a:buFont typeface="Wingdings" panose="05000000000000000000" pitchFamily="2" charset="2"/>
              <a:buChar char="Ø"/>
              <a:defRPr/>
            </a:pPr>
            <a:endParaRPr lang="it-IT" sz="2200" dirty="0" smtClean="0">
              <a:solidFill>
                <a:srgbClr val="505150"/>
              </a:solidFill>
            </a:endParaRPr>
          </a:p>
          <a:p>
            <a:pPr marL="361950" indent="-361950">
              <a:buFont typeface="Wingdings" panose="05000000000000000000" pitchFamily="2" charset="2"/>
              <a:buChar char="Ø"/>
              <a:defRPr/>
            </a:pPr>
            <a:r>
              <a:rPr lang="it-IT" sz="2200" dirty="0" smtClean="0">
                <a:solidFill>
                  <a:srgbClr val="505150"/>
                </a:solidFill>
                <a:hlinkClick r:id="rId4"/>
              </a:rPr>
              <a:t>http://dati-censimentopopolazione.istat.it/</a:t>
            </a:r>
            <a:r>
              <a:rPr lang="it-IT" sz="2200" dirty="0" smtClean="0">
                <a:solidFill>
                  <a:srgbClr val="505150"/>
                </a:solidFill>
              </a:rPr>
              <a:t/>
            </a:r>
            <a:br>
              <a:rPr lang="it-IT" sz="2200" dirty="0" smtClean="0">
                <a:solidFill>
                  <a:srgbClr val="505150"/>
                </a:solidFill>
              </a:rPr>
            </a:br>
            <a:r>
              <a:rPr lang="it-IT" sz="2200" dirty="0" smtClean="0">
                <a:solidFill>
                  <a:srgbClr val="505150"/>
                </a:solidFill>
              </a:rPr>
              <a:t>per i dati attualmente disponibili per tema e disaggregati a livello territoriale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682958" y="5451038"/>
            <a:ext cx="7551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7F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311587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505150"/>
                </a:solidFill>
              </a:rPr>
              <a:t>Dai censimenti alla policy</a:t>
            </a:r>
          </a:p>
        </p:txBody>
      </p:sp>
      <p:pic>
        <p:nvPicPr>
          <p:cNvPr id="7" name="Immagine 6" descr="shutterstock_5995268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624" y="1796816"/>
            <a:ext cx="3731593" cy="422777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731656" y="2034618"/>
            <a:ext cx="3594019" cy="276998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Dietro le quinte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Far emergere attenzione verso l’analisi quantitativa a supporto delle decisioni</a:t>
            </a:r>
          </a:p>
          <a:p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ntegrazione tra le fonti statistiche come strumento di conoscenza complessa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contenuto 2"/>
          <p:cNvSpPr>
            <a:spLocks noGrp="1"/>
          </p:cNvSpPr>
          <p:nvPr>
            <p:ph idx="1"/>
          </p:nvPr>
        </p:nvSpPr>
        <p:spPr>
          <a:xfrm>
            <a:off x="174170" y="1368416"/>
            <a:ext cx="3612043" cy="3714776"/>
          </a:xfrm>
        </p:spPr>
        <p:txBody>
          <a:bodyPr/>
          <a:lstStyle/>
          <a:p>
            <a:pPr marL="179388" lvl="1" indent="0" algn="ctr">
              <a:spcBef>
                <a:spcPct val="30000"/>
              </a:spcBef>
              <a:spcAft>
                <a:spcPts val="0"/>
              </a:spcAft>
              <a:buFont typeface="Arial" charset="0"/>
              <a:buNone/>
            </a:pPr>
            <a:r>
              <a:rPr lang="it-IT" sz="2000" dirty="0" smtClean="0">
                <a:solidFill>
                  <a:srgbClr val="7F142A"/>
                </a:solidFill>
                <a:sym typeface="Wingdings" pitchFamily="2" charset="2"/>
              </a:rPr>
              <a:t>La popolazione residente al 9 ottobre 2011 è</a:t>
            </a:r>
          </a:p>
          <a:p>
            <a:pPr marL="179388" lvl="1" indent="0">
              <a:spcBef>
                <a:spcPct val="30000"/>
              </a:spcBef>
              <a:spcAft>
                <a:spcPts val="0"/>
              </a:spcAft>
              <a:buFont typeface="Arial" charset="0"/>
              <a:buNone/>
            </a:pP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in Sicilia 		a Ragusa</a:t>
            </a:r>
          </a:p>
          <a:p>
            <a:pPr marL="179388" lvl="1" indent="0">
              <a:spcBef>
                <a:spcPct val="30000"/>
              </a:spcBef>
              <a:spcAft>
                <a:spcPts val="0"/>
              </a:spcAft>
              <a:buFont typeface="Arial" charset="0"/>
              <a:buNone/>
            </a:pP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			Totale</a:t>
            </a:r>
            <a:endParaRPr lang="it-IT" sz="2000" dirty="0" smtClean="0">
              <a:solidFill>
                <a:srgbClr val="7F142A"/>
              </a:solidFill>
              <a:sym typeface="Wingdings" pitchFamily="2" charset="2"/>
            </a:endParaRPr>
          </a:p>
          <a:p>
            <a:pPr marL="179388" lvl="1" indent="0">
              <a:spcBef>
                <a:spcPct val="30000"/>
              </a:spcBef>
              <a:spcAft>
                <a:spcPts val="0"/>
              </a:spcAft>
              <a:buFont typeface="Arial" charset="0"/>
              <a:buNone/>
            </a:pPr>
            <a:r>
              <a:rPr lang="it-IT" sz="2000" dirty="0" smtClean="0">
                <a:solidFill>
                  <a:srgbClr val="7F142A"/>
                </a:solidFill>
                <a:sym typeface="Wingdings" pitchFamily="2" charset="2"/>
              </a:rPr>
              <a:t>5.002.904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	   </a:t>
            </a:r>
            <a:r>
              <a:rPr lang="it-IT" sz="2000" dirty="0" smtClean="0">
                <a:solidFill>
                  <a:srgbClr val="7F142A"/>
                </a:solidFill>
                <a:sym typeface="Wingdings" pitchFamily="2" charset="2"/>
              </a:rPr>
              <a:t>307.492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	</a:t>
            </a:r>
          </a:p>
          <a:p>
            <a:pPr marL="179388" lvl="1" indent="0">
              <a:spcBef>
                <a:spcPct val="30000"/>
              </a:spcBef>
              <a:spcAft>
                <a:spcPts val="0"/>
              </a:spcAft>
              <a:buFont typeface="Arial" charset="0"/>
              <a:buNone/>
            </a:pP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			Maschi </a:t>
            </a:r>
          </a:p>
          <a:p>
            <a:pPr marL="179388" lvl="1" indent="0">
              <a:spcBef>
                <a:spcPct val="30000"/>
              </a:spcBef>
              <a:spcAft>
                <a:spcPts val="0"/>
              </a:spcAft>
              <a:buFont typeface="Arial" charset="0"/>
              <a:buNone/>
            </a:pPr>
            <a:r>
              <a:rPr lang="it-IT" sz="2000" dirty="0" smtClean="0">
                <a:solidFill>
                  <a:srgbClr val="7F142A"/>
                </a:solidFill>
                <a:sym typeface="Wingdings" pitchFamily="2" charset="2"/>
              </a:rPr>
              <a:t>2.418.757		</a:t>
            </a:r>
            <a:r>
              <a:rPr lang="it-IT" sz="2000" smtClean="0">
                <a:solidFill>
                  <a:srgbClr val="7F142A"/>
                </a:solidFill>
                <a:sym typeface="Wingdings" pitchFamily="2" charset="2"/>
              </a:rPr>
              <a:t>   150.557</a:t>
            </a:r>
            <a:endParaRPr lang="it-IT" sz="2000" dirty="0" smtClean="0">
              <a:solidFill>
                <a:srgbClr val="7F142A"/>
              </a:solidFill>
              <a:sym typeface="Wingdings" pitchFamily="2" charset="2"/>
            </a:endParaRPr>
          </a:p>
          <a:p>
            <a:pPr marL="179388" lvl="1" indent="0">
              <a:spcBef>
                <a:spcPct val="30000"/>
              </a:spcBef>
              <a:spcAft>
                <a:spcPts val="0"/>
              </a:spcAft>
              <a:buFont typeface="Arial" charset="0"/>
              <a:buNone/>
            </a:pP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			Femmine	</a:t>
            </a:r>
          </a:p>
          <a:p>
            <a:pPr marL="179388" lvl="1" indent="0">
              <a:spcBef>
                <a:spcPct val="30000"/>
              </a:spcBef>
              <a:spcAft>
                <a:spcPts val="0"/>
              </a:spcAft>
              <a:buFont typeface="Arial" charset="0"/>
              <a:buNone/>
            </a:pPr>
            <a:r>
              <a:rPr lang="it-IT" sz="2000" dirty="0" smtClean="0">
                <a:solidFill>
                  <a:srgbClr val="7F142A"/>
                </a:solidFill>
                <a:sym typeface="Wingdings" pitchFamily="2" charset="2"/>
              </a:rPr>
              <a:t>2.584.147		   156.935</a:t>
            </a: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</p:txBody>
      </p:sp>
      <p:sp>
        <p:nvSpPr>
          <p:cNvPr id="5123" name="CasellaDiTesto 2"/>
          <p:cNvSpPr txBox="1">
            <a:spLocks noChangeArrowheads="1"/>
          </p:cNvSpPr>
          <p:nvPr/>
        </p:nvSpPr>
        <p:spPr bwMode="auto">
          <a:xfrm>
            <a:off x="1724468" y="333376"/>
            <a:ext cx="66389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2000" b="1" u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Struttura demografica</a:t>
            </a:r>
          </a:p>
          <a:p>
            <a:pPr algn="r"/>
            <a:r>
              <a:rPr lang="it-IT" sz="2000" b="1" u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popolazione residente</a:t>
            </a:r>
            <a:endParaRPr lang="it-IT" sz="2000" b="1" u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7561" y="1910846"/>
            <a:ext cx="5247394" cy="358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1904983" y="361951"/>
            <a:ext cx="64960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2000" b="1" u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popolazione residente dal 1958 al 2011</a:t>
            </a:r>
            <a:endParaRPr lang="it-IT" sz="2000" b="1" u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422000" y="1682520"/>
            <a:ext cx="3810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it-IT" sz="16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 di Ragusa (valori assoluti)</a:t>
            </a:r>
            <a:endParaRPr lang="it-IT" sz="1600" u="none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14" y="2181539"/>
            <a:ext cx="6156395" cy="37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55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280" y="2203564"/>
            <a:ext cx="6211545" cy="37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1924033" y="371476"/>
            <a:ext cx="64960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2000" b="1" u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Oltre il censimento: </a:t>
            </a:r>
            <a:r>
              <a:rPr lang="it-IT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sz="2000" b="1" u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dinamica demografica</a:t>
            </a:r>
            <a:endParaRPr lang="it-IT" sz="2000" b="1" u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421999" y="1682520"/>
            <a:ext cx="4035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it-IT" sz="16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 di Ragusa (tassi per mille ab.)</a:t>
            </a:r>
            <a:endParaRPr lang="it-IT" sz="1600" u="none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60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3587" y="1831630"/>
            <a:ext cx="6409833" cy="387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CasellaDiTesto 2"/>
          <p:cNvSpPr txBox="1">
            <a:spLocks noChangeArrowheads="1"/>
          </p:cNvSpPr>
          <p:nvPr/>
        </p:nvSpPr>
        <p:spPr bwMode="auto">
          <a:xfrm>
            <a:off x="1900899" y="442863"/>
            <a:ext cx="65008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2000" b="1" u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Variazioni % della popolazione 2011/2001</a:t>
            </a:r>
            <a:endParaRPr lang="it-IT" sz="2000" b="1" u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96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asellaDiTesto 2"/>
          <p:cNvSpPr txBox="1">
            <a:spLocks noChangeArrowheads="1"/>
          </p:cNvSpPr>
          <p:nvPr/>
        </p:nvSpPr>
        <p:spPr bwMode="auto">
          <a:xfrm>
            <a:off x="676030" y="332430"/>
            <a:ext cx="77048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2000" b="1" u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popolazione straniera: incidenza degli strani</a:t>
            </a:r>
            <a:r>
              <a:rPr lang="it-IT" sz="2400" u="none" dirty="0" smtClean="0">
                <a:solidFill>
                  <a:srgbClr val="C00000"/>
                </a:solidFill>
                <a:latin typeface="Franklin Gothic Medium Cond" pitchFamily="34" charset="0"/>
              </a:rPr>
              <a:t>eri </a:t>
            </a:r>
            <a:endParaRPr lang="it-IT" sz="2400" u="none" baseline="30000" dirty="0">
              <a:solidFill>
                <a:srgbClr val="C00000"/>
              </a:solidFill>
              <a:latin typeface="Franklin Gothic Medium Cond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25654" y="1428736"/>
            <a:ext cx="44291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Incidenza degli stranieri (per 1.000 abitanti)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962" y="1119360"/>
            <a:ext cx="3529238" cy="442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435" y="1919277"/>
            <a:ext cx="4853367" cy="300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72396" y="2143116"/>
            <a:ext cx="1285884" cy="209288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600" u="none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maggior incremento % si registra nella popolazione con  80 anni e ol</a:t>
            </a:r>
            <a:r>
              <a:rPr lang="it-IT" u="none" dirty="0" smtClean="0">
                <a:solidFill>
                  <a:srgbClr val="404040"/>
                </a:solidFill>
                <a:latin typeface="+mj-lt"/>
              </a:rPr>
              <a:t>tre</a:t>
            </a:r>
            <a:endParaRPr lang="it-IT" u="none" dirty="0" smtClean="0">
              <a:solidFill>
                <a:srgbClr val="40404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910726" y="388695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b="1" u="none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Popolazione residente per classi di età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187624" y="1285860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Variazione  % 2011/2001 – Sicilia e provincia di Ragusa</a:t>
            </a:r>
            <a:endParaRPr lang="it-IT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493" y="1655192"/>
            <a:ext cx="65817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486</Words>
  <Application>Microsoft Office PowerPoint</Application>
  <PresentationFormat>Presentazione su schermo (4:3)</PresentationFormat>
  <Paragraphs>97</Paragraphs>
  <Slides>23</Slides>
  <Notes>11</Notes>
  <HiddenSlides>1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23</vt:i4>
      </vt:variant>
    </vt:vector>
  </HeadingPairs>
  <TitlesOfParts>
    <vt:vector size="25" baseType="lpstr">
      <vt:lpstr>copertina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Famiglie per numero di componenti (Composizione % al 2011)</vt:lpstr>
      <vt:lpstr>Famiglie con almeno un componente straniero  (composizioni % - anni 2001 e 2011)</vt:lpstr>
      <vt:lpstr>Popolazione di 6 anni e più per grado di istruzione (composizioni % al 2011)</vt:lpstr>
      <vt:lpstr>Variazioni percentuali 2011-2001 della popolazione  di 6 anni e più per grado di istruzione</vt:lpstr>
      <vt:lpstr>Presentazione standard di PowerPoint</vt:lpstr>
      <vt:lpstr>Presentazione standard di PowerPoint</vt:lpstr>
      <vt:lpstr>Presentazione standard di PowerPoint</vt:lpstr>
      <vt:lpstr>Alcuni indicatori sul lavoro: Disoccupazione  </vt:lpstr>
      <vt:lpstr>Alcuni indicatori sul lavoro: Disoccupazione giovanile    </vt:lpstr>
      <vt:lpstr>Alcuni indicatori sul lavoro: Occupazione  </vt:lpstr>
      <vt:lpstr>Alcuni indicatori sul lavoro: Inattività 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Bruna Tabanella</dc:creator>
  <cp:lastModifiedBy>allegraf</cp:lastModifiedBy>
  <cp:revision>142</cp:revision>
  <dcterms:created xsi:type="dcterms:W3CDTF">2012-12-11T11:00:35Z</dcterms:created>
  <dcterms:modified xsi:type="dcterms:W3CDTF">2015-02-05T11:43:02Z</dcterms:modified>
</cp:coreProperties>
</file>