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6" r:id="rId5"/>
    <p:sldId id="27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4CC8-C160-45EF-8723-1D6122F0E9DF}" type="datetimeFigureOut">
              <a:rPr lang="it-IT" smtClean="0"/>
              <a:pPr/>
              <a:t>28/07/2015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A8B9F-D056-4A9D-9FBB-3EF5EEE081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4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C0B6E-6928-4893-827A-F399CEBC7918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6BE3B1-0F91-4EC0-AE93-E5BD8DCB3D12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EB7890-A058-4C3F-AAAC-5D8C3990C91B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DC0A41-606C-460F-8C24-86DE0FC22767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72D460-9317-401A-8C2E-2E38237C55D0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8057C-8F5D-467A-A56F-ED2D04ECB789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12C278-1422-43AC-A893-91CB845A5AE3}" type="slidenum">
              <a:rPr lang="it-IT" altLang="it-IT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it-IT" altLang="it-IT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768758C-A92C-4C8F-960C-B09805306C3A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917E0AF-088D-4708-A5F7-FCF308A74A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04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6C21DF4-D085-4F6A-BF09-292EACDF0B2C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5DCDAEE-4717-4DA0-8B06-1E5B5486EC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4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6F66491-B052-4959-AC99-74BBF1AFF1C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DCD6F48-C3D0-4999-A100-35A0FDA2B1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8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7B3AE33-8DAB-47C3-97A7-992645220B74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83D839A-0D28-46FB-BED4-108C035BDC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40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CE361D7-5AB6-44D4-A9BC-BD87A0A3D456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C5F35E71-236C-4499-AD4A-A31476FA8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46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B28EA7C-466C-4064-9B05-B6C29348F81E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4A55CFB-BC1B-42F4-96EC-4E67AC43A6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1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04367CF-3166-4CCE-8FF1-67CCE5F90839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2100A73-1927-4258-A75F-8B6B8773CB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6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1186EA5-405D-46BD-9BD5-A04135FA2532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B7C7490-4CE1-434E-A786-9B0D8C15D2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25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0938CC41-9A27-4CC9-93AA-AA3878250AE5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F45193E-DB16-4B6E-B789-3779601E4B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365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843199F-824A-4243-8595-997A620C5171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639802A-4DFC-4CC6-B4AD-F6B72D54F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667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0347ECC-B633-4B2A-B998-8E989DC0F0F5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7F2EFDB-D4A7-4655-BFAB-69E895CB01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07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5176A5E-1A78-4724-9A21-B4C2C5DF485A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6734B52-AEC1-44FD-B4A5-9099AE828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050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1C806EE-833B-44E8-A607-0839EB38ED38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A85C41B-895E-49B7-BB9D-B69F5867FF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40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18A979B-6AC1-4D59-9CFF-5D8218C4BF85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2C6E9E9-71C2-4562-B4FB-93B9652AE3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06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FC73C5B-E77F-483C-AB6A-9E3F371C9C8E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CF9AC09-1001-4B0A-BC14-73CAFB240A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05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EDF6CBEB-154A-4FA2-86CA-04110AD81AAA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9944189-884C-4F46-B299-D0C84E2214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336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C50F615-866A-4EDD-AF07-0753D7A5675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C2A570ED-A57C-4F04-B898-CA5D585B87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36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C2DA3C8-0E98-474B-8359-BD400811DD8C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0F8DA91F-989E-47EC-82A0-28C92E406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10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717E2AEE-D4C2-4211-A60D-5E8A8B7A82D7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49F7589B-83B7-49A4-A508-FECA40C35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4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32A9334-D8A4-4761-94F5-212948ADCB37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B48A6B9-D07B-4C83-BC7E-578D9B49BC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750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1E443C9-24B8-4A8B-971B-81542F940C09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714053F-4B4B-4FED-80F1-B64D8E5719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8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08134FE-20A3-4A76-B714-A111BF649E2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462CCB5-F7DC-4501-8542-2677D82D7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7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0CAEAD5-C9FD-4D7B-979F-82E6E1F647F7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BB241DAC-DE27-4295-BE18-A0A7A70BFC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051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811D10C9-6F09-4645-A113-06FA42FB454A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1EEE340-186F-4FE1-BB4B-F7169675A4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6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58ECBA6D-4BBF-4BEA-8707-D08560B6DB92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B354D22-305E-4B15-BCFB-C83513A071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918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ACDE3DF-470B-406A-8570-5F9B5E087B45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27DA60FC-BE5B-4DFD-B1A5-09F851114B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4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3B6C223F-59A7-4DDC-8CAF-860011A0EDD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BEE7FA7-4A47-4BD5-B50F-C0F3CF09E5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97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43A9DFCC-C28F-44DC-8983-84735B6FFE66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0840D8CE-77F7-4090-9E0A-B416EABA0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04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F0F13144-9ADE-4AD4-BF0B-B7D71482102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7B9F296-A370-4C54-83DC-C9FBC6CF4D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06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8290F6C-E89B-4EDE-8EE5-940170806CAF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0E8E44C7-364B-4459-BF9C-49B6E7E79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9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1973934A-507C-4DC4-86AA-9AB246F1388B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3971D07-6D77-4FE1-BD15-4F129F76BE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2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D8B90C48-47F6-45C3-ACC4-EDAE084732CD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67D0D630-4573-4F2E-B9F6-E13673FE4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2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AA1FCC37-38C0-4A28-A366-C3B8A47A9588}" type="datetimeFigureOut">
              <a:rPr lang="it-IT"/>
              <a:pPr>
                <a:defRPr/>
              </a:pPr>
              <a:t>28/07/2015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fld id="{96C21DCF-56A1-42A0-90D6-1DDAB7677B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75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1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Immagine 10" descr="marchio 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5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gsburg.edu/ppages/~Schiel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4"/>
          <p:cNvSpPr txBox="1">
            <a:spLocks noChangeArrowheads="1"/>
          </p:cNvSpPr>
          <p:nvPr/>
        </p:nvSpPr>
        <p:spPr bwMode="auto">
          <a:xfrm>
            <a:off x="827584" y="5005432"/>
            <a:ext cx="7036738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ts val="800"/>
              </a:spcAft>
            </a:pPr>
            <a:r>
              <a:rPr lang="it-IT" altLang="it-IT" dirty="0">
                <a:solidFill>
                  <a:srgbClr val="505150"/>
                </a:solidFill>
                <a:latin typeface="+mn-lt"/>
              </a:rPr>
              <a:t>Marina Peci </a:t>
            </a:r>
            <a:endParaRPr lang="it-IT" altLang="it-IT" dirty="0" smtClean="0">
              <a:solidFill>
                <a:srgbClr val="505150"/>
              </a:solidFill>
              <a:latin typeface="+mn-lt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ts val="800"/>
              </a:spcAft>
            </a:pPr>
            <a:endParaRPr lang="it-IT" altLang="it-IT" sz="1000" dirty="0" smtClean="0">
              <a:solidFill>
                <a:srgbClr val="505150"/>
              </a:solidFill>
              <a:latin typeface="+mn-lt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ts val="800"/>
              </a:spcAft>
            </a:pPr>
            <a:r>
              <a:rPr lang="it-IT" altLang="it-IT" sz="1400" dirty="0" smtClean="0">
                <a:solidFill>
                  <a:srgbClr val="505150"/>
                </a:solidFill>
                <a:latin typeface="+mn-lt"/>
              </a:rPr>
              <a:t>Firenze</a:t>
            </a:r>
            <a:r>
              <a:rPr lang="it-IT" altLang="it-IT" sz="1400" dirty="0" smtClean="0">
                <a:solidFill>
                  <a:srgbClr val="505150"/>
                </a:solidFill>
                <a:latin typeface="+mn-lt"/>
              </a:rPr>
              <a:t>, 24 ottobre 2014</a:t>
            </a:r>
            <a:endParaRPr lang="it-IT" altLang="it-IT" sz="1400" dirty="0">
              <a:solidFill>
                <a:srgbClr val="505150"/>
              </a:solidFill>
              <a:latin typeface="+mn-lt"/>
            </a:endParaRPr>
          </a:p>
        </p:txBody>
      </p:sp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755576" y="1563915"/>
            <a:ext cx="48445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800" dirty="0" smtClean="0">
              <a:solidFill>
                <a:srgbClr val="505150"/>
              </a:solidFill>
              <a:latin typeface="+mn-lt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 smtClean="0">
                <a:solidFill>
                  <a:srgbClr val="505150"/>
                </a:solidFill>
                <a:latin typeface="+mn-lt"/>
              </a:rPr>
              <a:t>Promozione </a:t>
            </a:r>
            <a:r>
              <a:rPr lang="it-IT" altLang="it-IT" sz="2800" dirty="0">
                <a:solidFill>
                  <a:srgbClr val="505150"/>
                </a:solidFill>
                <a:latin typeface="+mn-lt"/>
              </a:rPr>
              <a:t>della cultura statistica: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dirty="0" smtClean="0">
                <a:solidFill>
                  <a:srgbClr val="505150"/>
                </a:solidFill>
                <a:latin typeface="+mn-lt"/>
              </a:rPr>
              <a:t>progetti </a:t>
            </a:r>
            <a:r>
              <a:rPr lang="it-IT" altLang="it-IT" sz="2800" dirty="0">
                <a:solidFill>
                  <a:srgbClr val="505150"/>
                </a:solidFill>
                <a:latin typeface="+mn-lt"/>
              </a:rPr>
              <a:t>e prospettive 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928036"/>
            <a:ext cx="3135909" cy="2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5"/>
          <p:cNvSpPr txBox="1">
            <a:spLocks noChangeArrowheads="1"/>
          </p:cNvSpPr>
          <p:nvPr/>
        </p:nvSpPr>
        <p:spPr bwMode="auto">
          <a:xfrm>
            <a:off x="415925" y="862013"/>
            <a:ext cx="81946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…secondaria di secondo grado: la chiave è sempre nel coinvolgimento, nell’imparare facendo…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771775"/>
            <a:ext cx="3454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5"/>
          <p:cNvSpPr txBox="1">
            <a:spLocks noChangeArrowheads="1"/>
          </p:cNvSpPr>
          <p:nvPr/>
        </p:nvSpPr>
        <p:spPr bwMode="auto">
          <a:xfrm>
            <a:off x="415925" y="862013"/>
            <a:ext cx="8194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…recuperare la dimensione induttiva della conoscenza ancorandola a «casi» reali 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28950"/>
            <a:ext cx="2846388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7848600" cy="57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5" name="Immagine 4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sellaDiTesto 5"/>
          <p:cNvSpPr txBox="1">
            <a:spLocks noChangeArrowheads="1"/>
          </p:cNvSpPr>
          <p:nvPr/>
        </p:nvSpPr>
        <p:spPr bwMode="auto">
          <a:xfrm>
            <a:off x="611188" y="4014788"/>
            <a:ext cx="76438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Nelle esercitazioni o negli storytelling sono molto attraenti per i giovani i temi che riguardano l’ambiente, le relazioni sociali, la cultura e il tempo libero …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08025"/>
            <a:ext cx="48577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395288" y="260350"/>
            <a:ext cx="80645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it-IT" altLang="it-IT" sz="2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altLang="it-IT" b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altLang="it-IT" b="1" i="1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Rete di referenti per la promozione della cultura statistica sul territorio</a:t>
            </a:r>
            <a:endParaRPr lang="it-IT" altLang="it-IT" b="1" smtClean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684463"/>
            <a:ext cx="5092700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sellaDiTesto 3"/>
          <p:cNvSpPr txBox="1">
            <a:spLocks noChangeArrowheads="1"/>
          </p:cNvSpPr>
          <p:nvPr/>
        </p:nvSpPr>
        <p:spPr bwMode="auto">
          <a:xfrm>
            <a:off x="684213" y="476250"/>
            <a:ext cx="753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404040"/>
                </a:solidFill>
                <a:latin typeface="Bookman Old Style" pitchFamily="18" charset="0"/>
                <a:cs typeface="Arial" charset="0"/>
              </a:rPr>
              <a:t>Dove rintracciare i materiali per le scuole?</a:t>
            </a:r>
          </a:p>
        </p:txBody>
      </p:sp>
      <p:sp>
        <p:nvSpPr>
          <p:cNvPr id="36867" name="CasellaDiTesto 4"/>
          <p:cNvSpPr txBox="1">
            <a:spLocks noChangeArrowheads="1"/>
          </p:cNvSpPr>
          <p:nvPr/>
        </p:nvSpPr>
        <p:spPr bwMode="auto">
          <a:xfrm>
            <a:off x="684213" y="1025525"/>
            <a:ext cx="7154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it-IT" altLang="it-IT" sz="2200">
                <a:solidFill>
                  <a:srgbClr val="505150"/>
                </a:solidFill>
                <a:latin typeface="Bookman Old Style" pitchFamily="18" charset="0"/>
                <a:cs typeface="Arial" charset="0"/>
              </a:rPr>
              <a:t>Area </a:t>
            </a:r>
            <a:r>
              <a:rPr lang="it-IT" altLang="it-IT" sz="2200" b="1">
                <a:solidFill>
                  <a:srgbClr val="505150"/>
                </a:solidFill>
                <a:latin typeface="Bookman Old Style" pitchFamily="18" charset="0"/>
                <a:cs typeface="Arial" charset="0"/>
              </a:rPr>
              <a:t>Under21</a:t>
            </a:r>
            <a:r>
              <a:rPr lang="it-IT" altLang="it-IT" sz="2200">
                <a:solidFill>
                  <a:srgbClr val="505150"/>
                </a:solidFill>
                <a:latin typeface="Bookman Old Style" pitchFamily="18" charset="0"/>
                <a:cs typeface="Arial" charset="0"/>
              </a:rPr>
              <a:t> delle pagine web della ex Scuola superiore di statistica</a:t>
            </a:r>
          </a:p>
        </p:txBody>
      </p:sp>
      <p:pic>
        <p:nvPicPr>
          <p:cNvPr id="73732" name="Picture 4" descr="http://findicons.com/files/icons/1700/2d/512/arrow_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2713">
            <a:off x="7027069" y="762794"/>
            <a:ext cx="16224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magin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795463"/>
            <a:ext cx="520541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414338" y="1090613"/>
            <a:ext cx="71501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it-IT" altLang="it-IT" sz="28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●</a:t>
            </a:r>
            <a:r>
              <a:rPr lang="it-IT" altLang="it-IT" sz="2800" b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borse di studio post dottorato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Arial" charset="0"/>
              <a:buNone/>
            </a:pPr>
            <a:r>
              <a:rPr lang="it-IT" altLang="it-IT" sz="2800" b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● assegni di ricerca 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Arial" charset="0"/>
              <a:buNone/>
            </a:pPr>
            <a:r>
              <a:rPr lang="it-IT" altLang="it-IT" sz="2800" b="1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●</a:t>
            </a:r>
            <a:r>
              <a:rPr lang="it-IT" altLang="it-IT" sz="2800" b="1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tutoraggio di   ricerca per neolaureati e laureandi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endParaRPr lang="it-IT" altLang="it-IT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ct val="20000"/>
              </a:spcAft>
              <a:buFont typeface="Wingdings" pitchFamily="2" charset="2"/>
              <a:buNone/>
            </a:pPr>
            <a:endParaRPr lang="it-IT" altLang="it-IT" b="1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19748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CasellaDiTesto 1"/>
          <p:cNvSpPr txBox="1">
            <a:spLocks noChangeArrowheads="1"/>
          </p:cNvSpPr>
          <p:nvPr/>
        </p:nvSpPr>
        <p:spPr bwMode="auto">
          <a:xfrm>
            <a:off x="6516688" y="4437063"/>
            <a:ext cx="1974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1"/>
          <p:cNvSpPr txBox="1">
            <a:spLocks noChangeArrowheads="1"/>
          </p:cNvSpPr>
          <p:nvPr/>
        </p:nvSpPr>
        <p:spPr bwMode="auto">
          <a:xfrm>
            <a:off x="2484438" y="620713"/>
            <a:ext cx="2668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prstClr val="black"/>
                </a:solidFill>
                <a:latin typeface="Bookman Old Style" pitchFamily="18" charset="0"/>
              </a:rPr>
              <a:t>Prospettive</a:t>
            </a:r>
          </a:p>
        </p:txBody>
      </p:sp>
      <p:sp>
        <p:nvSpPr>
          <p:cNvPr id="46083" name="CasellaDiTesto 2"/>
          <p:cNvSpPr txBox="1">
            <a:spLocks noChangeArrowheads="1"/>
          </p:cNvSpPr>
          <p:nvPr/>
        </p:nvSpPr>
        <p:spPr bwMode="auto">
          <a:xfrm>
            <a:off x="539750" y="1292225"/>
            <a:ext cx="7958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prstClr val="black"/>
                </a:solidFill>
                <a:latin typeface="Bookman Old Style" pitchFamily="18" charset="0"/>
              </a:rPr>
              <a:t>La mission di promuovere la cultura statistica rimane attuale…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636838"/>
            <a:ext cx="30210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asellaDiTesto 4"/>
          <p:cNvSpPr txBox="1">
            <a:spLocks noChangeArrowheads="1"/>
          </p:cNvSpPr>
          <p:nvPr/>
        </p:nvSpPr>
        <p:spPr bwMode="auto">
          <a:xfrm>
            <a:off x="4211638" y="2492375"/>
            <a:ext cx="4824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prstClr val="black"/>
                </a:solidFill>
                <a:latin typeface="Bookman Old Style" pitchFamily="18" charset="0"/>
              </a:rPr>
              <a:t>per </a:t>
            </a:r>
            <a:r>
              <a:rPr lang="it-IT" altLang="it-IT" sz="2800" b="1">
                <a:solidFill>
                  <a:prstClr val="black"/>
                </a:solidFill>
                <a:latin typeface="Bookman Old Style" pitchFamily="18" charset="0"/>
              </a:rPr>
              <a:t>superare le asimmetrie informative</a:t>
            </a:r>
          </a:p>
        </p:txBody>
      </p:sp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3575"/>
            <a:ext cx="42672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CasellaDiTesto 2"/>
          <p:cNvSpPr txBox="1">
            <a:spLocks noChangeArrowheads="1"/>
          </p:cNvSpPr>
          <p:nvPr/>
        </p:nvSpPr>
        <p:spPr bwMode="auto">
          <a:xfrm>
            <a:off x="825500" y="5699125"/>
            <a:ext cx="1944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peci@istat.it</a:t>
            </a:r>
          </a:p>
        </p:txBody>
      </p:sp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2"/>
          <p:cNvSpPr txBox="1">
            <a:spLocks noChangeArrowheads="1"/>
          </p:cNvSpPr>
          <p:nvPr/>
        </p:nvSpPr>
        <p:spPr bwMode="auto">
          <a:xfrm>
            <a:off x="971550" y="908050"/>
            <a:ext cx="73707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3200" b="1" dirty="0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Ma che cos’è la cultura statistica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 dirty="0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(o </a:t>
            </a:r>
            <a:r>
              <a:rPr lang="it-IT" altLang="it-IT" sz="3200" b="1" i="1" dirty="0" err="1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statistical</a:t>
            </a:r>
            <a:r>
              <a:rPr lang="it-IT" altLang="it-IT" sz="3200" b="1" i="1" dirty="0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3200" b="1" i="1" dirty="0" err="1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literacy</a:t>
            </a:r>
            <a:r>
              <a:rPr lang="it-IT" altLang="it-IT" sz="3200" b="1" dirty="0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)?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25625"/>
            <a:ext cx="16097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742949" y="3356992"/>
            <a:ext cx="78279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  <a:hlinkClick r:id="rId3"/>
              </a:rPr>
              <a:t>Milo </a:t>
            </a:r>
            <a:r>
              <a:rPr lang="en-US" altLang="it-IT" dirty="0" err="1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  <a:hlinkClick r:id="rId3"/>
              </a:rPr>
              <a:t>Schield</a:t>
            </a:r>
            <a:r>
              <a:rPr lang="en-US" altLang="it-IT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en-US" altLang="it-IT" sz="1600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Director of the W. M. Keck Statistical Literacy Project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1600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Professor, Dept. of Business Administration, Augsburg College, Minneapolis</a:t>
            </a:r>
            <a:r>
              <a:rPr lang="it-IT" altLang="it-IT" sz="1600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1600" dirty="0" err="1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suggests</a:t>
            </a:r>
            <a:r>
              <a:rPr lang="it-IT" altLang="it-IT" sz="1600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some </a:t>
            </a:r>
            <a:r>
              <a:rPr lang="it-IT" altLang="it-IT" sz="1600" dirty="0" err="1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definitions</a:t>
            </a:r>
            <a:endParaRPr lang="it-IT" altLang="it-IT" sz="1600" dirty="0" smtClean="0">
              <a:solidFill>
                <a:prstClr val="black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C0504D"/>
              </a:solidFill>
              <a:latin typeface="Bookman Old Style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z="3200" b="1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Statistical literacy is </a:t>
            </a:r>
            <a:r>
              <a:rPr lang="en-US" altLang="it-IT" sz="3200" b="1" dirty="0" smtClean="0">
                <a:solidFill>
                  <a:srgbClr val="FF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critical thinking </a:t>
            </a:r>
            <a:r>
              <a:rPr lang="en-US" altLang="it-IT" sz="3200" b="1" dirty="0" smtClean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about statistics in arguments… </a:t>
            </a:r>
            <a:endParaRPr lang="it-IT" altLang="it-IT" sz="3200" b="1" dirty="0" smtClean="0">
              <a:solidFill>
                <a:prstClr val="black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3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50825" y="260350"/>
            <a:ext cx="47529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it-IT" altLang="ja-JP" sz="2800" b="1" dirty="0" smtClean="0">
              <a:solidFill>
                <a:srgbClr val="0000FF"/>
              </a:solidFill>
              <a:latin typeface="Calibri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it-IT" altLang="ja-JP" sz="28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altLang="ja-JP" sz="2800" b="1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 cultura statistica rappresenta </a:t>
            </a:r>
            <a:r>
              <a:rPr lang="it-IT" altLang="ja-JP" sz="2800" b="1" dirty="0">
                <a:solidFill>
                  <a:sysClr val="windowText" lastClr="0000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un utile strumento per </a:t>
            </a:r>
            <a:r>
              <a:rPr lang="it-IT" altLang="ja-JP" sz="2800" b="1">
                <a:solidFill>
                  <a:sysClr val="windowText" lastClr="0000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ripararci </a:t>
            </a:r>
            <a:r>
              <a:rPr lang="it-IT" altLang="ja-JP" sz="2800" b="1" smtClean="0">
                <a:solidFill>
                  <a:sysClr val="windowText" lastClr="0000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dal </a:t>
            </a:r>
            <a:r>
              <a:rPr lang="it-IT" altLang="ja-JP" sz="2800" b="1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«rumore» della troppa informazione</a:t>
            </a:r>
            <a:endParaRPr lang="it-IT" altLang="it-IT" sz="2800" b="1" dirty="0" smtClean="0">
              <a:solidFill>
                <a:sysClr val="windowText" lastClr="000000"/>
              </a:solidFill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it-IT" sz="2800" b="1" dirty="0" smtClean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8830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2"/>
          <p:cNvSpPr txBox="1">
            <a:spLocks noChangeArrowheads="1"/>
          </p:cNvSpPr>
          <p:nvPr/>
        </p:nvSpPr>
        <p:spPr bwMode="auto">
          <a:xfrm>
            <a:off x="971550" y="908050"/>
            <a:ext cx="7191392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20000"/>
              </a:spcAft>
            </a:pPr>
            <a:r>
              <a:rPr lang="it-IT" altLang="ja-JP" sz="2800" b="1" dirty="0">
                <a:solidFill>
                  <a:srgbClr val="000000"/>
                </a:solidFill>
                <a:latin typeface="Bookman Old Style" pitchFamily="18" charset="0"/>
              </a:rPr>
              <a:t>Per questo </a:t>
            </a:r>
            <a:r>
              <a:rPr lang="it-IT" altLang="ja-JP" sz="2800" b="1" dirty="0" smtClean="0">
                <a:solidFill>
                  <a:srgbClr val="FF0000"/>
                </a:solidFill>
                <a:latin typeface="Bookman Old Style" pitchFamily="18" charset="0"/>
              </a:rPr>
              <a:t>la </a:t>
            </a:r>
            <a:r>
              <a:rPr lang="it-IT" altLang="ja-JP" sz="2800" b="1" dirty="0">
                <a:solidFill>
                  <a:srgbClr val="FF0000"/>
                </a:solidFill>
                <a:latin typeface="Bookman Old Style" pitchFamily="18" charset="0"/>
              </a:rPr>
              <a:t>diffusione della cultura </a:t>
            </a:r>
            <a:endParaRPr lang="it-IT" altLang="ja-JP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20000"/>
              </a:spcAft>
            </a:pPr>
            <a:r>
              <a:rPr lang="it-IT" altLang="ja-JP" sz="2800" b="1" dirty="0" smtClean="0">
                <a:solidFill>
                  <a:srgbClr val="FF0000"/>
                </a:solidFill>
                <a:latin typeface="Bookman Old Style" pitchFamily="18" charset="0"/>
              </a:rPr>
              <a:t>statistica </a:t>
            </a:r>
            <a:r>
              <a:rPr lang="it-IT" altLang="ja-JP" sz="2800" b="1" dirty="0" smtClean="0">
                <a:solidFill>
                  <a:srgbClr val="000000"/>
                </a:solidFill>
                <a:latin typeface="Bookman Old Style" pitchFamily="18" charset="0"/>
              </a:rPr>
              <a:t>rappresenta </a:t>
            </a:r>
            <a:r>
              <a:rPr lang="it-IT" altLang="ja-JP" sz="2800" b="1" dirty="0">
                <a:solidFill>
                  <a:srgbClr val="000000"/>
                </a:solidFill>
                <a:latin typeface="Bookman Old Style" pitchFamily="18" charset="0"/>
              </a:rPr>
              <a:t>una priorità </a:t>
            </a:r>
            <a:endParaRPr lang="it-IT" altLang="ja-JP" sz="2800" b="1" dirty="0" smtClean="0">
              <a:solidFill>
                <a:srgbClr val="000000"/>
              </a:solidFill>
              <a:latin typeface="Bookman Old Style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20000"/>
              </a:spcAft>
            </a:pPr>
            <a:r>
              <a:rPr lang="it-IT" altLang="ja-JP" sz="2800" b="1" dirty="0" smtClean="0">
                <a:solidFill>
                  <a:srgbClr val="000000"/>
                </a:solidFill>
                <a:latin typeface="Bookman Old Style" pitchFamily="18" charset="0"/>
              </a:rPr>
              <a:t>strategica per </a:t>
            </a:r>
            <a:r>
              <a:rPr lang="it-IT" altLang="ja-JP" sz="2800" b="1" dirty="0">
                <a:solidFill>
                  <a:srgbClr val="000000"/>
                </a:solidFill>
                <a:latin typeface="Bookman Old Style" pitchFamily="18" charset="0"/>
              </a:rPr>
              <a:t>l’Istat</a:t>
            </a:r>
            <a:endParaRPr lang="it-IT" altLang="it-IT" sz="2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7" name="Picture 4" descr="http://delsurfoundation.org/wp-content/uploads/2012/10/go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068638"/>
            <a:ext cx="4216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838325"/>
            <a:ext cx="5661025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73088" y="857250"/>
            <a:ext cx="764381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dirty="0">
                <a:solidFill>
                  <a:srgbClr val="50515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 target privilegiati: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50515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pubblica amministrazione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50515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50515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Scuole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rgbClr val="505150"/>
                </a:solidFill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cittadini</a:t>
            </a:r>
          </a:p>
        </p:txBody>
      </p:sp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554037"/>
            <a:ext cx="1368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ttangolo 1"/>
          <p:cNvSpPr>
            <a:spLocks noChangeArrowheads="1"/>
          </p:cNvSpPr>
          <p:nvPr/>
        </p:nvSpPr>
        <p:spPr bwMode="auto">
          <a:xfrm>
            <a:off x="744538" y="1066800"/>
            <a:ext cx="7796212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altLang="it-IT" sz="2400" b="1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pubblica amministrazione </a:t>
            </a: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per diffondere metodi e tecniche di analisi statistica a supporto dei processi decisionali  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i </a:t>
            </a:r>
            <a:r>
              <a:rPr lang="it-IT" altLang="it-IT" sz="2400" b="1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media</a:t>
            </a: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, intermediari fondamentali verso l’opinione pubblica</a:t>
            </a: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il settore dell’</a:t>
            </a:r>
            <a:r>
              <a:rPr lang="it-IT" altLang="it-IT" sz="2400" i="1" dirty="0" err="1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education</a:t>
            </a:r>
            <a:endParaRPr lang="it-IT" altLang="it-IT" sz="2400" i="1" dirty="0">
              <a:solidFill>
                <a:prstClr val="black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tutti i cittadini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2860675"/>
            <a:ext cx="1081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789363"/>
            <a:ext cx="995362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/>
          <p:cNvSpPr>
            <a:spLocks noChangeArrowheads="1"/>
          </p:cNvSpPr>
          <p:nvPr/>
        </p:nvSpPr>
        <p:spPr bwMode="auto">
          <a:xfrm>
            <a:off x="185738" y="844550"/>
            <a:ext cx="8807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r>
              <a:rPr lang="it-IT" altLang="it-IT" sz="2400" dirty="0" smtClean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Perché la </a:t>
            </a:r>
            <a:r>
              <a:rPr lang="it-IT" altLang="it-IT" sz="2400" dirty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cultura statistica ci consente di esercitare in pieno un ruolo di </a:t>
            </a:r>
            <a:r>
              <a:rPr lang="it-IT" altLang="it-IT" sz="2400" b="1" dirty="0">
                <a:solidFill>
                  <a:srgbClr val="00000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cittadinanza attiva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363788"/>
            <a:ext cx="7532688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5"/>
          <p:cNvSpPr txBox="1">
            <a:spLocks noChangeArrowheads="1"/>
          </p:cNvSpPr>
          <p:nvPr/>
        </p:nvSpPr>
        <p:spPr bwMode="auto">
          <a:xfrm>
            <a:off x="415925" y="862013"/>
            <a:ext cx="819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…scuola primaria: imparare giocando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1449388"/>
            <a:ext cx="42084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6" name="Immagine 5" descr="LogoGis2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5"/>
          <p:cNvSpPr txBox="1">
            <a:spLocks noChangeArrowheads="1"/>
          </p:cNvSpPr>
          <p:nvPr/>
        </p:nvSpPr>
        <p:spPr bwMode="auto">
          <a:xfrm>
            <a:off x="461963" y="3463925"/>
            <a:ext cx="4049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…secondaria di primo grado: gioco di </a:t>
            </a:r>
            <a:r>
              <a:rPr lang="it-IT" altLang="it-IT" sz="2800" b="1" i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squadra</a:t>
            </a:r>
            <a:r>
              <a:rPr lang="it-IT" altLang="it-IT" sz="2800" b="1">
                <a:solidFill>
                  <a:srgbClr val="50515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 e problem solving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03488"/>
            <a:ext cx="456088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46075"/>
            <a:ext cx="25050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2195736" y="6412896"/>
            <a:ext cx="453650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7F7F7F"/>
                </a:solidFill>
                <a:latin typeface="+mn-lt"/>
              </a:rPr>
              <a:t>Promozione della cultura statistica, Marina Peci – Firenze, 24 ottobre 2014</a:t>
            </a:r>
          </a:p>
        </p:txBody>
      </p:sp>
      <p:pic>
        <p:nvPicPr>
          <p:cNvPr id="7" name="Immagine 6" descr="LogoGis20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5" y="6310315"/>
            <a:ext cx="661163" cy="4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493</Words>
  <Application>Microsoft Office PowerPoint</Application>
  <PresentationFormat>Presentazione su schermo (4:3)</PresentationFormat>
  <Paragraphs>66</Paragraphs>
  <Slides>18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copertina</vt:lpstr>
      <vt:lpstr>1_copertina</vt:lpstr>
      <vt:lpstr>2_copertina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MP. Peci</dc:creator>
  <cp:lastModifiedBy>Daniela DL. Lauriello</cp:lastModifiedBy>
  <cp:revision>5</cp:revision>
  <dcterms:created xsi:type="dcterms:W3CDTF">2014-10-23T11:47:09Z</dcterms:created>
  <dcterms:modified xsi:type="dcterms:W3CDTF">2015-07-28T09:35:43Z</dcterms:modified>
</cp:coreProperties>
</file>