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1" r:id="rId3"/>
    <p:sldId id="262" r:id="rId4"/>
    <p:sldId id="267" r:id="rId5"/>
    <p:sldId id="263" r:id="rId6"/>
    <p:sldId id="268" r:id="rId7"/>
    <p:sldId id="269" r:id="rId8"/>
    <p:sldId id="272" r:id="rId9"/>
    <p:sldId id="271" r:id="rId10"/>
    <p:sldId id="282" r:id="rId11"/>
    <p:sldId id="273" r:id="rId12"/>
    <p:sldId id="278" r:id="rId13"/>
    <p:sldId id="280" r:id="rId14"/>
    <p:sldId id="281" r:id="rId15"/>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2" autoAdjust="0"/>
    <p:restoredTop sz="94672" autoAdjust="0"/>
  </p:normalViewPr>
  <p:slideViewPr>
    <p:cSldViewPr snapToGrid="0" snapToObjects="1">
      <p:cViewPr>
        <p:scale>
          <a:sx n="100" d="100"/>
          <a:sy n="100" d="100"/>
        </p:scale>
        <p:origin x="-810" y="-210"/>
      </p:cViewPr>
      <p:guideLst>
        <p:guide orient="horz" pos="1335"/>
        <p:guide pos="57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B03E8D-9DC5-4B42-A2EA-9DDFBB5BBA8B}" type="datetimeFigureOut">
              <a:rPr lang="it-IT"/>
              <a:pPr>
                <a:defRPr/>
              </a:pPr>
              <a:t>24/03/2015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E79B2E-B207-44AE-84E7-D723DD0C8685}" type="slidenum">
              <a:rPr lang="it-IT"/>
              <a:pPr>
                <a:defRPr/>
              </a:pPr>
              <a:t>‹N›</a:t>
            </a:fld>
            <a:endParaRPr lang="it-IT"/>
          </a:p>
        </p:txBody>
      </p:sp>
    </p:spTree>
    <p:extLst>
      <p:ext uri="{BB962C8B-B14F-4D97-AF65-F5344CB8AC3E}">
        <p14:creationId xmlns:p14="http://schemas.microsoft.com/office/powerpoint/2010/main" val="662689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it-IT" altLang="it-IT" smtClean="0"/>
          </a:p>
        </p:txBody>
      </p:sp>
      <p:sp>
        <p:nvSpPr>
          <p:cNvPr id="2867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A6563B8B-6F57-4404-B6A1-DA04C1B3037B}" type="slidenum">
              <a:rPr lang="it-IT" altLang="it-IT" smtClean="0">
                <a:latin typeface="Calibri" pitchFamily="34" charset="0"/>
              </a:rPr>
              <a:pPr fontAlgn="base">
                <a:spcBef>
                  <a:spcPct val="0"/>
                </a:spcBef>
                <a:spcAft>
                  <a:spcPct val="0"/>
                </a:spcAft>
                <a:defRPr/>
              </a:pPr>
              <a:t>7</a:t>
            </a:fld>
            <a:endParaRPr lang="it-IT" altLang="it-IT"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2970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5E4A1D-2FE8-46B8-9990-C67A6AEE09E6}" type="slidenum">
              <a:rPr lang="it-IT" altLang="it-IT" smtClean="0">
                <a:latin typeface="Calibri" pitchFamily="34" charset="0"/>
              </a:rPr>
              <a:pPr fontAlgn="base">
                <a:spcBef>
                  <a:spcPct val="0"/>
                </a:spcBef>
                <a:spcAft>
                  <a:spcPct val="0"/>
                </a:spcAft>
                <a:defRPr/>
              </a:pPr>
              <a:t>8</a:t>
            </a:fld>
            <a:endParaRPr lang="it-IT" altLang="it-IT"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a:p>
            <a:pPr eaLnBrk="1" hangingPunct="1">
              <a:spcBef>
                <a:spcPct val="0"/>
              </a:spcBef>
            </a:pPr>
            <a:r>
              <a:rPr lang="it-IT" altLang="it-IT" smtClean="0"/>
              <a:t>Il progetto punta a realizzare un sistema informativo di indicatori che misurino il contributo dell’azione amministrativi al Bes del territorio di riferimento. Tale sistema poiché basato su dati di fonte interna costituirebbe un utile strumento per politici e amministratori e cittadini per valutare l’azione amministrativa in termini di capacità di individuazione dei bisogni e raggiungimento dei risultati.</a:t>
            </a:r>
          </a:p>
          <a:p>
            <a:pPr eaLnBrk="1" hangingPunct="1">
              <a:spcBef>
                <a:spcPct val="0"/>
              </a:spcBef>
            </a:pPr>
            <a:endParaRPr lang="it-IT" altLang="it-IT" smtClean="0"/>
          </a:p>
          <a:p>
            <a:pPr eaLnBrk="1" hangingPunct="1">
              <a:spcBef>
                <a:spcPct val="0"/>
              </a:spcBef>
            </a:pPr>
            <a:endParaRPr lang="it-IT" altLang="it-IT" smtClean="0"/>
          </a:p>
        </p:txBody>
      </p:sp>
      <p:sp>
        <p:nvSpPr>
          <p:cNvPr id="3072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C84FFFDD-1963-468F-92D5-8E1A6CF3D4ED}" type="slidenum">
              <a:rPr lang="it-IT" altLang="it-IT" smtClean="0">
                <a:latin typeface="Calibri" pitchFamily="34" charset="0"/>
              </a:rPr>
              <a:pPr fontAlgn="base">
                <a:spcBef>
                  <a:spcPct val="0"/>
                </a:spcBef>
                <a:spcAft>
                  <a:spcPct val="0"/>
                </a:spcAft>
                <a:defRPr/>
              </a:pPr>
              <a:t>9</a:t>
            </a:fld>
            <a:endParaRPr lang="it-IT" altLang="it-IT"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3174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54F902AB-73EC-435F-8142-777C95D835D4}" type="slidenum">
              <a:rPr lang="it-IT" altLang="it-IT" smtClean="0">
                <a:latin typeface="Calibri" pitchFamily="34" charset="0"/>
              </a:rPr>
              <a:pPr fontAlgn="base">
                <a:spcBef>
                  <a:spcPct val="0"/>
                </a:spcBef>
                <a:spcAft>
                  <a:spcPct val="0"/>
                </a:spcAft>
                <a:defRPr/>
              </a:pPr>
              <a:t>11</a:t>
            </a:fld>
            <a:endParaRPr lang="it-IT" altLang="it-IT"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t>Gli indicatori specifici saranno tendenzialmente comuni a tutte le 21 realtà territoriali aderenti al progetto e, qualora il progetto venisse esteso, a  tutte le province del territorio nazionale</a:t>
            </a:r>
          </a:p>
        </p:txBody>
      </p:sp>
      <p:sp>
        <p:nvSpPr>
          <p:cNvPr id="3277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8F4537E0-BF19-4DA8-9CC1-0D71C90DDD16}" type="slidenum">
              <a:rPr lang="it-IT" altLang="it-IT" smtClean="0">
                <a:latin typeface="Calibri" pitchFamily="34" charset="0"/>
              </a:rPr>
              <a:pPr fontAlgn="base">
                <a:spcBef>
                  <a:spcPct val="0"/>
                </a:spcBef>
                <a:spcAft>
                  <a:spcPct val="0"/>
                </a:spcAft>
                <a:defRPr/>
              </a:pPr>
              <a:t>12</a:t>
            </a:fld>
            <a:endParaRPr lang="it-IT" altLang="it-IT"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t>L’introduzione del Documento Unico di Programmazione ha generato un crescente bisogno di informazione statistica a supporto dei processi decisionali anche per gli aspetti di rendicontazione e consultazione pubblica che devono essere attivati</a:t>
            </a:r>
          </a:p>
          <a:p>
            <a:pPr eaLnBrk="1" hangingPunct="1">
              <a:spcBef>
                <a:spcPct val="0"/>
              </a:spcBef>
            </a:pPr>
            <a:endParaRPr lang="it-IT" altLang="it-IT" smtClean="0"/>
          </a:p>
          <a:p>
            <a:pPr eaLnBrk="1" hangingPunct="1">
              <a:spcBef>
                <a:spcPct val="0"/>
              </a:spcBef>
            </a:pPr>
            <a:r>
              <a:rPr lang="it-IT" altLang="it-IT" smtClean="0"/>
              <a:t>Nei DUP di tutti gli EELL si prevede una prima sezione – strategica – volta da individuare le scelte e gli indirizzi generali di programmazione dell’Ente nonché gli strumenti di rendicontazione e le modalità di partecipazione che si adotteranno in merito. L’individuazione degli obiettivi strategici è conseguente a un processo conoscitivo di analisi delle condizioni esterne e interne all’Ente basato sulla </a:t>
            </a:r>
            <a:r>
              <a:rPr lang="it-IT" altLang="it-IT" sz="1100" smtClean="0"/>
              <a:t>valutazione corrente ed evolutiva della situazione socio-economica del territorio di riferimento anche in considerazione dei risultati e delle prospettive future di sviluppo socio-economico. Ma </a:t>
            </a:r>
            <a:r>
              <a:rPr lang="it-IT" altLang="it-IT" smtClean="0"/>
              <a:t>Le “linee guida” ministeriali recitano “</a:t>
            </a:r>
            <a:r>
              <a:rPr lang="it-IT" altLang="it-IT" i="1" smtClean="0"/>
              <a:t>ciascun ente locale è incoraggiato ad individuare propri indicatori…</a:t>
            </a:r>
            <a:r>
              <a:rPr lang="it-IT" altLang="it-IT" smtClean="0"/>
              <a:t>”, lasciando un ampio margine di discrezionalità, che spesso si traduce nella produzione di documenti ricchi di informazioni che difficilmente sono ricondotte entro un quadro concettuale unitario che le tenga insieme.</a:t>
            </a:r>
          </a:p>
          <a:p>
            <a:pPr eaLnBrk="1" hangingPunct="1">
              <a:spcBef>
                <a:spcPct val="0"/>
              </a:spcBef>
            </a:pPr>
            <a:endParaRPr lang="it-IT" altLang="it-IT" smtClean="0"/>
          </a:p>
          <a:p>
            <a:pPr eaLnBrk="1" hangingPunct="1">
              <a:spcBef>
                <a:spcPct val="0"/>
              </a:spcBef>
            </a:pPr>
            <a:r>
              <a:rPr lang="it-IT" altLang="it-IT" smtClean="0"/>
              <a:t>Il progetto Bes delle Province è un tentativo di costruire un set informativo statistico comune agli Enti che possa supportare anche l’elaborazione del DUP entro una matrice concettuale di riferimento capace di fungere da quadro sistematico entro cui collocare strategie, missioni e programmi.  Le misure del Bes sono indicatori «normativi» , </a:t>
            </a:r>
            <a:r>
              <a:rPr lang="it-IT" altLang="it-IT" sz="1100" smtClean="0"/>
              <a:t>sono obiettivi di progresso cui tendere, e quindi sono legittimate a questo tipo di utilizzo. </a:t>
            </a:r>
          </a:p>
        </p:txBody>
      </p:sp>
      <p:sp>
        <p:nvSpPr>
          <p:cNvPr id="337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472756A9-F97C-4606-90E8-66B1ADD69218}" type="slidenum">
              <a:rPr lang="it-IT" altLang="it-IT" smtClean="0">
                <a:latin typeface="Calibri" pitchFamily="34" charset="0"/>
              </a:rPr>
              <a:pPr fontAlgn="base">
                <a:spcBef>
                  <a:spcPct val="0"/>
                </a:spcBef>
                <a:spcAft>
                  <a:spcPct val="0"/>
                </a:spcAft>
                <a:defRPr/>
              </a:pPr>
              <a:t>13</a:t>
            </a:fld>
            <a:endParaRPr lang="it-IT" altLang="it-IT"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61E0CE-8236-489E-861C-502EA0044C72}" type="datetimeFigureOut">
              <a:rPr lang="it-IT"/>
              <a:pPr>
                <a:defRPr/>
              </a:pPr>
              <a:t>24/03/2015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A8B183-091D-4123-ABA7-E86D04611DE8}" type="slidenum">
              <a:rPr lang="it-IT"/>
              <a:pPr>
                <a:defRPr/>
              </a:pPr>
              <a:t>‹N›</a:t>
            </a:fld>
            <a:endParaRPr lang="it-IT"/>
          </a:p>
        </p:txBody>
      </p:sp>
    </p:spTree>
    <p:extLst>
      <p:ext uri="{BB962C8B-B14F-4D97-AF65-F5344CB8AC3E}">
        <p14:creationId xmlns:p14="http://schemas.microsoft.com/office/powerpoint/2010/main" val="331093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D64AA7C-CAA2-4F61-8A2A-3BE3F38FC997}" type="datetimeFigureOut">
              <a:rPr lang="it-IT"/>
              <a:pPr>
                <a:defRPr/>
              </a:pPr>
              <a:t>24/03/2015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021F83-1F27-4362-BFA9-DDC3C925FB03}" type="slidenum">
              <a:rPr lang="it-IT"/>
              <a:pPr>
                <a:defRPr/>
              </a:pPr>
              <a:t>‹N›</a:t>
            </a:fld>
            <a:endParaRPr lang="it-IT"/>
          </a:p>
        </p:txBody>
      </p:sp>
    </p:spTree>
    <p:extLst>
      <p:ext uri="{BB962C8B-B14F-4D97-AF65-F5344CB8AC3E}">
        <p14:creationId xmlns:p14="http://schemas.microsoft.com/office/powerpoint/2010/main" val="136149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26AC79-0728-4BFC-9FDD-45F5A0FB3695}" type="datetimeFigureOut">
              <a:rPr lang="it-IT"/>
              <a:pPr>
                <a:defRPr/>
              </a:pPr>
              <a:t>24/03/2015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B41DB9-7937-4E6A-93D9-FAAC51AF9F18}" type="slidenum">
              <a:rPr lang="it-IT"/>
              <a:pPr>
                <a:defRPr/>
              </a:pPr>
              <a:t>‹N›</a:t>
            </a:fld>
            <a:endParaRPr lang="it-IT"/>
          </a:p>
        </p:txBody>
      </p:sp>
    </p:spTree>
    <p:extLst>
      <p:ext uri="{BB962C8B-B14F-4D97-AF65-F5344CB8AC3E}">
        <p14:creationId xmlns:p14="http://schemas.microsoft.com/office/powerpoint/2010/main" val="351887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8F3EAFA-381E-4474-82D7-56BF84A9D272}" type="datetimeFigureOut">
              <a:rPr lang="it-IT"/>
              <a:pPr>
                <a:defRPr/>
              </a:pPr>
              <a:t>24/03/2015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D6E19B-E0E0-442D-8794-EEFFA92B9B28}" type="slidenum">
              <a:rPr lang="it-IT"/>
              <a:pPr>
                <a:defRPr/>
              </a:pPr>
              <a:t>‹N›</a:t>
            </a:fld>
            <a:endParaRPr lang="it-IT"/>
          </a:p>
        </p:txBody>
      </p:sp>
    </p:spTree>
    <p:extLst>
      <p:ext uri="{BB962C8B-B14F-4D97-AF65-F5344CB8AC3E}">
        <p14:creationId xmlns:p14="http://schemas.microsoft.com/office/powerpoint/2010/main" val="92878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FF40AE-47F2-4719-A29E-E0BF3A029E61}" type="datetimeFigureOut">
              <a:rPr lang="it-IT"/>
              <a:pPr>
                <a:defRPr/>
              </a:pPr>
              <a:t>24/03/2015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B2FA5B-1FA1-4521-BA2E-52F9330F37BF}" type="slidenum">
              <a:rPr lang="it-IT"/>
              <a:pPr>
                <a:defRPr/>
              </a:pPr>
              <a:t>‹N›</a:t>
            </a:fld>
            <a:endParaRPr lang="it-IT"/>
          </a:p>
        </p:txBody>
      </p:sp>
    </p:spTree>
    <p:extLst>
      <p:ext uri="{BB962C8B-B14F-4D97-AF65-F5344CB8AC3E}">
        <p14:creationId xmlns:p14="http://schemas.microsoft.com/office/powerpoint/2010/main" val="54646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84EE92-513B-4393-90F4-172EAFB40A83}" type="datetimeFigureOut">
              <a:rPr lang="it-IT"/>
              <a:pPr>
                <a:defRPr/>
              </a:pPr>
              <a:t>24/03/2015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1D37CD-6E2B-4F39-A84A-BB01F9E1B717}" type="slidenum">
              <a:rPr lang="it-IT"/>
              <a:pPr>
                <a:defRPr/>
              </a:pPr>
              <a:t>‹N›</a:t>
            </a:fld>
            <a:endParaRPr lang="it-IT"/>
          </a:p>
        </p:txBody>
      </p:sp>
    </p:spTree>
    <p:extLst>
      <p:ext uri="{BB962C8B-B14F-4D97-AF65-F5344CB8AC3E}">
        <p14:creationId xmlns:p14="http://schemas.microsoft.com/office/powerpoint/2010/main" val="338885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6A22773-7A44-4907-8305-FB85EA69FB9B}" type="datetimeFigureOut">
              <a:rPr lang="it-IT"/>
              <a:pPr>
                <a:defRPr/>
              </a:pPr>
              <a:t>24/03/2015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C9F848D-C8C0-4D02-9B32-D9B871FBAF33}" type="slidenum">
              <a:rPr lang="it-IT"/>
              <a:pPr>
                <a:defRPr/>
              </a:pPr>
              <a:t>‹N›</a:t>
            </a:fld>
            <a:endParaRPr lang="it-IT"/>
          </a:p>
        </p:txBody>
      </p:sp>
    </p:spTree>
    <p:extLst>
      <p:ext uri="{BB962C8B-B14F-4D97-AF65-F5344CB8AC3E}">
        <p14:creationId xmlns:p14="http://schemas.microsoft.com/office/powerpoint/2010/main" val="49233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CA9F9D-05AB-4394-98F0-821ADF887C28}" type="datetimeFigureOut">
              <a:rPr lang="it-IT"/>
              <a:pPr>
                <a:defRPr/>
              </a:pPr>
              <a:t>24/03/2015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F956B3-4DB0-4366-A7DE-3EC335DB5169}" type="slidenum">
              <a:rPr lang="it-IT"/>
              <a:pPr>
                <a:defRPr/>
              </a:pPr>
              <a:t>‹N›</a:t>
            </a:fld>
            <a:endParaRPr lang="it-IT"/>
          </a:p>
        </p:txBody>
      </p:sp>
    </p:spTree>
    <p:extLst>
      <p:ext uri="{BB962C8B-B14F-4D97-AF65-F5344CB8AC3E}">
        <p14:creationId xmlns:p14="http://schemas.microsoft.com/office/powerpoint/2010/main" val="263013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A2DF5D9-2807-462B-A749-5EDCC08CAE73}" type="datetimeFigureOut">
              <a:rPr lang="it-IT"/>
              <a:pPr>
                <a:defRPr/>
              </a:pPr>
              <a:t>24/03/2015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E0E19FE-BC15-4C6F-8F71-AD4A1BA5642F}" type="slidenum">
              <a:rPr lang="it-IT"/>
              <a:pPr>
                <a:defRPr/>
              </a:pPr>
              <a:t>‹N›</a:t>
            </a:fld>
            <a:endParaRPr lang="it-IT"/>
          </a:p>
        </p:txBody>
      </p:sp>
    </p:spTree>
    <p:extLst>
      <p:ext uri="{BB962C8B-B14F-4D97-AF65-F5344CB8AC3E}">
        <p14:creationId xmlns:p14="http://schemas.microsoft.com/office/powerpoint/2010/main" val="346064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66A7F7-ADA2-415B-88FB-21457913C8F6}" type="datetimeFigureOut">
              <a:rPr lang="it-IT"/>
              <a:pPr>
                <a:defRPr/>
              </a:pPr>
              <a:t>24/03/2015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E359B67-085C-43CA-8583-DBE5ECB7CE39}" type="slidenum">
              <a:rPr lang="it-IT"/>
              <a:pPr>
                <a:defRPr/>
              </a:pPr>
              <a:t>‹N›</a:t>
            </a:fld>
            <a:endParaRPr lang="it-IT"/>
          </a:p>
        </p:txBody>
      </p:sp>
    </p:spTree>
    <p:extLst>
      <p:ext uri="{BB962C8B-B14F-4D97-AF65-F5344CB8AC3E}">
        <p14:creationId xmlns:p14="http://schemas.microsoft.com/office/powerpoint/2010/main" val="147170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41F2D1-A29A-4961-96A8-A51231540344}" type="datetimeFigureOut">
              <a:rPr lang="it-IT"/>
              <a:pPr>
                <a:defRPr/>
              </a:pPr>
              <a:t>24/03/2015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16D790-207E-44BB-AE62-DC4007E79C53}" type="slidenum">
              <a:rPr lang="it-IT"/>
              <a:pPr>
                <a:defRPr/>
              </a:pPr>
              <a:t>‹N›</a:t>
            </a:fld>
            <a:endParaRPr lang="it-IT"/>
          </a:p>
        </p:txBody>
      </p:sp>
    </p:spTree>
    <p:extLst>
      <p:ext uri="{BB962C8B-B14F-4D97-AF65-F5344CB8AC3E}">
        <p14:creationId xmlns:p14="http://schemas.microsoft.com/office/powerpoint/2010/main" val="61495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Times New Roman" pitchFamily="-28" charset="0"/>
              <a:buNone/>
              <a:defRPr/>
            </a:pPr>
            <a:endParaRPr lang="en-US"/>
          </a:p>
        </p:txBody>
      </p:sp>
      <p:cxnSp>
        <p:nvCxnSpPr>
          <p:cNvPr id="9" name="Connettore 1 8"/>
          <p:cNvCxnSpPr/>
          <p:nvPr userDrawn="1"/>
        </p:nvCxnSpPr>
        <p:spPr>
          <a:xfrm>
            <a:off x="777875" y="6070600"/>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028" name="Immagine 10" descr="marchio 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58088" y="6253163"/>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4"/>
          <p:cNvSpPr txBox="1">
            <a:spLocks noChangeArrowheads="1"/>
          </p:cNvSpPr>
          <p:nvPr/>
        </p:nvSpPr>
        <p:spPr bwMode="auto">
          <a:xfrm>
            <a:off x="1071563" y="1762125"/>
            <a:ext cx="6905625"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2800">
                <a:solidFill>
                  <a:srgbClr val="505150"/>
                </a:solidFill>
              </a:rPr>
              <a:t>Utilizzare la statistica </a:t>
            </a:r>
          </a:p>
          <a:p>
            <a:pPr eaLnBrk="1" hangingPunct="1"/>
            <a:r>
              <a:rPr lang="it-IT" altLang="it-IT" sz="2800">
                <a:solidFill>
                  <a:srgbClr val="505150"/>
                </a:solidFill>
              </a:rPr>
              <a:t>per decidere: il progetto </a:t>
            </a:r>
          </a:p>
          <a:p>
            <a:pPr eaLnBrk="1" hangingPunct="1"/>
            <a:r>
              <a:rPr lang="it-IT" altLang="it-IT" sz="2800">
                <a:solidFill>
                  <a:srgbClr val="505150"/>
                </a:solidFill>
              </a:rPr>
              <a:t>BES delle Province </a:t>
            </a:r>
          </a:p>
          <a:p>
            <a:pPr eaLnBrk="1" hangingPunct="1"/>
            <a:endParaRPr lang="it-IT" altLang="it-IT" sz="2800">
              <a:solidFill>
                <a:srgbClr val="505150"/>
              </a:solidFill>
            </a:endParaRPr>
          </a:p>
          <a:p>
            <a:pPr eaLnBrk="1" hangingPunct="1"/>
            <a:endParaRPr lang="it-IT" altLang="it-IT" sz="2200">
              <a:solidFill>
                <a:srgbClr val="505150"/>
              </a:solidFill>
            </a:endParaRPr>
          </a:p>
          <a:p>
            <a:pPr eaLnBrk="1" hangingPunct="1"/>
            <a:r>
              <a:rPr lang="it-IT" altLang="it-IT">
                <a:solidFill>
                  <a:srgbClr val="505150"/>
                </a:solidFill>
              </a:rPr>
              <a:t>Linda Porciani</a:t>
            </a:r>
          </a:p>
          <a:p>
            <a:pPr eaLnBrk="1" hangingPunct="1"/>
            <a:endParaRPr lang="it-IT" altLang="it-IT" sz="1000">
              <a:solidFill>
                <a:srgbClr val="505150"/>
              </a:solidFill>
            </a:endParaRPr>
          </a:p>
          <a:p>
            <a:pPr eaLnBrk="1" hangingPunct="1"/>
            <a:r>
              <a:rPr lang="it-IT" altLang="it-IT" sz="1400">
                <a:solidFill>
                  <a:srgbClr val="505150"/>
                </a:solidFill>
              </a:rPr>
              <a:t>Pisa, 23 Ottobre 2014 </a:t>
            </a:r>
          </a:p>
        </p:txBody>
      </p:sp>
      <p:pic>
        <p:nvPicPr>
          <p:cNvPr id="13315" name="Immagine 1" descr="LogoGis20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9050" y="928688"/>
            <a:ext cx="313531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230313" y="604838"/>
            <a:ext cx="6715125" cy="400050"/>
          </a:xfrm>
          <a:prstGeom prst="rect">
            <a:avLst/>
          </a:prstGeom>
          <a:noFill/>
        </p:spPr>
        <p:txBody>
          <a:bodyPr>
            <a:spAutoFit/>
          </a:bodyPr>
          <a:lstStyle>
            <a:defPPr>
              <a:defRPr lang="it-IT"/>
            </a:defPPr>
            <a:lvl1pPr>
              <a:defRPr sz="2800" b="1">
                <a:solidFill>
                  <a:srgbClr val="5F5F5F"/>
                </a:solidFill>
                <a:effectLst>
                  <a:outerShdw blurRad="38100" dist="38100" dir="2700000" algn="tl">
                    <a:srgbClr val="000000">
                      <a:alpha val="43137"/>
                    </a:srgbClr>
                  </a:outerShdw>
                </a:effectLst>
                <a:latin typeface="Arial" pitchFamily="34" charset="0"/>
                <a:cs typeface="Arial" pitchFamily="34" charset="0"/>
              </a:defRPr>
            </a:lvl1pPr>
          </a:lstStyle>
          <a:p>
            <a:pPr fontAlgn="auto">
              <a:spcBef>
                <a:spcPts val="0"/>
              </a:spcBef>
              <a:spcAft>
                <a:spcPts val="0"/>
              </a:spcAft>
              <a:defRPr/>
            </a:pPr>
            <a:r>
              <a:rPr lang="it-IT" sz="2000" dirty="0"/>
              <a:t>Numero di indicatori [</a:t>
            </a:r>
            <a:r>
              <a:rPr lang="it-IT" sz="2000" dirty="0" err="1"/>
              <a:t>Bes</a:t>
            </a:r>
            <a:r>
              <a:rPr lang="it-IT" sz="2000" dirty="0"/>
              <a:t> e non </a:t>
            </a:r>
            <a:r>
              <a:rPr lang="it-IT" sz="2000" dirty="0" err="1"/>
              <a:t>Bes</a:t>
            </a:r>
            <a:r>
              <a:rPr lang="it-IT" sz="2000" dirty="0"/>
              <a:t>] per dimensione</a:t>
            </a:r>
          </a:p>
        </p:txBody>
      </p:sp>
      <p:graphicFrame>
        <p:nvGraphicFramePr>
          <p:cNvPr id="3" name="Tabella 2"/>
          <p:cNvGraphicFramePr>
            <a:graphicFrameLocks noGrp="1"/>
          </p:cNvGraphicFramePr>
          <p:nvPr/>
        </p:nvGraphicFramePr>
        <p:xfrm>
          <a:off x="1230313" y="1128713"/>
          <a:ext cx="5919787" cy="4451352"/>
        </p:xfrm>
        <a:graphic>
          <a:graphicData uri="http://schemas.openxmlformats.org/drawingml/2006/table">
            <a:tbl>
              <a:tblPr firstRow="1" bandRow="1">
                <a:tableStyleId>{0E3FDE45-AF77-4B5C-9715-49D594BDF05E}</a:tableStyleId>
              </a:tblPr>
              <a:tblGrid>
                <a:gridCol w="3267042"/>
                <a:gridCol w="1219069"/>
                <a:gridCol w="1433676"/>
              </a:tblGrid>
              <a:tr h="370946">
                <a:tc>
                  <a:txBody>
                    <a:bodyPr/>
                    <a:lstStyle/>
                    <a:p>
                      <a:pPr algn="ctr"/>
                      <a:r>
                        <a:rPr lang="it-IT" sz="1400" dirty="0" smtClean="0"/>
                        <a:t>Dimensioni</a:t>
                      </a:r>
                      <a:r>
                        <a:rPr lang="it-IT" sz="1400" baseline="0" dirty="0" smtClean="0"/>
                        <a:t> </a:t>
                      </a:r>
                      <a:r>
                        <a:rPr lang="it-IT" sz="1400" baseline="0" dirty="0" err="1" smtClean="0"/>
                        <a:t>Bes</a:t>
                      </a:r>
                      <a:endParaRPr lang="it-IT" sz="1400" dirty="0"/>
                    </a:p>
                  </a:txBody>
                  <a:tcPr marL="91430" marR="91430" marT="45733" marB="45733"/>
                </a:tc>
                <a:tc>
                  <a:txBody>
                    <a:bodyPr/>
                    <a:lstStyle/>
                    <a:p>
                      <a:pPr algn="ctr"/>
                      <a:r>
                        <a:rPr lang="it-IT" sz="1400" dirty="0" smtClean="0"/>
                        <a:t>Misure</a:t>
                      </a:r>
                      <a:r>
                        <a:rPr lang="it-IT" sz="1400" baseline="0" dirty="0" smtClean="0"/>
                        <a:t> </a:t>
                      </a:r>
                      <a:r>
                        <a:rPr lang="it-IT" sz="1400" baseline="0" dirty="0" err="1" smtClean="0"/>
                        <a:t>Bes</a:t>
                      </a:r>
                      <a:endParaRPr lang="it-IT" sz="1400" dirty="0"/>
                    </a:p>
                  </a:txBody>
                  <a:tcPr marL="91430" marR="91430" marT="45733" marB="45733"/>
                </a:tc>
                <a:tc>
                  <a:txBody>
                    <a:bodyPr/>
                    <a:lstStyle/>
                    <a:p>
                      <a:pPr algn="ctr"/>
                      <a:r>
                        <a:rPr lang="it-IT" sz="1400" dirty="0" smtClean="0"/>
                        <a:t>Altri</a:t>
                      </a:r>
                      <a:r>
                        <a:rPr lang="it-IT" sz="1400" baseline="0" dirty="0" smtClean="0"/>
                        <a:t> indicatori</a:t>
                      </a:r>
                      <a:endParaRPr lang="it-IT" sz="1400" dirty="0"/>
                    </a:p>
                  </a:txBody>
                  <a:tcPr marL="91430" marR="91430" marT="45733" marB="45733"/>
                </a:tc>
              </a:tr>
              <a:tr h="370946">
                <a:tc>
                  <a:txBody>
                    <a:bodyPr/>
                    <a:lstStyle/>
                    <a:p>
                      <a:pPr algn="ctr"/>
                      <a:r>
                        <a:rPr lang="it-IT" sz="1400" dirty="0" smtClean="0"/>
                        <a:t>Salute</a:t>
                      </a:r>
                      <a:endParaRPr lang="it-IT" sz="1400" dirty="0"/>
                    </a:p>
                  </a:txBody>
                  <a:tcPr marL="91430" marR="91430" marT="45733" marB="45733"/>
                </a:tc>
                <a:tc>
                  <a:txBody>
                    <a:bodyPr/>
                    <a:lstStyle/>
                    <a:p>
                      <a:pPr algn="ctr"/>
                      <a:r>
                        <a:rPr lang="it-IT" sz="1400" dirty="0" smtClean="0"/>
                        <a:t>6</a:t>
                      </a:r>
                      <a:endParaRPr lang="it-IT" sz="1400" dirty="0"/>
                    </a:p>
                  </a:txBody>
                  <a:tcPr marL="91430" marR="91430" marT="45733" marB="45733"/>
                </a:tc>
                <a:tc>
                  <a:txBody>
                    <a:bodyPr/>
                    <a:lstStyle/>
                    <a:p>
                      <a:pPr algn="ctr"/>
                      <a:r>
                        <a:rPr lang="it-IT" sz="1400" dirty="0" smtClean="0"/>
                        <a:t>2</a:t>
                      </a:r>
                      <a:endParaRPr lang="it-IT" sz="1400" dirty="0"/>
                    </a:p>
                  </a:txBody>
                  <a:tcPr marL="91430" marR="91430" marT="45733" marB="45733"/>
                </a:tc>
              </a:tr>
              <a:tr h="370946">
                <a:tc>
                  <a:txBody>
                    <a:bodyPr/>
                    <a:lstStyle/>
                    <a:p>
                      <a:pPr algn="ctr"/>
                      <a:r>
                        <a:rPr lang="it-IT" sz="1400" dirty="0" smtClean="0"/>
                        <a:t>Istruzione e Formazione</a:t>
                      </a:r>
                      <a:endParaRPr lang="it-IT" sz="1400" dirty="0"/>
                    </a:p>
                  </a:txBody>
                  <a:tcPr marL="91430" marR="91430" marT="45733" marB="45733"/>
                </a:tc>
                <a:tc>
                  <a:txBody>
                    <a:bodyPr/>
                    <a:lstStyle/>
                    <a:p>
                      <a:pPr algn="ctr"/>
                      <a:r>
                        <a:rPr lang="it-IT" sz="1400" dirty="0" smtClean="0"/>
                        <a:t>2</a:t>
                      </a:r>
                      <a:endParaRPr lang="it-IT" sz="1400" dirty="0"/>
                    </a:p>
                  </a:txBody>
                  <a:tcPr marL="91430" marR="91430" marT="45733" marB="45733"/>
                </a:tc>
                <a:tc>
                  <a:txBody>
                    <a:bodyPr/>
                    <a:lstStyle/>
                    <a:p>
                      <a:pPr algn="ctr"/>
                      <a:r>
                        <a:rPr lang="it-IT" sz="1400" dirty="0" smtClean="0"/>
                        <a:t>6</a:t>
                      </a:r>
                      <a:endParaRPr lang="it-IT" sz="1400" dirty="0"/>
                    </a:p>
                  </a:txBody>
                  <a:tcPr marL="91430" marR="91430" marT="45733" marB="45733"/>
                </a:tc>
              </a:tr>
              <a:tr h="370946">
                <a:tc>
                  <a:txBody>
                    <a:bodyPr/>
                    <a:lstStyle/>
                    <a:p>
                      <a:pPr algn="ctr"/>
                      <a:r>
                        <a:rPr lang="it-IT" sz="1400" dirty="0" smtClean="0"/>
                        <a:t>Lavoro</a:t>
                      </a:r>
                      <a:r>
                        <a:rPr lang="it-IT" sz="1400" baseline="0" dirty="0" smtClean="0"/>
                        <a:t> e conciliazione dei tempi di vita</a:t>
                      </a:r>
                      <a:endParaRPr lang="it-IT" sz="1400" dirty="0"/>
                    </a:p>
                  </a:txBody>
                  <a:tcPr marL="91430" marR="91430" marT="45733" marB="45733"/>
                </a:tc>
                <a:tc>
                  <a:txBody>
                    <a:bodyPr/>
                    <a:lstStyle/>
                    <a:p>
                      <a:pPr algn="ctr"/>
                      <a:r>
                        <a:rPr lang="it-IT" sz="1400" dirty="0" smtClean="0"/>
                        <a:t>5</a:t>
                      </a:r>
                      <a:endParaRPr lang="it-IT" sz="1400" dirty="0"/>
                    </a:p>
                  </a:txBody>
                  <a:tcPr marL="91430" marR="91430" marT="45733" marB="45733"/>
                </a:tc>
                <a:tc>
                  <a:txBody>
                    <a:bodyPr/>
                    <a:lstStyle/>
                    <a:p>
                      <a:pPr algn="ctr"/>
                      <a:r>
                        <a:rPr lang="it-IT" sz="1400" dirty="0" smtClean="0"/>
                        <a:t>4</a:t>
                      </a:r>
                      <a:endParaRPr lang="it-IT" sz="1400" dirty="0"/>
                    </a:p>
                  </a:txBody>
                  <a:tcPr marL="91430" marR="91430" marT="45733" marB="45733"/>
                </a:tc>
              </a:tr>
              <a:tr h="370946">
                <a:tc>
                  <a:txBody>
                    <a:bodyPr/>
                    <a:lstStyle/>
                    <a:p>
                      <a:pPr algn="ctr"/>
                      <a:r>
                        <a:rPr lang="it-IT" sz="1400" dirty="0" smtClean="0"/>
                        <a:t>Benessere economico</a:t>
                      </a:r>
                      <a:endParaRPr lang="it-IT" sz="1400" dirty="0"/>
                    </a:p>
                  </a:txBody>
                  <a:tcPr marL="91430" marR="91430" marT="45733" marB="45733"/>
                </a:tc>
                <a:tc>
                  <a:txBody>
                    <a:bodyPr/>
                    <a:lstStyle/>
                    <a:p>
                      <a:pPr algn="ctr"/>
                      <a:r>
                        <a:rPr lang="it-IT" sz="1400" dirty="0" smtClean="0"/>
                        <a:t>-</a:t>
                      </a:r>
                      <a:endParaRPr lang="it-IT" sz="1400" dirty="0"/>
                    </a:p>
                  </a:txBody>
                  <a:tcPr marL="91430" marR="91430" marT="45733" marB="45733"/>
                </a:tc>
                <a:tc>
                  <a:txBody>
                    <a:bodyPr/>
                    <a:lstStyle/>
                    <a:p>
                      <a:pPr algn="ctr"/>
                      <a:r>
                        <a:rPr lang="it-IT" sz="1400" dirty="0" smtClean="0"/>
                        <a:t>11</a:t>
                      </a:r>
                      <a:endParaRPr lang="it-IT" sz="1400" dirty="0"/>
                    </a:p>
                  </a:txBody>
                  <a:tcPr marL="91430" marR="91430" marT="45733" marB="45733"/>
                </a:tc>
              </a:tr>
              <a:tr h="370946">
                <a:tc>
                  <a:txBody>
                    <a:bodyPr/>
                    <a:lstStyle/>
                    <a:p>
                      <a:pPr algn="ctr"/>
                      <a:r>
                        <a:rPr lang="it-IT" sz="1400" dirty="0" smtClean="0"/>
                        <a:t>Relazioni</a:t>
                      </a:r>
                      <a:r>
                        <a:rPr lang="it-IT" sz="1400" baseline="0" dirty="0" smtClean="0"/>
                        <a:t> sociali</a:t>
                      </a:r>
                      <a:endParaRPr lang="it-IT" sz="1400" dirty="0"/>
                    </a:p>
                  </a:txBody>
                  <a:tcPr marL="91430" marR="91430" marT="45733" marB="45733"/>
                </a:tc>
                <a:tc>
                  <a:txBody>
                    <a:bodyPr/>
                    <a:lstStyle/>
                    <a:p>
                      <a:pPr algn="ctr"/>
                      <a:r>
                        <a:rPr lang="it-IT" sz="1400" dirty="0" smtClean="0"/>
                        <a:t>3</a:t>
                      </a:r>
                      <a:endParaRPr lang="it-IT" sz="1400" dirty="0"/>
                    </a:p>
                  </a:txBody>
                  <a:tcPr marL="91430" marR="91430" marT="45733" marB="45733"/>
                </a:tc>
                <a:tc>
                  <a:txBody>
                    <a:bodyPr/>
                    <a:lstStyle/>
                    <a:p>
                      <a:pPr algn="ctr"/>
                      <a:r>
                        <a:rPr lang="it-IT" sz="1400" dirty="0" smtClean="0"/>
                        <a:t>5</a:t>
                      </a:r>
                      <a:endParaRPr lang="it-IT" sz="1400" dirty="0"/>
                    </a:p>
                  </a:txBody>
                  <a:tcPr marL="91430" marR="91430" marT="45733" marB="45733"/>
                </a:tc>
              </a:tr>
              <a:tr h="370946">
                <a:tc>
                  <a:txBody>
                    <a:bodyPr/>
                    <a:lstStyle/>
                    <a:p>
                      <a:pPr algn="ctr"/>
                      <a:r>
                        <a:rPr lang="it-IT" sz="1400" dirty="0" smtClean="0"/>
                        <a:t>Politica e Istituzioni</a:t>
                      </a:r>
                      <a:endParaRPr lang="it-IT" sz="1400" dirty="0"/>
                    </a:p>
                  </a:txBody>
                  <a:tcPr marL="91430" marR="91430" marT="45733" marB="45733"/>
                </a:tc>
                <a:tc>
                  <a:txBody>
                    <a:bodyPr/>
                    <a:lstStyle/>
                    <a:p>
                      <a:pPr algn="ctr"/>
                      <a:r>
                        <a:rPr lang="it-IT" sz="1400" dirty="0" smtClean="0"/>
                        <a:t>7</a:t>
                      </a:r>
                      <a:endParaRPr lang="it-IT" sz="1400" dirty="0"/>
                    </a:p>
                  </a:txBody>
                  <a:tcPr marL="91430" marR="91430" marT="45733" marB="45733"/>
                </a:tc>
                <a:tc>
                  <a:txBody>
                    <a:bodyPr/>
                    <a:lstStyle/>
                    <a:p>
                      <a:pPr algn="ctr"/>
                      <a:r>
                        <a:rPr lang="it-IT" sz="1400" dirty="0" smtClean="0"/>
                        <a:t>7</a:t>
                      </a:r>
                      <a:endParaRPr lang="it-IT" sz="1400" dirty="0"/>
                    </a:p>
                  </a:txBody>
                  <a:tcPr marL="91430" marR="91430" marT="45733" marB="45733"/>
                </a:tc>
              </a:tr>
              <a:tr h="370946">
                <a:tc>
                  <a:txBody>
                    <a:bodyPr/>
                    <a:lstStyle/>
                    <a:p>
                      <a:pPr algn="ctr"/>
                      <a:r>
                        <a:rPr lang="it-IT" sz="1400" dirty="0" smtClean="0"/>
                        <a:t>Sicurezza</a:t>
                      </a:r>
                      <a:endParaRPr lang="it-IT" sz="1400" dirty="0"/>
                    </a:p>
                  </a:txBody>
                  <a:tcPr marL="91430" marR="91430" marT="45733" marB="45733"/>
                </a:tc>
                <a:tc>
                  <a:txBody>
                    <a:bodyPr/>
                    <a:lstStyle/>
                    <a:p>
                      <a:pPr algn="ctr"/>
                      <a:r>
                        <a:rPr lang="it-IT" sz="1400" dirty="0" smtClean="0"/>
                        <a:t>1</a:t>
                      </a:r>
                      <a:endParaRPr lang="it-IT" sz="1400" dirty="0"/>
                    </a:p>
                  </a:txBody>
                  <a:tcPr marL="91430" marR="91430" marT="45733" marB="45733"/>
                </a:tc>
                <a:tc>
                  <a:txBody>
                    <a:bodyPr/>
                    <a:lstStyle/>
                    <a:p>
                      <a:pPr algn="ctr"/>
                      <a:r>
                        <a:rPr lang="it-IT" sz="1400" dirty="0" smtClean="0"/>
                        <a:t>1</a:t>
                      </a:r>
                      <a:endParaRPr lang="it-IT" sz="1400" dirty="0"/>
                    </a:p>
                  </a:txBody>
                  <a:tcPr marL="91430" marR="91430" marT="45733" marB="45733"/>
                </a:tc>
              </a:tr>
              <a:tr h="370946">
                <a:tc>
                  <a:txBody>
                    <a:bodyPr/>
                    <a:lstStyle/>
                    <a:p>
                      <a:pPr algn="ctr"/>
                      <a:r>
                        <a:rPr lang="it-IT" sz="1400" dirty="0" smtClean="0"/>
                        <a:t>Paesaggio e patrimonio culturale</a:t>
                      </a:r>
                      <a:endParaRPr lang="it-IT" sz="1400" dirty="0"/>
                    </a:p>
                  </a:txBody>
                  <a:tcPr marL="91430" marR="91430" marT="45733" marB="45733"/>
                </a:tc>
                <a:tc>
                  <a:txBody>
                    <a:bodyPr/>
                    <a:lstStyle/>
                    <a:p>
                      <a:pPr algn="ctr"/>
                      <a:r>
                        <a:rPr lang="it-IT" sz="1400" dirty="0" smtClean="0"/>
                        <a:t>2</a:t>
                      </a:r>
                      <a:endParaRPr lang="it-IT" sz="1400" dirty="0"/>
                    </a:p>
                  </a:txBody>
                  <a:tcPr marL="91430" marR="91430" marT="45733" marB="45733"/>
                </a:tc>
                <a:tc>
                  <a:txBody>
                    <a:bodyPr/>
                    <a:lstStyle/>
                    <a:p>
                      <a:pPr algn="ctr"/>
                      <a:r>
                        <a:rPr lang="it-IT" sz="1400" dirty="0" smtClean="0"/>
                        <a:t>2</a:t>
                      </a:r>
                      <a:endParaRPr lang="it-IT" sz="1400" dirty="0"/>
                    </a:p>
                  </a:txBody>
                  <a:tcPr marL="91430" marR="91430" marT="45733" marB="45733"/>
                </a:tc>
              </a:tr>
              <a:tr h="370946">
                <a:tc>
                  <a:txBody>
                    <a:bodyPr/>
                    <a:lstStyle/>
                    <a:p>
                      <a:pPr algn="ctr"/>
                      <a:r>
                        <a:rPr lang="it-IT" sz="1400" dirty="0" smtClean="0"/>
                        <a:t>Ambiente</a:t>
                      </a:r>
                      <a:endParaRPr lang="it-IT" sz="1400" dirty="0"/>
                    </a:p>
                  </a:txBody>
                  <a:tcPr marL="91430" marR="91430" marT="45733" marB="45733"/>
                </a:tc>
                <a:tc>
                  <a:txBody>
                    <a:bodyPr/>
                    <a:lstStyle/>
                    <a:p>
                      <a:pPr algn="ctr"/>
                      <a:r>
                        <a:rPr lang="it-IT" sz="1400" dirty="0" smtClean="0"/>
                        <a:t>3</a:t>
                      </a:r>
                      <a:endParaRPr lang="it-IT" sz="1400" dirty="0"/>
                    </a:p>
                  </a:txBody>
                  <a:tcPr marL="91430" marR="91430" marT="45733" marB="45733"/>
                </a:tc>
                <a:tc>
                  <a:txBody>
                    <a:bodyPr/>
                    <a:lstStyle/>
                    <a:p>
                      <a:pPr algn="ctr"/>
                      <a:r>
                        <a:rPr lang="it-IT" sz="1400" dirty="0" smtClean="0"/>
                        <a:t>3</a:t>
                      </a:r>
                      <a:endParaRPr lang="it-IT" sz="1400" dirty="0"/>
                    </a:p>
                  </a:txBody>
                  <a:tcPr marL="91430" marR="91430" marT="45733" marB="45733"/>
                </a:tc>
              </a:tr>
              <a:tr h="370946">
                <a:tc>
                  <a:txBody>
                    <a:bodyPr/>
                    <a:lstStyle/>
                    <a:p>
                      <a:pPr algn="ctr"/>
                      <a:r>
                        <a:rPr lang="it-IT" sz="1400" dirty="0" smtClean="0"/>
                        <a:t>Ricerca e Innovazione</a:t>
                      </a:r>
                      <a:endParaRPr lang="it-IT" sz="1400" dirty="0"/>
                    </a:p>
                  </a:txBody>
                  <a:tcPr marL="91430" marR="91430" marT="45733" marB="45733"/>
                </a:tc>
                <a:tc>
                  <a:txBody>
                    <a:bodyPr/>
                    <a:lstStyle/>
                    <a:p>
                      <a:pPr algn="ctr"/>
                      <a:r>
                        <a:rPr lang="it-IT" sz="1400" dirty="0" smtClean="0"/>
                        <a:t>1</a:t>
                      </a:r>
                      <a:endParaRPr lang="it-IT" sz="1400" dirty="0"/>
                    </a:p>
                  </a:txBody>
                  <a:tcPr marL="91430" marR="91430" marT="45733" marB="45733"/>
                </a:tc>
                <a:tc>
                  <a:txBody>
                    <a:bodyPr/>
                    <a:lstStyle/>
                    <a:p>
                      <a:pPr algn="ctr"/>
                      <a:r>
                        <a:rPr lang="it-IT" sz="1400" dirty="0" smtClean="0"/>
                        <a:t>1</a:t>
                      </a:r>
                      <a:endParaRPr lang="it-IT" sz="1400" dirty="0"/>
                    </a:p>
                  </a:txBody>
                  <a:tcPr marL="91430" marR="91430" marT="45733" marB="45733"/>
                </a:tc>
              </a:tr>
              <a:tr h="370946">
                <a:tc>
                  <a:txBody>
                    <a:bodyPr/>
                    <a:lstStyle/>
                    <a:p>
                      <a:pPr algn="ctr"/>
                      <a:r>
                        <a:rPr lang="it-IT" sz="1400" dirty="0" smtClean="0"/>
                        <a:t>Qualità dei servizi</a:t>
                      </a:r>
                      <a:endParaRPr lang="it-IT" sz="1400" dirty="0"/>
                    </a:p>
                  </a:txBody>
                  <a:tcPr marL="91430" marR="91430" marT="45733" marB="45733"/>
                </a:tc>
                <a:tc>
                  <a:txBody>
                    <a:bodyPr/>
                    <a:lstStyle/>
                    <a:p>
                      <a:pPr algn="ctr"/>
                      <a:r>
                        <a:rPr lang="it-IT" sz="1400" dirty="0" smtClean="0"/>
                        <a:t>5</a:t>
                      </a:r>
                      <a:endParaRPr lang="it-IT" sz="1400" dirty="0"/>
                    </a:p>
                  </a:txBody>
                  <a:tcPr marL="91430" marR="91430" marT="45733" marB="45733"/>
                </a:tc>
                <a:tc>
                  <a:txBody>
                    <a:bodyPr/>
                    <a:lstStyle/>
                    <a:p>
                      <a:pPr algn="ctr"/>
                      <a:r>
                        <a:rPr lang="it-IT" sz="1400" dirty="0" smtClean="0"/>
                        <a:t>5</a:t>
                      </a:r>
                      <a:endParaRPr lang="it-IT" sz="1400" dirty="0"/>
                    </a:p>
                  </a:txBody>
                  <a:tcPr marL="91430" marR="91430" marT="45733" marB="45733"/>
                </a:tc>
              </a:tr>
            </a:tbl>
          </a:graphicData>
        </a:graphic>
      </p:graphicFrame>
      <p:pic>
        <p:nvPicPr>
          <p:cNvPr id="22571" name="Immagine 5" descr="LogoGis20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arrotondato 3"/>
          <p:cNvSpPr/>
          <p:nvPr/>
        </p:nvSpPr>
        <p:spPr>
          <a:xfrm>
            <a:off x="6164263" y="1512888"/>
            <a:ext cx="561975" cy="4067175"/>
          </a:xfrm>
          <a:prstGeom prst="roundRect">
            <a:avLst/>
          </a:prstGeom>
          <a:solidFill>
            <a:schemeClr val="accent1">
              <a:alpha val="2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arrotondato 7"/>
          <p:cNvSpPr/>
          <p:nvPr/>
        </p:nvSpPr>
        <p:spPr>
          <a:xfrm>
            <a:off x="6858000" y="1512888"/>
            <a:ext cx="1765300" cy="4067175"/>
          </a:xfrm>
          <a:prstGeom prst="roundRect">
            <a:avLst/>
          </a:prstGeom>
          <a:solidFill>
            <a:schemeClr val="accent1">
              <a:alpha val="34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b="1" dirty="0">
                <a:solidFill>
                  <a:schemeClr val="tx1"/>
                </a:solidFill>
              </a:rPr>
              <a:t>Espressioni territoriali del benessere</a:t>
            </a:r>
          </a:p>
        </p:txBody>
      </p:sp>
      <p:sp>
        <p:nvSpPr>
          <p:cNvPr id="22574" name="CasellaDiTesto 8"/>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cxnSp>
        <p:nvCxnSpPr>
          <p:cNvPr id="12" name="Connettore 1 11"/>
          <p:cNvCxnSpPr/>
          <p:nvPr/>
        </p:nvCxnSpPr>
        <p:spPr>
          <a:xfrm>
            <a:off x="682625" y="804863"/>
            <a:ext cx="5476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7981950" y="804863"/>
            <a:ext cx="54768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ocarbon.PCISTAT\Desktop\Imma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196975"/>
            <a:ext cx="4643438"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asellaDiTesto 4"/>
          <p:cNvSpPr txBox="1">
            <a:spLocks noChangeArrowheads="1"/>
          </p:cNvSpPr>
          <p:nvPr/>
        </p:nvSpPr>
        <p:spPr bwMode="auto">
          <a:xfrm>
            <a:off x="2928938" y="5689600"/>
            <a:ext cx="351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a:solidFill>
                  <a:srgbClr val="990000"/>
                </a:solidFill>
              </a:rPr>
              <a:t>http://www.besdelleprovince.it</a:t>
            </a:r>
          </a:p>
        </p:txBody>
      </p:sp>
      <p:sp>
        <p:nvSpPr>
          <p:cNvPr id="6" name="CasellaDiTesto 5"/>
          <p:cNvSpPr txBox="1"/>
          <p:nvPr/>
        </p:nvSpPr>
        <p:spPr>
          <a:xfrm>
            <a:off x="4856163" y="4306888"/>
            <a:ext cx="4086225" cy="1200150"/>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it-IT" b="1" dirty="0">
                <a:solidFill>
                  <a:schemeClr val="bg1"/>
                </a:solidFill>
                <a:latin typeface="+mn-lt"/>
                <a:cs typeface="+mn-cs"/>
              </a:rPr>
              <a:t>Disponibili on-line</a:t>
            </a:r>
          </a:p>
          <a:p>
            <a:pPr marL="465138" lvl="1" indent="-285750" fontAlgn="auto">
              <a:spcBef>
                <a:spcPts val="0"/>
              </a:spcBef>
              <a:spcAft>
                <a:spcPts val="0"/>
              </a:spcAft>
              <a:buFont typeface="Wingdings" pitchFamily="2" charset="2"/>
              <a:buChar char="ü"/>
              <a:defRPr/>
            </a:pPr>
            <a:r>
              <a:rPr lang="it-IT" dirty="0">
                <a:solidFill>
                  <a:schemeClr val="bg1"/>
                </a:solidFill>
                <a:latin typeface="+mn-lt"/>
                <a:cs typeface="+mn-cs"/>
              </a:rPr>
              <a:t>Volumi</a:t>
            </a:r>
          </a:p>
          <a:p>
            <a:pPr marL="465138" lvl="1" indent="-285750" fontAlgn="auto">
              <a:spcBef>
                <a:spcPts val="0"/>
              </a:spcBef>
              <a:spcAft>
                <a:spcPts val="0"/>
              </a:spcAft>
              <a:buFont typeface="Wingdings" pitchFamily="2" charset="2"/>
              <a:buChar char="ü"/>
              <a:defRPr/>
            </a:pPr>
            <a:r>
              <a:rPr lang="it-IT" dirty="0">
                <a:solidFill>
                  <a:schemeClr val="bg1"/>
                </a:solidFill>
                <a:latin typeface="+mn-lt"/>
                <a:cs typeface="+mn-cs"/>
              </a:rPr>
              <a:t>Metadati</a:t>
            </a:r>
          </a:p>
          <a:p>
            <a:pPr marL="465138" lvl="1" indent="-285750" fontAlgn="auto">
              <a:spcBef>
                <a:spcPts val="0"/>
              </a:spcBef>
              <a:spcAft>
                <a:spcPts val="0"/>
              </a:spcAft>
              <a:buFont typeface="Wingdings" pitchFamily="2" charset="2"/>
              <a:buChar char="ü"/>
              <a:defRPr/>
            </a:pPr>
            <a:r>
              <a:rPr lang="it-IT" dirty="0">
                <a:solidFill>
                  <a:schemeClr val="bg1"/>
                </a:solidFill>
                <a:latin typeface="+mn-lt"/>
                <a:cs typeface="+mn-cs"/>
              </a:rPr>
              <a:t>Documentazione metodologica</a:t>
            </a:r>
          </a:p>
        </p:txBody>
      </p:sp>
      <p:sp>
        <p:nvSpPr>
          <p:cNvPr id="7" name="CasellaDiTesto 6"/>
          <p:cNvSpPr txBox="1"/>
          <p:nvPr/>
        </p:nvSpPr>
        <p:spPr>
          <a:xfrm>
            <a:off x="4687888" y="1196975"/>
            <a:ext cx="4238625" cy="1016000"/>
          </a:xfrm>
          <a:prstGeom prst="rect">
            <a:avLst/>
          </a:prstGeom>
          <a:solidFill>
            <a:schemeClr val="accent2">
              <a:lumMod val="75000"/>
            </a:schemeClr>
          </a:solidFill>
        </p:spPr>
        <p:txBody>
          <a:bodyPr>
            <a:spAutoFit/>
          </a:bodyPr>
          <a:lstStyle/>
          <a:p>
            <a:pPr fontAlgn="auto">
              <a:spcBef>
                <a:spcPts val="0"/>
              </a:spcBef>
              <a:spcAft>
                <a:spcPts val="0"/>
              </a:spcAft>
              <a:defRPr/>
            </a:pPr>
            <a:r>
              <a:rPr lang="it-IT" sz="2000" b="1" dirty="0">
                <a:solidFill>
                  <a:schemeClr val="bg1"/>
                </a:solidFill>
                <a:latin typeface="+mn-lt"/>
                <a:cs typeface="+mn-cs"/>
              </a:rPr>
              <a:t>88</a:t>
            </a:r>
            <a:r>
              <a:rPr lang="it-IT" sz="2000" dirty="0">
                <a:solidFill>
                  <a:schemeClr val="bg1"/>
                </a:solidFill>
                <a:latin typeface="+mn-lt"/>
                <a:cs typeface="+mn-cs"/>
              </a:rPr>
              <a:t> indicatori per 11 dimensioni</a:t>
            </a:r>
          </a:p>
          <a:p>
            <a:pPr fontAlgn="auto">
              <a:spcBef>
                <a:spcPts val="0"/>
              </a:spcBef>
              <a:spcAft>
                <a:spcPts val="0"/>
              </a:spcAft>
              <a:defRPr/>
            </a:pPr>
            <a:r>
              <a:rPr lang="it-IT" sz="2000" dirty="0">
                <a:solidFill>
                  <a:schemeClr val="bg1"/>
                </a:solidFill>
                <a:latin typeface="+mn-lt"/>
                <a:cs typeface="+mn-cs"/>
              </a:rPr>
              <a:t>per le 21 province aderenti, le rispettive regioni e l’Italia</a:t>
            </a:r>
          </a:p>
        </p:txBody>
      </p:sp>
      <p:sp>
        <p:nvSpPr>
          <p:cNvPr id="8" name="CasellaDiTesto 7"/>
          <p:cNvSpPr txBox="1"/>
          <p:nvPr/>
        </p:nvSpPr>
        <p:spPr>
          <a:xfrm>
            <a:off x="755650" y="530225"/>
            <a:ext cx="7539038" cy="522288"/>
          </a:xfrm>
          <a:prstGeom prst="rect">
            <a:avLst/>
          </a:prstGeom>
          <a:noFill/>
        </p:spPr>
        <p:txBody>
          <a:bodyPr>
            <a:spAutoFit/>
          </a:bodyPr>
          <a:lstStyle/>
          <a:p>
            <a:pP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Prima realizzazione</a:t>
            </a:r>
          </a:p>
        </p:txBody>
      </p:sp>
      <p:pic>
        <p:nvPicPr>
          <p:cNvPr id="23559" name="Immagine 10" descr="LogoGis20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CasellaDiTesto 8"/>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20738" y="530225"/>
            <a:ext cx="3751262" cy="522288"/>
          </a:xfrm>
          <a:prstGeom prst="rect">
            <a:avLst/>
          </a:prstGeom>
          <a:noFill/>
        </p:spPr>
        <p:txBody>
          <a:bodyPr>
            <a:spAutoFit/>
          </a:bodyPr>
          <a:lstStyle/>
          <a:p>
            <a:pP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Sviluppi futuri</a:t>
            </a:r>
          </a:p>
        </p:txBody>
      </p:sp>
      <p:sp>
        <p:nvSpPr>
          <p:cNvPr id="9" name="Segnaposto contenuto 2"/>
          <p:cNvSpPr>
            <a:spLocks noGrp="1"/>
          </p:cNvSpPr>
          <p:nvPr>
            <p:ph idx="1"/>
          </p:nvPr>
        </p:nvSpPr>
        <p:spPr>
          <a:xfrm>
            <a:off x="728663" y="2063750"/>
            <a:ext cx="3778250" cy="1322388"/>
          </a:xfrm>
          <a:ln>
            <a:solidFill>
              <a:schemeClr val="bg1">
                <a:lumMod val="65000"/>
              </a:schemeClr>
            </a:solidFill>
          </a:ln>
        </p:spPr>
        <p:txBody>
          <a:bodyPr>
            <a:normAutofit/>
          </a:bodyPr>
          <a:lstStyle/>
          <a:p>
            <a:pPr marL="179388" lvl="1" indent="0" eaLnBrk="1" fontAlgn="auto" hangingPunct="1">
              <a:spcAft>
                <a:spcPts val="0"/>
              </a:spcAft>
              <a:buFont typeface="Arial"/>
              <a:buNone/>
              <a:defRPr/>
            </a:pPr>
            <a:r>
              <a:rPr lang="it-IT" dirty="0" smtClean="0">
                <a:solidFill>
                  <a:srgbClr val="505150"/>
                </a:solidFill>
              </a:rPr>
              <a:t>Analisi </a:t>
            </a:r>
            <a:r>
              <a:rPr lang="it-IT" b="1" dirty="0" smtClean="0">
                <a:solidFill>
                  <a:srgbClr val="505150"/>
                </a:solidFill>
              </a:rPr>
              <a:t>temporale</a:t>
            </a:r>
            <a:r>
              <a:rPr lang="it-IT" dirty="0" smtClean="0">
                <a:solidFill>
                  <a:srgbClr val="505150"/>
                </a:solidFill>
              </a:rPr>
              <a:t> del BES del territorio</a:t>
            </a:r>
            <a:endParaRPr lang="it-IT" i="1" dirty="0" smtClean="0">
              <a:solidFill>
                <a:srgbClr val="505150"/>
              </a:solidFill>
            </a:endParaRPr>
          </a:p>
        </p:txBody>
      </p:sp>
      <p:pic>
        <p:nvPicPr>
          <p:cNvPr id="24580" name="Immagine 7" descr="LogoGis2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CasellaDiTesto 6"/>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sp>
        <p:nvSpPr>
          <p:cNvPr id="11" name="CasellaDiTesto 10"/>
          <p:cNvSpPr txBox="1"/>
          <p:nvPr/>
        </p:nvSpPr>
        <p:spPr>
          <a:xfrm>
            <a:off x="5540375" y="1485900"/>
            <a:ext cx="2989263" cy="1323975"/>
          </a:xfrm>
          <a:prstGeom prst="rect">
            <a:avLst/>
          </a:prstGeom>
          <a:noFill/>
          <a:ln>
            <a:solidFill>
              <a:schemeClr val="accent1">
                <a:shade val="95000"/>
                <a:satMod val="105000"/>
              </a:schemeClr>
            </a:solidFill>
          </a:ln>
        </p:spPr>
        <p:txBody>
          <a:bodyPr>
            <a:spAutoFit/>
          </a:bodyPr>
          <a:lstStyle/>
          <a:p>
            <a:pPr fontAlgn="auto">
              <a:spcBef>
                <a:spcPts val="0"/>
              </a:spcBef>
              <a:spcAft>
                <a:spcPts val="0"/>
              </a:spcAft>
              <a:buClr>
                <a:schemeClr val="accent2"/>
              </a:buClr>
              <a:tabLst>
                <a:tab pos="357188" algn="l"/>
              </a:tabLst>
              <a:defRPr/>
            </a:pPr>
            <a:r>
              <a:rPr lang="it-IT" sz="2000" b="1" dirty="0">
                <a:solidFill>
                  <a:schemeClr val="accent2"/>
                </a:solidFill>
                <a:latin typeface="+mn-lt"/>
                <a:cs typeface="+mn-cs"/>
              </a:rPr>
              <a:t>Misurare</a:t>
            </a:r>
            <a:r>
              <a:rPr lang="it-IT" sz="2000" b="1" dirty="0">
                <a:solidFill>
                  <a:srgbClr val="505150"/>
                </a:solidFill>
                <a:latin typeface="+mn-lt"/>
                <a:cs typeface="+mn-cs"/>
              </a:rPr>
              <a:t> lo stato, il livello e le </a:t>
            </a:r>
            <a:r>
              <a:rPr lang="it-IT" sz="2000" b="1" dirty="0">
                <a:solidFill>
                  <a:schemeClr val="accent2"/>
                </a:solidFill>
                <a:latin typeface="+mn-lt"/>
                <a:cs typeface="+mn-cs"/>
              </a:rPr>
              <a:t>dinamiche</a:t>
            </a:r>
            <a:r>
              <a:rPr lang="it-IT" sz="2000" b="1" dirty="0">
                <a:solidFill>
                  <a:srgbClr val="505150"/>
                </a:solidFill>
                <a:latin typeface="+mn-lt"/>
                <a:cs typeface="+mn-cs"/>
              </a:rPr>
              <a:t> del </a:t>
            </a:r>
            <a:r>
              <a:rPr lang="it-IT" sz="2000" b="1" dirty="0" err="1">
                <a:solidFill>
                  <a:srgbClr val="505150"/>
                </a:solidFill>
                <a:latin typeface="+mn-lt"/>
                <a:cs typeface="+mn-cs"/>
              </a:rPr>
              <a:t>Bes</a:t>
            </a:r>
            <a:r>
              <a:rPr lang="it-IT" sz="2000" b="1" dirty="0">
                <a:solidFill>
                  <a:srgbClr val="505150"/>
                </a:solidFill>
                <a:latin typeface="+mn-lt"/>
                <a:cs typeface="+mn-cs"/>
              </a:rPr>
              <a:t> della   comunità locale</a:t>
            </a:r>
          </a:p>
        </p:txBody>
      </p:sp>
      <p:sp>
        <p:nvSpPr>
          <p:cNvPr id="12" name="Rettangolo 11"/>
          <p:cNvSpPr/>
          <p:nvPr/>
        </p:nvSpPr>
        <p:spPr>
          <a:xfrm>
            <a:off x="5540375" y="4570413"/>
            <a:ext cx="2989263" cy="1200150"/>
          </a:xfrm>
          <a:prstGeom prst="rect">
            <a:avLst/>
          </a:prstGeom>
          <a:ln>
            <a:solidFill>
              <a:schemeClr val="accent1">
                <a:shade val="95000"/>
                <a:satMod val="105000"/>
              </a:schemeClr>
            </a:solidFill>
          </a:ln>
        </p:spPr>
        <p:txBody>
          <a:bodyPr>
            <a:spAutoFit/>
          </a:bodyPr>
          <a:lstStyle/>
          <a:p>
            <a:pPr fontAlgn="auto">
              <a:spcBef>
                <a:spcPts val="0"/>
              </a:spcBef>
              <a:spcAft>
                <a:spcPts val="0"/>
              </a:spcAft>
              <a:buClr>
                <a:schemeClr val="accent2"/>
              </a:buClr>
              <a:defRPr/>
            </a:pPr>
            <a:r>
              <a:rPr lang="it-IT" b="1" dirty="0">
                <a:solidFill>
                  <a:schemeClr val="accent3"/>
                </a:solidFill>
                <a:latin typeface="+mn-lt"/>
                <a:cs typeface="+mn-cs"/>
              </a:rPr>
              <a:t>Valutare</a:t>
            </a:r>
            <a:r>
              <a:rPr lang="it-IT" b="1" dirty="0">
                <a:solidFill>
                  <a:srgbClr val="505150"/>
                </a:solidFill>
                <a:latin typeface="+mn-lt"/>
                <a:cs typeface="+mn-cs"/>
              </a:rPr>
              <a:t> il contributo dell’azione dell’Ente locale  al </a:t>
            </a:r>
            <a:r>
              <a:rPr lang="it-IT" b="1" dirty="0" err="1">
                <a:solidFill>
                  <a:srgbClr val="505150"/>
                </a:solidFill>
                <a:latin typeface="+mn-lt"/>
                <a:cs typeface="+mn-cs"/>
              </a:rPr>
              <a:t>Bes</a:t>
            </a:r>
            <a:r>
              <a:rPr lang="it-IT" b="1" dirty="0">
                <a:solidFill>
                  <a:srgbClr val="505150"/>
                </a:solidFill>
                <a:latin typeface="+mn-lt"/>
                <a:cs typeface="+mn-cs"/>
              </a:rPr>
              <a:t> del territorio</a:t>
            </a:r>
          </a:p>
        </p:txBody>
      </p:sp>
      <p:sp>
        <p:nvSpPr>
          <p:cNvPr id="13" name="Rettangolo 12"/>
          <p:cNvSpPr/>
          <p:nvPr/>
        </p:nvSpPr>
        <p:spPr>
          <a:xfrm>
            <a:off x="5540375" y="2982913"/>
            <a:ext cx="2989263" cy="1014412"/>
          </a:xfrm>
          <a:prstGeom prst="rect">
            <a:avLst/>
          </a:prstGeom>
          <a:ln>
            <a:solidFill>
              <a:schemeClr val="accent1">
                <a:shade val="95000"/>
                <a:satMod val="105000"/>
              </a:schemeClr>
            </a:solidFill>
          </a:ln>
        </p:spPr>
        <p:txBody>
          <a:bodyPr>
            <a:spAutoFit/>
          </a:bodyPr>
          <a:lstStyle/>
          <a:p>
            <a:pPr fontAlgn="auto">
              <a:spcBef>
                <a:spcPts val="0"/>
              </a:spcBef>
              <a:spcAft>
                <a:spcPts val="0"/>
              </a:spcAft>
              <a:buClr>
                <a:schemeClr val="accent2"/>
              </a:buClr>
              <a:defRPr/>
            </a:pPr>
            <a:r>
              <a:rPr lang="it-IT" sz="2000" b="1" dirty="0">
                <a:solidFill>
                  <a:schemeClr val="accent2"/>
                </a:solidFill>
                <a:latin typeface="+mn-lt"/>
                <a:cs typeface="+mn-cs"/>
              </a:rPr>
              <a:t>Alimentare</a:t>
            </a:r>
            <a:r>
              <a:rPr lang="it-IT" sz="2000" b="1" dirty="0">
                <a:solidFill>
                  <a:srgbClr val="505150"/>
                </a:solidFill>
                <a:latin typeface="+mn-lt"/>
                <a:cs typeface="+mn-cs"/>
              </a:rPr>
              <a:t> e sostenere nel tempo i flussi informativi</a:t>
            </a:r>
          </a:p>
        </p:txBody>
      </p:sp>
      <p:sp>
        <p:nvSpPr>
          <p:cNvPr id="2" name="Rettangolo 1"/>
          <p:cNvSpPr/>
          <p:nvPr/>
        </p:nvSpPr>
        <p:spPr>
          <a:xfrm>
            <a:off x="728663" y="4252913"/>
            <a:ext cx="3843337" cy="1816100"/>
          </a:xfrm>
          <a:prstGeom prst="rect">
            <a:avLst/>
          </a:prstGeom>
          <a:ln>
            <a:solidFill>
              <a:schemeClr val="bg1">
                <a:lumMod val="65000"/>
              </a:schemeClr>
            </a:solidFill>
          </a:ln>
        </p:spPr>
        <p:txBody>
          <a:bodyPr>
            <a:spAutoFit/>
          </a:bodyPr>
          <a:lstStyle/>
          <a:p>
            <a:pPr marL="179388" lvl="1" fontAlgn="auto">
              <a:spcBef>
                <a:spcPts val="0"/>
              </a:spcBef>
              <a:spcAft>
                <a:spcPts val="0"/>
              </a:spcAft>
              <a:defRPr/>
            </a:pPr>
            <a:r>
              <a:rPr lang="it-IT" sz="2800" dirty="0">
                <a:solidFill>
                  <a:srgbClr val="505150"/>
                </a:solidFill>
                <a:latin typeface="+mn-lt"/>
                <a:cs typeface="+mn-cs"/>
              </a:rPr>
              <a:t>Analisi </a:t>
            </a:r>
            <a:r>
              <a:rPr lang="it-IT" sz="2800" b="1" dirty="0">
                <a:solidFill>
                  <a:srgbClr val="505150"/>
                </a:solidFill>
                <a:latin typeface="+mn-lt"/>
                <a:cs typeface="+mn-cs"/>
              </a:rPr>
              <a:t>tassonomica</a:t>
            </a:r>
            <a:r>
              <a:rPr lang="it-IT" sz="2800" dirty="0">
                <a:solidFill>
                  <a:srgbClr val="505150"/>
                </a:solidFill>
                <a:latin typeface="+mn-lt"/>
                <a:cs typeface="+mn-cs"/>
              </a:rPr>
              <a:t> delle funzioni dell’Ente per il calcolo di indicatori specifici </a:t>
            </a:r>
          </a:p>
        </p:txBody>
      </p:sp>
      <p:sp>
        <p:nvSpPr>
          <p:cNvPr id="4" name="Parentesi graffa aperta 3"/>
          <p:cNvSpPr/>
          <p:nvPr/>
        </p:nvSpPr>
        <p:spPr>
          <a:xfrm>
            <a:off x="4687888" y="1355725"/>
            <a:ext cx="693737" cy="2774950"/>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it-IT"/>
          </a:p>
        </p:txBody>
      </p:sp>
      <p:sp>
        <p:nvSpPr>
          <p:cNvPr id="14" name="CasellaDiTesto 13"/>
          <p:cNvSpPr txBox="1"/>
          <p:nvPr/>
        </p:nvSpPr>
        <p:spPr>
          <a:xfrm>
            <a:off x="5381625" y="549275"/>
            <a:ext cx="3148013" cy="523875"/>
          </a:xfrm>
          <a:prstGeom prst="rect">
            <a:avLst/>
          </a:prstGeom>
          <a:noFill/>
        </p:spPr>
        <p:txBody>
          <a:bodyPr>
            <a:spAutoFit/>
          </a:bodyPr>
          <a:lstStyle/>
          <a:p>
            <a:pPr algn="ct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Obiettivi</a:t>
            </a:r>
          </a:p>
        </p:txBody>
      </p:sp>
      <p:cxnSp>
        <p:nvCxnSpPr>
          <p:cNvPr id="17" name="Connettore 2 16"/>
          <p:cNvCxnSpPr/>
          <p:nvPr/>
        </p:nvCxnSpPr>
        <p:spPr>
          <a:xfrm flipH="1">
            <a:off x="4635500" y="5124450"/>
            <a:ext cx="8096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55650" y="530225"/>
            <a:ext cx="8247063" cy="522288"/>
          </a:xfrm>
          <a:prstGeom prst="rect">
            <a:avLst/>
          </a:prstGeom>
          <a:noFill/>
        </p:spPr>
        <p:txBody>
          <a:bodyPr>
            <a:spAutoFit/>
          </a:bodyPr>
          <a:lstStyle/>
          <a:p>
            <a:pP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Alcune implicazioni del progetto </a:t>
            </a:r>
            <a:r>
              <a:rPr lang="it-IT" sz="2800" b="1" dirty="0" err="1">
                <a:solidFill>
                  <a:srgbClr val="5F5F5F"/>
                </a:solidFill>
                <a:effectLst>
                  <a:outerShdw blurRad="38100" dist="38100" dir="2700000" algn="tl">
                    <a:srgbClr val="000000">
                      <a:alpha val="43137"/>
                    </a:srgbClr>
                  </a:outerShdw>
                </a:effectLst>
                <a:latin typeface="Arial" pitchFamily="34" charset="0"/>
                <a:cs typeface="Arial" pitchFamily="34" charset="0"/>
              </a:rPr>
              <a:t>Bes</a:t>
            </a: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 Province</a:t>
            </a:r>
          </a:p>
        </p:txBody>
      </p:sp>
      <p:sp>
        <p:nvSpPr>
          <p:cNvPr id="8" name="Segnaposto contenuto 2"/>
          <p:cNvSpPr>
            <a:spLocks noGrp="1"/>
          </p:cNvSpPr>
          <p:nvPr>
            <p:ph idx="4294967295"/>
          </p:nvPr>
        </p:nvSpPr>
        <p:spPr>
          <a:xfrm>
            <a:off x="827088" y="1268413"/>
            <a:ext cx="7705725" cy="4525962"/>
          </a:xfrm>
          <a:prstGeom prst="rect">
            <a:avLst/>
          </a:prstGeom>
        </p:spPr>
        <p:txBody>
          <a:bodyPr/>
          <a:lstStyle/>
          <a:p>
            <a:pPr eaLnBrk="1" fontAlgn="auto" hangingPunct="1">
              <a:spcAft>
                <a:spcPts val="0"/>
              </a:spcAft>
              <a:buFont typeface="Wingdings" pitchFamily="2" charset="2"/>
              <a:buChar char="q"/>
              <a:defRPr/>
            </a:pPr>
            <a:r>
              <a:rPr lang="it-IT" sz="2400" dirty="0">
                <a:solidFill>
                  <a:srgbClr val="505150"/>
                </a:solidFill>
              </a:rPr>
              <a:t>Il </a:t>
            </a:r>
            <a:r>
              <a:rPr lang="it-IT" sz="2400" dirty="0" smtClean="0">
                <a:solidFill>
                  <a:srgbClr val="505150"/>
                </a:solidFill>
              </a:rPr>
              <a:t>BES </a:t>
            </a:r>
            <a:r>
              <a:rPr lang="it-IT" sz="2400" dirty="0">
                <a:solidFill>
                  <a:srgbClr val="505150"/>
                </a:solidFill>
              </a:rPr>
              <a:t>delle </a:t>
            </a:r>
            <a:r>
              <a:rPr lang="it-IT" sz="2400" dirty="0" smtClean="0">
                <a:solidFill>
                  <a:srgbClr val="505150"/>
                </a:solidFill>
              </a:rPr>
              <a:t>Province  </a:t>
            </a:r>
            <a:r>
              <a:rPr lang="it-IT" sz="2400" dirty="0">
                <a:solidFill>
                  <a:srgbClr val="505150"/>
                </a:solidFill>
              </a:rPr>
              <a:t>può essere un ‘’ponte’’ tra </a:t>
            </a:r>
            <a:r>
              <a:rPr lang="it-IT" sz="2400" b="1" dirty="0">
                <a:solidFill>
                  <a:srgbClr val="505150"/>
                </a:solidFill>
              </a:rPr>
              <a:t>statistica e </a:t>
            </a:r>
            <a:r>
              <a:rPr lang="it-IT" sz="2400" b="1" dirty="0" smtClean="0">
                <a:solidFill>
                  <a:srgbClr val="505150"/>
                </a:solidFill>
              </a:rPr>
              <a:t>politica</a:t>
            </a:r>
          </a:p>
          <a:p>
            <a:pPr marL="0" indent="0" eaLnBrk="1" fontAlgn="auto" hangingPunct="1">
              <a:spcAft>
                <a:spcPts val="0"/>
              </a:spcAft>
              <a:buFont typeface="Arial"/>
              <a:buNone/>
              <a:defRPr/>
            </a:pPr>
            <a:endParaRPr lang="it-IT" sz="2400" dirty="0">
              <a:solidFill>
                <a:srgbClr val="505150"/>
              </a:solidFill>
            </a:endParaRPr>
          </a:p>
          <a:p>
            <a:pPr eaLnBrk="1" fontAlgn="auto" hangingPunct="1">
              <a:spcAft>
                <a:spcPts val="0"/>
              </a:spcAft>
              <a:buFont typeface="Wingdings" pitchFamily="2" charset="2"/>
              <a:buChar char="q"/>
              <a:defRPr/>
            </a:pPr>
            <a:r>
              <a:rPr lang="it-IT" sz="2400" dirty="0">
                <a:solidFill>
                  <a:srgbClr val="505150"/>
                </a:solidFill>
              </a:rPr>
              <a:t>Un </a:t>
            </a:r>
            <a:r>
              <a:rPr lang="it-IT" sz="2400" b="1" dirty="0" smtClean="0">
                <a:solidFill>
                  <a:srgbClr val="505150"/>
                </a:solidFill>
              </a:rPr>
              <a:t>Sistema Informativo Statistico sul </a:t>
            </a:r>
            <a:r>
              <a:rPr lang="it-IT" sz="2400" b="1" dirty="0">
                <a:solidFill>
                  <a:srgbClr val="505150"/>
                </a:solidFill>
              </a:rPr>
              <a:t>BES </a:t>
            </a:r>
            <a:r>
              <a:rPr lang="it-IT" sz="2400" dirty="0">
                <a:solidFill>
                  <a:srgbClr val="505150"/>
                </a:solidFill>
              </a:rPr>
              <a:t>del territorio può contribuire a far crescere le capacità di rendicontazione sociale degli Enti </a:t>
            </a:r>
            <a:r>
              <a:rPr lang="it-IT" sz="2400" dirty="0" smtClean="0">
                <a:solidFill>
                  <a:srgbClr val="505150"/>
                </a:solidFill>
              </a:rPr>
              <a:t>locali</a:t>
            </a:r>
          </a:p>
          <a:p>
            <a:pPr marL="0" indent="0" eaLnBrk="1" fontAlgn="auto" hangingPunct="1">
              <a:spcAft>
                <a:spcPts val="0"/>
              </a:spcAft>
              <a:buFont typeface="Arial"/>
              <a:buNone/>
              <a:defRPr/>
            </a:pPr>
            <a:endParaRPr lang="it-IT" sz="2400" dirty="0">
              <a:solidFill>
                <a:srgbClr val="505150"/>
              </a:solidFill>
            </a:endParaRPr>
          </a:p>
          <a:p>
            <a:pPr eaLnBrk="1" fontAlgn="auto" hangingPunct="1">
              <a:spcAft>
                <a:spcPts val="0"/>
              </a:spcAft>
              <a:buFont typeface="Wingdings" pitchFamily="2" charset="2"/>
              <a:buChar char="q"/>
              <a:defRPr/>
            </a:pPr>
            <a:r>
              <a:rPr lang="it-IT" sz="2400" dirty="0">
                <a:solidFill>
                  <a:srgbClr val="505150"/>
                </a:solidFill>
              </a:rPr>
              <a:t>In questo spazio </a:t>
            </a:r>
            <a:r>
              <a:rPr lang="it-IT" sz="2400" b="1" dirty="0">
                <a:solidFill>
                  <a:srgbClr val="505150"/>
                </a:solidFill>
              </a:rPr>
              <a:t>gli </a:t>
            </a:r>
            <a:r>
              <a:rPr lang="it-IT" sz="2400" b="1" dirty="0" smtClean="0">
                <a:solidFill>
                  <a:srgbClr val="505150"/>
                </a:solidFill>
              </a:rPr>
              <a:t>Uffici di Statistica </a:t>
            </a:r>
            <a:r>
              <a:rPr lang="it-IT" sz="2400" b="1" dirty="0">
                <a:solidFill>
                  <a:srgbClr val="505150"/>
                </a:solidFill>
              </a:rPr>
              <a:t>provinciali </a:t>
            </a:r>
            <a:r>
              <a:rPr lang="it-IT" sz="2400" dirty="0">
                <a:solidFill>
                  <a:srgbClr val="505150"/>
                </a:solidFill>
              </a:rPr>
              <a:t>possono agire non solo a servizio della propria amministrazione ma anche degli Enti del proprio territorio</a:t>
            </a:r>
          </a:p>
        </p:txBody>
      </p:sp>
      <p:pic>
        <p:nvPicPr>
          <p:cNvPr id="25604" name="Immagine 8" descr="LogoGis2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CasellaDiTesto 5"/>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1"/>
          <p:cNvSpPr txBox="1">
            <a:spLocks noChangeArrowheads="1"/>
          </p:cNvSpPr>
          <p:nvPr/>
        </p:nvSpPr>
        <p:spPr bwMode="auto">
          <a:xfrm>
            <a:off x="1387475" y="1844675"/>
            <a:ext cx="60007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4000" b="1" i="1"/>
              <a:t>Grazie per l’attenzione </a:t>
            </a:r>
          </a:p>
          <a:p>
            <a:pPr eaLnBrk="1" hangingPunct="1"/>
            <a:endParaRPr lang="it-IT" altLang="it-IT" sz="4000" b="1" i="1"/>
          </a:p>
          <a:p>
            <a:pPr eaLnBrk="1" hangingPunct="1"/>
            <a:endParaRPr lang="it-IT" altLang="it-IT" sz="4000" b="1" i="1"/>
          </a:p>
          <a:p>
            <a:pPr eaLnBrk="1" hangingPunct="1"/>
            <a:endParaRPr lang="it-IT" altLang="it-IT" sz="4000" b="1" i="1"/>
          </a:p>
          <a:p>
            <a:pPr eaLnBrk="1" hangingPunct="1"/>
            <a:r>
              <a:rPr lang="it-IT" altLang="it-IT" sz="2800" i="1"/>
              <a:t>Linda Porciani</a:t>
            </a:r>
          </a:p>
          <a:p>
            <a:pPr eaLnBrk="1" hangingPunct="1"/>
            <a:r>
              <a:rPr lang="it-IT" altLang="it-IT" sz="2800" i="1"/>
              <a:t>porciani@istat.it</a:t>
            </a:r>
          </a:p>
        </p:txBody>
      </p:sp>
      <p:pic>
        <p:nvPicPr>
          <p:cNvPr id="26627" name="Immagine 7" descr="LogoGis20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62452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4"/>
          <p:cNvSpPr txBox="1">
            <a:spLocks noChangeArrowheads="1"/>
          </p:cNvSpPr>
          <p:nvPr/>
        </p:nvSpPr>
        <p:spPr bwMode="auto">
          <a:xfrm>
            <a:off x="682625" y="593725"/>
            <a:ext cx="753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2400">
                <a:solidFill>
                  <a:srgbClr val="404040"/>
                </a:solidFill>
              </a:rPr>
              <a:t>Indice</a:t>
            </a:r>
          </a:p>
        </p:txBody>
      </p:sp>
      <p:sp>
        <p:nvSpPr>
          <p:cNvPr id="14339" name="CasellaDiTesto 5"/>
          <p:cNvSpPr txBox="1">
            <a:spLocks noChangeArrowheads="1"/>
          </p:cNvSpPr>
          <p:nvPr/>
        </p:nvSpPr>
        <p:spPr bwMode="auto">
          <a:xfrm>
            <a:off x="682625" y="2035175"/>
            <a:ext cx="76438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AutoNum type="arabicPeriod"/>
            </a:pPr>
            <a:r>
              <a:rPr lang="it-IT" altLang="it-IT">
                <a:solidFill>
                  <a:srgbClr val="505150"/>
                </a:solidFill>
              </a:rPr>
              <a:t>Il contesto</a:t>
            </a:r>
          </a:p>
          <a:p>
            <a:pPr eaLnBrk="1" hangingPunct="1">
              <a:buFont typeface="Arial" charset="0"/>
              <a:buAutoNum type="arabicPeriod"/>
            </a:pPr>
            <a:endParaRPr lang="it-IT" altLang="it-IT">
              <a:solidFill>
                <a:srgbClr val="505150"/>
              </a:solidFill>
            </a:endParaRPr>
          </a:p>
          <a:p>
            <a:pPr eaLnBrk="1" hangingPunct="1">
              <a:buFont typeface="Arial" charset="0"/>
              <a:buAutoNum type="arabicPeriod"/>
            </a:pPr>
            <a:r>
              <a:rPr lang="it-IT" altLang="it-IT">
                <a:solidFill>
                  <a:srgbClr val="505150"/>
                </a:solidFill>
              </a:rPr>
              <a:t>Gli obiettivi</a:t>
            </a:r>
          </a:p>
          <a:p>
            <a:pPr eaLnBrk="1" hangingPunct="1">
              <a:buFont typeface="Arial" charset="0"/>
              <a:buAutoNum type="arabicPeriod"/>
            </a:pPr>
            <a:endParaRPr lang="it-IT" altLang="it-IT">
              <a:solidFill>
                <a:srgbClr val="505150"/>
              </a:solidFill>
            </a:endParaRPr>
          </a:p>
          <a:p>
            <a:pPr eaLnBrk="1" hangingPunct="1">
              <a:buFont typeface="Arial" charset="0"/>
              <a:buAutoNum type="arabicPeriod"/>
            </a:pPr>
            <a:r>
              <a:rPr lang="it-IT" altLang="it-IT">
                <a:solidFill>
                  <a:srgbClr val="505150"/>
                </a:solidFill>
              </a:rPr>
              <a:t>La progettazione degli indicatori</a:t>
            </a:r>
          </a:p>
          <a:p>
            <a:pPr eaLnBrk="1" hangingPunct="1">
              <a:buFont typeface="Arial" charset="0"/>
              <a:buAutoNum type="arabicPeriod"/>
            </a:pPr>
            <a:endParaRPr lang="it-IT" altLang="it-IT">
              <a:solidFill>
                <a:srgbClr val="505150"/>
              </a:solidFill>
            </a:endParaRPr>
          </a:p>
          <a:p>
            <a:pPr eaLnBrk="1" hangingPunct="1">
              <a:buFont typeface="Arial" charset="0"/>
              <a:buAutoNum type="arabicPeriod"/>
            </a:pPr>
            <a:r>
              <a:rPr lang="it-IT" altLang="it-IT">
                <a:solidFill>
                  <a:srgbClr val="505150"/>
                </a:solidFill>
              </a:rPr>
              <a:t>La rete</a:t>
            </a:r>
          </a:p>
          <a:p>
            <a:pPr eaLnBrk="1" hangingPunct="1">
              <a:buFont typeface="Arial" charset="0"/>
              <a:buAutoNum type="arabicPeriod"/>
            </a:pPr>
            <a:endParaRPr lang="it-IT" altLang="it-IT">
              <a:solidFill>
                <a:srgbClr val="505150"/>
              </a:solidFill>
            </a:endParaRPr>
          </a:p>
          <a:p>
            <a:pPr eaLnBrk="1" hangingPunct="1">
              <a:buFont typeface="Arial" charset="0"/>
              <a:buAutoNum type="arabicPeriod"/>
            </a:pPr>
            <a:r>
              <a:rPr lang="it-IT" altLang="it-IT">
                <a:solidFill>
                  <a:srgbClr val="505150"/>
                </a:solidFill>
              </a:rPr>
              <a:t>Prima realizzazione</a:t>
            </a:r>
          </a:p>
          <a:p>
            <a:pPr eaLnBrk="1" hangingPunct="1">
              <a:buFont typeface="Arial" charset="0"/>
              <a:buAutoNum type="arabicPeriod"/>
            </a:pPr>
            <a:endParaRPr lang="it-IT" altLang="it-IT">
              <a:solidFill>
                <a:srgbClr val="505150"/>
              </a:solidFill>
            </a:endParaRPr>
          </a:p>
          <a:p>
            <a:pPr eaLnBrk="1" hangingPunct="1">
              <a:buFont typeface="Arial" charset="0"/>
              <a:buAutoNum type="arabicPeriod"/>
            </a:pPr>
            <a:r>
              <a:rPr lang="it-IT" altLang="it-IT">
                <a:solidFill>
                  <a:srgbClr val="505150"/>
                </a:solidFill>
              </a:rPr>
              <a:t>Sviluppi futuri</a:t>
            </a:r>
          </a:p>
        </p:txBody>
      </p:sp>
      <p:sp>
        <p:nvSpPr>
          <p:cNvPr id="14340" name="CasellaDiTesto 6"/>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pic>
        <p:nvPicPr>
          <p:cNvPr id="14341" name="Immagine 8" descr="LogoGis20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4"/>
          <p:cNvSpPr txBox="1">
            <a:spLocks noChangeArrowheads="1"/>
          </p:cNvSpPr>
          <p:nvPr/>
        </p:nvSpPr>
        <p:spPr bwMode="auto">
          <a:xfrm>
            <a:off x="682625" y="593725"/>
            <a:ext cx="3805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2400">
                <a:solidFill>
                  <a:srgbClr val="505150"/>
                </a:solidFill>
              </a:rPr>
              <a:t>Contesto europeo</a:t>
            </a:r>
          </a:p>
        </p:txBody>
      </p:sp>
      <p:sp>
        <p:nvSpPr>
          <p:cNvPr id="6" name="CasellaDiTesto 5"/>
          <p:cNvSpPr txBox="1"/>
          <p:nvPr/>
        </p:nvSpPr>
        <p:spPr>
          <a:xfrm>
            <a:off x="682625" y="1246188"/>
            <a:ext cx="3768725" cy="4524375"/>
          </a:xfrm>
          <a:prstGeom prst="rect">
            <a:avLst/>
          </a:prstGeom>
          <a:noFill/>
        </p:spPr>
        <p:txBody>
          <a:bodyPr>
            <a:spAutoFit/>
          </a:bodyPr>
          <a:lstStyle/>
          <a:p>
            <a:pPr marL="285750" indent="-285750" fontAlgn="auto">
              <a:spcBef>
                <a:spcPts val="0"/>
              </a:spcBef>
              <a:spcAft>
                <a:spcPts val="0"/>
              </a:spcAft>
              <a:buFont typeface="Arial"/>
              <a:buChar char="•"/>
              <a:defRPr/>
            </a:pPr>
            <a:r>
              <a:rPr lang="it-IT" b="1" dirty="0">
                <a:solidFill>
                  <a:srgbClr val="505150"/>
                </a:solidFill>
                <a:latin typeface="+mn-lt"/>
                <a:cs typeface="+mn-cs"/>
              </a:rPr>
              <a:t>Beyond GDP </a:t>
            </a:r>
            <a:r>
              <a:rPr lang="it-IT" dirty="0">
                <a:solidFill>
                  <a:srgbClr val="505150"/>
                </a:solidFill>
                <a:latin typeface="+mn-lt"/>
                <a:cs typeface="+mn-cs"/>
              </a:rPr>
              <a:t>– </a:t>
            </a:r>
            <a:r>
              <a:rPr lang="it-IT" b="1" dirty="0">
                <a:solidFill>
                  <a:srgbClr val="505150"/>
                </a:solidFill>
                <a:latin typeface="+mn-lt"/>
                <a:cs typeface="+mn-cs"/>
              </a:rPr>
              <a:t>Europe 2020 </a:t>
            </a:r>
            <a:r>
              <a:rPr lang="it-IT" i="1" dirty="0">
                <a:solidFill>
                  <a:srgbClr val="505150"/>
                </a:solidFill>
                <a:latin typeface="+mn-lt"/>
                <a:cs typeface="+mn-cs"/>
              </a:rPr>
              <a:t>[</a:t>
            </a:r>
            <a:r>
              <a:rPr lang="it-IT" i="1" dirty="0" err="1">
                <a:solidFill>
                  <a:srgbClr val="505150"/>
                </a:solidFill>
                <a:latin typeface="+mn-lt"/>
                <a:cs typeface="+mn-cs"/>
              </a:rPr>
              <a:t>European</a:t>
            </a:r>
            <a:r>
              <a:rPr lang="it-IT" i="1" dirty="0">
                <a:solidFill>
                  <a:srgbClr val="505150"/>
                </a:solidFill>
                <a:latin typeface="+mn-lt"/>
                <a:cs typeface="+mn-cs"/>
              </a:rPr>
              <a:t> </a:t>
            </a:r>
            <a:r>
              <a:rPr lang="it-IT" i="1" dirty="0" err="1">
                <a:solidFill>
                  <a:srgbClr val="505150"/>
                </a:solidFill>
                <a:latin typeface="+mn-lt"/>
                <a:cs typeface="+mn-cs"/>
              </a:rPr>
              <a:t>Commission</a:t>
            </a:r>
            <a:r>
              <a:rPr lang="it-IT" i="1" dirty="0">
                <a:solidFill>
                  <a:srgbClr val="505150"/>
                </a:solidFill>
                <a:latin typeface="+mn-lt"/>
                <a:cs typeface="+mn-cs"/>
              </a:rPr>
              <a:t>, 2007, 2010]</a:t>
            </a:r>
          </a:p>
          <a:p>
            <a:pPr fontAlgn="auto">
              <a:spcBef>
                <a:spcPts val="0"/>
              </a:spcBef>
              <a:spcAft>
                <a:spcPts val="0"/>
              </a:spcAft>
              <a:defRPr/>
            </a:pPr>
            <a:endParaRPr lang="it-IT" dirty="0">
              <a:solidFill>
                <a:srgbClr val="505150"/>
              </a:solidFill>
              <a:latin typeface="+mn-lt"/>
              <a:cs typeface="+mn-cs"/>
            </a:endParaRPr>
          </a:p>
          <a:p>
            <a:pPr marL="285750" indent="-285750" fontAlgn="auto">
              <a:spcBef>
                <a:spcPts val="0"/>
              </a:spcBef>
              <a:spcAft>
                <a:spcPts val="0"/>
              </a:spcAft>
              <a:buFont typeface="Arial"/>
              <a:buChar char="•"/>
              <a:defRPr/>
            </a:pPr>
            <a:r>
              <a:rPr lang="it-IT" dirty="0">
                <a:solidFill>
                  <a:srgbClr val="505150"/>
                </a:solidFill>
                <a:latin typeface="+mn-lt"/>
                <a:cs typeface="+mn-cs"/>
              </a:rPr>
              <a:t>Commissione sulla misura delle performance economiche e del progresso sociale </a:t>
            </a:r>
            <a:r>
              <a:rPr lang="it-IT" i="1" dirty="0">
                <a:solidFill>
                  <a:srgbClr val="505150"/>
                </a:solidFill>
                <a:latin typeface="+mn-lt"/>
                <a:cs typeface="+mn-cs"/>
              </a:rPr>
              <a:t>[</a:t>
            </a:r>
            <a:r>
              <a:rPr lang="it-IT" i="1" dirty="0" err="1">
                <a:solidFill>
                  <a:srgbClr val="505150"/>
                </a:solidFill>
                <a:latin typeface="+mn-lt"/>
                <a:cs typeface="+mn-cs"/>
              </a:rPr>
              <a:t>Stigliz</a:t>
            </a:r>
            <a:r>
              <a:rPr lang="it-IT" i="1" dirty="0">
                <a:solidFill>
                  <a:srgbClr val="505150"/>
                </a:solidFill>
                <a:latin typeface="+mn-lt"/>
                <a:cs typeface="+mn-cs"/>
              </a:rPr>
              <a:t>, Sen, </a:t>
            </a:r>
            <a:r>
              <a:rPr lang="it-IT" i="1" dirty="0" err="1">
                <a:solidFill>
                  <a:srgbClr val="505150"/>
                </a:solidFill>
                <a:latin typeface="+mn-lt"/>
                <a:cs typeface="+mn-cs"/>
              </a:rPr>
              <a:t>Fitoussi</a:t>
            </a:r>
            <a:r>
              <a:rPr lang="it-IT" i="1" dirty="0">
                <a:solidFill>
                  <a:srgbClr val="505150"/>
                </a:solidFill>
                <a:latin typeface="+mn-lt"/>
                <a:cs typeface="+mn-cs"/>
              </a:rPr>
              <a:t> et al., 2009]</a:t>
            </a:r>
          </a:p>
          <a:p>
            <a:pPr marL="285750" indent="-285750" fontAlgn="auto">
              <a:spcBef>
                <a:spcPts val="0"/>
              </a:spcBef>
              <a:spcAft>
                <a:spcPts val="0"/>
              </a:spcAft>
              <a:buFont typeface="Arial"/>
              <a:buChar char="•"/>
              <a:defRPr/>
            </a:pPr>
            <a:endParaRPr lang="it-IT" dirty="0">
              <a:solidFill>
                <a:srgbClr val="505150"/>
              </a:solidFill>
              <a:latin typeface="+mn-lt"/>
              <a:cs typeface="+mn-cs"/>
            </a:endParaRPr>
          </a:p>
          <a:p>
            <a:pPr marL="285750" indent="-285750" fontAlgn="auto">
              <a:spcBef>
                <a:spcPts val="0"/>
              </a:spcBef>
              <a:spcAft>
                <a:spcPts val="0"/>
              </a:spcAft>
              <a:buFont typeface="Arial"/>
              <a:buChar char="•"/>
              <a:defRPr/>
            </a:pPr>
            <a:endParaRPr lang="it-IT" dirty="0">
              <a:solidFill>
                <a:srgbClr val="505150"/>
              </a:solidFill>
              <a:latin typeface="+mn-lt"/>
              <a:cs typeface="+mn-cs"/>
            </a:endParaRPr>
          </a:p>
          <a:p>
            <a:pPr marL="285750" indent="-285750" fontAlgn="auto">
              <a:spcBef>
                <a:spcPts val="0"/>
              </a:spcBef>
              <a:spcAft>
                <a:spcPts val="0"/>
              </a:spcAft>
              <a:buFont typeface="Arial"/>
              <a:buChar char="•"/>
              <a:defRPr/>
            </a:pPr>
            <a:r>
              <a:rPr lang="it-IT" b="1" dirty="0">
                <a:solidFill>
                  <a:srgbClr val="505150"/>
                </a:solidFill>
                <a:latin typeface="+mn-lt"/>
                <a:cs typeface="+mn-cs"/>
              </a:rPr>
              <a:t>Europa 2020 per le città e i territori </a:t>
            </a:r>
            <a:r>
              <a:rPr lang="it-IT" i="1" dirty="0">
                <a:solidFill>
                  <a:srgbClr val="505150"/>
                </a:solidFill>
                <a:latin typeface="+mn-lt"/>
                <a:cs typeface="+mn-cs"/>
              </a:rPr>
              <a:t>[Eu-COR 2012]</a:t>
            </a:r>
          </a:p>
          <a:p>
            <a:pPr fontAlgn="auto">
              <a:spcBef>
                <a:spcPts val="0"/>
              </a:spcBef>
              <a:spcAft>
                <a:spcPts val="0"/>
              </a:spcAft>
              <a:defRPr/>
            </a:pPr>
            <a:endParaRPr lang="it-IT" dirty="0">
              <a:solidFill>
                <a:srgbClr val="505150"/>
              </a:solidFill>
              <a:latin typeface="+mn-lt"/>
              <a:cs typeface="+mn-cs"/>
            </a:endParaRPr>
          </a:p>
          <a:p>
            <a:pPr marL="285750" indent="-285750" fontAlgn="auto">
              <a:spcBef>
                <a:spcPts val="0"/>
              </a:spcBef>
              <a:spcAft>
                <a:spcPts val="0"/>
              </a:spcAft>
              <a:buFont typeface="Arial"/>
              <a:buChar char="•"/>
              <a:defRPr/>
            </a:pPr>
            <a:r>
              <a:rPr lang="it-IT" b="1" dirty="0" err="1">
                <a:solidFill>
                  <a:srgbClr val="505150"/>
                </a:solidFill>
                <a:latin typeface="+mn-lt"/>
                <a:cs typeface="+mn-cs"/>
              </a:rPr>
              <a:t>How’s</a:t>
            </a:r>
            <a:r>
              <a:rPr lang="it-IT" b="1" dirty="0">
                <a:solidFill>
                  <a:srgbClr val="505150"/>
                </a:solidFill>
                <a:latin typeface="+mn-lt"/>
                <a:cs typeface="+mn-cs"/>
              </a:rPr>
              <a:t> life in </a:t>
            </a:r>
            <a:r>
              <a:rPr lang="it-IT" b="1" dirty="0" err="1">
                <a:solidFill>
                  <a:srgbClr val="505150"/>
                </a:solidFill>
                <a:latin typeface="+mn-lt"/>
                <a:cs typeface="+mn-cs"/>
              </a:rPr>
              <a:t>your</a:t>
            </a:r>
            <a:r>
              <a:rPr lang="it-IT" b="1" dirty="0">
                <a:solidFill>
                  <a:srgbClr val="505150"/>
                </a:solidFill>
                <a:latin typeface="+mn-lt"/>
                <a:cs typeface="+mn-cs"/>
              </a:rPr>
              <a:t> </a:t>
            </a:r>
            <a:r>
              <a:rPr lang="it-IT" b="1" dirty="0" err="1">
                <a:solidFill>
                  <a:srgbClr val="505150"/>
                </a:solidFill>
                <a:latin typeface="+mn-lt"/>
                <a:cs typeface="+mn-cs"/>
              </a:rPr>
              <a:t>region</a:t>
            </a:r>
            <a:r>
              <a:rPr lang="it-IT" b="1" dirty="0">
                <a:solidFill>
                  <a:srgbClr val="505150"/>
                </a:solidFill>
                <a:latin typeface="+mn-lt"/>
                <a:cs typeface="+mn-cs"/>
              </a:rPr>
              <a:t>? </a:t>
            </a:r>
            <a:r>
              <a:rPr lang="it-IT" i="1" dirty="0">
                <a:solidFill>
                  <a:srgbClr val="505150"/>
                </a:solidFill>
                <a:latin typeface="+mn-lt"/>
                <a:cs typeface="+mn-cs"/>
              </a:rPr>
              <a:t>[Ocse, 2014]</a:t>
            </a:r>
          </a:p>
          <a:p>
            <a:pPr marL="285750" indent="-285750" fontAlgn="auto">
              <a:spcBef>
                <a:spcPts val="0"/>
              </a:spcBef>
              <a:spcAft>
                <a:spcPts val="0"/>
              </a:spcAft>
              <a:buFont typeface="Arial"/>
              <a:buChar char="•"/>
              <a:defRPr/>
            </a:pPr>
            <a:endParaRPr lang="it-IT" dirty="0">
              <a:solidFill>
                <a:srgbClr val="505150"/>
              </a:solidFill>
              <a:latin typeface="+mn-lt"/>
              <a:cs typeface="+mn-cs"/>
            </a:endParaRPr>
          </a:p>
        </p:txBody>
      </p:sp>
      <p:pic>
        <p:nvPicPr>
          <p:cNvPr id="15364" name="Immagine 8" descr="LogoGis20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asellaDiTesto 7"/>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cxnSp>
        <p:nvCxnSpPr>
          <p:cNvPr id="3" name="Connettore 1 2"/>
          <p:cNvCxnSpPr/>
          <p:nvPr/>
        </p:nvCxnSpPr>
        <p:spPr>
          <a:xfrm>
            <a:off x="4487863" y="1246188"/>
            <a:ext cx="0" cy="4745037"/>
          </a:xfrm>
          <a:prstGeom prst="line">
            <a:avLst/>
          </a:prstGeom>
        </p:spPr>
        <p:style>
          <a:lnRef idx="2">
            <a:schemeClr val="accent1"/>
          </a:lnRef>
          <a:fillRef idx="0">
            <a:schemeClr val="accent1"/>
          </a:fillRef>
          <a:effectRef idx="1">
            <a:schemeClr val="accent1"/>
          </a:effectRef>
          <a:fontRef idx="minor">
            <a:schemeClr val="tx1"/>
          </a:fontRef>
        </p:style>
      </p:cxnSp>
      <p:sp>
        <p:nvSpPr>
          <p:cNvPr id="15367" name="CasellaDiTesto 10"/>
          <p:cNvSpPr txBox="1">
            <a:spLocks noChangeArrowheads="1"/>
          </p:cNvSpPr>
          <p:nvPr/>
        </p:nvSpPr>
        <p:spPr bwMode="auto">
          <a:xfrm>
            <a:off x="4687888" y="1319213"/>
            <a:ext cx="37687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it-IT" altLang="it-IT" b="1">
                <a:solidFill>
                  <a:srgbClr val="505150"/>
                </a:solidFill>
              </a:rPr>
              <a:t>Bes | 2013</a:t>
            </a:r>
            <a:r>
              <a:rPr lang="it-IT" altLang="it-IT" b="1" i="1">
                <a:solidFill>
                  <a:srgbClr val="505150"/>
                </a:solidFill>
              </a:rPr>
              <a:t> </a:t>
            </a:r>
            <a:r>
              <a:rPr lang="it-IT" altLang="it-IT" i="1">
                <a:solidFill>
                  <a:srgbClr val="505150"/>
                </a:solidFill>
              </a:rPr>
              <a:t>[Istat, Cnel] </a:t>
            </a:r>
          </a:p>
          <a:p>
            <a:pPr eaLnBrk="1" hangingPunct="1">
              <a:buFont typeface="Arial" charset="0"/>
              <a:buChar char="•"/>
            </a:pPr>
            <a:endParaRPr lang="it-IT" altLang="it-IT" b="1">
              <a:solidFill>
                <a:srgbClr val="505150"/>
              </a:solidFill>
            </a:endParaRPr>
          </a:p>
          <a:p>
            <a:pPr eaLnBrk="1" hangingPunct="1">
              <a:buFont typeface="Arial" charset="0"/>
              <a:buChar char="•"/>
            </a:pPr>
            <a:r>
              <a:rPr lang="it-IT" altLang="it-IT" b="1">
                <a:solidFill>
                  <a:srgbClr val="505150"/>
                </a:solidFill>
              </a:rPr>
              <a:t>Bes | 2014</a:t>
            </a:r>
            <a:r>
              <a:rPr lang="it-IT" altLang="it-IT" b="1" i="1">
                <a:solidFill>
                  <a:srgbClr val="505150"/>
                </a:solidFill>
              </a:rPr>
              <a:t> </a:t>
            </a:r>
            <a:r>
              <a:rPr lang="it-IT" altLang="it-IT" i="1">
                <a:solidFill>
                  <a:srgbClr val="505150"/>
                </a:solidFill>
              </a:rPr>
              <a:t>[Istat, Cnel]</a:t>
            </a:r>
          </a:p>
          <a:p>
            <a:pPr eaLnBrk="1" hangingPunct="1">
              <a:buFont typeface="Arial" charset="0"/>
              <a:buChar char="•"/>
            </a:pPr>
            <a:endParaRPr lang="it-IT" altLang="it-IT" i="1">
              <a:solidFill>
                <a:srgbClr val="505150"/>
              </a:solidFill>
            </a:endParaRPr>
          </a:p>
          <a:p>
            <a:pPr eaLnBrk="1" hangingPunct="1">
              <a:buFont typeface="Arial" charset="0"/>
              <a:buChar char="•"/>
            </a:pPr>
            <a:endParaRPr lang="it-IT" altLang="it-IT">
              <a:solidFill>
                <a:srgbClr val="505150"/>
              </a:solidFill>
            </a:endParaRPr>
          </a:p>
          <a:p>
            <a:pPr eaLnBrk="1" hangingPunct="1">
              <a:buFont typeface="Arial" charset="0"/>
              <a:buChar char="•"/>
            </a:pPr>
            <a:endParaRPr lang="it-IT" altLang="it-IT">
              <a:solidFill>
                <a:srgbClr val="505150"/>
              </a:solidFill>
            </a:endParaRPr>
          </a:p>
          <a:p>
            <a:pPr eaLnBrk="1" hangingPunct="1">
              <a:buFont typeface="Arial" charset="0"/>
              <a:buChar char="•"/>
            </a:pPr>
            <a:r>
              <a:rPr lang="it-IT" altLang="it-IT">
                <a:solidFill>
                  <a:srgbClr val="505150"/>
                </a:solidFill>
              </a:rPr>
              <a:t>Analisi e ricerche per la valutazione del benessere equo e sostenibile delle province </a:t>
            </a:r>
            <a:r>
              <a:rPr lang="it-IT" altLang="it-IT" i="1">
                <a:solidFill>
                  <a:srgbClr val="505150"/>
                </a:solidFill>
              </a:rPr>
              <a:t>[Provincia di Pesaro e Urbino, Istat]</a:t>
            </a:r>
          </a:p>
          <a:p>
            <a:pPr eaLnBrk="1" hangingPunct="1">
              <a:buFont typeface="Arial" charset="0"/>
              <a:buChar char="•"/>
            </a:pPr>
            <a:endParaRPr lang="it-IT" altLang="it-IT">
              <a:solidFill>
                <a:srgbClr val="505150"/>
              </a:solidFill>
            </a:endParaRPr>
          </a:p>
          <a:p>
            <a:pPr eaLnBrk="1" hangingPunct="1">
              <a:buFont typeface="Arial" charset="0"/>
              <a:buChar char="•"/>
            </a:pPr>
            <a:r>
              <a:rPr lang="it-IT" altLang="it-IT" b="1">
                <a:solidFill>
                  <a:srgbClr val="505150"/>
                </a:solidFill>
              </a:rPr>
              <a:t>Urbes</a:t>
            </a:r>
            <a:r>
              <a:rPr lang="it-IT" altLang="it-IT" i="1">
                <a:solidFill>
                  <a:srgbClr val="505150"/>
                </a:solidFill>
              </a:rPr>
              <a:t> [Istat, Anci] </a:t>
            </a:r>
          </a:p>
          <a:p>
            <a:pPr eaLnBrk="1" hangingPunct="1">
              <a:buFont typeface="Arial" charset="0"/>
              <a:buChar char="•"/>
            </a:pPr>
            <a:endParaRPr lang="it-IT" altLang="it-IT">
              <a:solidFill>
                <a:srgbClr val="505150"/>
              </a:solidFill>
            </a:endParaRPr>
          </a:p>
          <a:p>
            <a:pPr eaLnBrk="1" hangingPunct="1">
              <a:buFont typeface="Arial" charset="0"/>
              <a:buChar char="•"/>
            </a:pPr>
            <a:r>
              <a:rPr lang="it-IT" altLang="it-IT">
                <a:solidFill>
                  <a:srgbClr val="505150"/>
                </a:solidFill>
              </a:rPr>
              <a:t>Estensione dello studio progettuale -&gt; </a:t>
            </a:r>
            <a:r>
              <a:rPr lang="it-IT" altLang="it-IT" b="1">
                <a:solidFill>
                  <a:srgbClr val="FF0000"/>
                </a:solidFill>
              </a:rPr>
              <a:t>Bes delle province</a:t>
            </a:r>
            <a:r>
              <a:rPr lang="it-IT" altLang="it-IT">
                <a:solidFill>
                  <a:srgbClr val="505150"/>
                </a:solidFill>
              </a:rPr>
              <a:t> </a:t>
            </a:r>
            <a:r>
              <a:rPr lang="it-IT" altLang="it-IT" i="1">
                <a:solidFill>
                  <a:srgbClr val="505150"/>
                </a:solidFill>
              </a:rPr>
              <a:t>[Istat, Cuspi]</a:t>
            </a:r>
          </a:p>
        </p:txBody>
      </p:sp>
      <p:sp>
        <p:nvSpPr>
          <p:cNvPr id="15368" name="CasellaDiTesto 11"/>
          <p:cNvSpPr txBox="1">
            <a:spLocks noChangeArrowheads="1"/>
          </p:cNvSpPr>
          <p:nvPr/>
        </p:nvSpPr>
        <p:spPr bwMode="auto">
          <a:xfrm>
            <a:off x="4668838" y="573088"/>
            <a:ext cx="3806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2400">
                <a:solidFill>
                  <a:srgbClr val="505150"/>
                </a:solidFill>
              </a:rPr>
              <a:t>Contesto nazionale</a:t>
            </a:r>
          </a:p>
        </p:txBody>
      </p:sp>
      <p:cxnSp>
        <p:nvCxnSpPr>
          <p:cNvPr id="14" name="Connettore 1 13"/>
          <p:cNvCxnSpPr/>
          <p:nvPr/>
        </p:nvCxnSpPr>
        <p:spPr>
          <a:xfrm>
            <a:off x="4510088" y="644525"/>
            <a:ext cx="0" cy="461963"/>
          </a:xfrm>
          <a:prstGeom prst="line">
            <a:avLst/>
          </a:prstGeom>
          <a:ln>
            <a:prstDash val="dashDot"/>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398463" y="3579813"/>
            <a:ext cx="4111625" cy="369887"/>
          </a:xfrm>
          <a:prstGeom prst="rect">
            <a:avLst/>
          </a:prstGeom>
          <a:solidFill>
            <a:schemeClr val="tx2">
              <a:lumMod val="60000"/>
              <a:lumOff val="40000"/>
              <a:alpha val="12000"/>
            </a:schemeClr>
          </a:solidFill>
        </p:spPr>
        <p:txBody>
          <a:bodyPr>
            <a:spAutoFit/>
          </a:bodyPr>
          <a:lstStyle/>
          <a:p>
            <a:pPr fontAlgn="auto">
              <a:spcBef>
                <a:spcPts val="0"/>
              </a:spcBef>
              <a:spcAft>
                <a:spcPts val="0"/>
              </a:spcAft>
              <a:defRPr/>
            </a:pPr>
            <a:r>
              <a:rPr lang="it-IT" dirty="0">
                <a:latin typeface="+mn-lt"/>
                <a:cs typeface="+mn-cs"/>
              </a:rPr>
              <a:t> Attenzione alla dimensione territoriale</a:t>
            </a:r>
          </a:p>
        </p:txBody>
      </p:sp>
      <p:sp>
        <p:nvSpPr>
          <p:cNvPr id="15372" name="CasellaDiTesto 16"/>
          <p:cNvSpPr txBox="1">
            <a:spLocks noChangeArrowheads="1"/>
          </p:cNvSpPr>
          <p:nvPr/>
        </p:nvSpPr>
        <p:spPr bwMode="auto">
          <a:xfrm>
            <a:off x="4546600" y="2459038"/>
            <a:ext cx="4111625" cy="369887"/>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 Attenzione alla dimensione territoriale</a:t>
            </a:r>
          </a:p>
        </p:txBody>
      </p:sp>
      <p:cxnSp>
        <p:nvCxnSpPr>
          <p:cNvPr id="4" name="Connettore 1 3"/>
          <p:cNvCxnSpPr/>
          <p:nvPr/>
        </p:nvCxnSpPr>
        <p:spPr>
          <a:xfrm flipV="1">
            <a:off x="173038" y="1033463"/>
            <a:ext cx="8797925" cy="2222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Admin\Desktop\Imma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82804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magine 5" descr="LogoGis2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asellaDiTesto 8"/>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sp>
        <p:nvSpPr>
          <p:cNvPr id="16390" name="CasellaDiTesto 1"/>
          <p:cNvSpPr txBox="1">
            <a:spLocks noChangeArrowheads="1"/>
          </p:cNvSpPr>
          <p:nvPr/>
        </p:nvSpPr>
        <p:spPr bwMode="auto">
          <a:xfrm>
            <a:off x="830263" y="-6350"/>
            <a:ext cx="6548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i="1">
                <a:solidFill>
                  <a:schemeClr val="bg1"/>
                </a:solidFill>
              </a:rPr>
              <a:t>Istat e Benessere [1]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9" descr="LogoGis20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377825"/>
            <a:ext cx="25812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CasellaDiTesto 10"/>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pic>
        <p:nvPicPr>
          <p:cNvPr id="174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50" y="454025"/>
            <a:ext cx="49720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851025"/>
            <a:ext cx="2436812"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25" y="1063625"/>
            <a:ext cx="25812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263900" y="1276350"/>
            <a:ext cx="2735263" cy="4524375"/>
          </a:xfrm>
          <a:prstGeom prst="rect">
            <a:avLst/>
          </a:prstGeom>
          <a:noFill/>
        </p:spPr>
        <p:txBody>
          <a:bodyPr>
            <a:spAutoFit/>
          </a:bodyPr>
          <a:lstStyle/>
          <a:p>
            <a:pPr fontAlgn="auto">
              <a:spcBef>
                <a:spcPts val="0"/>
              </a:spcBef>
              <a:spcAft>
                <a:spcPts val="0"/>
              </a:spcAft>
              <a:defRPr/>
            </a:pPr>
            <a:endParaRPr lang="it-IT" dirty="0">
              <a:latin typeface="+mn-lt"/>
              <a:cs typeface="+mn-cs"/>
            </a:endParaRPr>
          </a:p>
          <a:p>
            <a:pPr fontAlgn="auto">
              <a:spcBef>
                <a:spcPts val="0"/>
              </a:spcBef>
              <a:spcAft>
                <a:spcPts val="0"/>
              </a:spcAft>
              <a:defRPr/>
            </a:pPr>
            <a:endParaRPr lang="it-IT" dirty="0">
              <a:latin typeface="+mn-lt"/>
              <a:cs typeface="+mn-cs"/>
            </a:endParaRPr>
          </a:p>
          <a:p>
            <a:pPr marL="342900" indent="-342900" fontAlgn="t">
              <a:spcBef>
                <a:spcPts val="0"/>
              </a:spcBef>
              <a:spcAft>
                <a:spcPts val="0"/>
              </a:spcAft>
              <a:buFontTx/>
              <a:buAutoNum type="arabicPeriod"/>
              <a:defRPr/>
            </a:pPr>
            <a:r>
              <a:rPr lang="it-IT" b="1" dirty="0">
                <a:latin typeface="+mn-lt"/>
                <a:cs typeface="+mn-cs"/>
              </a:rPr>
              <a:t>Salute</a:t>
            </a:r>
          </a:p>
          <a:p>
            <a:pPr fontAlgn="t">
              <a:spcBef>
                <a:spcPts val="0"/>
              </a:spcBef>
              <a:spcAft>
                <a:spcPts val="0"/>
              </a:spcAft>
              <a:defRPr/>
            </a:pPr>
            <a:endParaRPr lang="it-IT" b="1" dirty="0">
              <a:latin typeface="+mn-lt"/>
              <a:cs typeface="+mn-cs"/>
            </a:endParaRPr>
          </a:p>
          <a:p>
            <a:pPr fontAlgn="t">
              <a:spcBef>
                <a:spcPts val="0"/>
              </a:spcBef>
              <a:spcAft>
                <a:spcPts val="0"/>
              </a:spcAft>
              <a:defRPr/>
            </a:pPr>
            <a:r>
              <a:rPr lang="it-IT" b="1" dirty="0">
                <a:solidFill>
                  <a:schemeClr val="accent5">
                    <a:lumMod val="75000"/>
                  </a:schemeClr>
                </a:solidFill>
                <a:latin typeface="+mn-lt"/>
                <a:cs typeface="+mn-cs"/>
              </a:rPr>
              <a:t>2. Istruzione e formazione </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latin typeface="+mn-lt"/>
                <a:cs typeface="+mn-cs"/>
              </a:rPr>
              <a:t>3. Lavoro e conciliazione dei tempi di vita</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solidFill>
                  <a:schemeClr val="accent5">
                    <a:lumMod val="75000"/>
                  </a:schemeClr>
                </a:solidFill>
                <a:latin typeface="+mn-lt"/>
                <a:cs typeface="+mn-cs"/>
              </a:rPr>
              <a:t>4. Benessere economico</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latin typeface="+mn-lt"/>
                <a:cs typeface="+mn-cs"/>
              </a:rPr>
              <a:t>5. Politica e istituzioni</a:t>
            </a:r>
          </a:p>
          <a:p>
            <a:pPr fontAlgn="t">
              <a:spcBef>
                <a:spcPts val="0"/>
              </a:spcBef>
              <a:spcAft>
                <a:spcPts val="0"/>
              </a:spcAft>
              <a:defRPr/>
            </a:pPr>
            <a:endParaRPr lang="it-IT" dirty="0">
              <a:latin typeface="+mn-lt"/>
              <a:cs typeface="+mn-cs"/>
            </a:endParaRPr>
          </a:p>
        </p:txBody>
      </p:sp>
      <p:sp>
        <p:nvSpPr>
          <p:cNvPr id="3" name="Rettangolo 2"/>
          <p:cNvSpPr/>
          <p:nvPr/>
        </p:nvSpPr>
        <p:spPr>
          <a:xfrm>
            <a:off x="5999163" y="2085975"/>
            <a:ext cx="3184525" cy="3140075"/>
          </a:xfrm>
          <a:prstGeom prst="rect">
            <a:avLst/>
          </a:prstGeom>
        </p:spPr>
        <p:txBody>
          <a:bodyPr>
            <a:spAutoFit/>
          </a:bodyPr>
          <a:lstStyle/>
          <a:p>
            <a:pPr fontAlgn="t">
              <a:spcBef>
                <a:spcPts val="0"/>
              </a:spcBef>
              <a:spcAft>
                <a:spcPts val="0"/>
              </a:spcAft>
              <a:defRPr/>
            </a:pPr>
            <a:r>
              <a:rPr lang="it-IT" b="1" dirty="0">
                <a:solidFill>
                  <a:schemeClr val="accent5">
                    <a:lumMod val="75000"/>
                  </a:schemeClr>
                </a:solidFill>
                <a:latin typeface="+mn-lt"/>
                <a:cs typeface="+mn-cs"/>
              </a:rPr>
              <a:t>6. Sicurezza</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latin typeface="+mn-lt"/>
                <a:cs typeface="+mn-cs"/>
              </a:rPr>
              <a:t>7. Paesaggio e patrimonio culturale</a:t>
            </a:r>
          </a:p>
          <a:p>
            <a:pPr fontAlgn="t">
              <a:spcBef>
                <a:spcPts val="0"/>
              </a:spcBef>
              <a:spcAft>
                <a:spcPts val="0"/>
              </a:spcAft>
              <a:defRPr/>
            </a:pPr>
            <a:endParaRPr lang="it-IT" dirty="0">
              <a:solidFill>
                <a:schemeClr val="accent5">
                  <a:lumMod val="75000"/>
                </a:schemeClr>
              </a:solidFill>
              <a:latin typeface="+mn-lt"/>
              <a:cs typeface="+mn-cs"/>
            </a:endParaRPr>
          </a:p>
          <a:p>
            <a:pPr fontAlgn="t">
              <a:spcBef>
                <a:spcPts val="0"/>
              </a:spcBef>
              <a:spcAft>
                <a:spcPts val="0"/>
              </a:spcAft>
              <a:defRPr/>
            </a:pPr>
            <a:r>
              <a:rPr lang="it-IT" b="1" dirty="0">
                <a:solidFill>
                  <a:schemeClr val="accent5">
                    <a:lumMod val="75000"/>
                  </a:schemeClr>
                </a:solidFill>
                <a:latin typeface="+mn-lt"/>
                <a:cs typeface="+mn-cs"/>
              </a:rPr>
              <a:t>8. Ambiente</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latin typeface="+mn-lt"/>
                <a:cs typeface="+mn-cs"/>
              </a:rPr>
              <a:t>9. Ricerca e innovazione</a:t>
            </a:r>
          </a:p>
          <a:p>
            <a:pPr fontAlgn="t">
              <a:spcBef>
                <a:spcPts val="0"/>
              </a:spcBef>
              <a:spcAft>
                <a:spcPts val="0"/>
              </a:spcAft>
              <a:defRPr/>
            </a:pPr>
            <a:endParaRPr lang="it-IT" dirty="0">
              <a:solidFill>
                <a:schemeClr val="accent6">
                  <a:lumMod val="75000"/>
                </a:schemeClr>
              </a:solidFill>
              <a:latin typeface="+mn-lt"/>
              <a:cs typeface="+mn-cs"/>
            </a:endParaRPr>
          </a:p>
          <a:p>
            <a:pPr fontAlgn="t">
              <a:spcBef>
                <a:spcPts val="0"/>
              </a:spcBef>
              <a:spcAft>
                <a:spcPts val="0"/>
              </a:spcAft>
              <a:defRPr/>
            </a:pPr>
            <a:r>
              <a:rPr lang="it-IT" b="1" dirty="0">
                <a:solidFill>
                  <a:schemeClr val="accent5">
                    <a:lumMod val="75000"/>
                  </a:schemeClr>
                </a:solidFill>
                <a:latin typeface="+mn-lt"/>
                <a:cs typeface="+mn-cs"/>
              </a:rPr>
              <a:t>10. Qualità dei servizi</a:t>
            </a:r>
            <a:endParaRPr lang="it-IT" dirty="0">
              <a:solidFill>
                <a:schemeClr val="accent5">
                  <a:lumMod val="75000"/>
                </a:schemeClr>
              </a:solidFill>
              <a:latin typeface="+mn-lt"/>
              <a:cs typeface="+mn-cs"/>
            </a:endParaRPr>
          </a:p>
          <a:p>
            <a:pPr fontAlgn="auto">
              <a:spcBef>
                <a:spcPts val="0"/>
              </a:spcBef>
              <a:spcAft>
                <a:spcPts val="0"/>
              </a:spcAft>
              <a:defRPr/>
            </a:pPr>
            <a:endParaRPr lang="it-IT" dirty="0">
              <a:latin typeface="+mn-lt"/>
              <a:cs typeface="+mn-cs"/>
            </a:endParaRPr>
          </a:p>
        </p:txBody>
      </p:sp>
      <p:sp>
        <p:nvSpPr>
          <p:cNvPr id="17419" name="CasellaDiTesto 3"/>
          <p:cNvSpPr txBox="1">
            <a:spLocks noChangeArrowheads="1"/>
          </p:cNvSpPr>
          <p:nvPr/>
        </p:nvSpPr>
        <p:spPr bwMode="auto">
          <a:xfrm>
            <a:off x="4035425" y="1290638"/>
            <a:ext cx="4954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2000" b="1">
                <a:solidFill>
                  <a:schemeClr val="accent2"/>
                </a:solidFill>
              </a:rPr>
              <a:t>Le 10 dimensioni del benessere</a:t>
            </a:r>
          </a:p>
        </p:txBody>
      </p:sp>
      <p:cxnSp>
        <p:nvCxnSpPr>
          <p:cNvPr id="13" name="Connettore 1 12"/>
          <p:cNvCxnSpPr/>
          <p:nvPr/>
        </p:nvCxnSpPr>
        <p:spPr>
          <a:xfrm>
            <a:off x="5999163" y="1744663"/>
            <a:ext cx="0" cy="4140200"/>
          </a:xfrm>
          <a:prstGeom prst="line">
            <a:avLst/>
          </a:prstGeom>
          <a:ln>
            <a:prstDash val="dashDot"/>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3263900" y="1744663"/>
            <a:ext cx="5726113"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7422" name="CasellaDiTesto 13"/>
          <p:cNvSpPr txBox="1">
            <a:spLocks noChangeArrowheads="1"/>
          </p:cNvSpPr>
          <p:nvPr/>
        </p:nvSpPr>
        <p:spPr bwMode="auto">
          <a:xfrm>
            <a:off x="830263" y="-6350"/>
            <a:ext cx="6548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i="1">
                <a:solidFill>
                  <a:schemeClr val="bg1"/>
                </a:solidFill>
              </a:rPr>
              <a:t>Istat e Benessere [2] </a:t>
            </a:r>
          </a:p>
        </p:txBody>
      </p:sp>
      <p:sp>
        <p:nvSpPr>
          <p:cNvPr id="5" name="CasellaDiTesto 4"/>
          <p:cNvSpPr txBox="1"/>
          <p:nvPr/>
        </p:nvSpPr>
        <p:spPr>
          <a:xfrm>
            <a:off x="3336813" y="5600544"/>
            <a:ext cx="2702288" cy="400110"/>
          </a:xfrm>
          <a:prstGeom prst="rect">
            <a:avLst/>
          </a:prstGeom>
          <a:solidFill>
            <a:schemeClr val="tx1">
              <a:lumMod val="50000"/>
              <a:lumOff val="50000"/>
            </a:schemeClr>
          </a:solidFill>
        </p:spPr>
        <p:txBody>
          <a:bodyPr>
            <a:spAutoFit/>
          </a:bodyPr>
          <a:lstStyle/>
          <a:p>
            <a:pPr fontAlgn="auto">
              <a:spcBef>
                <a:spcPts val="0"/>
              </a:spcBef>
              <a:spcAft>
                <a:spcPts val="0"/>
              </a:spcAft>
              <a:defRPr/>
            </a:pPr>
            <a:r>
              <a:rPr lang="it-IT" sz="2000" b="1" strike="sngStrike" dirty="0">
                <a:solidFill>
                  <a:srgbClr val="FF0000"/>
                </a:solidFill>
                <a:latin typeface="+mn-lt"/>
                <a:cs typeface="+mn-cs"/>
              </a:rPr>
              <a:t>RELAZIONI SOCIALI</a:t>
            </a:r>
          </a:p>
        </p:txBody>
      </p:sp>
      <p:sp>
        <p:nvSpPr>
          <p:cNvPr id="16" name="CasellaDiTesto 15"/>
          <p:cNvSpPr txBox="1"/>
          <p:nvPr/>
        </p:nvSpPr>
        <p:spPr>
          <a:xfrm>
            <a:off x="5998755" y="5330549"/>
            <a:ext cx="2702288" cy="707886"/>
          </a:xfrm>
          <a:prstGeom prst="rect">
            <a:avLst/>
          </a:prstGeom>
          <a:solidFill>
            <a:schemeClr val="tx1">
              <a:lumMod val="50000"/>
              <a:lumOff val="50000"/>
            </a:schemeClr>
          </a:solidFill>
          <a:ln>
            <a:solidFill>
              <a:schemeClr val="bg1"/>
            </a:solidFill>
          </a:ln>
        </p:spPr>
        <p:txBody>
          <a:bodyPr>
            <a:spAutoFit/>
          </a:bodyPr>
          <a:lstStyle/>
          <a:p>
            <a:pPr algn="ctr" fontAlgn="auto">
              <a:spcBef>
                <a:spcPts val="0"/>
              </a:spcBef>
              <a:spcAft>
                <a:spcPts val="0"/>
              </a:spcAft>
              <a:defRPr/>
            </a:pPr>
            <a:r>
              <a:rPr lang="it-IT" sz="2000" b="1" strike="sngStrike" dirty="0">
                <a:solidFill>
                  <a:srgbClr val="FF0000"/>
                </a:solidFill>
                <a:latin typeface="+mn-lt"/>
                <a:cs typeface="+mn-cs"/>
              </a:rPr>
              <a:t>BENESSERE SOGGETTIVO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Gis20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00150"/>
            <a:ext cx="3652838" cy="46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38" y="361950"/>
            <a:ext cx="75676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CasellaDiTesto 11"/>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sp>
        <p:nvSpPr>
          <p:cNvPr id="13" name="CasellaDiTesto 12"/>
          <p:cNvSpPr txBox="1"/>
          <p:nvPr/>
        </p:nvSpPr>
        <p:spPr>
          <a:xfrm>
            <a:off x="3665538" y="1474788"/>
            <a:ext cx="2735262" cy="4802187"/>
          </a:xfrm>
          <a:prstGeom prst="rect">
            <a:avLst/>
          </a:prstGeom>
          <a:noFill/>
        </p:spPr>
        <p:txBody>
          <a:bodyPr>
            <a:spAutoFit/>
          </a:bodyPr>
          <a:lstStyle/>
          <a:p>
            <a:pPr fontAlgn="auto">
              <a:spcBef>
                <a:spcPts val="0"/>
              </a:spcBef>
              <a:spcAft>
                <a:spcPts val="0"/>
              </a:spcAft>
              <a:defRPr/>
            </a:pPr>
            <a:endParaRPr lang="it-IT" dirty="0">
              <a:latin typeface="+mn-lt"/>
              <a:cs typeface="+mn-cs"/>
            </a:endParaRPr>
          </a:p>
          <a:p>
            <a:pPr fontAlgn="auto">
              <a:spcBef>
                <a:spcPts val="0"/>
              </a:spcBef>
              <a:spcAft>
                <a:spcPts val="0"/>
              </a:spcAft>
              <a:defRPr/>
            </a:pPr>
            <a:endParaRPr lang="it-IT" dirty="0">
              <a:latin typeface="+mn-lt"/>
              <a:cs typeface="+mn-cs"/>
            </a:endParaRPr>
          </a:p>
          <a:p>
            <a:pPr marL="342900" indent="-342900" fontAlgn="t">
              <a:spcBef>
                <a:spcPts val="0"/>
              </a:spcBef>
              <a:spcAft>
                <a:spcPts val="0"/>
              </a:spcAft>
              <a:buFontTx/>
              <a:buAutoNum type="arabicPeriod"/>
              <a:defRPr/>
            </a:pPr>
            <a:r>
              <a:rPr lang="it-IT" b="1" dirty="0">
                <a:latin typeface="+mn-lt"/>
                <a:cs typeface="+mn-cs"/>
              </a:rPr>
              <a:t>Salute</a:t>
            </a:r>
          </a:p>
          <a:p>
            <a:pPr fontAlgn="t">
              <a:spcBef>
                <a:spcPts val="0"/>
              </a:spcBef>
              <a:spcAft>
                <a:spcPts val="0"/>
              </a:spcAft>
              <a:defRPr/>
            </a:pPr>
            <a:endParaRPr lang="it-IT" b="1" dirty="0">
              <a:latin typeface="+mn-lt"/>
              <a:cs typeface="+mn-cs"/>
            </a:endParaRPr>
          </a:p>
          <a:p>
            <a:pPr fontAlgn="t">
              <a:spcBef>
                <a:spcPts val="0"/>
              </a:spcBef>
              <a:spcAft>
                <a:spcPts val="0"/>
              </a:spcAft>
              <a:defRPr/>
            </a:pPr>
            <a:r>
              <a:rPr lang="it-IT" b="1" dirty="0">
                <a:solidFill>
                  <a:schemeClr val="accent5">
                    <a:lumMod val="75000"/>
                  </a:schemeClr>
                </a:solidFill>
                <a:latin typeface="+mn-lt"/>
                <a:cs typeface="+mn-cs"/>
              </a:rPr>
              <a:t>2. Istruzione e formazione </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latin typeface="+mn-lt"/>
                <a:cs typeface="+mn-cs"/>
              </a:rPr>
              <a:t>3. Lavoro e conciliazione dei tempi di vita</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solidFill>
                  <a:schemeClr val="accent5">
                    <a:lumMod val="75000"/>
                  </a:schemeClr>
                </a:solidFill>
                <a:latin typeface="+mn-lt"/>
                <a:cs typeface="+mn-cs"/>
              </a:rPr>
              <a:t>4. Benessere economico</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latin typeface="+mn-lt"/>
                <a:cs typeface="+mn-cs"/>
              </a:rPr>
              <a:t>5. Relazioni sociali</a:t>
            </a:r>
          </a:p>
          <a:p>
            <a:pPr fontAlgn="t">
              <a:spcBef>
                <a:spcPts val="0"/>
              </a:spcBef>
              <a:spcAft>
                <a:spcPts val="0"/>
              </a:spcAft>
              <a:defRPr/>
            </a:pPr>
            <a:endParaRPr lang="it-IT" b="1" dirty="0">
              <a:latin typeface="+mn-lt"/>
              <a:cs typeface="+mn-cs"/>
            </a:endParaRPr>
          </a:p>
          <a:p>
            <a:pPr fontAlgn="t">
              <a:spcBef>
                <a:spcPts val="0"/>
              </a:spcBef>
              <a:spcAft>
                <a:spcPts val="0"/>
              </a:spcAft>
              <a:defRPr/>
            </a:pPr>
            <a:endParaRPr lang="it-IT" dirty="0">
              <a:latin typeface="+mn-lt"/>
              <a:cs typeface="+mn-cs"/>
            </a:endParaRPr>
          </a:p>
        </p:txBody>
      </p:sp>
      <p:sp>
        <p:nvSpPr>
          <p:cNvPr id="14" name="Rettangolo 13"/>
          <p:cNvSpPr/>
          <p:nvPr/>
        </p:nvSpPr>
        <p:spPr>
          <a:xfrm>
            <a:off x="6361113" y="1968500"/>
            <a:ext cx="3184525" cy="3970338"/>
          </a:xfrm>
          <a:prstGeom prst="rect">
            <a:avLst/>
          </a:prstGeom>
        </p:spPr>
        <p:txBody>
          <a:bodyPr>
            <a:spAutoFit/>
          </a:bodyPr>
          <a:lstStyle/>
          <a:p>
            <a:pPr fontAlgn="t">
              <a:spcBef>
                <a:spcPts val="0"/>
              </a:spcBef>
              <a:spcAft>
                <a:spcPts val="0"/>
              </a:spcAft>
              <a:defRPr/>
            </a:pPr>
            <a:r>
              <a:rPr lang="it-IT" b="1" dirty="0">
                <a:latin typeface="+mn-lt"/>
                <a:cs typeface="+mn-cs"/>
              </a:rPr>
              <a:t>6. Politica e istituzioni</a:t>
            </a:r>
          </a:p>
          <a:p>
            <a:pPr fontAlgn="t">
              <a:spcBef>
                <a:spcPts val="0"/>
              </a:spcBef>
              <a:spcAft>
                <a:spcPts val="0"/>
              </a:spcAft>
              <a:defRPr/>
            </a:pPr>
            <a:endParaRPr lang="it-IT" b="1" dirty="0">
              <a:solidFill>
                <a:schemeClr val="accent6">
                  <a:lumMod val="75000"/>
                </a:schemeClr>
              </a:solidFill>
              <a:latin typeface="+mn-lt"/>
              <a:cs typeface="+mn-cs"/>
            </a:endParaRPr>
          </a:p>
          <a:p>
            <a:pPr fontAlgn="t">
              <a:spcBef>
                <a:spcPts val="0"/>
              </a:spcBef>
              <a:spcAft>
                <a:spcPts val="0"/>
              </a:spcAft>
              <a:defRPr/>
            </a:pPr>
            <a:r>
              <a:rPr lang="it-IT" b="1" dirty="0">
                <a:solidFill>
                  <a:schemeClr val="accent5">
                    <a:lumMod val="75000"/>
                  </a:schemeClr>
                </a:solidFill>
                <a:latin typeface="+mn-lt"/>
                <a:cs typeface="+mn-cs"/>
              </a:rPr>
              <a:t>7. Sicurezza</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latin typeface="+mn-lt"/>
                <a:cs typeface="+mn-cs"/>
              </a:rPr>
              <a:t>8. Paesaggio e </a:t>
            </a:r>
          </a:p>
          <a:p>
            <a:pPr fontAlgn="t">
              <a:spcBef>
                <a:spcPts val="0"/>
              </a:spcBef>
              <a:spcAft>
                <a:spcPts val="0"/>
              </a:spcAft>
              <a:defRPr/>
            </a:pPr>
            <a:r>
              <a:rPr lang="it-IT" b="1" dirty="0">
                <a:latin typeface="+mn-lt"/>
                <a:cs typeface="+mn-cs"/>
              </a:rPr>
              <a:t>patrimonio culturale</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solidFill>
                  <a:schemeClr val="accent5">
                    <a:lumMod val="75000"/>
                  </a:schemeClr>
                </a:solidFill>
                <a:latin typeface="+mn-lt"/>
                <a:cs typeface="+mn-cs"/>
              </a:rPr>
              <a:t>9. Ambiente</a:t>
            </a:r>
          </a:p>
          <a:p>
            <a:pPr fontAlgn="t">
              <a:spcBef>
                <a:spcPts val="0"/>
              </a:spcBef>
              <a:spcAft>
                <a:spcPts val="0"/>
              </a:spcAft>
              <a:defRPr/>
            </a:pPr>
            <a:endParaRPr lang="it-IT" dirty="0">
              <a:latin typeface="+mn-lt"/>
              <a:cs typeface="+mn-cs"/>
            </a:endParaRPr>
          </a:p>
          <a:p>
            <a:pPr fontAlgn="t">
              <a:spcBef>
                <a:spcPts val="0"/>
              </a:spcBef>
              <a:spcAft>
                <a:spcPts val="0"/>
              </a:spcAft>
              <a:defRPr/>
            </a:pPr>
            <a:r>
              <a:rPr lang="it-IT" b="1" dirty="0">
                <a:latin typeface="+mn-lt"/>
                <a:cs typeface="+mn-cs"/>
              </a:rPr>
              <a:t>10. Ricerca e </a:t>
            </a:r>
          </a:p>
          <a:p>
            <a:pPr fontAlgn="t">
              <a:spcBef>
                <a:spcPts val="0"/>
              </a:spcBef>
              <a:spcAft>
                <a:spcPts val="0"/>
              </a:spcAft>
              <a:defRPr/>
            </a:pPr>
            <a:r>
              <a:rPr lang="it-IT" b="1" dirty="0">
                <a:latin typeface="+mn-lt"/>
                <a:cs typeface="+mn-cs"/>
              </a:rPr>
              <a:t>innovazione</a:t>
            </a:r>
          </a:p>
          <a:p>
            <a:pPr fontAlgn="t">
              <a:spcBef>
                <a:spcPts val="0"/>
              </a:spcBef>
              <a:spcAft>
                <a:spcPts val="0"/>
              </a:spcAft>
              <a:defRPr/>
            </a:pPr>
            <a:endParaRPr lang="it-IT" dirty="0">
              <a:solidFill>
                <a:schemeClr val="accent6">
                  <a:lumMod val="75000"/>
                </a:schemeClr>
              </a:solidFill>
              <a:latin typeface="+mn-lt"/>
              <a:cs typeface="+mn-cs"/>
            </a:endParaRPr>
          </a:p>
          <a:p>
            <a:pPr fontAlgn="t">
              <a:spcBef>
                <a:spcPts val="0"/>
              </a:spcBef>
              <a:spcAft>
                <a:spcPts val="0"/>
              </a:spcAft>
              <a:defRPr/>
            </a:pPr>
            <a:r>
              <a:rPr lang="it-IT" b="1" dirty="0">
                <a:solidFill>
                  <a:schemeClr val="accent5">
                    <a:lumMod val="75000"/>
                  </a:schemeClr>
                </a:solidFill>
                <a:latin typeface="+mn-lt"/>
                <a:cs typeface="+mn-cs"/>
              </a:rPr>
              <a:t>11. Qualità dei servizi</a:t>
            </a:r>
            <a:endParaRPr lang="it-IT" dirty="0">
              <a:solidFill>
                <a:schemeClr val="accent5">
                  <a:lumMod val="75000"/>
                </a:schemeClr>
              </a:solidFill>
              <a:latin typeface="+mn-lt"/>
              <a:cs typeface="+mn-cs"/>
            </a:endParaRPr>
          </a:p>
          <a:p>
            <a:pPr fontAlgn="auto">
              <a:spcBef>
                <a:spcPts val="0"/>
              </a:spcBef>
              <a:spcAft>
                <a:spcPts val="0"/>
              </a:spcAft>
              <a:defRPr/>
            </a:pPr>
            <a:endParaRPr lang="it-IT" dirty="0">
              <a:latin typeface="+mn-lt"/>
              <a:cs typeface="+mn-cs"/>
            </a:endParaRPr>
          </a:p>
        </p:txBody>
      </p:sp>
      <p:sp>
        <p:nvSpPr>
          <p:cNvPr id="18440" name="CasellaDiTesto 14"/>
          <p:cNvSpPr txBox="1">
            <a:spLocks noChangeArrowheads="1"/>
          </p:cNvSpPr>
          <p:nvPr/>
        </p:nvSpPr>
        <p:spPr bwMode="auto">
          <a:xfrm>
            <a:off x="4035425" y="1290638"/>
            <a:ext cx="4954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2000" b="1">
                <a:solidFill>
                  <a:schemeClr val="accent2"/>
                </a:solidFill>
              </a:rPr>
              <a:t>Le 11 dimensioni del benessere</a:t>
            </a:r>
          </a:p>
        </p:txBody>
      </p:sp>
      <p:cxnSp>
        <p:nvCxnSpPr>
          <p:cNvPr id="16" name="Connettore 1 15"/>
          <p:cNvCxnSpPr/>
          <p:nvPr/>
        </p:nvCxnSpPr>
        <p:spPr>
          <a:xfrm>
            <a:off x="3263900" y="1744663"/>
            <a:ext cx="5726113"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6384925" y="1744663"/>
            <a:ext cx="0" cy="4140200"/>
          </a:xfrm>
          <a:prstGeom prst="line">
            <a:avLst/>
          </a:prstGeom>
          <a:ln>
            <a:prstDash val="dashDot"/>
          </a:ln>
        </p:spPr>
        <p:style>
          <a:lnRef idx="2">
            <a:schemeClr val="accent1"/>
          </a:lnRef>
          <a:fillRef idx="0">
            <a:schemeClr val="accent1"/>
          </a:fillRef>
          <a:effectRef idx="1">
            <a:schemeClr val="accent1"/>
          </a:effectRef>
          <a:fontRef idx="minor">
            <a:schemeClr val="tx1"/>
          </a:fontRef>
        </p:style>
      </p:cxnSp>
      <p:sp>
        <p:nvSpPr>
          <p:cNvPr id="18443" name="CasellaDiTesto 10"/>
          <p:cNvSpPr txBox="1">
            <a:spLocks noChangeArrowheads="1"/>
          </p:cNvSpPr>
          <p:nvPr/>
        </p:nvSpPr>
        <p:spPr bwMode="auto">
          <a:xfrm>
            <a:off x="830263" y="-6350"/>
            <a:ext cx="6548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i="1">
                <a:solidFill>
                  <a:schemeClr val="bg1"/>
                </a:solidFill>
              </a:rPr>
              <a:t>Istat e Benessere [3] </a:t>
            </a:r>
          </a:p>
        </p:txBody>
      </p:sp>
      <p:sp>
        <p:nvSpPr>
          <p:cNvPr id="5" name="Freccia a destra 4"/>
          <p:cNvSpPr/>
          <p:nvPr/>
        </p:nvSpPr>
        <p:spPr>
          <a:xfrm>
            <a:off x="682625" y="3105150"/>
            <a:ext cx="531813" cy="1587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Freccia a destra 17"/>
          <p:cNvSpPr/>
          <p:nvPr/>
        </p:nvSpPr>
        <p:spPr>
          <a:xfrm>
            <a:off x="782638" y="3387725"/>
            <a:ext cx="531812" cy="1571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CasellaDiTesto 18"/>
          <p:cNvSpPr txBox="1"/>
          <p:nvPr/>
        </p:nvSpPr>
        <p:spPr>
          <a:xfrm>
            <a:off x="4367049" y="5604708"/>
            <a:ext cx="3752192" cy="400110"/>
          </a:xfrm>
          <a:prstGeom prst="rect">
            <a:avLst/>
          </a:prstGeom>
          <a:solidFill>
            <a:schemeClr val="tx1">
              <a:lumMod val="50000"/>
              <a:lumOff val="50000"/>
            </a:schemeClr>
          </a:solidFill>
          <a:ln>
            <a:solidFill>
              <a:schemeClr val="bg1"/>
            </a:solidFill>
          </a:ln>
        </p:spPr>
        <p:txBody>
          <a:bodyPr>
            <a:spAutoFit/>
          </a:bodyPr>
          <a:lstStyle/>
          <a:p>
            <a:pPr algn="ctr" fontAlgn="auto">
              <a:spcBef>
                <a:spcPts val="0"/>
              </a:spcBef>
              <a:spcAft>
                <a:spcPts val="0"/>
              </a:spcAft>
              <a:defRPr/>
            </a:pPr>
            <a:r>
              <a:rPr lang="it-IT" sz="2000" b="1" strike="sngStrike" dirty="0">
                <a:solidFill>
                  <a:srgbClr val="FF0000"/>
                </a:solidFill>
                <a:latin typeface="+mn-lt"/>
                <a:cs typeface="+mn-cs"/>
              </a:rPr>
              <a:t>BENESSERE SOGGETTIVO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55650" y="530225"/>
            <a:ext cx="7539038" cy="522288"/>
          </a:xfrm>
          <a:prstGeom prst="rect">
            <a:avLst/>
          </a:prstGeom>
          <a:noFill/>
        </p:spPr>
        <p:txBody>
          <a:bodyPr>
            <a:spAutoFit/>
          </a:bodyPr>
          <a:lstStyle/>
          <a:p>
            <a:pP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Il </a:t>
            </a:r>
            <a:r>
              <a:rPr lang="it-IT" sz="2800" b="1" dirty="0" err="1">
                <a:solidFill>
                  <a:srgbClr val="5F5F5F"/>
                </a:solidFill>
                <a:effectLst>
                  <a:outerShdw blurRad="38100" dist="38100" dir="2700000" algn="tl">
                    <a:srgbClr val="000000">
                      <a:alpha val="43137"/>
                    </a:srgbClr>
                  </a:outerShdw>
                </a:effectLst>
                <a:latin typeface="Arial" pitchFamily="34" charset="0"/>
                <a:cs typeface="Arial" pitchFamily="34" charset="0"/>
              </a:rPr>
              <a:t>Bes</a:t>
            </a: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 delle Province: gli obiettivi</a:t>
            </a:r>
          </a:p>
        </p:txBody>
      </p:sp>
      <p:sp>
        <p:nvSpPr>
          <p:cNvPr id="9" name="CasellaDiTesto 8"/>
          <p:cNvSpPr txBox="1"/>
          <p:nvPr/>
        </p:nvSpPr>
        <p:spPr>
          <a:xfrm>
            <a:off x="844550" y="1711325"/>
            <a:ext cx="7339013" cy="708025"/>
          </a:xfrm>
          <a:prstGeom prst="rect">
            <a:avLst/>
          </a:prstGeom>
          <a:noFill/>
          <a:ln>
            <a:solidFill>
              <a:schemeClr val="accent1">
                <a:shade val="95000"/>
                <a:satMod val="105000"/>
              </a:schemeClr>
            </a:solidFill>
          </a:ln>
        </p:spPr>
        <p:txBody>
          <a:bodyPr>
            <a:spAutoFit/>
          </a:bodyPr>
          <a:lstStyle/>
          <a:p>
            <a:pPr fontAlgn="auto">
              <a:spcBef>
                <a:spcPts val="0"/>
              </a:spcBef>
              <a:spcAft>
                <a:spcPts val="0"/>
              </a:spcAft>
              <a:buClr>
                <a:schemeClr val="accent2"/>
              </a:buClr>
              <a:tabLst>
                <a:tab pos="357188" algn="l"/>
              </a:tabLst>
              <a:defRPr/>
            </a:pPr>
            <a:r>
              <a:rPr lang="it-IT" sz="2000" b="1" dirty="0">
                <a:solidFill>
                  <a:schemeClr val="accent2"/>
                </a:solidFill>
                <a:latin typeface="+mn-lt"/>
                <a:cs typeface="+mn-cs"/>
              </a:rPr>
              <a:t>1. Misurare</a:t>
            </a:r>
            <a:r>
              <a:rPr lang="it-IT" sz="2000" b="1" dirty="0">
                <a:solidFill>
                  <a:srgbClr val="505150"/>
                </a:solidFill>
                <a:latin typeface="+mn-lt"/>
                <a:cs typeface="+mn-cs"/>
              </a:rPr>
              <a:t> lo stato, il livello e le dinamiche del </a:t>
            </a:r>
            <a:r>
              <a:rPr lang="it-IT" sz="2000" b="1" dirty="0" err="1">
                <a:solidFill>
                  <a:srgbClr val="505150"/>
                </a:solidFill>
                <a:latin typeface="+mn-lt"/>
                <a:cs typeface="+mn-cs"/>
              </a:rPr>
              <a:t>Bes</a:t>
            </a:r>
            <a:r>
              <a:rPr lang="it-IT" sz="2000" b="1" dirty="0">
                <a:solidFill>
                  <a:srgbClr val="505150"/>
                </a:solidFill>
                <a:latin typeface="+mn-lt"/>
                <a:cs typeface="+mn-cs"/>
              </a:rPr>
              <a:t> della   comunità locale</a:t>
            </a:r>
          </a:p>
        </p:txBody>
      </p:sp>
      <p:pic>
        <p:nvPicPr>
          <p:cNvPr id="19460" name="Immagine 6" descr="LogoGis2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asellaDiTesto 7"/>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sp>
        <p:nvSpPr>
          <p:cNvPr id="2" name="Rettangolo 1"/>
          <p:cNvSpPr/>
          <p:nvPr/>
        </p:nvSpPr>
        <p:spPr>
          <a:xfrm>
            <a:off x="835025" y="3163888"/>
            <a:ext cx="7358063" cy="646112"/>
          </a:xfrm>
          <a:prstGeom prst="rect">
            <a:avLst/>
          </a:prstGeom>
          <a:ln>
            <a:solidFill>
              <a:schemeClr val="accent1">
                <a:shade val="95000"/>
                <a:satMod val="105000"/>
              </a:schemeClr>
            </a:solidFill>
          </a:ln>
        </p:spPr>
        <p:txBody>
          <a:bodyPr>
            <a:spAutoFit/>
          </a:bodyPr>
          <a:lstStyle/>
          <a:p>
            <a:pPr fontAlgn="auto">
              <a:spcBef>
                <a:spcPts val="0"/>
              </a:spcBef>
              <a:spcAft>
                <a:spcPts val="0"/>
              </a:spcAft>
              <a:buClr>
                <a:schemeClr val="accent2"/>
              </a:buClr>
              <a:defRPr/>
            </a:pPr>
            <a:r>
              <a:rPr lang="it-IT" b="1" dirty="0">
                <a:solidFill>
                  <a:schemeClr val="accent3"/>
                </a:solidFill>
                <a:latin typeface="+mn-lt"/>
                <a:cs typeface="+mn-cs"/>
              </a:rPr>
              <a:t>2. Valutare</a:t>
            </a:r>
            <a:r>
              <a:rPr lang="it-IT" b="1" dirty="0">
                <a:solidFill>
                  <a:srgbClr val="505150"/>
                </a:solidFill>
                <a:latin typeface="+mn-lt"/>
                <a:cs typeface="+mn-cs"/>
              </a:rPr>
              <a:t> il contributo dell’azione dell’Ente locale  al </a:t>
            </a:r>
            <a:r>
              <a:rPr lang="it-IT" b="1" dirty="0" err="1">
                <a:solidFill>
                  <a:srgbClr val="505150"/>
                </a:solidFill>
                <a:latin typeface="+mn-lt"/>
                <a:cs typeface="+mn-cs"/>
              </a:rPr>
              <a:t>Bes</a:t>
            </a:r>
            <a:r>
              <a:rPr lang="it-IT" b="1" dirty="0">
                <a:solidFill>
                  <a:srgbClr val="505150"/>
                </a:solidFill>
                <a:latin typeface="+mn-lt"/>
                <a:cs typeface="+mn-cs"/>
              </a:rPr>
              <a:t> del territorio</a:t>
            </a:r>
          </a:p>
        </p:txBody>
      </p:sp>
      <p:sp>
        <p:nvSpPr>
          <p:cNvPr id="3" name="Rettangolo 2"/>
          <p:cNvSpPr/>
          <p:nvPr/>
        </p:nvSpPr>
        <p:spPr>
          <a:xfrm>
            <a:off x="855663" y="4502150"/>
            <a:ext cx="7337425" cy="369888"/>
          </a:xfrm>
          <a:prstGeom prst="rect">
            <a:avLst/>
          </a:prstGeom>
          <a:ln>
            <a:solidFill>
              <a:schemeClr val="accent1">
                <a:shade val="95000"/>
                <a:satMod val="105000"/>
              </a:schemeClr>
            </a:solidFill>
          </a:ln>
        </p:spPr>
        <p:txBody>
          <a:bodyPr>
            <a:spAutoFit/>
          </a:bodyPr>
          <a:lstStyle/>
          <a:p>
            <a:pPr fontAlgn="auto">
              <a:spcBef>
                <a:spcPts val="0"/>
              </a:spcBef>
              <a:spcAft>
                <a:spcPts val="0"/>
              </a:spcAft>
              <a:buClr>
                <a:schemeClr val="accent2"/>
              </a:buClr>
              <a:defRPr/>
            </a:pPr>
            <a:r>
              <a:rPr lang="it-IT" b="1" dirty="0">
                <a:solidFill>
                  <a:schemeClr val="accent2"/>
                </a:solidFill>
                <a:latin typeface="+mn-lt"/>
                <a:cs typeface="+mn-cs"/>
              </a:rPr>
              <a:t>3. Alimentare</a:t>
            </a:r>
            <a:r>
              <a:rPr lang="it-IT" b="1" dirty="0">
                <a:solidFill>
                  <a:srgbClr val="505150"/>
                </a:solidFill>
                <a:latin typeface="+mn-lt"/>
                <a:cs typeface="+mn-cs"/>
              </a:rPr>
              <a:t> e sostenere nel tempo i flussi informativi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5650" y="385763"/>
            <a:ext cx="7539038" cy="522287"/>
          </a:xfrm>
          <a:prstGeom prst="rect">
            <a:avLst/>
          </a:prstGeom>
          <a:noFill/>
        </p:spPr>
        <p:txBody>
          <a:bodyPr>
            <a:spAutoFit/>
          </a:bodyPr>
          <a:lstStyle/>
          <a:p>
            <a:pP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La rete</a:t>
            </a:r>
          </a:p>
        </p:txBody>
      </p:sp>
      <p:pic>
        <p:nvPicPr>
          <p:cNvPr id="20483" name="Picture 2" descr="C:\Users\mocarbon.PCISTAT\Desktop\Imma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928688"/>
            <a:ext cx="4049713"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4360863" y="439738"/>
            <a:ext cx="4730750" cy="3138487"/>
          </a:xfrm>
          <a:prstGeom prst="rect">
            <a:avLst/>
          </a:prstGeom>
          <a:noFill/>
          <a:ln>
            <a:solidFill>
              <a:schemeClr val="accent3">
                <a:lumMod val="50000"/>
              </a:schemeClr>
            </a:solidFill>
            <a:prstDash val="sysDash"/>
          </a:ln>
        </p:spPr>
        <p:txBody>
          <a:bodyPr>
            <a:spAutoFit/>
          </a:bodyPr>
          <a:lstStyle/>
          <a:p>
            <a:pPr marL="285750" indent="-285750" fontAlgn="auto">
              <a:spcBef>
                <a:spcPts val="0"/>
              </a:spcBef>
              <a:spcAft>
                <a:spcPts val="0"/>
              </a:spcAft>
              <a:buFont typeface="Wingdings" pitchFamily="2" charset="2"/>
              <a:buChar char="q"/>
              <a:defRPr/>
            </a:pPr>
            <a:r>
              <a:rPr lang="it-IT" b="1" dirty="0">
                <a:solidFill>
                  <a:srgbClr val="505150"/>
                </a:solidFill>
                <a:latin typeface="+mn-lt"/>
                <a:cs typeface="+mn-cs"/>
              </a:rPr>
              <a:t>21 </a:t>
            </a:r>
            <a:r>
              <a:rPr lang="it-IT" dirty="0">
                <a:solidFill>
                  <a:srgbClr val="505150"/>
                </a:solidFill>
                <a:latin typeface="+mn-lt"/>
                <a:cs typeface="+mn-cs"/>
              </a:rPr>
              <a:t>Uffici di statistica provinciali in 13 regioni</a:t>
            </a:r>
          </a:p>
          <a:p>
            <a:pPr marL="285750" indent="-285750" fontAlgn="auto">
              <a:spcBef>
                <a:spcPts val="0"/>
              </a:spcBef>
              <a:spcAft>
                <a:spcPts val="0"/>
              </a:spcAft>
              <a:buFont typeface="Wingdings" pitchFamily="2" charset="2"/>
              <a:buChar char="q"/>
              <a:defRPr/>
            </a:pPr>
            <a:r>
              <a:rPr lang="it-IT" b="1" dirty="0">
                <a:solidFill>
                  <a:srgbClr val="505150"/>
                </a:solidFill>
                <a:latin typeface="+mn-lt"/>
                <a:cs typeface="+mn-cs"/>
              </a:rPr>
              <a:t>17</a:t>
            </a:r>
            <a:r>
              <a:rPr lang="it-IT" dirty="0">
                <a:solidFill>
                  <a:srgbClr val="505150"/>
                </a:solidFill>
                <a:latin typeface="+mn-lt"/>
                <a:cs typeface="+mn-cs"/>
              </a:rPr>
              <a:t> Sedi territoriali Istat</a:t>
            </a:r>
          </a:p>
          <a:p>
            <a:pPr marL="285750" indent="-285750" fontAlgn="auto">
              <a:spcBef>
                <a:spcPts val="0"/>
              </a:spcBef>
              <a:spcAft>
                <a:spcPts val="0"/>
              </a:spcAft>
              <a:buFont typeface="Wingdings" pitchFamily="2" charset="2"/>
              <a:buChar char="q"/>
              <a:defRPr/>
            </a:pPr>
            <a:r>
              <a:rPr lang="it-IT" b="1" dirty="0">
                <a:solidFill>
                  <a:srgbClr val="505150"/>
                </a:solidFill>
                <a:latin typeface="+mn-lt"/>
                <a:cs typeface="+mn-cs"/>
              </a:rPr>
              <a:t>107</a:t>
            </a:r>
            <a:r>
              <a:rPr lang="it-IT" dirty="0">
                <a:solidFill>
                  <a:srgbClr val="505150"/>
                </a:solidFill>
                <a:latin typeface="+mn-lt"/>
                <a:cs typeface="+mn-cs"/>
              </a:rPr>
              <a:t> referenti di progetto</a:t>
            </a:r>
          </a:p>
          <a:p>
            <a:pPr marL="285750" indent="-285750" fontAlgn="auto">
              <a:spcBef>
                <a:spcPts val="0"/>
              </a:spcBef>
              <a:spcAft>
                <a:spcPts val="0"/>
              </a:spcAft>
              <a:buFont typeface="Wingdings" pitchFamily="2" charset="2"/>
              <a:buChar char="q"/>
              <a:defRPr/>
            </a:pPr>
            <a:r>
              <a:rPr lang="it-IT" dirty="0">
                <a:solidFill>
                  <a:srgbClr val="505150"/>
                </a:solidFill>
                <a:latin typeface="+mn-lt"/>
                <a:cs typeface="+mn-cs"/>
              </a:rPr>
              <a:t>Un Comitato di coordinamento nazionale </a:t>
            </a:r>
            <a:r>
              <a:rPr lang="it-IT" b="1" dirty="0">
                <a:solidFill>
                  <a:srgbClr val="505150"/>
                </a:solidFill>
                <a:latin typeface="+mn-lt"/>
                <a:cs typeface="+mn-cs"/>
              </a:rPr>
              <a:t>CUSPI</a:t>
            </a:r>
            <a:r>
              <a:rPr lang="it-IT" dirty="0">
                <a:solidFill>
                  <a:srgbClr val="505150"/>
                </a:solidFill>
                <a:latin typeface="+mn-lt"/>
                <a:cs typeface="+mn-cs"/>
              </a:rPr>
              <a:t>-Istat</a:t>
            </a:r>
          </a:p>
          <a:p>
            <a:pPr marL="285750" indent="-285750" fontAlgn="auto">
              <a:spcBef>
                <a:spcPts val="0"/>
              </a:spcBef>
              <a:spcAft>
                <a:spcPts val="0"/>
              </a:spcAft>
              <a:buFont typeface="Wingdings" pitchFamily="2" charset="2"/>
              <a:buChar char="q"/>
              <a:defRPr/>
            </a:pPr>
            <a:r>
              <a:rPr lang="it-IT" dirty="0">
                <a:solidFill>
                  <a:srgbClr val="505150"/>
                </a:solidFill>
                <a:latin typeface="+mn-lt"/>
                <a:cs typeface="+mn-cs"/>
              </a:rPr>
              <a:t>Un nucleo di </a:t>
            </a:r>
            <a:r>
              <a:rPr lang="it-IT" b="1" dirty="0">
                <a:solidFill>
                  <a:srgbClr val="505150"/>
                </a:solidFill>
                <a:latin typeface="+mn-lt"/>
                <a:cs typeface="+mn-cs"/>
              </a:rPr>
              <a:t>supporto</a:t>
            </a:r>
            <a:r>
              <a:rPr lang="it-IT" dirty="0">
                <a:solidFill>
                  <a:srgbClr val="505150"/>
                </a:solidFill>
                <a:latin typeface="+mn-lt"/>
                <a:cs typeface="+mn-cs"/>
              </a:rPr>
              <a:t> tecnico metodologico Istat</a:t>
            </a:r>
          </a:p>
          <a:p>
            <a:pPr marL="285750" indent="-285750" fontAlgn="auto">
              <a:spcBef>
                <a:spcPts val="0"/>
              </a:spcBef>
              <a:spcAft>
                <a:spcPts val="0"/>
              </a:spcAft>
              <a:buFont typeface="Wingdings" pitchFamily="2" charset="2"/>
              <a:buChar char="q"/>
              <a:defRPr/>
            </a:pPr>
            <a:r>
              <a:rPr lang="it-IT" b="1" dirty="0">
                <a:solidFill>
                  <a:srgbClr val="505150"/>
                </a:solidFill>
                <a:latin typeface="+mn-lt"/>
                <a:cs typeface="+mn-cs"/>
              </a:rPr>
              <a:t>13</a:t>
            </a:r>
            <a:r>
              <a:rPr lang="it-IT" dirty="0">
                <a:solidFill>
                  <a:srgbClr val="505150"/>
                </a:solidFill>
                <a:latin typeface="+mn-lt"/>
                <a:cs typeface="+mn-cs"/>
              </a:rPr>
              <a:t> Gruppi di lavoro territoriali Istat-Province</a:t>
            </a:r>
          </a:p>
          <a:p>
            <a:pPr marL="285750" indent="-285750" fontAlgn="auto">
              <a:spcBef>
                <a:spcPts val="0"/>
              </a:spcBef>
              <a:spcAft>
                <a:spcPts val="0"/>
              </a:spcAft>
              <a:buFont typeface="Wingdings" pitchFamily="2" charset="2"/>
              <a:buChar char="q"/>
              <a:defRPr/>
            </a:pPr>
            <a:r>
              <a:rPr lang="it-IT" b="1" dirty="0">
                <a:solidFill>
                  <a:srgbClr val="505150"/>
                </a:solidFill>
                <a:latin typeface="+mn-lt"/>
                <a:cs typeface="+mn-cs"/>
              </a:rPr>
              <a:t>1</a:t>
            </a:r>
            <a:r>
              <a:rPr lang="it-IT" dirty="0">
                <a:solidFill>
                  <a:srgbClr val="505150"/>
                </a:solidFill>
                <a:latin typeface="+mn-lt"/>
                <a:cs typeface="+mn-cs"/>
              </a:rPr>
              <a:t> strumento social su </a:t>
            </a:r>
            <a:r>
              <a:rPr lang="it-IT" dirty="0" err="1">
                <a:solidFill>
                  <a:srgbClr val="505150"/>
                </a:solidFill>
                <a:latin typeface="+mn-lt"/>
                <a:cs typeface="+mn-cs"/>
              </a:rPr>
              <a:t>Sistan</a:t>
            </a:r>
            <a:r>
              <a:rPr lang="it-IT" dirty="0">
                <a:solidFill>
                  <a:srgbClr val="505150"/>
                </a:solidFill>
                <a:latin typeface="+mn-lt"/>
                <a:cs typeface="+mn-cs"/>
              </a:rPr>
              <a:t> Community</a:t>
            </a:r>
          </a:p>
        </p:txBody>
      </p:sp>
      <p:sp>
        <p:nvSpPr>
          <p:cNvPr id="11" name="CasellaDiTesto 10"/>
          <p:cNvSpPr txBox="1"/>
          <p:nvPr/>
        </p:nvSpPr>
        <p:spPr>
          <a:xfrm>
            <a:off x="4981575" y="3968750"/>
            <a:ext cx="3313113" cy="2032000"/>
          </a:xfrm>
          <a:prstGeom prst="rect">
            <a:avLst/>
          </a:prstGeom>
          <a:noFill/>
          <a:ln>
            <a:solidFill>
              <a:schemeClr val="accent2"/>
            </a:solidFill>
            <a:prstDash val="sysDash"/>
          </a:ln>
        </p:spPr>
        <p:txBody>
          <a:bodyPr>
            <a:spAutoFit/>
          </a:bodyPr>
          <a:lstStyle/>
          <a:p>
            <a:pPr fontAlgn="auto">
              <a:spcBef>
                <a:spcPts val="0"/>
              </a:spcBef>
              <a:spcAft>
                <a:spcPts val="0"/>
              </a:spcAft>
              <a:defRPr/>
            </a:pPr>
            <a:r>
              <a:rPr lang="it-IT" b="1" dirty="0">
                <a:solidFill>
                  <a:srgbClr val="990000"/>
                </a:solidFill>
                <a:latin typeface="+mn-lt"/>
                <a:cs typeface="+mn-cs"/>
              </a:rPr>
              <a:t>Per condividere</a:t>
            </a:r>
          </a:p>
          <a:p>
            <a:pPr marL="357188" indent="-268288" fontAlgn="auto">
              <a:spcBef>
                <a:spcPts val="0"/>
              </a:spcBef>
              <a:spcAft>
                <a:spcPts val="0"/>
              </a:spcAft>
              <a:buFont typeface="Wingdings" pitchFamily="2" charset="2"/>
              <a:buChar char="Ø"/>
              <a:defRPr/>
            </a:pPr>
            <a:r>
              <a:rPr lang="it-IT" dirty="0">
                <a:solidFill>
                  <a:srgbClr val="505150"/>
                </a:solidFill>
                <a:latin typeface="+mn-lt"/>
                <a:cs typeface="+mn-cs"/>
              </a:rPr>
              <a:t>Indicatori di contesto</a:t>
            </a:r>
          </a:p>
          <a:p>
            <a:pPr marL="357188" indent="-268288" fontAlgn="auto">
              <a:spcBef>
                <a:spcPts val="0"/>
              </a:spcBef>
              <a:spcAft>
                <a:spcPts val="0"/>
              </a:spcAft>
              <a:buFont typeface="Wingdings" pitchFamily="2" charset="2"/>
              <a:buChar char="Ø"/>
              <a:defRPr/>
            </a:pPr>
            <a:r>
              <a:rPr lang="it-IT" dirty="0">
                <a:solidFill>
                  <a:srgbClr val="505150"/>
                </a:solidFill>
                <a:latin typeface="+mn-lt"/>
                <a:cs typeface="+mn-cs"/>
              </a:rPr>
              <a:t>Indicatori  specifici</a:t>
            </a:r>
          </a:p>
          <a:p>
            <a:pPr marL="357188" indent="-268288" fontAlgn="auto">
              <a:spcBef>
                <a:spcPts val="0"/>
              </a:spcBef>
              <a:spcAft>
                <a:spcPts val="0"/>
              </a:spcAft>
              <a:buFont typeface="Wingdings" pitchFamily="2" charset="2"/>
              <a:buChar char="Ø"/>
              <a:defRPr/>
            </a:pPr>
            <a:r>
              <a:rPr lang="it-IT" dirty="0">
                <a:solidFill>
                  <a:srgbClr val="505150"/>
                </a:solidFill>
                <a:latin typeface="+mn-lt"/>
                <a:cs typeface="+mn-cs"/>
              </a:rPr>
              <a:t>Sviluppo della reportistica</a:t>
            </a:r>
          </a:p>
          <a:p>
            <a:pPr marL="357188" indent="-268288" fontAlgn="auto">
              <a:spcBef>
                <a:spcPts val="0"/>
              </a:spcBef>
              <a:spcAft>
                <a:spcPts val="0"/>
              </a:spcAft>
              <a:buFont typeface="Wingdings" pitchFamily="2" charset="2"/>
              <a:buChar char="Ø"/>
              <a:defRPr/>
            </a:pPr>
            <a:r>
              <a:rPr lang="it-IT" dirty="0">
                <a:solidFill>
                  <a:srgbClr val="505150"/>
                </a:solidFill>
                <a:latin typeface="+mn-lt"/>
                <a:cs typeface="+mn-cs"/>
              </a:rPr>
              <a:t>Azioni e risultati della diffusione e consultazione a livello locale</a:t>
            </a:r>
          </a:p>
        </p:txBody>
      </p:sp>
      <p:pic>
        <p:nvPicPr>
          <p:cNvPr id="20486" name="Immagine 9" descr="LogoGis20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CasellaDiTesto 8"/>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sp>
        <p:nvSpPr>
          <p:cNvPr id="12" name="Freccia a destra 11"/>
          <p:cNvSpPr/>
          <p:nvPr/>
        </p:nvSpPr>
        <p:spPr>
          <a:xfrm>
            <a:off x="833438" y="2636838"/>
            <a:ext cx="531812" cy="1571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Freccia a destra 12"/>
          <p:cNvSpPr/>
          <p:nvPr/>
        </p:nvSpPr>
        <p:spPr>
          <a:xfrm>
            <a:off x="1012825" y="2982913"/>
            <a:ext cx="531813" cy="1587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81063" y="1476375"/>
            <a:ext cx="4038600" cy="3540125"/>
          </a:xfrm>
          <a:prstGeom prst="rect">
            <a:avLst/>
          </a:prstGeom>
          <a:noFill/>
          <a:ln>
            <a:solidFill>
              <a:schemeClr val="tx1"/>
            </a:solidFill>
            <a:prstDash val="sysDash"/>
          </a:ln>
        </p:spPr>
        <p:txBody>
          <a:bodyPr>
            <a:spAutoFit/>
          </a:bodyPr>
          <a:lstStyle/>
          <a:p>
            <a:pPr fontAlgn="auto">
              <a:spcBef>
                <a:spcPts val="0"/>
              </a:spcBef>
              <a:spcAft>
                <a:spcPts val="0"/>
              </a:spcAft>
              <a:defRPr/>
            </a:pPr>
            <a:r>
              <a:rPr lang="it-IT" sz="2200" b="1" dirty="0">
                <a:solidFill>
                  <a:srgbClr val="990000"/>
                </a:solidFill>
                <a:latin typeface="+mn-lt"/>
                <a:cs typeface="+mn-cs"/>
              </a:rPr>
              <a:t>	Analisi del contesto</a:t>
            </a:r>
          </a:p>
          <a:p>
            <a:pPr fontAlgn="auto">
              <a:spcBef>
                <a:spcPts val="0"/>
              </a:spcBef>
              <a:spcAft>
                <a:spcPts val="0"/>
              </a:spcAft>
              <a:defRPr/>
            </a:pPr>
            <a:endParaRPr lang="it-IT" sz="2200" b="1" dirty="0">
              <a:solidFill>
                <a:srgbClr val="990000"/>
              </a:solidFill>
              <a:latin typeface="+mn-lt"/>
              <a:cs typeface="+mn-cs"/>
            </a:endParaRPr>
          </a:p>
          <a:p>
            <a:pPr marL="914400" lvl="1" indent="-457200" fontAlgn="auto">
              <a:spcBef>
                <a:spcPts val="0"/>
              </a:spcBef>
              <a:spcAft>
                <a:spcPts val="0"/>
              </a:spcAft>
              <a:buFont typeface="Wingdings" pitchFamily="2" charset="2"/>
              <a:buChar char="ü"/>
              <a:defRPr/>
            </a:pPr>
            <a:r>
              <a:rPr lang="it-IT" dirty="0">
                <a:solidFill>
                  <a:srgbClr val="505150"/>
                </a:solidFill>
                <a:latin typeface="+mn-lt"/>
                <a:cs typeface="+mn-cs"/>
              </a:rPr>
              <a:t>Misure del </a:t>
            </a:r>
            <a:r>
              <a:rPr lang="it-IT" dirty="0" err="1">
                <a:solidFill>
                  <a:srgbClr val="505150"/>
                </a:solidFill>
                <a:latin typeface="+mn-lt"/>
                <a:cs typeface="+mn-cs"/>
              </a:rPr>
              <a:t>Bes</a:t>
            </a:r>
            <a:r>
              <a:rPr lang="it-IT" dirty="0">
                <a:solidFill>
                  <a:srgbClr val="505150"/>
                </a:solidFill>
                <a:latin typeface="+mn-lt"/>
                <a:cs typeface="+mn-cs"/>
              </a:rPr>
              <a:t> nazionale ©</a:t>
            </a:r>
          </a:p>
          <a:p>
            <a:pPr lvl="1" fontAlgn="auto">
              <a:spcBef>
                <a:spcPts val="0"/>
              </a:spcBef>
              <a:spcAft>
                <a:spcPts val="0"/>
              </a:spcAft>
              <a:defRPr/>
            </a:pPr>
            <a:endParaRPr lang="it-IT" dirty="0">
              <a:solidFill>
                <a:srgbClr val="505150"/>
              </a:solidFill>
              <a:latin typeface="+mn-lt"/>
              <a:cs typeface="+mn-cs"/>
            </a:endParaRPr>
          </a:p>
          <a:p>
            <a:pPr marL="914400" lvl="1" indent="-457200" fontAlgn="auto">
              <a:spcBef>
                <a:spcPts val="0"/>
              </a:spcBef>
              <a:spcAft>
                <a:spcPts val="0"/>
              </a:spcAft>
              <a:buFont typeface="Wingdings" pitchFamily="2" charset="2"/>
              <a:buChar char="ü"/>
              <a:defRPr/>
            </a:pPr>
            <a:r>
              <a:rPr lang="it-IT" i="1" dirty="0">
                <a:solidFill>
                  <a:srgbClr val="505150"/>
                </a:solidFill>
                <a:latin typeface="+mn-lt"/>
                <a:cs typeface="+mn-cs"/>
              </a:rPr>
              <a:t>Proxy </a:t>
            </a:r>
            <a:r>
              <a:rPr lang="it-IT" dirty="0">
                <a:solidFill>
                  <a:srgbClr val="505150"/>
                </a:solidFill>
                <a:latin typeface="+mn-lt"/>
                <a:cs typeface="+mn-cs"/>
              </a:rPr>
              <a:t>degli indicatori del </a:t>
            </a:r>
            <a:r>
              <a:rPr lang="it-IT" dirty="0" err="1">
                <a:solidFill>
                  <a:srgbClr val="505150"/>
                </a:solidFill>
                <a:latin typeface="+mn-lt"/>
                <a:cs typeface="+mn-cs"/>
              </a:rPr>
              <a:t>Bes</a:t>
            </a:r>
            <a:r>
              <a:rPr lang="it-IT" dirty="0">
                <a:solidFill>
                  <a:srgbClr val="505150"/>
                </a:solidFill>
                <a:latin typeface="+mn-lt"/>
                <a:cs typeface="+mn-cs"/>
              </a:rPr>
              <a:t> nazionale</a:t>
            </a:r>
          </a:p>
          <a:p>
            <a:pPr lvl="1" fontAlgn="auto">
              <a:spcBef>
                <a:spcPts val="0"/>
              </a:spcBef>
              <a:spcAft>
                <a:spcPts val="0"/>
              </a:spcAft>
              <a:defRPr/>
            </a:pPr>
            <a:endParaRPr lang="it-IT" dirty="0">
              <a:solidFill>
                <a:srgbClr val="505150"/>
              </a:solidFill>
              <a:latin typeface="+mn-lt"/>
              <a:cs typeface="+mn-cs"/>
            </a:endParaRPr>
          </a:p>
          <a:p>
            <a:pPr marL="914400" lvl="1" indent="-457200" fontAlgn="auto">
              <a:spcBef>
                <a:spcPts val="0"/>
              </a:spcBef>
              <a:spcAft>
                <a:spcPts val="0"/>
              </a:spcAft>
              <a:buFont typeface="Wingdings" pitchFamily="2" charset="2"/>
              <a:buChar char="ü"/>
              <a:defRPr/>
            </a:pPr>
            <a:r>
              <a:rPr lang="it-IT" i="1" dirty="0">
                <a:solidFill>
                  <a:srgbClr val="505150"/>
                </a:solidFill>
                <a:latin typeface="+mn-lt"/>
                <a:cs typeface="+mn-cs"/>
              </a:rPr>
              <a:t>Ulteriori </a:t>
            </a:r>
            <a:r>
              <a:rPr lang="it-IT" dirty="0">
                <a:solidFill>
                  <a:srgbClr val="505150"/>
                </a:solidFill>
                <a:latin typeface="+mn-lt"/>
                <a:cs typeface="+mn-cs"/>
              </a:rPr>
              <a:t>indicatori rilevanti per lo specifico contesto territoriale e istituzionale di analisi</a:t>
            </a:r>
          </a:p>
          <a:p>
            <a:pPr marL="342900" indent="-342900" fontAlgn="auto">
              <a:spcBef>
                <a:spcPts val="0"/>
              </a:spcBef>
              <a:spcAft>
                <a:spcPts val="0"/>
              </a:spcAft>
              <a:defRPr/>
            </a:pPr>
            <a:endParaRPr lang="it-IT" dirty="0">
              <a:solidFill>
                <a:srgbClr val="C00000"/>
              </a:solidFill>
              <a:latin typeface="+mn-lt"/>
              <a:cs typeface="+mn-cs"/>
            </a:endParaRPr>
          </a:p>
        </p:txBody>
      </p:sp>
      <p:sp>
        <p:nvSpPr>
          <p:cNvPr id="6" name="CasellaDiTesto 5"/>
          <p:cNvSpPr txBox="1"/>
          <p:nvPr/>
        </p:nvSpPr>
        <p:spPr>
          <a:xfrm>
            <a:off x="755650" y="530225"/>
            <a:ext cx="7539038" cy="522288"/>
          </a:xfrm>
          <a:prstGeom prst="rect">
            <a:avLst/>
          </a:prstGeom>
          <a:noFill/>
        </p:spPr>
        <p:txBody>
          <a:bodyPr>
            <a:spAutoFit/>
          </a:bodyPr>
          <a:lstStyle/>
          <a:p>
            <a:pPr fontAlgn="auto">
              <a:spcBef>
                <a:spcPts val="0"/>
              </a:spcBef>
              <a:spcAft>
                <a:spcPts val="0"/>
              </a:spcAft>
              <a:defRPr/>
            </a:pPr>
            <a:r>
              <a:rPr lang="it-IT" sz="2800" b="1" dirty="0">
                <a:solidFill>
                  <a:srgbClr val="5F5F5F"/>
                </a:solidFill>
                <a:effectLst>
                  <a:outerShdw blurRad="38100" dist="38100" dir="2700000" algn="tl">
                    <a:srgbClr val="000000">
                      <a:alpha val="43137"/>
                    </a:srgbClr>
                  </a:outerShdw>
                </a:effectLst>
                <a:latin typeface="Arial" pitchFamily="34" charset="0"/>
                <a:cs typeface="Arial" pitchFamily="34" charset="0"/>
              </a:rPr>
              <a:t>La progettazione degli indicatori</a:t>
            </a:r>
          </a:p>
        </p:txBody>
      </p:sp>
      <p:pic>
        <p:nvPicPr>
          <p:cNvPr id="21508" name="Immagine 8" descr="LogoGis2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072063" y="1506538"/>
            <a:ext cx="3630612" cy="1938337"/>
          </a:xfrm>
          <a:prstGeom prst="rect">
            <a:avLst/>
          </a:prstGeom>
          <a:ln>
            <a:solidFill>
              <a:schemeClr val="tx1"/>
            </a:solidFill>
            <a:prstDash val="sysDash"/>
          </a:ln>
        </p:spPr>
        <p:txBody>
          <a:bodyPr>
            <a:spAutoFit/>
          </a:bodyPr>
          <a:lstStyle/>
          <a:p>
            <a:pPr fontAlgn="auto">
              <a:spcBef>
                <a:spcPts val="0"/>
              </a:spcBef>
              <a:spcAft>
                <a:spcPts val="0"/>
              </a:spcAft>
              <a:defRPr/>
            </a:pPr>
            <a:r>
              <a:rPr lang="it-IT" sz="2200" b="1" dirty="0">
                <a:solidFill>
                  <a:srgbClr val="990000"/>
                </a:solidFill>
                <a:latin typeface="+mn-lt"/>
                <a:cs typeface="+mn-cs"/>
              </a:rPr>
              <a:t>	Analisi dell’azione 		dell’Ente locale</a:t>
            </a:r>
            <a:endParaRPr lang="it-IT" sz="2200" dirty="0">
              <a:solidFill>
                <a:srgbClr val="505150"/>
              </a:solidFill>
              <a:latin typeface="+mn-lt"/>
              <a:cs typeface="+mn-cs"/>
            </a:endParaRPr>
          </a:p>
          <a:p>
            <a:pPr fontAlgn="auto">
              <a:spcBef>
                <a:spcPts val="0"/>
              </a:spcBef>
              <a:spcAft>
                <a:spcPts val="0"/>
              </a:spcAft>
              <a:defRPr/>
            </a:pPr>
            <a:endParaRPr lang="it-IT" sz="2200" dirty="0">
              <a:solidFill>
                <a:srgbClr val="505150"/>
              </a:solidFill>
              <a:latin typeface="+mn-lt"/>
              <a:cs typeface="+mn-cs"/>
            </a:endParaRPr>
          </a:p>
          <a:p>
            <a:pPr marL="800100" lvl="1" indent="-342900" fontAlgn="auto">
              <a:spcBef>
                <a:spcPts val="0"/>
              </a:spcBef>
              <a:spcAft>
                <a:spcPts val="0"/>
              </a:spcAft>
              <a:buFont typeface="Wingdings" pitchFamily="2" charset="2"/>
              <a:buChar char="ü"/>
              <a:defRPr/>
            </a:pPr>
            <a:r>
              <a:rPr lang="it-IT" dirty="0">
                <a:solidFill>
                  <a:srgbClr val="505150"/>
                </a:solidFill>
                <a:latin typeface="+mn-lt"/>
                <a:cs typeface="+mn-cs"/>
              </a:rPr>
              <a:t>Analisi dei bisogni</a:t>
            </a:r>
          </a:p>
          <a:p>
            <a:pPr lvl="1" fontAlgn="auto">
              <a:spcBef>
                <a:spcPts val="0"/>
              </a:spcBef>
              <a:spcAft>
                <a:spcPts val="0"/>
              </a:spcAft>
              <a:defRPr/>
            </a:pPr>
            <a:endParaRPr lang="it-IT" dirty="0">
              <a:solidFill>
                <a:srgbClr val="505150"/>
              </a:solidFill>
              <a:latin typeface="+mn-lt"/>
              <a:cs typeface="+mn-cs"/>
            </a:endParaRPr>
          </a:p>
          <a:p>
            <a:pPr marL="800100" lvl="1" indent="-342900" fontAlgn="auto">
              <a:spcBef>
                <a:spcPts val="0"/>
              </a:spcBef>
              <a:spcAft>
                <a:spcPts val="0"/>
              </a:spcAft>
              <a:buFont typeface="Wingdings" pitchFamily="2" charset="2"/>
              <a:buChar char="ü"/>
              <a:defRPr/>
            </a:pPr>
            <a:r>
              <a:rPr lang="it-IT" dirty="0">
                <a:solidFill>
                  <a:srgbClr val="505150"/>
                </a:solidFill>
                <a:latin typeface="+mn-lt"/>
                <a:cs typeface="+mn-cs"/>
              </a:rPr>
              <a:t>Analisi dei risultati</a:t>
            </a:r>
          </a:p>
        </p:txBody>
      </p:sp>
      <p:sp>
        <p:nvSpPr>
          <p:cNvPr id="21511" name="CasellaDiTesto 7"/>
          <p:cNvSpPr txBox="1">
            <a:spLocks noChangeArrowheads="1"/>
          </p:cNvSpPr>
          <p:nvPr/>
        </p:nvSpPr>
        <p:spPr bwMode="auto">
          <a:xfrm>
            <a:off x="2651125" y="6311900"/>
            <a:ext cx="4075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000">
                <a:solidFill>
                  <a:srgbClr val="7F7F7F"/>
                </a:solidFill>
              </a:rPr>
              <a:t>Bes delle Province, Linda Porciani, Pisa, 23 ottobre 2014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1100</Words>
  <Application>Microsoft Office PowerPoint</Application>
  <PresentationFormat>Presentazione su schermo (4:3)</PresentationFormat>
  <Paragraphs>216</Paragraphs>
  <Slides>14</Slides>
  <Notes>6</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allegraf</cp:lastModifiedBy>
  <cp:revision>91</cp:revision>
  <dcterms:created xsi:type="dcterms:W3CDTF">2012-12-11T11:00:35Z</dcterms:created>
  <dcterms:modified xsi:type="dcterms:W3CDTF">2015-03-24T10:37:23Z</dcterms:modified>
</cp:coreProperties>
</file>