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864" r:id="rId3"/>
    <p:sldId id="821" r:id="rId4"/>
    <p:sldId id="822" r:id="rId5"/>
    <p:sldId id="872" r:id="rId6"/>
    <p:sldId id="873" r:id="rId7"/>
    <p:sldId id="863" r:id="rId8"/>
    <p:sldId id="869" r:id="rId9"/>
    <p:sldId id="874" r:id="rId10"/>
    <p:sldId id="875" r:id="rId11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lli" initials="LG" lastIdx="2" clrIdx="0"/>
  <p:cmAuthor id="1" name="Leonardo Grilli" initials="LG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6633"/>
    <a:srgbClr val="FFFF99"/>
    <a:srgbClr val="CCCCFF"/>
    <a:srgbClr val="006600"/>
    <a:srgbClr val="FFCC99"/>
    <a:srgbClr val="FF9900"/>
    <a:srgbClr val="FFFF66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6980" autoAdjust="0"/>
  </p:normalViewPr>
  <p:slideViewPr>
    <p:cSldViewPr>
      <p:cViewPr>
        <p:scale>
          <a:sx n="70" d="100"/>
          <a:sy n="70" d="100"/>
        </p:scale>
        <p:origin x="-106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>
        <p:scale>
          <a:sx n="100" d="100"/>
          <a:sy n="100" d="100"/>
        </p:scale>
        <p:origin x="-1734" y="3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36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latin typeface="Arial Unicode MS" pitchFamily="34" charset="-128"/>
              </a:defRPr>
            </a:lvl1pPr>
          </a:lstStyle>
          <a:p>
            <a:r>
              <a:rPr lang="it-IT" dirty="0"/>
              <a:t>Università di Firenze – </a:t>
            </a:r>
            <a:r>
              <a:rPr lang="it-IT" dirty="0" err="1"/>
              <a:t>a.a</a:t>
            </a:r>
            <a:r>
              <a:rPr lang="it-IT" dirty="0"/>
              <a:t>. </a:t>
            </a:r>
            <a:r>
              <a:rPr lang="it-IT" dirty="0" smtClean="0"/>
              <a:t>2012/2013</a:t>
            </a:r>
            <a:endParaRPr lang="it-IT" dirty="0"/>
          </a:p>
          <a:p>
            <a:r>
              <a:rPr lang="it-IT" dirty="0"/>
              <a:t>L. Grilli – </a:t>
            </a:r>
            <a:r>
              <a:rPr lang="it-IT" dirty="0" smtClean="0"/>
              <a:t>Statistica Modulo A </a:t>
            </a:r>
            <a:r>
              <a:rPr lang="it-IT" dirty="0"/>
              <a:t>(cdl in Statistica)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fld id="{BA67C209-F5A8-4CEA-BBB4-76BA8932F54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7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2" tIns="47382" rIns="94762" bIns="47382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fld id="{6E85EF56-2E88-4E0B-8003-23911BEE3AE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2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0925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30925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092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5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3092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it-IT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92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092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r>
              <a:rPr lang="it-IT" smtClean="0"/>
              <a:t>Leonardo Grilli - DiSIA</a:t>
            </a:r>
            <a:endParaRPr lang="it-IT" dirty="0"/>
          </a:p>
        </p:txBody>
      </p:sp>
      <p:sp>
        <p:nvSpPr>
          <p:cNvPr id="30926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fld id="{BC6D2634-DE6C-4DCF-84CD-55D9A287D89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092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092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FB9B5B-16BE-4D26-BC18-975D3B805A9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5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5976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5976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65670-E1AC-47D6-9A6E-1680FE1F5248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8CA124-9962-402B-AE8A-796FC6190E00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0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C7AE33-BEB4-4B9C-9F8E-BB6462E85DA8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1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B45582-71BD-46AF-8594-E4AFEB7F366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52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31A80-BF4F-400E-955D-8BAA2EAF02C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87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Calibri" panose="020F050202020403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0DF2DF-5296-4E3D-A189-E928ECB2AE9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70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BECC55-E298-4564-A69E-E7FB8656E0F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77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CE0B28-98D8-453C-8F8B-703B9A3CE82F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32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853079-05B4-4150-8D69-00BAEF34707F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9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97650"/>
            <a:ext cx="2895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Calibri" panose="020F0502020204030204" pitchFamily="34" charset="0"/>
              </a:defRPr>
            </a:lvl1pPr>
          </a:lstStyle>
          <a:p>
            <a:r>
              <a:rPr lang="it-IT" smtClean="0"/>
              <a:t>Leonardo Grilli - DiSIA</a:t>
            </a:r>
            <a:endParaRPr lang="it-IT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Calibri" panose="020F0502020204030204" pitchFamily="34" charset="0"/>
              </a:defRPr>
            </a:lvl1pPr>
          </a:lstStyle>
          <a:p>
            <a:fld id="{F96EDBB6-B617-4C4E-A614-C6C26E0A2AA3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308228" name="Group 4"/>
          <p:cNvGrpSpPr>
            <a:grpSpLocks/>
          </p:cNvGrpSpPr>
          <p:nvPr/>
        </p:nvGrpSpPr>
        <p:grpSpPr bwMode="auto">
          <a:xfrm>
            <a:off x="0" y="765175"/>
            <a:ext cx="9144000" cy="546100"/>
            <a:chOff x="0" y="0"/>
            <a:chExt cx="5760" cy="344"/>
          </a:xfrm>
        </p:grpSpPr>
        <p:sp>
          <p:nvSpPr>
            <p:cNvPr id="3082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082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082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3082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3082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3082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3082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082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3082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3082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3082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82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 i="0" baseline="0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Berlin Sans FB Demi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1905000"/>
            <a:ext cx="6227762" cy="2209800"/>
          </a:xfrm>
        </p:spPr>
        <p:txBody>
          <a:bodyPr/>
          <a:lstStyle/>
          <a:p>
            <a:r>
              <a:rPr lang="it-IT" sz="4400" dirty="0">
                <a:solidFill>
                  <a:schemeClr val="bg1"/>
                </a:solidFill>
                <a:latin typeface="Tahoma" pitchFamily="34" charset="0"/>
              </a:rPr>
              <a:t>La statistica: uno strumento essenziale per capire la realtà</a:t>
            </a:r>
            <a:endParaRPr lang="it-IT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1999" y="4926681"/>
            <a:ext cx="4557915" cy="1439565"/>
          </a:xfrm>
        </p:spPr>
        <p:txBody>
          <a:bodyPr/>
          <a:lstStyle/>
          <a:p>
            <a:r>
              <a:rPr lang="it-IT" b="1" i="1" dirty="0"/>
              <a:t>Leonardo Grilli	</a:t>
            </a:r>
          </a:p>
          <a:p>
            <a:r>
              <a:rPr lang="it-IT" sz="2000" dirty="0" smtClean="0">
                <a:latin typeface="SAS Monospace" pitchFamily="49" charset="0"/>
              </a:rPr>
              <a:t>grilli@disia.unifi.it</a:t>
            </a:r>
          </a:p>
          <a:p>
            <a:r>
              <a:rPr lang="it-IT" sz="2000" dirty="0" smtClean="0">
                <a:latin typeface="SAS Monospace" pitchFamily="49" charset="0"/>
              </a:rPr>
              <a:t>local.disia.unifi.it/grilli</a:t>
            </a:r>
            <a:endParaRPr lang="it-IT" sz="2000" dirty="0">
              <a:latin typeface="SAS Monospace" pitchFamily="49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92500" y="188913"/>
            <a:ext cx="23022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400" dirty="0" smtClean="0">
                <a:solidFill>
                  <a:srgbClr val="FF0000"/>
                </a:solidFill>
                <a:latin typeface="Berlin Sans FB Demi" pitchFamily="34" charset="0"/>
              </a:rPr>
              <a:t>Firenze</a:t>
            </a:r>
            <a:endParaRPr lang="it-IT" sz="2400" dirty="0">
              <a:solidFill>
                <a:srgbClr val="FF0000"/>
              </a:solidFill>
              <a:latin typeface="Berlin Sans FB Demi" pitchFamily="34" charset="0"/>
            </a:endParaRPr>
          </a:p>
          <a:p>
            <a:pPr algn="l"/>
            <a:r>
              <a:rPr lang="it-IT" sz="2400" dirty="0" smtClean="0">
                <a:latin typeface="Berlin Sans FB Demi" pitchFamily="34" charset="0"/>
              </a:rPr>
              <a:t>24 ottobre 2014</a:t>
            </a:r>
            <a:endParaRPr lang="it-IT" sz="2400" dirty="0">
              <a:latin typeface="Berlin Sans FB Demi" pitchFamily="34" charset="0"/>
            </a:endParaRPr>
          </a:p>
        </p:txBody>
      </p:sp>
      <p:pic>
        <p:nvPicPr>
          <p:cNvPr id="6" name="Immagine 5" descr="C:\Users\giusti.STAT.FIRENZE\Pictures\logo Di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" y="4745185"/>
            <a:ext cx="37449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 descr="LogoGis20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" y="71788"/>
            <a:ext cx="2765894" cy="2248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– didattica della statistica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i="1" dirty="0" smtClean="0"/>
              <a:t>Guidelines </a:t>
            </a:r>
            <a:r>
              <a:rPr lang="en-GB" sz="2000" b="1" i="1" dirty="0"/>
              <a:t>for </a:t>
            </a:r>
            <a:r>
              <a:rPr lang="en-GB" sz="2000" b="1" i="1" dirty="0" smtClean="0"/>
              <a:t>Assessment </a:t>
            </a:r>
            <a:r>
              <a:rPr lang="en-GB" sz="2000" b="1" i="1" dirty="0"/>
              <a:t>and </a:t>
            </a:r>
            <a:r>
              <a:rPr lang="en-GB" sz="2000" b="1" i="1" dirty="0" smtClean="0"/>
              <a:t>Instruction </a:t>
            </a:r>
            <a:r>
              <a:rPr lang="en-GB" sz="2000" b="1" i="1" dirty="0"/>
              <a:t>in </a:t>
            </a:r>
            <a:r>
              <a:rPr lang="en-GB" sz="2000" b="1" i="1" dirty="0" smtClean="0"/>
              <a:t>Statistics </a:t>
            </a:r>
            <a:r>
              <a:rPr lang="en-GB" sz="2000" b="1" i="1" dirty="0"/>
              <a:t>E</a:t>
            </a:r>
            <a:r>
              <a:rPr lang="en-GB" sz="2000" b="1" i="1" dirty="0" smtClean="0"/>
              <a:t>ducation</a:t>
            </a:r>
            <a:r>
              <a:rPr lang="en-GB" sz="2000" b="1" dirty="0" smtClean="0"/>
              <a:t> </a:t>
            </a:r>
            <a:r>
              <a:rPr lang="en-GB" sz="2000" dirty="0" smtClean="0"/>
              <a:t>(</a:t>
            </a:r>
            <a:r>
              <a:rPr lang="en-GB" sz="2000" dirty="0"/>
              <a:t>GAISE) </a:t>
            </a:r>
            <a:r>
              <a:rPr lang="en-GB" sz="2000" dirty="0" smtClean="0"/>
              <a:t>by the </a:t>
            </a:r>
            <a:r>
              <a:rPr lang="en-GB" sz="2000" dirty="0"/>
              <a:t>American Statistical </a:t>
            </a:r>
            <a:r>
              <a:rPr lang="en-GB" sz="2000" dirty="0" smtClean="0"/>
              <a:t>Association (2005) </a:t>
            </a:r>
            <a:r>
              <a:rPr lang="en-GB" sz="2000" dirty="0"/>
              <a:t>http://www.amstat.org/education/gaise</a:t>
            </a:r>
            <a:r>
              <a:rPr lang="en-GB" sz="2000" dirty="0" smtClean="0"/>
              <a:t>/</a:t>
            </a:r>
          </a:p>
          <a:p>
            <a:pPr marL="627063" lvl="1"/>
            <a:r>
              <a:rPr lang="it-IT" sz="2000" dirty="0" smtClean="0"/>
              <a:t>Sviluppare il </a:t>
            </a:r>
            <a:r>
              <a:rPr lang="it-IT" sz="2000" i="1" dirty="0" smtClean="0"/>
              <a:t>pensiero statistico</a:t>
            </a:r>
          </a:p>
          <a:p>
            <a:pPr marL="627063" lvl="1"/>
            <a:r>
              <a:rPr lang="it-IT" sz="2000" dirty="0" smtClean="0"/>
              <a:t>Usare </a:t>
            </a:r>
            <a:r>
              <a:rPr lang="it-IT" sz="2000" i="1" dirty="0" smtClean="0"/>
              <a:t>dati reali</a:t>
            </a:r>
          </a:p>
          <a:p>
            <a:pPr marL="627063" lvl="1"/>
            <a:r>
              <a:rPr lang="it-IT" sz="2000" dirty="0" smtClean="0"/>
              <a:t>Rinforzare la </a:t>
            </a:r>
            <a:r>
              <a:rPr lang="it-IT" sz="2000" i="1" dirty="0" smtClean="0"/>
              <a:t>comprensione concettuale </a:t>
            </a:r>
            <a:r>
              <a:rPr lang="it-IT" sz="2000" dirty="0" smtClean="0"/>
              <a:t>piuttosto che la mera conoscenza delle procedure</a:t>
            </a:r>
          </a:p>
          <a:p>
            <a:pPr marL="627063" lvl="1"/>
            <a:r>
              <a:rPr lang="it-IT" sz="2000" dirty="0" smtClean="0"/>
              <a:t>Incentivare l’</a:t>
            </a:r>
            <a:r>
              <a:rPr lang="it-IT" sz="2000" i="1" dirty="0" smtClean="0"/>
              <a:t>apprendimento attivo</a:t>
            </a:r>
            <a:r>
              <a:rPr lang="it-IT" sz="2000" dirty="0" smtClean="0"/>
              <a:t> in classe</a:t>
            </a:r>
          </a:p>
          <a:p>
            <a:pPr marL="627063" lvl="1"/>
            <a:r>
              <a:rPr lang="it-IT" sz="2000" dirty="0" smtClean="0"/>
              <a:t>Usare la </a:t>
            </a:r>
            <a:r>
              <a:rPr lang="it-IT" sz="2000" i="1" dirty="0" smtClean="0"/>
              <a:t>tecnologia</a:t>
            </a:r>
            <a:r>
              <a:rPr lang="it-IT" sz="2000" dirty="0" smtClean="0"/>
              <a:t> per sviluppare la comprensione concettuale e l’analisi dei dati</a:t>
            </a:r>
          </a:p>
          <a:p>
            <a:pPr marL="627063" lvl="1"/>
            <a:r>
              <a:rPr lang="it-IT" sz="2000" dirty="0" smtClean="0"/>
              <a:t>Usare </a:t>
            </a:r>
            <a:r>
              <a:rPr lang="it-IT" sz="2000" i="1" dirty="0" smtClean="0"/>
              <a:t>prove con valutazione </a:t>
            </a:r>
            <a:r>
              <a:rPr lang="it-IT" sz="2000" dirty="0" smtClean="0"/>
              <a:t>per migliorare e valutare l’apprendimento</a:t>
            </a:r>
          </a:p>
          <a:p>
            <a:r>
              <a:rPr lang="it-IT" sz="2000" dirty="0" smtClean="0"/>
              <a:t>Wild C.J. et al. (2011) </a:t>
            </a:r>
            <a:r>
              <a:rPr lang="en-GB" sz="2000" dirty="0"/>
              <a:t>Towards more accessible conceptions of statistical </a:t>
            </a:r>
            <a:r>
              <a:rPr lang="en-GB" sz="2000" dirty="0" smtClean="0"/>
              <a:t>inference. </a:t>
            </a:r>
            <a:r>
              <a:rPr lang="en-GB" sz="2000" i="1" dirty="0" smtClean="0"/>
              <a:t>J</a:t>
            </a:r>
            <a:r>
              <a:rPr lang="en-GB" sz="2000" i="1" dirty="0"/>
              <a:t>. R. Statist. Soc. </a:t>
            </a:r>
            <a:r>
              <a:rPr lang="en-GB" sz="2000" i="1" dirty="0" smtClean="0"/>
              <a:t>A</a:t>
            </a:r>
            <a:r>
              <a:rPr lang="en-GB" sz="2000" dirty="0" smtClean="0"/>
              <a:t>, 174</a:t>
            </a:r>
            <a:r>
              <a:rPr lang="en-GB" sz="2000" dirty="0"/>
              <a:t>, </a:t>
            </a:r>
            <a:r>
              <a:rPr lang="en-GB" sz="2000" dirty="0" smtClean="0"/>
              <a:t>pp</a:t>
            </a:r>
            <a:r>
              <a:rPr lang="en-GB" sz="2000" dirty="0"/>
              <a:t>. </a:t>
            </a:r>
            <a:r>
              <a:rPr lang="en-GB" sz="2000" dirty="0" smtClean="0"/>
              <a:t>247–295 [</a:t>
            </a:r>
            <a:r>
              <a:rPr lang="en-GB" sz="2000" dirty="0" err="1" smtClean="0"/>
              <a:t>interessante</a:t>
            </a:r>
            <a:r>
              <a:rPr lang="en-GB" sz="2000" dirty="0" smtClean="0"/>
              <a:t> per la </a:t>
            </a:r>
            <a:r>
              <a:rPr lang="en-GB" sz="2000" dirty="0" err="1" smtClean="0"/>
              <a:t>vivace</a:t>
            </a:r>
            <a:r>
              <a:rPr lang="en-GB" sz="2000" dirty="0" smtClean="0"/>
              <a:t> </a:t>
            </a:r>
            <a:r>
              <a:rPr lang="en-GB" sz="2000" dirty="0" err="1" smtClean="0"/>
              <a:t>discussione</a:t>
            </a:r>
            <a:r>
              <a:rPr lang="en-GB" sz="2000" dirty="0"/>
              <a:t>]</a:t>
            </a:r>
            <a:endParaRPr lang="en-GB" sz="2000" dirty="0" smtClean="0"/>
          </a:p>
          <a:p>
            <a:r>
              <a:rPr lang="it-IT" sz="2000" b="1" i="1" dirty="0"/>
              <a:t>Statistica e Probabilità per la scuola</a:t>
            </a:r>
            <a:r>
              <a:rPr lang="it-IT" sz="2000" dirty="0"/>
              <a:t>, </a:t>
            </a:r>
            <a:r>
              <a:rPr lang="it-IT" sz="2000" dirty="0" smtClean="0"/>
              <a:t>sito web a </a:t>
            </a:r>
            <a:r>
              <a:rPr lang="it-IT" sz="2000" dirty="0"/>
              <a:t>cura di Antonio Moro e Giovanni Marchetti   </a:t>
            </a:r>
            <a:r>
              <a:rPr lang="it-IT" sz="2000" dirty="0" smtClean="0"/>
              <a:t> http</a:t>
            </a:r>
            <a:r>
              <a:rPr lang="it-IT" sz="2000" dirty="0"/>
              <a:t>://local.disia.unifi.it/gmm/scuola/</a:t>
            </a:r>
          </a:p>
          <a:p>
            <a:endParaRPr lang="it-IT" sz="2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06DDA-104D-4EA6-BC63-4BD8024FA99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695528" y="1916832"/>
            <a:ext cx="324036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 smtClean="0">
                <a:latin typeface="+mn-lt"/>
              </a:rPr>
              <a:t>Due report: uno per la scuola (</a:t>
            </a:r>
            <a:r>
              <a:rPr lang="it-IT" dirty="0" err="1" smtClean="0">
                <a:latin typeface="+mn-lt"/>
              </a:rPr>
              <a:t>Pre</a:t>
            </a:r>
            <a:r>
              <a:rPr lang="it-IT" dirty="0" smtClean="0">
                <a:latin typeface="+mn-lt"/>
              </a:rPr>
              <a:t> K-12) e uno per l’università (college – </a:t>
            </a:r>
            <a:r>
              <a:rPr lang="it-IT" dirty="0" err="1" smtClean="0">
                <a:latin typeface="+mn-lt"/>
              </a:rPr>
              <a:t>introductory</a:t>
            </a:r>
            <a:r>
              <a:rPr lang="it-IT" dirty="0" smtClean="0">
                <a:latin typeface="+mn-lt"/>
              </a:rPr>
              <a:t> </a:t>
            </a:r>
            <a:r>
              <a:rPr lang="it-IT" dirty="0" err="1" smtClean="0">
                <a:latin typeface="+mn-lt"/>
              </a:rPr>
              <a:t>statistics</a:t>
            </a:r>
            <a:r>
              <a:rPr lang="it-IT" dirty="0" smtClean="0">
                <a:latin typeface="+mn-lt"/>
              </a:rPr>
              <a:t>)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63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statistica come strumento cognitivo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749430"/>
          </a:xfrm>
        </p:spPr>
        <p:txBody>
          <a:bodyPr/>
          <a:lstStyle/>
          <a:p>
            <a:r>
              <a:rPr lang="it-IT" sz="2200" dirty="0" smtClean="0"/>
              <a:t>Una parte essenziale dell’attività di ricerca di </a:t>
            </a:r>
            <a:r>
              <a:rPr lang="it-IT" sz="2200" dirty="0" err="1" smtClean="0"/>
              <a:t>Kahneman</a:t>
            </a:r>
            <a:r>
              <a:rPr lang="it-IT" sz="2200" dirty="0" smtClean="0"/>
              <a:t> (spesso in coppia con </a:t>
            </a:r>
            <a:r>
              <a:rPr lang="it-IT" sz="2200" dirty="0" err="1" smtClean="0"/>
              <a:t>Tversky</a:t>
            </a:r>
            <a:r>
              <a:rPr lang="it-IT" sz="2200" dirty="0" smtClean="0"/>
              <a:t>) riguarda le </a:t>
            </a:r>
            <a:r>
              <a:rPr lang="it-IT" sz="2200" b="1" i="1" dirty="0" smtClean="0"/>
              <a:t>distorsioni cognitive</a:t>
            </a:r>
            <a:r>
              <a:rPr lang="it-IT" sz="2200" dirty="0" smtClean="0"/>
              <a:t> (= errori nella comprensione della realtà)</a:t>
            </a:r>
          </a:p>
          <a:p>
            <a:r>
              <a:rPr lang="it-IT" sz="2200" dirty="0"/>
              <a:t>A</a:t>
            </a:r>
            <a:r>
              <a:rPr lang="it-IT" sz="2200" dirty="0" smtClean="0"/>
              <a:t>lcune distorsioni cognitive sono dovute all’</a:t>
            </a:r>
            <a:r>
              <a:rPr lang="it-IT" sz="2200" i="1" dirty="0" smtClean="0"/>
              <a:t>ignoranza di principi basilari di probabilità e statistica</a:t>
            </a:r>
            <a:r>
              <a:rPr lang="it-IT" sz="2200" dirty="0" smtClean="0"/>
              <a:t>, ad esempio la relazione tra dimensione campionaria e variabilità (e quindi precisione delle stime)</a:t>
            </a:r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Leonardo Grilli - DiSIA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CA124-9962-402B-AE8A-796FC6190E0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754160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it-IT" sz="2200" dirty="0">
                <a:latin typeface="+mn-lt"/>
                <a:cs typeface="+mn-cs"/>
              </a:rPr>
              <a:t>Lo psicologo sperimentale Daniel </a:t>
            </a:r>
            <a:r>
              <a:rPr lang="it-IT" sz="2200" dirty="0" err="1">
                <a:latin typeface="+mn-lt"/>
                <a:cs typeface="+mn-cs"/>
              </a:rPr>
              <a:t>Kahneman</a:t>
            </a:r>
            <a:r>
              <a:rPr lang="it-IT" sz="2200" dirty="0">
                <a:latin typeface="+mn-lt"/>
                <a:cs typeface="+mn-cs"/>
              </a:rPr>
              <a:t>, premio Nobel per l’Economia nel 2002, racconta la sua attività di ricerca </a:t>
            </a:r>
            <a:r>
              <a:rPr lang="it-IT" sz="2200" dirty="0" smtClean="0">
                <a:latin typeface="+mn-lt"/>
                <a:cs typeface="+mn-cs"/>
              </a:rPr>
              <a:t>nello splendido </a:t>
            </a:r>
            <a:r>
              <a:rPr lang="it-IT" sz="2200" dirty="0">
                <a:latin typeface="+mn-lt"/>
                <a:cs typeface="+mn-cs"/>
              </a:rPr>
              <a:t>libro </a:t>
            </a:r>
            <a:r>
              <a:rPr lang="it-IT" sz="2200" i="1" dirty="0">
                <a:latin typeface="+mn-lt"/>
                <a:cs typeface="+mn-cs"/>
              </a:rPr>
              <a:t>Pensieri lenti e veloci</a:t>
            </a:r>
            <a:r>
              <a:rPr lang="it-IT" sz="2200" dirty="0">
                <a:latin typeface="+mn-lt"/>
                <a:cs typeface="+mn-cs"/>
              </a:rPr>
              <a:t> </a:t>
            </a:r>
          </a:p>
        </p:txBody>
      </p:sp>
      <p:pic>
        <p:nvPicPr>
          <p:cNvPr id="7" name="Picture 2" descr="C:\Users\grilli\Downloads\Daniel_KAHNE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164" y="1274925"/>
            <a:ext cx="1613786" cy="192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5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ECC55-E298-4564-A69E-E7FB8656E0FD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72307" y="4272677"/>
            <a:ext cx="874846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/>
              <a:t>Le aree scure indicano le contee degli Stati Uniti che hanno registrato, nel periodo 1980-1989, i più </a:t>
            </a:r>
            <a:r>
              <a:rPr lang="it-IT" b="1" dirty="0" smtClean="0"/>
              <a:t>bassi tassi </a:t>
            </a:r>
            <a:r>
              <a:rPr lang="it-IT" dirty="0" smtClean="0"/>
              <a:t>di mortalità per cancro al rene </a:t>
            </a:r>
            <a:r>
              <a:rPr lang="it-IT" sz="1400" dirty="0" smtClean="0"/>
              <a:t>(10% inferiore, tassi relativi ai maschi e standardizzati per età).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Queste contee salutari si trovano principalmente nelle </a:t>
            </a:r>
            <a:r>
              <a:rPr lang="it-IT" b="1" dirty="0" smtClean="0"/>
              <a:t>aree rurali </a:t>
            </a:r>
            <a:r>
              <a:rPr lang="it-IT" dirty="0" smtClean="0"/>
              <a:t>del </a:t>
            </a:r>
            <a:r>
              <a:rPr lang="it-IT" dirty="0" err="1" smtClean="0"/>
              <a:t>Midwest</a:t>
            </a:r>
            <a:r>
              <a:rPr lang="it-IT" dirty="0" smtClean="0"/>
              <a:t>, Sud e Ovest.</a:t>
            </a:r>
          </a:p>
          <a:p>
            <a:pPr algn="l"/>
            <a:r>
              <a:rPr lang="it-IT" dirty="0"/>
              <a:t>	</a:t>
            </a:r>
            <a:r>
              <a:rPr lang="it-IT" dirty="0" smtClean="0"/>
              <a:t>	 </a:t>
            </a:r>
            <a:r>
              <a:rPr lang="it-IT" i="1" dirty="0" smtClean="0"/>
              <a:t>Perché in tali contee i tassi sono più bassi?</a:t>
            </a:r>
            <a:endParaRPr lang="it-IT" i="1" dirty="0"/>
          </a:p>
        </p:txBody>
      </p:sp>
      <p:pic>
        <p:nvPicPr>
          <p:cNvPr id="779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6417"/>
            <a:ext cx="7632848" cy="400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72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ERSONALE\Immagini\Emoticons\punto-interrogati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824" y="5046700"/>
            <a:ext cx="1412319" cy="175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Leonardo Grilli - DiSIA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ECC55-E298-4564-A69E-E7FB8656E0FD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78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496"/>
            <a:ext cx="7632848" cy="416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72307" y="4374275"/>
            <a:ext cx="79721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/>
              <a:t>In questa figura, invece, le aree scure indicano le contee degli Stati Uniti che hanno registrato, nel periodo 1980-1989, i più </a:t>
            </a:r>
            <a:r>
              <a:rPr lang="it-IT" b="1" dirty="0" smtClean="0"/>
              <a:t>alti tassi </a:t>
            </a:r>
            <a:r>
              <a:rPr lang="it-IT" dirty="0" smtClean="0"/>
              <a:t>di mortalità per cancro al rene </a:t>
            </a:r>
            <a:r>
              <a:rPr lang="it-IT" sz="1400" dirty="0" smtClean="0"/>
              <a:t>(10% superiore, tassi relativi ai maschi e standardizzati per età).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Anche le contee insalubri si trovano principalmente nelle </a:t>
            </a:r>
            <a:r>
              <a:rPr lang="it-IT" b="1" dirty="0" smtClean="0"/>
              <a:t>aree rurali </a:t>
            </a:r>
            <a:r>
              <a:rPr lang="it-IT" dirty="0" smtClean="0"/>
              <a:t>del </a:t>
            </a:r>
            <a:r>
              <a:rPr lang="it-IT" dirty="0" err="1" smtClean="0"/>
              <a:t>Midwest</a:t>
            </a:r>
            <a:r>
              <a:rPr lang="it-IT" dirty="0" smtClean="0"/>
              <a:t>, Sud e Ovest. </a:t>
            </a:r>
          </a:p>
          <a:p>
            <a:pPr algn="l"/>
            <a:r>
              <a:rPr lang="it-IT" i="1" dirty="0"/>
              <a:t>	</a:t>
            </a:r>
            <a:r>
              <a:rPr lang="it-IT" i="1" dirty="0" smtClean="0"/>
              <a:t>		Com’è possibile???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97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Ah, la diversa variabilità!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sz="2400" dirty="0" smtClean="0"/>
                  <a:t>Le </a:t>
                </a:r>
                <a:r>
                  <a:rPr lang="it-IT" sz="2400" b="1" i="1" dirty="0" smtClean="0"/>
                  <a:t>aree </a:t>
                </a:r>
                <a:r>
                  <a:rPr lang="it-IT" sz="2400" b="1" i="1" dirty="0"/>
                  <a:t>rurali </a:t>
                </a:r>
                <a:r>
                  <a:rPr lang="it-IT" sz="2400" dirty="0" smtClean="0"/>
                  <a:t>includono sia le contee con il più </a:t>
                </a:r>
                <a:r>
                  <a:rPr lang="it-IT" sz="2400" b="1" i="1" dirty="0" smtClean="0"/>
                  <a:t>basso rischio </a:t>
                </a:r>
                <a:r>
                  <a:rPr lang="it-IT" sz="2400" dirty="0" smtClean="0"/>
                  <a:t>che quelle con il più </a:t>
                </a:r>
                <a:r>
                  <a:rPr lang="it-IT" sz="2400" b="1" i="1" dirty="0" smtClean="0"/>
                  <a:t>alto rischio </a:t>
                </a:r>
                <a:r>
                  <a:rPr lang="it-IT" sz="2400" dirty="0" smtClean="0">
                    <a:sym typeface="Wingdings" panose="05000000000000000000" pitchFamily="2" charset="2"/>
                  </a:rPr>
                  <a:t> lo stile di vita rurale non può essere il motivo dei rischi particolarmente bassi o alti</a:t>
                </a:r>
              </a:p>
              <a:p>
                <a:r>
                  <a:rPr lang="it-IT" sz="24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Il motivo è semplicemente statistico: le contee delle aree rurali hanno </a:t>
                </a:r>
                <a:r>
                  <a:rPr lang="it-IT" sz="2400" dirty="0" smtClean="0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 pitchFamily="34" charset="0"/>
                    <a:sym typeface="Wingdings" panose="05000000000000000000" pitchFamily="2" charset="2"/>
                  </a:rPr>
                  <a:t>minore popolazione </a:t>
                </a:r>
                <a:r>
                  <a:rPr lang="it-IT" sz="24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e quindi sono soggette a </a:t>
                </a:r>
                <a:r>
                  <a:rPr lang="it-IT" sz="2400" dirty="0" smtClean="0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 pitchFamily="34" charset="0"/>
                    <a:sym typeface="Wingdings" panose="05000000000000000000" pitchFamily="2" charset="2"/>
                  </a:rPr>
                  <a:t>maggiore variabilità</a:t>
                </a:r>
              </a:p>
              <a:p>
                <a:pPr marL="0" indent="0">
                  <a:buNone/>
                </a:pPr>
                <a:r>
                  <a:rPr lang="it-IT" sz="2000" i="1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Esempio: quanto si modifica il tasso con un caso in più?</a:t>
                </a:r>
              </a:p>
              <a:p>
                <a:pPr marL="0" indent="0">
                  <a:buNone/>
                </a:pPr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	regione grande: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1000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𝑐𝑎𝑠𝑖</m:t>
                        </m:r>
                      </m:num>
                      <m:den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1000000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𝑎𝑏𝑖𝑡𝑎𝑛𝑡𝑖</m:t>
                        </m:r>
                      </m:den>
                    </m:f>
                    <m:r>
                      <a:rPr lang="it-IT" sz="2000" b="0" i="1" smtClean="0">
                        <a:latin typeface="Cambria Math"/>
                        <a:sym typeface="Wingdings" panose="05000000000000000000" pitchFamily="2" charset="2"/>
                      </a:rPr>
                      <m:t> =1 </m:t>
                    </m:r>
                    <m:r>
                      <a:rPr lang="it-IT" sz="2000" b="0" i="1" smtClean="0">
                        <a:latin typeface="Cambria Math"/>
                        <a:sym typeface="Wingdings" panose="05000000000000000000" pitchFamily="2" charset="2"/>
                      </a:rPr>
                      <m:t>𝑝𝑒𝑟</m:t>
                    </m:r>
                    <m:r>
                      <a:rPr lang="it-IT" sz="2000" b="0" i="1" smtClean="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it-IT" sz="2000" b="0" i="1" smtClean="0">
                        <a:latin typeface="Cambria Math"/>
                        <a:sym typeface="Wingdings" panose="05000000000000000000" pitchFamily="2" charset="2"/>
                      </a:rPr>
                      <m:t>𝑚𝑖𝑙𝑙𝑒</m:t>
                    </m:r>
                  </m:oMath>
                </a14:m>
                <a:endParaRPr lang="it-IT" sz="2000" dirty="0" smtClean="0">
                  <a:latin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			un caso in più 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100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1000000</m:t>
                        </m:r>
                      </m:den>
                    </m:f>
                    <m:r>
                      <a:rPr lang="it-IT" sz="200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≅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1 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𝑝𝑒𝑟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𝑚𝑖𝑙𝑙𝑒</m:t>
                    </m:r>
                  </m:oMath>
                </a14:m>
                <a:endParaRPr lang="it-IT" sz="2000" dirty="0" smtClean="0">
                  <a:latin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it-IT" sz="2000" dirty="0" smtClean="0">
                  <a:latin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	regione piccola:	</a:t>
                </a:r>
                <a:r>
                  <a:rPr lang="it-IT" sz="2000" dirty="0">
                    <a:latin typeface="Calibri" panose="020F0502020204030204" pitchFamily="34" charset="0"/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𝑐𝑎𝑠𝑜</m:t>
                        </m:r>
                      </m:num>
                      <m:den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1000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𝑎𝑏𝑖𝑡𝑎𝑛𝑡𝑖</m:t>
                        </m:r>
                      </m:den>
                    </m:f>
                    <m:r>
                      <a:rPr lang="it-IT" sz="2000" b="0" i="1" smtClean="0">
                        <a:latin typeface="Cambria Math"/>
                        <a:sym typeface="Wingdings" panose="05000000000000000000" pitchFamily="2" charset="2"/>
                      </a:rPr>
                      <m:t>   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=1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𝑝𝑒𝑟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𝑚𝑖𝑙𝑙𝑒</m:t>
                    </m:r>
                  </m:oMath>
                </a14:m>
                <a:endParaRPr lang="it-IT" sz="2000" dirty="0">
                  <a:latin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it-IT" sz="2000" dirty="0">
                    <a:latin typeface="Calibri" panose="020F0502020204030204" pitchFamily="34" charset="0"/>
                    <a:sym typeface="Wingdings" panose="05000000000000000000" pitchFamily="2" charset="2"/>
                  </a:rPr>
                  <a:t>		</a:t>
                </a:r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	un </a:t>
                </a:r>
                <a:r>
                  <a:rPr lang="it-IT" sz="2000" dirty="0">
                    <a:latin typeface="Calibri" panose="020F0502020204030204" pitchFamily="34" charset="0"/>
                    <a:sym typeface="Wingdings" panose="05000000000000000000" pitchFamily="2" charset="2"/>
                  </a:rPr>
                  <a:t>caso in più </a:t>
                </a:r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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it-IT" sz="2000" i="1">
                            <a:latin typeface="Cambria Math"/>
                            <a:sym typeface="Wingdings" panose="05000000000000000000" pitchFamily="2" charset="2"/>
                          </a:rPr>
                          <m:t>1000</m:t>
                        </m:r>
                      </m:den>
                    </m:f>
                    <m:r>
                      <a:rPr lang="it-IT" sz="2000" b="0" i="1" smtClean="0">
                        <a:latin typeface="Cambria Math"/>
                        <a:sym typeface="Wingdings" panose="05000000000000000000" pitchFamily="2" charset="2"/>
                      </a:rPr>
                      <m:t>=2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𝑝𝑒𝑟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it-IT" sz="2000" i="1">
                        <a:latin typeface="Cambria Math"/>
                        <a:sym typeface="Wingdings" panose="05000000000000000000" pitchFamily="2" charset="2"/>
                      </a:rPr>
                      <m:t>𝑚𝑖𝑙𝑙𝑒</m:t>
                    </m:r>
                  </m:oMath>
                </a14:m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it-IT" sz="2000" dirty="0">
                    <a:latin typeface="Calibri" panose="020F0502020204030204" pitchFamily="34" charset="0"/>
                    <a:sym typeface="Wingdings" panose="05000000000000000000" pitchFamily="2" charset="2"/>
                  </a:rPr>
                  <a:t>	</a:t>
                </a:r>
                <a:r>
                  <a:rPr lang="it-IT" sz="2000" dirty="0" smtClean="0">
                    <a:latin typeface="Calibri" panose="020F0502020204030204" pitchFamily="34" charset="0"/>
                    <a:sym typeface="Wingdings" panose="05000000000000000000" pitchFamily="2" charset="2"/>
                  </a:rPr>
                  <a:t>						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L. Grilli - Statistica 2014/2015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06DDA-104D-4EA6-BC63-4BD8024FA992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Freccia circolare a sinistra 6"/>
          <p:cNvSpPr/>
          <p:nvPr/>
        </p:nvSpPr>
        <p:spPr bwMode="auto">
          <a:xfrm>
            <a:off x="7500522" y="4310420"/>
            <a:ext cx="261389" cy="648072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reccia circolare a sinistra 7"/>
          <p:cNvSpPr/>
          <p:nvPr/>
        </p:nvSpPr>
        <p:spPr bwMode="auto">
          <a:xfrm>
            <a:off x="7340799" y="5678010"/>
            <a:ext cx="261389" cy="648072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9341" y="5817380"/>
            <a:ext cx="127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sym typeface="Wingdings" panose="05000000000000000000" pitchFamily="2" charset="2"/>
              </a:rPr>
              <a:t>doppio!</a:t>
            </a:r>
            <a:endParaRPr lang="it-IT" dirty="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41741" y="4271642"/>
            <a:ext cx="112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sym typeface="Wingdings" panose="05000000000000000000" pitchFamily="2" charset="2"/>
              </a:rPr>
              <a:t>quasi invariato</a:t>
            </a:r>
            <a:endParaRPr lang="it-IT" dirty="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D:\PERSONALE\Immagini\Emoticons\figura ide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36234"/>
            <a:ext cx="648072" cy="195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8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piccole scuole </a:t>
            </a:r>
            <a:r>
              <a:rPr lang="it-IT" dirty="0" smtClean="0"/>
              <a:t>funzionano meglio?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1438"/>
            <a:ext cx="5915000" cy="1871538"/>
          </a:xfrm>
        </p:spPr>
        <p:txBody>
          <a:bodyPr/>
          <a:lstStyle/>
          <a:p>
            <a:r>
              <a:rPr lang="it-IT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Negli anni 90 la Bill &amp; Melinda Gates Foundation finanziò ricerche volte a identificare le caratteristiche delle scuole migliori</a:t>
            </a:r>
          </a:p>
          <a:p>
            <a:r>
              <a:rPr lang="it-IT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I ricercatori selezionarono le scuole migliori, esaminandole attentamente … e notarono che </a:t>
            </a:r>
            <a:r>
              <a:rPr lang="it-IT" sz="2000" b="1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tra le scuole migliori vi è una elevata frequenza di piccole scuole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L. Grilli - Statistica 2014/2015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06DDA-104D-4EA6-BC63-4BD8024FA992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00056" y="6013473"/>
            <a:ext cx="7344816" cy="646331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lvl="1" algn="l"/>
            <a:r>
              <a:rPr lang="en-GB" dirty="0" err="1" smtClean="0">
                <a:latin typeface="Calibri" panose="020F0502020204030204" pitchFamily="34" charset="0"/>
              </a:rPr>
              <a:t>Wainer</a:t>
            </a:r>
            <a:r>
              <a:rPr lang="en-GB" dirty="0" smtClean="0">
                <a:latin typeface="Calibri" panose="020F0502020204030204" pitchFamily="34" charset="0"/>
              </a:rPr>
              <a:t> H. </a:t>
            </a:r>
            <a:r>
              <a:rPr lang="en-GB" dirty="0">
                <a:latin typeface="Calibri" panose="020F0502020204030204" pitchFamily="34" charset="0"/>
              </a:rPr>
              <a:t>and </a:t>
            </a:r>
            <a:r>
              <a:rPr lang="en-GB" dirty="0" err="1" smtClean="0">
                <a:latin typeface="Calibri" panose="020F0502020204030204" pitchFamily="34" charset="0"/>
              </a:rPr>
              <a:t>Zwerling</a:t>
            </a:r>
            <a:r>
              <a:rPr lang="en-GB" dirty="0" smtClean="0">
                <a:latin typeface="Calibri" panose="020F0502020204030204" pitchFamily="34" charset="0"/>
              </a:rPr>
              <a:t> H.L. (2006) </a:t>
            </a:r>
            <a:r>
              <a:rPr lang="en-GB" dirty="0">
                <a:latin typeface="Calibri" panose="020F0502020204030204" pitchFamily="34" charset="0"/>
              </a:rPr>
              <a:t>Evidence That Smaller Schools Do Not Improve Student Achievement, </a:t>
            </a:r>
            <a:r>
              <a:rPr lang="en-GB" i="1" dirty="0">
                <a:latin typeface="Calibri" panose="020F0502020204030204" pitchFamily="34" charset="0"/>
              </a:rPr>
              <a:t>Phi Delta </a:t>
            </a:r>
            <a:r>
              <a:rPr lang="en-GB" i="1" dirty="0" err="1">
                <a:latin typeface="Calibri" panose="020F0502020204030204" pitchFamily="34" charset="0"/>
              </a:rPr>
              <a:t>Kappan</a:t>
            </a:r>
            <a:r>
              <a:rPr lang="en-GB" dirty="0">
                <a:latin typeface="Calibri" panose="020F0502020204030204" pitchFamily="34" charset="0"/>
              </a:rPr>
              <a:t>, Vol. </a:t>
            </a:r>
            <a:r>
              <a:rPr lang="en-GB" dirty="0" smtClean="0">
                <a:latin typeface="Calibri" panose="020F0502020204030204" pitchFamily="34" charset="0"/>
              </a:rPr>
              <a:t>88 (4), </a:t>
            </a:r>
            <a:r>
              <a:rPr lang="en-GB" dirty="0">
                <a:latin typeface="Calibri" panose="020F0502020204030204" pitchFamily="34" charset="0"/>
              </a:rPr>
              <a:t>pp. 300-303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D:\PERSONALE\Immagini\foto_varie\Little Red Scho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64" y="1375600"/>
            <a:ext cx="2739680" cy="205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430368" y="3578123"/>
            <a:ext cx="8434816" cy="244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it-IT" sz="2000" dirty="0">
                <a:latin typeface="Calibri" panose="020F0502020204030204" pitchFamily="34" charset="0"/>
                <a:sym typeface="Wingdings" panose="05000000000000000000" pitchFamily="2" charset="2"/>
              </a:rPr>
              <a:t>Questi risultati indussero varie istituzioni a investire molte risorse in progetti per incentivare le piccole scuole (al 2001 la Gates Foundation aveva speso 1,7 miliardi di dollari)</a:t>
            </a:r>
          </a:p>
          <a:p>
            <a:r>
              <a:rPr lang="it-IT" sz="2000" dirty="0">
                <a:latin typeface="Calibri" panose="020F0502020204030204" pitchFamily="34" charset="0"/>
                <a:sym typeface="Wingdings" panose="05000000000000000000" pitchFamily="2" charset="2"/>
              </a:rPr>
              <a:t>Peccato che i ricercatori abbiano trascurato le scuole peggiori: </a:t>
            </a:r>
            <a:r>
              <a:rPr lang="it-IT" sz="2000" b="1" i="1" dirty="0">
                <a:latin typeface="Calibri" panose="020F0502020204030204" pitchFamily="34" charset="0"/>
                <a:sym typeface="Wingdings" panose="05000000000000000000" pitchFamily="2" charset="2"/>
              </a:rPr>
              <a:t>anche tra le peggiori vi è una elevata frequenza di piccole scuole!</a:t>
            </a:r>
            <a:r>
              <a:rPr lang="it-IT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r>
              <a:rPr lang="it-IT" sz="2000" dirty="0">
                <a:latin typeface="Calibri" panose="020F0502020204030204" pitchFamily="34" charset="0"/>
                <a:sym typeface="Wingdings" panose="05000000000000000000" pitchFamily="2" charset="2"/>
              </a:rPr>
              <a:t>Semplicemente: </a:t>
            </a:r>
            <a:r>
              <a:rPr lang="it-IT" sz="2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piccole scuole = grande variabilità</a:t>
            </a:r>
            <a:r>
              <a:rPr lang="it-IT" sz="2000" dirty="0">
                <a:latin typeface="Calibri" panose="020F0502020204030204" pitchFamily="34" charset="0"/>
                <a:sym typeface="Wingdings" panose="05000000000000000000" pitchFamily="2" charset="2"/>
              </a:rPr>
              <a:t>. A volte anche ricercatori esperti dimenticano questa semplice relazione …</a:t>
            </a:r>
            <a:endParaRPr lang="it-IT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Dimensione campionaria </a:t>
            </a:r>
            <a:r>
              <a:rPr lang="it-IT" dirty="0"/>
              <a:t>e </a:t>
            </a:r>
            <a:r>
              <a:rPr lang="it-IT" dirty="0" smtClean="0"/>
              <a:t>variabilità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608" y="1559136"/>
            <a:ext cx="6059016" cy="747232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Ecco una tipica domanda che </a:t>
            </a:r>
            <a:r>
              <a:rPr lang="it-IT" sz="2000" dirty="0" err="1"/>
              <a:t>Kahneman</a:t>
            </a:r>
            <a:r>
              <a:rPr lang="it-IT" sz="2000" dirty="0"/>
              <a:t> e </a:t>
            </a:r>
            <a:r>
              <a:rPr lang="it-IT" sz="2000" dirty="0" err="1" smtClean="0"/>
              <a:t>Tversky</a:t>
            </a:r>
            <a:r>
              <a:rPr lang="it-IT" sz="2000" dirty="0" smtClean="0"/>
              <a:t> ponevano alle persone durante i loro esperimenti: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Leonardo Grilli - DiSIA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CA124-9962-402B-AE8A-796FC6190E00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10227" y="2471458"/>
            <a:ext cx="8352928" cy="3477875"/>
          </a:xfrm>
          <a:prstGeom prst="rect">
            <a:avLst/>
          </a:prstGeom>
          <a:solidFill>
            <a:srgbClr val="FFFFCC"/>
          </a:solidFill>
          <a:ln>
            <a:solidFill>
              <a:schemeClr val="accent4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000" dirty="0">
                <a:latin typeface="+mn-lt"/>
              </a:rPr>
              <a:t>In una data città ci sono due ospedali:</a:t>
            </a:r>
          </a:p>
          <a:p>
            <a:pPr lvl="1" algn="l"/>
            <a:r>
              <a:rPr lang="it-IT" sz="2000" dirty="0">
                <a:latin typeface="+mn-lt"/>
              </a:rPr>
              <a:t>nell’ospedale </a:t>
            </a:r>
            <a:r>
              <a:rPr lang="it-IT" sz="2000" b="1" i="1" dirty="0">
                <a:latin typeface="+mn-lt"/>
              </a:rPr>
              <a:t>grande</a:t>
            </a:r>
            <a:r>
              <a:rPr lang="it-IT" sz="2000" dirty="0">
                <a:latin typeface="+mn-lt"/>
              </a:rPr>
              <a:t> nascono ogni giorno circa </a:t>
            </a:r>
            <a:r>
              <a:rPr lang="it-IT" sz="2000" b="1" i="1" dirty="0">
                <a:latin typeface="+mn-lt"/>
              </a:rPr>
              <a:t>45 bambini</a:t>
            </a:r>
          </a:p>
          <a:p>
            <a:pPr lvl="1" algn="l"/>
            <a:r>
              <a:rPr lang="it-IT" sz="2000" dirty="0">
                <a:latin typeface="+mn-lt"/>
              </a:rPr>
              <a:t>nell’ospedale </a:t>
            </a:r>
            <a:r>
              <a:rPr lang="it-IT" sz="2000" b="1" i="1" dirty="0">
                <a:latin typeface="+mn-lt"/>
              </a:rPr>
              <a:t>piccolo</a:t>
            </a:r>
            <a:r>
              <a:rPr lang="it-IT" sz="2000" dirty="0">
                <a:latin typeface="+mn-lt"/>
              </a:rPr>
              <a:t> nascono ogni giorno circa </a:t>
            </a:r>
            <a:r>
              <a:rPr lang="it-IT" sz="2000" b="1" i="1" dirty="0">
                <a:latin typeface="+mn-lt"/>
              </a:rPr>
              <a:t>15 bambini</a:t>
            </a:r>
          </a:p>
          <a:p>
            <a:pPr algn="l"/>
            <a:r>
              <a:rPr lang="it-IT" sz="2000" dirty="0" smtClean="0">
                <a:latin typeface="+mn-lt"/>
              </a:rPr>
              <a:t>In media circa </a:t>
            </a:r>
            <a:r>
              <a:rPr lang="it-IT" sz="2000" dirty="0">
                <a:latin typeface="+mn-lt"/>
              </a:rPr>
              <a:t>metà dei neonati sono maschi e metà sono femmine; però la percentuale esatta di maschi e di femmine </a:t>
            </a:r>
            <a:r>
              <a:rPr lang="it-IT" sz="2000" dirty="0" smtClean="0">
                <a:latin typeface="+mn-lt"/>
              </a:rPr>
              <a:t>varia </a:t>
            </a:r>
            <a:r>
              <a:rPr lang="it-IT" sz="2000" dirty="0">
                <a:latin typeface="+mn-lt"/>
              </a:rPr>
              <a:t>di giorno in </a:t>
            </a:r>
            <a:r>
              <a:rPr lang="it-IT" sz="2000" dirty="0" smtClean="0">
                <a:latin typeface="+mn-lt"/>
              </a:rPr>
              <a:t>giorno. Per un anno intero </a:t>
            </a:r>
            <a:r>
              <a:rPr lang="it-IT" sz="2000" dirty="0">
                <a:latin typeface="+mn-lt"/>
              </a:rPr>
              <a:t>ogni ospedale tenne regolarmente i conteggi del </a:t>
            </a:r>
            <a:r>
              <a:rPr lang="it-IT" sz="2000" b="1" i="1" dirty="0">
                <a:latin typeface="+mn-lt"/>
              </a:rPr>
              <a:t>numero di giorni in cui i nati maschi erano più del 60% del totale</a:t>
            </a:r>
            <a:r>
              <a:rPr lang="it-IT" sz="2000" dirty="0">
                <a:latin typeface="+mn-lt"/>
              </a:rPr>
              <a:t>.</a:t>
            </a:r>
          </a:p>
          <a:p>
            <a:pPr algn="l"/>
            <a:r>
              <a:rPr lang="it-IT" sz="2000" dirty="0">
                <a:latin typeface="+mn-lt"/>
              </a:rPr>
              <a:t>In quale ospedale pensate che questo sia avvenuto più spesso</a:t>
            </a:r>
            <a:r>
              <a:rPr lang="it-IT" sz="2000" dirty="0" smtClean="0">
                <a:latin typeface="+mn-lt"/>
              </a:rPr>
              <a:t>?</a:t>
            </a:r>
          </a:p>
          <a:p>
            <a:pPr marL="808038" indent="-342900" algn="l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n-lt"/>
              </a:rPr>
              <a:t>Nell’ospedale più grande		</a:t>
            </a:r>
            <a:r>
              <a:rPr lang="it-IT" sz="2000" i="1" dirty="0" smtClean="0">
                <a:solidFill>
                  <a:srgbClr val="996633"/>
                </a:solidFill>
                <a:latin typeface="+mn-lt"/>
              </a:rPr>
              <a:t>risposte 22%</a:t>
            </a:r>
          </a:p>
          <a:p>
            <a:pPr marL="808038" indent="-342900" algn="l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n-lt"/>
              </a:rPr>
              <a:t>Nell’ospedale più piccolo		</a:t>
            </a:r>
            <a:r>
              <a:rPr lang="it-IT" sz="2000" i="1" dirty="0">
                <a:solidFill>
                  <a:srgbClr val="996633"/>
                </a:solidFill>
                <a:latin typeface="+mn-lt"/>
              </a:rPr>
              <a:t>risposte 22%</a:t>
            </a:r>
          </a:p>
          <a:p>
            <a:pPr marL="808038" indent="-342900" algn="l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n-lt"/>
              </a:rPr>
              <a:t>In entrambi in modo simile		</a:t>
            </a:r>
            <a:r>
              <a:rPr lang="it-IT" sz="2000" i="1" dirty="0">
                <a:solidFill>
                  <a:srgbClr val="996633"/>
                </a:solidFill>
                <a:latin typeface="+mn-lt"/>
              </a:rPr>
              <a:t>risposte 56%</a:t>
            </a:r>
            <a:endParaRPr lang="en-GB" sz="2000" i="1" dirty="0">
              <a:solidFill>
                <a:srgbClr val="996633"/>
              </a:solidFill>
              <a:latin typeface="+mn-lt"/>
            </a:endParaRPr>
          </a:p>
        </p:txBody>
      </p:sp>
      <p:pic>
        <p:nvPicPr>
          <p:cNvPr id="4098" name="Picture 2" descr="D:\PERSONALE\Immagini\foto_varie\neonat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8" t="19882" r="868" b="8804"/>
          <a:stretch/>
        </p:blipFill>
        <p:spPr bwMode="auto">
          <a:xfrm>
            <a:off x="6218411" y="1268760"/>
            <a:ext cx="2735816" cy="154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45862" y="6021560"/>
            <a:ext cx="852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Qui non si chiedeva di </a:t>
            </a:r>
            <a:r>
              <a:rPr lang="it-IT" b="1" dirty="0"/>
              <a:t>quantificare</a:t>
            </a:r>
            <a:r>
              <a:rPr lang="it-IT" dirty="0"/>
              <a:t> la relazione tra dimensione campionaria e variabilità, bastava capire il </a:t>
            </a:r>
            <a:r>
              <a:rPr lang="it-IT" b="1" dirty="0"/>
              <a:t>verso</a:t>
            </a:r>
            <a:r>
              <a:rPr lang="it-IT" dirty="0"/>
              <a:t> della relazione … eppure ci riuscivano in pochi</a:t>
            </a:r>
            <a:r>
              <a:rPr lang="it-IT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84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legge dei piccoli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it-IT" sz="2200" dirty="0" smtClean="0">
                <a:latin typeface="Calibri" panose="020F0502020204030204" pitchFamily="34" charset="0"/>
              </a:rPr>
              <a:t>Naturalmente i ricercatori che applicano metodi statistici hanno ben chiaro il verso della relazione tra dimensione campionaria e variabilità (e quindi precisione delle stime) …</a:t>
            </a:r>
          </a:p>
          <a:p>
            <a:pPr>
              <a:spcBef>
                <a:spcPts val="1200"/>
              </a:spcBef>
            </a:pPr>
            <a:r>
              <a:rPr lang="it-IT" sz="2200" dirty="0" smtClean="0">
                <a:latin typeface="Calibri" panose="020F0502020204030204" pitchFamily="34" charset="0"/>
              </a:rPr>
              <a:t>… ma questo non basta: per progettare un esperimento occorre quantificare la relazione al fine di decidere </a:t>
            </a:r>
            <a:r>
              <a:rPr lang="it-IT" sz="2200" b="1" dirty="0" smtClean="0">
                <a:latin typeface="Calibri" panose="020F0502020204030204" pitchFamily="34" charset="0"/>
              </a:rPr>
              <a:t>la dimensione campionaria</a:t>
            </a:r>
            <a:r>
              <a:rPr lang="it-IT" sz="2200" dirty="0" smtClean="0">
                <a:latin typeface="Calibri" panose="020F0502020204030204" pitchFamily="34" charset="0"/>
              </a:rPr>
              <a:t> (es. quante persone intervistare)</a:t>
            </a:r>
          </a:p>
          <a:p>
            <a:pPr>
              <a:spcBef>
                <a:spcPts val="1200"/>
              </a:spcBef>
            </a:pPr>
            <a:r>
              <a:rPr lang="it-IT" sz="2200" dirty="0" smtClean="0">
                <a:latin typeface="Calibri" panose="020F0502020204030204" pitchFamily="34" charset="0"/>
              </a:rPr>
              <a:t>Nel classico articolo del 1971 </a:t>
            </a:r>
            <a:r>
              <a:rPr lang="it-IT" sz="2200" b="1" i="1" dirty="0" smtClean="0">
                <a:latin typeface="Calibri" panose="020F0502020204030204" pitchFamily="34" charset="0"/>
              </a:rPr>
              <a:t>«</a:t>
            </a:r>
            <a:r>
              <a:rPr lang="en-GB" sz="2200" b="1" i="1" dirty="0"/>
              <a:t>Belief in the law of small numbers</a:t>
            </a:r>
            <a:r>
              <a:rPr lang="it-IT" sz="2200" b="1" i="1" dirty="0" smtClean="0">
                <a:latin typeface="Calibri" panose="020F0502020204030204" pitchFamily="34" charset="0"/>
              </a:rPr>
              <a:t>»</a:t>
            </a:r>
            <a:r>
              <a:rPr lang="it-IT" sz="2200" dirty="0" smtClean="0">
                <a:latin typeface="Calibri" panose="020F0502020204030204" pitchFamily="34" charset="0"/>
              </a:rPr>
              <a:t>, </a:t>
            </a:r>
            <a:r>
              <a:rPr lang="it-IT" sz="2200" dirty="0" err="1">
                <a:latin typeface="Calibri" panose="020F0502020204030204" pitchFamily="34" charset="0"/>
              </a:rPr>
              <a:t>Kahneman</a:t>
            </a:r>
            <a:r>
              <a:rPr lang="it-IT" sz="2200" dirty="0">
                <a:latin typeface="Calibri" panose="020F0502020204030204" pitchFamily="34" charset="0"/>
              </a:rPr>
              <a:t> e </a:t>
            </a:r>
            <a:r>
              <a:rPr lang="it-IT" sz="2200" dirty="0" err="1">
                <a:latin typeface="Calibri" panose="020F0502020204030204" pitchFamily="34" charset="0"/>
              </a:rPr>
              <a:t>Tversky</a:t>
            </a:r>
            <a:r>
              <a:rPr lang="it-IT" sz="2200" dirty="0">
                <a:latin typeface="Calibri" panose="020F0502020204030204" pitchFamily="34" charset="0"/>
              </a:rPr>
              <a:t> </a:t>
            </a:r>
            <a:r>
              <a:rPr lang="it-IT" sz="2200" dirty="0" smtClean="0">
                <a:latin typeface="Calibri" panose="020F0502020204030204" pitchFamily="34" charset="0"/>
              </a:rPr>
              <a:t>mostrano che anche persone con conoscenze di statistica hanno la tendenza a </a:t>
            </a:r>
            <a:r>
              <a:rPr lang="it-IT" sz="2200" i="1" dirty="0" smtClean="0">
                <a:latin typeface="Calibri" panose="020F0502020204030204" pitchFamily="34" charset="0"/>
              </a:rPr>
              <a:t>sottostimare la dimensione campionaria necessaria per ottenere stime sufficientemente accurate</a:t>
            </a:r>
            <a:r>
              <a:rPr lang="it-IT" sz="2200" dirty="0" smtClean="0">
                <a:latin typeface="Calibri" panose="020F0502020204030204" pitchFamily="34" charset="0"/>
              </a:rPr>
              <a:t> </a:t>
            </a:r>
            <a:r>
              <a:rPr lang="it-IT" sz="2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negli esperimenti di</a:t>
            </a:r>
            <a:r>
              <a:rPr lang="it-IT" sz="2200" dirty="0" smtClean="0">
                <a:latin typeface="Calibri" panose="020F0502020204030204" pitchFamily="34" charset="0"/>
              </a:rPr>
              <a:t> psicologia le dimensioni campionarie erano (sono?) spesso insufficienti perché scelte dai ricercatori in modo intuitivo anziché tramite le note formule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L. Grilli - Statistica 2014/2015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06DDA-104D-4EA6-BC63-4BD8024FA99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7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– analfabetismo statistico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sz="2200" dirty="0" err="1" smtClean="0"/>
              <a:t>Huff</a:t>
            </a:r>
            <a:r>
              <a:rPr lang="it-IT" sz="2200" dirty="0" smtClean="0"/>
              <a:t> D. </a:t>
            </a:r>
            <a:r>
              <a:rPr lang="it-IT" sz="2200" dirty="0"/>
              <a:t>(1954) </a:t>
            </a:r>
            <a:r>
              <a:rPr lang="it-IT" sz="2200" i="1" dirty="0"/>
              <a:t>How to </a:t>
            </a:r>
            <a:r>
              <a:rPr lang="it-IT" sz="2200" i="1" dirty="0" err="1"/>
              <a:t>lie</a:t>
            </a:r>
            <a:r>
              <a:rPr lang="it-IT" sz="2200" i="1" dirty="0"/>
              <a:t> with </a:t>
            </a:r>
            <a:r>
              <a:rPr lang="it-IT" sz="2200" i="1" dirty="0" err="1"/>
              <a:t>statistics</a:t>
            </a:r>
            <a:r>
              <a:rPr lang="it-IT" sz="2200" i="1" dirty="0"/>
              <a:t> </a:t>
            </a:r>
            <a:r>
              <a:rPr lang="it-IT" sz="2200" dirty="0" smtClean="0"/>
              <a:t>(in </a:t>
            </a:r>
            <a:r>
              <a:rPr lang="it-IT" sz="2200" dirty="0"/>
              <a:t>italiano: </a:t>
            </a:r>
            <a:r>
              <a:rPr lang="it-IT" sz="2200" i="1" dirty="0"/>
              <a:t>Come mentire con la </a:t>
            </a:r>
            <a:r>
              <a:rPr lang="it-IT" sz="2200" i="1" dirty="0" smtClean="0"/>
              <a:t>statistica</a:t>
            </a:r>
            <a:r>
              <a:rPr lang="it-IT" sz="2200" dirty="0" smtClean="0"/>
              <a:t>).</a:t>
            </a:r>
            <a:endParaRPr lang="it-IT" sz="22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sz="2200" dirty="0" err="1" smtClean="0"/>
              <a:t>Krämer</a:t>
            </a:r>
            <a:r>
              <a:rPr lang="it-IT" sz="2200" dirty="0" smtClean="0"/>
              <a:t> W. (2009) </a:t>
            </a:r>
            <a:r>
              <a:rPr lang="it-IT" sz="2200" i="1" dirty="0" smtClean="0"/>
              <a:t>Le </a:t>
            </a:r>
            <a:r>
              <a:rPr lang="it-IT" sz="2200" i="1" dirty="0"/>
              <a:t>bugie della </a:t>
            </a:r>
            <a:r>
              <a:rPr lang="it-IT" sz="2200" i="1" dirty="0" smtClean="0"/>
              <a:t>statistica</a:t>
            </a:r>
            <a:r>
              <a:rPr lang="it-IT" sz="22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sz="22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200" dirty="0" err="1" smtClean="0"/>
              <a:t>Paulos</a:t>
            </a:r>
            <a:r>
              <a:rPr lang="en-GB" sz="2200" dirty="0" smtClean="0"/>
              <a:t> J. A. (1988) </a:t>
            </a:r>
            <a:r>
              <a:rPr lang="en-GB" sz="2200" i="1" dirty="0" smtClean="0"/>
              <a:t>Innumeracy</a:t>
            </a:r>
            <a:r>
              <a:rPr lang="en-GB" sz="2200" i="1" dirty="0"/>
              <a:t>: Mathematical Illiteracy and its </a:t>
            </a:r>
            <a:r>
              <a:rPr lang="en-GB" sz="2200" i="1" dirty="0" smtClean="0"/>
              <a:t>Consequences</a:t>
            </a:r>
            <a:r>
              <a:rPr lang="en-GB" sz="2200" dirty="0" smtClean="0"/>
              <a:t>.</a:t>
            </a:r>
            <a:endParaRPr lang="it-IT" sz="2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sz="2200" dirty="0" err="1"/>
              <a:t>Paulos</a:t>
            </a:r>
            <a:r>
              <a:rPr lang="it-IT" sz="2200" dirty="0"/>
              <a:t> </a:t>
            </a:r>
            <a:r>
              <a:rPr lang="it-IT" sz="2200" dirty="0" smtClean="0"/>
              <a:t>J.A. (2009) </a:t>
            </a:r>
            <a:r>
              <a:rPr lang="it-IT" sz="2200" i="1" dirty="0"/>
              <a:t>Un matematico legge i giornali. Difendersi con la logica dai trucchi </a:t>
            </a:r>
            <a:r>
              <a:rPr lang="it-IT" sz="2200" i="1" dirty="0" smtClean="0"/>
              <a:t>dell'informazione</a:t>
            </a:r>
            <a:r>
              <a:rPr lang="it-IT" sz="22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sz="22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sz="2200" dirty="0" err="1" smtClean="0"/>
              <a:t>Gigerenzer</a:t>
            </a:r>
            <a:r>
              <a:rPr lang="it-IT" sz="2200" dirty="0" smtClean="0"/>
              <a:t> </a:t>
            </a:r>
            <a:r>
              <a:rPr lang="it-IT" sz="2200" dirty="0"/>
              <a:t>G. (2003) </a:t>
            </a:r>
            <a:r>
              <a:rPr lang="it-IT" sz="2200" i="1" dirty="0"/>
              <a:t>Quando i numeri ingannano. Imparare a vivere con </a:t>
            </a:r>
            <a:r>
              <a:rPr lang="it-IT" sz="2200" i="1" dirty="0" smtClean="0"/>
              <a:t>l'incertezza</a:t>
            </a:r>
            <a:r>
              <a:rPr lang="it-IT" sz="2200" dirty="0" smtClean="0"/>
              <a:t>.</a:t>
            </a:r>
            <a:endParaRPr lang="it-IT" sz="22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sz="2200" dirty="0" err="1" smtClean="0"/>
              <a:t>Mlodinow</a:t>
            </a:r>
            <a:r>
              <a:rPr lang="it-IT" sz="2200" dirty="0" smtClean="0"/>
              <a:t> </a:t>
            </a:r>
            <a:r>
              <a:rPr lang="it-IT" sz="2200" dirty="0"/>
              <a:t>L</a:t>
            </a:r>
            <a:r>
              <a:rPr lang="it-IT" sz="2200" dirty="0" smtClean="0"/>
              <a:t>. (2009) </a:t>
            </a:r>
            <a:r>
              <a:rPr lang="it-IT" sz="2200" i="1" dirty="0"/>
              <a:t>La passeggiata dell'ubriaco. Le leggi scientifiche del </a:t>
            </a:r>
            <a:r>
              <a:rPr lang="it-IT" sz="2200" i="1" dirty="0" smtClean="0"/>
              <a:t>caso</a:t>
            </a:r>
            <a:r>
              <a:rPr lang="it-IT" sz="2200" dirty="0" smtClean="0"/>
              <a:t>.</a:t>
            </a:r>
            <a:endParaRPr lang="it-IT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06DDA-104D-4EA6-BC63-4BD8024FA992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851920" y="5876710"/>
            <a:ext cx="499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>
                <a:latin typeface="+mn-lt"/>
              </a:rPr>
              <a:t>Grilli L. , La probabilità: capire la realtà e prendere decisioni migliori. Atti di </a:t>
            </a:r>
            <a:r>
              <a:rPr lang="it-IT" i="1" dirty="0" smtClean="0">
                <a:latin typeface="+mn-lt"/>
              </a:rPr>
              <a:t>Pianeta Galileo 2013</a:t>
            </a:r>
            <a:r>
              <a:rPr lang="it-IT" dirty="0" smtClean="0">
                <a:latin typeface="+mn-lt"/>
              </a:rPr>
              <a:t>.</a:t>
            </a:r>
          </a:p>
          <a:p>
            <a:pPr algn="l"/>
            <a:r>
              <a:rPr lang="en-GB" dirty="0">
                <a:latin typeface="+mn-lt"/>
              </a:rPr>
              <a:t>http://local.disia.unifi.it/grilli/conferences.htm</a:t>
            </a:r>
          </a:p>
        </p:txBody>
      </p:sp>
    </p:spTree>
    <p:extLst>
      <p:ext uri="{BB962C8B-B14F-4D97-AF65-F5344CB8AC3E}">
        <p14:creationId xmlns:p14="http://schemas.microsoft.com/office/powerpoint/2010/main" val="443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65559</TotalTime>
  <Words>1049</Words>
  <Application>Microsoft Office PowerPoint</Application>
  <PresentationFormat>Presentazione su schermo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Pixel</vt:lpstr>
      <vt:lpstr>La statistica: uno strumento essenziale per capire la realtà</vt:lpstr>
      <vt:lpstr>La statistica come strumento cognitivo</vt:lpstr>
      <vt:lpstr>Presentazione standard di PowerPoint</vt:lpstr>
      <vt:lpstr>Presentazione standard di PowerPoint</vt:lpstr>
      <vt:lpstr>Ah, la diversa variabilità!</vt:lpstr>
      <vt:lpstr>Le piccole scuole funzionano meglio?</vt:lpstr>
      <vt:lpstr>Dimensione campionaria e variabilità</vt:lpstr>
      <vt:lpstr>La legge dei piccoli numeri</vt:lpstr>
      <vt:lpstr>Riferimenti – analfabetismo statistico</vt:lpstr>
      <vt:lpstr>Riferimenti – didattica della statistica</vt:lpstr>
    </vt:vector>
  </TitlesOfParts>
  <Company>Dipartimento di Statistica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</dc:title>
  <dc:creator>Laboratorio di Statistica</dc:creator>
  <cp:lastModifiedBy>allegraf</cp:lastModifiedBy>
  <cp:revision>880</cp:revision>
  <cp:lastPrinted>2014-10-24T07:12:26Z</cp:lastPrinted>
  <dcterms:created xsi:type="dcterms:W3CDTF">2003-02-27T08:29:54Z</dcterms:created>
  <dcterms:modified xsi:type="dcterms:W3CDTF">2015-02-16T14:08:23Z</dcterms:modified>
</cp:coreProperties>
</file>