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7" r:id="rId5"/>
    <p:sldId id="268" r:id="rId6"/>
    <p:sldId id="283" r:id="rId7"/>
    <p:sldId id="270" r:id="rId8"/>
    <p:sldId id="269" r:id="rId9"/>
    <p:sldId id="272" r:id="rId10"/>
    <p:sldId id="282" r:id="rId11"/>
    <p:sldId id="273" r:id="rId12"/>
    <p:sldId id="274" r:id="rId13"/>
    <p:sldId id="275" r:id="rId14"/>
    <p:sldId id="277" r:id="rId15"/>
    <p:sldId id="286" r:id="rId16"/>
    <p:sldId id="276" r:id="rId17"/>
    <p:sldId id="278" r:id="rId18"/>
    <p:sldId id="280" r:id="rId19"/>
    <p:sldId id="281" r:id="rId20"/>
    <p:sldId id="287" r:id="rId21"/>
    <p:sldId id="279" r:id="rId22"/>
    <p:sldId id="285" r:id="rId23"/>
  </p:sldIdLst>
  <p:sldSz cx="9144000" cy="6858000" type="screen4x3"/>
  <p:notesSz cx="6810375" cy="99425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07" autoAdjust="0"/>
  </p:normalViewPr>
  <p:slideViewPr>
    <p:cSldViewPr snapToGrid="0" snapToObjects="1" showGuides="1">
      <p:cViewPr>
        <p:scale>
          <a:sx n="100" d="100"/>
          <a:sy n="100" d="100"/>
        </p:scale>
        <p:origin x="-210" y="-72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03/02/2015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r-lombardia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4"/>
            <a:ext cx="75517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505150"/>
                </a:solidFill>
              </a:rPr>
              <a:t>L’integrazione delle fonti e</a:t>
            </a:r>
          </a:p>
          <a:p>
            <a:r>
              <a:rPr lang="it-IT" sz="2800" dirty="0" smtClean="0">
                <a:solidFill>
                  <a:srgbClr val="505150"/>
                </a:solidFill>
              </a:rPr>
              <a:t>gli indicatori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Lia Coniglio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r>
              <a:rPr lang="it-IT" sz="1200" dirty="0" smtClean="0">
                <a:solidFill>
                  <a:srgbClr val="505150"/>
                </a:solidFill>
              </a:rPr>
              <a:t>Milano, </a:t>
            </a:r>
            <a:r>
              <a:rPr lang="it-IT" sz="1200" dirty="0" smtClean="0">
                <a:solidFill>
                  <a:srgbClr val="505150"/>
                </a:solidFill>
              </a:rPr>
              <a:t>22 Ottobre 2014</a:t>
            </a:r>
            <a:endParaRPr lang="it-IT" sz="1200" dirty="0">
              <a:solidFill>
                <a:srgbClr val="505150"/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Progetto ARCHIMEDE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335025"/>
            <a:ext cx="8439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ARCHivio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Integrato di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Microdati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Economici e DEmo-sociali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Valorizzazione dei contenuti informativi di fonti amministrative integrate 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Sperimentazione su 30 fonti per la produzione di 3 basi di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microdati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Mobilità sul territorio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Precarietà lavorativa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Condizione socio-economica delle famiglie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Identificare sistemi di indicatori dalle collezioni di dati elementari (costruzione cruscotti)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Valutazione degli indicatori attraverso dati di benchmark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Esempio di integrazione fonti su base locale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5258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Annuario Statistico Regionale della Lombardia (ASR)</a:t>
            </a:r>
            <a:endParaRPr lang="it-IT" sz="2000" dirty="0">
              <a:solidFill>
                <a:srgbClr val="C00000"/>
              </a:solidFill>
            </a:endParaRPr>
          </a:p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Strumento sintetico ed efficace di informazioni statistiche utili alla conoscenza della realtà sociale ed economiche della Lombardia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1.250 tavole continuamente aggiornate sul sito (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www.asr-lombardia.it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anche in versione inglese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260 rappresentazioni grafiche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Collaborazione tra Unioncamere, Istat e Regione Lombardia/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Eupolis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Lombardia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di sintesi e confronti regionali, provinciali ed europei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Produzione on-line e cartacea (volume e due tascabili, in più lingue)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Newsletter mensile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Fonti utilizzate: Ministeri, Banca d’Italia, Inps, Inail, ecc.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266" name="Picture 2" descr="ASR Lombardia - Annuario Statistico Region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5519" y="5398390"/>
            <a:ext cx="2324100" cy="61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Disabilità in Cifre</a:t>
            </a:r>
            <a:endParaRPr lang="it-IT" sz="2000" dirty="0">
              <a:solidFill>
                <a:srgbClr val="C00000"/>
              </a:solidFill>
            </a:endParaRPr>
          </a:p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Statistiche ufficiali sulla disabilità prodotte dall’Istat e da altre Istituzioni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informativo di documentazione sulle condizioni di vita e inclusione sociale delle persone con disabilità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Supporto per la programmazione delle politiche e per il monitoraggio dell’attuazione della convenzione ONU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Utenti: policy maker, comunità scientifica,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del settore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su fonti ufficiali statistiche e amministrative corredati da un sistema di metadati per una corretta lettura dei dati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Disabilità in Cifre</a:t>
            </a:r>
            <a:endParaRPr lang="it-IT" sz="2000" dirty="0">
              <a:solidFill>
                <a:srgbClr val="C00000"/>
              </a:solidFill>
            </a:endParaRPr>
          </a:p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Fonti dati Istat: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Elaborazioni schede dimissione ospedaliera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Indagine interventi e servizi sociali dei Comuni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Indagine inserimento alunni con disabilità scuole primarie e secondarie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IMF – Aspetti della vita quotidiana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IMF – Condizione di salute e ricorso ai servizi sanitari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Presidi residenziali socio-assistenziali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Statistiche previdenza e assistenza sociale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Fonti dati non Istat: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Archivio Inail sugli eventi lesivi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Monitoraggio dei Servizi per l’impiego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informativo del Ministero dell’istruzione, dell’università e della ricerca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C00000"/>
                </a:solidFill>
              </a:rPr>
              <a:t>Health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for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All</a:t>
            </a:r>
            <a:r>
              <a:rPr lang="it-IT" sz="2000" dirty="0" smtClean="0">
                <a:solidFill>
                  <a:srgbClr val="C00000"/>
                </a:solidFill>
              </a:rPr>
              <a:t> - Italia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 sul sistema sanitario e la salute in Italia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4.000 Indicatori 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Aggiornamenti periodici e ampliamento a ritroso delle serie storiche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Potenziamento informazione provinciale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Aggiunta di nuovi indicatori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creare grafici, effettuare semplici analisi statistiche, visualizzare serie storiche indicatori, realizzare semplici previsioni, confrontare più indicatori in diversi anni per le unità territoriali disponibili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Ausilio di tabelle, grafici, mappe, esportazione in altri programmi, stampa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Prospettive di analisi e studi per le variabili comuni dei dati su sanità e salute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362492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7714" y="1054991"/>
            <a:ext cx="8723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Misurare l’integrazione degli immigrati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 informativo tramite l’integrazione delle informazioni statistiche disponibili per cogliere gli aspetti oggettivi che soggettivi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Superamento delle visioni parziale offerte da ciascuna fonte e ampliamento della copertura sui diversi aspetti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Sistematizzazione dell’informazione e approfondimento delle tematiche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Dalle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anche dati ad  integrazione di indicatori di tipo qualitativo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Progetto articolato su: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Definizione straniero, popolazione target, e di integrazione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Individuazione esigenze conoscitive, esperienze simili italiane e non, letteratura scientifica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Costruzione indicatori su dati disponibili, anche per territorio. Analisi contesto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362492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824156"/>
            <a:ext cx="8439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C00000"/>
                </a:solidFill>
              </a:rPr>
              <a:t>Noi Italia</a:t>
            </a:r>
            <a:endParaRPr lang="it-IT" sz="2000" i="1" dirty="0">
              <a:solidFill>
                <a:srgbClr val="C00000"/>
              </a:solidFill>
            </a:endParaRPr>
          </a:p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Informazioni statistiche articolate su molteplici aspetti della realtà del Paese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Rappresentazioni integrate e coerenti sui diversi fenomeni nei diversi territori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120 schede su 19 temi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Grafici dinamici (on-line) utili anche a scopi didattici e di promozione della cultura statistica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Fonti: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Istat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Eurostat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Ocse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Enti vari (Banca d’Italia,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Ispra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Osservatorio nazionale salute,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Ismea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ecc.)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514" y="3438144"/>
            <a:ext cx="3111718" cy="213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BES I 2014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Misurazione del </a:t>
            </a:r>
          </a:p>
          <a:p>
            <a:pPr lvl="1"/>
            <a:endParaRPr lang="it-IT" b="1" dirty="0" smtClean="0">
              <a:solidFill>
                <a:srgbClr val="C00000"/>
              </a:solidFill>
            </a:endParaRPr>
          </a:p>
          <a:p>
            <a:pPr lvl="1"/>
            <a:r>
              <a:rPr lang="it-IT" b="1" dirty="0" smtClean="0">
                <a:solidFill>
                  <a:srgbClr val="C00000"/>
                </a:solidFill>
              </a:rPr>
              <a:t>B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enessere: aspetti multidimensionali della qualità della vita</a:t>
            </a:r>
          </a:p>
          <a:p>
            <a:pPr lvl="1"/>
            <a:r>
              <a:rPr lang="it-IT" b="1" dirty="0" smtClean="0">
                <a:solidFill>
                  <a:srgbClr val="C00000"/>
                </a:solidFill>
              </a:rPr>
              <a:t>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quo: valutazione della distribuzione tra i soggetti sociali</a:t>
            </a:r>
          </a:p>
          <a:p>
            <a:pPr lvl="1"/>
            <a:r>
              <a:rPr lang="it-IT" b="1" dirty="0" smtClean="0">
                <a:solidFill>
                  <a:srgbClr val="C00000"/>
                </a:solidFill>
              </a:rPr>
              <a:t>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ostenibile: assicurazione del benessere per le generazioni successive</a:t>
            </a: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congiuntamente al CNEL</a:t>
            </a: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Domini</a:t>
            </a:r>
          </a:p>
          <a:p>
            <a:pPr lvl="1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134 indicatori</a:t>
            </a: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6146" name="Picture 2" descr="Rapporto 2014 sul Benessere Equo Sostenib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20" y="4041648"/>
            <a:ext cx="3310128" cy="183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Esempi di integrazione fonti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16153"/>
            <a:ext cx="8439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BES I 2014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Tradurre gli obiettivi di benessere in indicatori rilevanti per le politiche, u</a:t>
            </a:r>
            <a:r>
              <a:rPr lang="it-IT" dirty="0" smtClean="0"/>
              <a:t>tili ad assistere tutti i livelli di governo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di osservazione dei fenomeni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di misurazione della distribuzione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Indicatori temporali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Costruzione di domini e indicatori individuati dal Comitato di indirizzo, dalla Commissione scientifica, da consultazioni con i cittadini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l’obiettivo di: </a:t>
            </a:r>
            <a:r>
              <a:rPr lang="it-IT" dirty="0" smtClean="0">
                <a:solidFill>
                  <a:srgbClr val="C00000"/>
                </a:solidFill>
              </a:rPr>
              <a:t>misurare secondo pertinenza e accuratezza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			       misurare in modo coerente e comparabile</a:t>
            </a:r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Indicatori multidimensionali a livello nazionale, regionale, provinciale e urbano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err="1" smtClean="0">
                <a:solidFill>
                  <a:srgbClr val="7F7F7F"/>
                </a:solidFill>
              </a:rPr>
              <a:t>Mialno</a:t>
            </a:r>
            <a:r>
              <a:rPr lang="it-IT" sz="1000" dirty="0" smtClean="0">
                <a:solidFill>
                  <a:srgbClr val="7F7F7F"/>
                </a:solidFill>
              </a:rPr>
              <a:t>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8368"/>
            <a:ext cx="8229600" cy="429768"/>
          </a:xfrm>
        </p:spPr>
        <p:txBody>
          <a:bodyPr/>
          <a:lstStyle/>
          <a:p>
            <a:pPr algn="l"/>
            <a:r>
              <a:rPr lang="it-IT" sz="2400" dirty="0" err="1" smtClean="0">
                <a:solidFill>
                  <a:srgbClr val="505150"/>
                </a:solidFill>
                <a:latin typeface="+mn-lt"/>
                <a:ea typeface="+mn-ea"/>
                <a:cs typeface="+mn-cs"/>
              </a:rPr>
              <a:t>Infografica</a:t>
            </a:r>
            <a:r>
              <a:rPr lang="it-IT" sz="2400" dirty="0" smtClean="0">
                <a:solidFill>
                  <a:srgbClr val="505150"/>
                </a:solidFill>
                <a:latin typeface="+mn-lt"/>
                <a:ea typeface="+mn-ea"/>
                <a:cs typeface="+mn-cs"/>
              </a:rPr>
              <a:t> BES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8295"/>
            <a:ext cx="8229600" cy="388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\Desktop\Immag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Linee programmatiche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Innovazioni di processo e di prodotto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Censimento permanente e Archimede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Esempi di integrazione fonti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/>
            <a:endParaRPr lang="it-IT" i="1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409192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Sistema informativo sui giovani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870857"/>
            <a:ext cx="8439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Raccolta e sistematizzazione dei dati statistici per una lettura integrata delle informazioni provenienti dalle diverse fonti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Aree tematiche (suddivise in sottotemi):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Popolazione e famiglie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Istruzione e formazione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Stili di vita e salute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Cultura, tempo libero e uso dei media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Condizioni socio-economiche 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Partecipazione sociale e reti relazionali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Benessere soggettivo, sicurezza e giustizia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Protezione sociale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 di sintesi e i principali dati  (tavole e grafici dinamici) con ampio apparato di metadati 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Alimentazione periodica e modulare: adeguamento nel tempo a eventuali nuove esigenze informative</a:t>
            </a:r>
          </a:p>
          <a:p>
            <a:r>
              <a:rPr lang="it-IT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endParaRPr lang="it-IT" dirty="0" smtClean="0"/>
          </a:p>
          <a:p>
            <a:pPr lvl="0"/>
            <a:endParaRPr lang="it-IT" dirty="0" smtClean="0"/>
          </a:p>
          <a:p>
            <a:pPr lvl="0"/>
            <a:endParaRPr lang="it-IT" dirty="0" smtClean="0"/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391287"/>
          </a:xfrm>
        </p:spPr>
        <p:txBody>
          <a:bodyPr/>
          <a:lstStyle/>
          <a:p>
            <a:pPr algn="l"/>
            <a:r>
              <a:rPr lang="it-IT" sz="2400" dirty="0" err="1" smtClean="0"/>
              <a:t>Infografica</a:t>
            </a:r>
            <a:r>
              <a:rPr lang="it-IT" sz="2400" dirty="0" smtClean="0"/>
              <a:t> </a:t>
            </a:r>
            <a:r>
              <a:rPr lang="it-IT" sz="2400" dirty="0" err="1" smtClean="0"/>
              <a:t>#giovani</a:t>
            </a:r>
            <a:endParaRPr lang="it-IT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216" y="866775"/>
            <a:ext cx="7927848" cy="51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5" name="Immagine 4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Grazie dell’attenzione!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</a:t>
            </a:r>
            <a:endParaRPr lang="it-IT" sz="36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000" dirty="0" smtClean="0"/>
              <a:t>	Lia Coniglio</a:t>
            </a:r>
            <a:r>
              <a:rPr lang="it-IT" sz="2000" smtClean="0"/>
              <a:t>: roconigl@istat.it</a:t>
            </a:r>
            <a:endParaRPr lang="it-IT" sz="20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Linee programmatiche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5295" y="1087126"/>
            <a:ext cx="8439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Risorse finanziarie decrescenti e crescita della domanda di informazione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Uso più efficiente delle fonti disponibili, soprattutto gli archivi amministrativi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Sperimentare l’utilizzo congiunto di dati integrati provenienti da diverse fonti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Sperimentare nuove fonti (Big Data) con nuovi metodi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Modalità innovative di diffusione dell’informazione statistica, ad es. Open Data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VISION 2020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Documento strategico europeo 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prospettive individuate sul tema dell’integrazione: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archivi 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survey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fonti tradizionali e nuove sorgenti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integrazioni tra archivi</a:t>
            </a:r>
          </a:p>
          <a:p>
            <a:pPr marL="285750" indent="-285750">
              <a:buFont typeface="Arial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pPr marL="285750" indent="-285750"/>
            <a:endParaRPr lang="it-IT" dirty="0">
              <a:solidFill>
                <a:srgbClr val="505150"/>
              </a:solidFill>
            </a:endParaRPr>
          </a:p>
          <a:p>
            <a:pPr marL="285750" indent="-285750"/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Linee programmatiche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136259"/>
            <a:ext cx="8439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Sfruttamento di metodologie e tecnologie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Modernizzazione e </a:t>
            </a:r>
            <a:r>
              <a:rPr lang="it-IT" dirty="0" smtClean="0">
                <a:solidFill>
                  <a:srgbClr val="C00000"/>
                </a:solidFill>
              </a:rPr>
              <a:t>integrazione</a:t>
            </a:r>
            <a:r>
              <a:rPr lang="it-IT" dirty="0" smtClean="0">
                <a:solidFill>
                  <a:srgbClr val="505150"/>
                </a:solidFill>
              </a:rPr>
              <a:t> del processo di </a:t>
            </a:r>
            <a:r>
              <a:rPr lang="it-IT" dirty="0" smtClean="0">
                <a:solidFill>
                  <a:srgbClr val="C00000"/>
                </a:solidFill>
              </a:rPr>
              <a:t>produzione statistica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Sviluppo della qualità dei prodotti e dei processi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Individuazione di metodologie e indicatori </a:t>
            </a:r>
            <a:r>
              <a:rPr lang="it-IT" dirty="0" err="1" smtClean="0"/>
              <a:t>quali-quantitativi</a:t>
            </a:r>
            <a:r>
              <a:rPr lang="it-IT" dirty="0" smtClean="0"/>
              <a:t> per il controllo della qualità delle fonti amministrative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Convergenza di fonti di informazione di natura e provenienza differenti (big data, archivi, rilevazioni)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Superamento di un modello rigido</a:t>
            </a:r>
          </a:p>
          <a:p>
            <a:pPr marL="742950" lvl="1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Coerenza e integrazione del sistema di metadati</a:t>
            </a: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Diffusione di micro dati integrati (nuovi prodotti/analisi)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Esempi di progetti </a:t>
            </a:r>
            <a:r>
              <a:rPr lang="it-IT" dirty="0" err="1" smtClean="0">
                <a:solidFill>
                  <a:srgbClr val="505150"/>
                </a:solidFill>
              </a:rPr>
              <a:t>Sistan</a:t>
            </a:r>
            <a:r>
              <a:rPr lang="it-IT" dirty="0" smtClean="0">
                <a:solidFill>
                  <a:srgbClr val="505150"/>
                </a:solidFill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C00000"/>
                </a:solidFill>
              </a:rPr>
              <a:t>Urbes</a:t>
            </a:r>
            <a:endParaRPr lang="it-IT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Bes province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C00000"/>
                </a:solidFill>
              </a:rPr>
              <a:t>Sistan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Hub</a:t>
            </a:r>
            <a:endParaRPr lang="it-IT" dirty="0">
              <a:solidFill>
                <a:srgbClr val="C00000"/>
              </a:solidFill>
            </a:endParaRPr>
          </a:p>
          <a:p>
            <a:pPr marL="285750" indent="-285750"/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Innovazioni di processo e prodotto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201675"/>
            <a:ext cx="8439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Contesto: sta cambiando la produzione statistica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r"/>
            <a:endParaRPr lang="it-IT" sz="1600" dirty="0">
              <a:solidFill>
                <a:srgbClr val="505150"/>
              </a:solidFill>
            </a:endParaRPr>
          </a:p>
          <a:p>
            <a:pPr indent="87313" defTabSz="360000">
              <a:buFont typeface="+mj-lt"/>
              <a:buAutoNum type="arabicPeriod"/>
            </a:pPr>
            <a:r>
              <a:rPr lang="it-IT" i="1" dirty="0" smtClean="0">
                <a:solidFill>
                  <a:srgbClr val="505150"/>
                </a:solidFill>
              </a:rPr>
              <a:t>   Data </a:t>
            </a:r>
            <a:r>
              <a:rPr lang="it-IT" i="1" dirty="0" err="1" smtClean="0">
                <a:solidFill>
                  <a:srgbClr val="505150"/>
                </a:solidFill>
              </a:rPr>
              <a:t>Revolution</a:t>
            </a:r>
            <a:r>
              <a:rPr lang="it-IT" dirty="0" smtClean="0">
                <a:solidFill>
                  <a:srgbClr val="505150"/>
                </a:solidFill>
              </a:rPr>
              <a:t>: produrre informazione statistica non solo per sorgente dati</a:t>
            </a:r>
            <a:endParaRPr lang="it-IT" dirty="0" smtClean="0">
              <a:solidFill>
                <a:srgbClr val="C00000"/>
              </a:solidFill>
            </a:endParaRPr>
          </a:p>
          <a:p>
            <a:pPr marL="742950" lvl="1" indent="-285750" defTabSz="360000">
              <a:buFont typeface="Arial"/>
              <a:buChar char="•"/>
            </a:pPr>
            <a:r>
              <a:rPr lang="it-IT" dirty="0" smtClean="0"/>
              <a:t>Incremento varie sorgenti (informazione da Internet)</a:t>
            </a:r>
          </a:p>
          <a:p>
            <a:pPr marL="742950" lvl="1" indent="-285750" defTabSz="360000">
              <a:buFont typeface="Arial"/>
              <a:buChar char="•"/>
            </a:pPr>
            <a:r>
              <a:rPr lang="it-IT" dirty="0" smtClean="0"/>
              <a:t>Flusso continuo di dati che comporta la modifica e tempestività dei prodotti statistici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Valore dei dati: abbondanza di dati ma il valore è nei servizi connessi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Dal dato all’informazione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Nuovi strumenti a disposizione (servizi di visualizzazione)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Valore del cliente/utente: </a:t>
            </a:r>
            <a:r>
              <a:rPr lang="it-IT" i="1" dirty="0" err="1" smtClean="0">
                <a:solidFill>
                  <a:srgbClr val="505150"/>
                </a:solidFill>
              </a:rPr>
              <a:t>prosumer</a:t>
            </a:r>
            <a:r>
              <a:rPr lang="it-IT" dirty="0" smtClean="0">
                <a:solidFill>
                  <a:srgbClr val="505150"/>
                </a:solidFill>
              </a:rPr>
              <a:t> (produttore/utilizzatore)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Nuovo ruolo dell’utente: non più passivo ma intelligente e attivo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Utilizzatore interattivo</a:t>
            </a:r>
          </a:p>
          <a:p>
            <a:pPr marL="285750" indent="-285750"/>
            <a:endParaRPr lang="it-IT" dirty="0" smtClean="0">
              <a:solidFill>
                <a:srgbClr val="505150"/>
              </a:solidFill>
            </a:endParaRPr>
          </a:p>
          <a:p>
            <a:pPr marL="285750" indent="-285750"/>
            <a:r>
              <a:rPr lang="it-IT" dirty="0" smtClean="0">
                <a:solidFill>
                  <a:srgbClr val="505150"/>
                </a:solidFill>
              </a:rPr>
              <a:t>Mondo in evoluzione</a:t>
            </a:r>
          </a:p>
          <a:p>
            <a:pPr marL="285750" indent="-285750"/>
            <a:r>
              <a:rPr lang="it-IT" dirty="0" smtClean="0">
                <a:solidFill>
                  <a:srgbClr val="505150"/>
                </a:solidFill>
              </a:rPr>
              <a:t>Più promozione della cultura statistica</a:t>
            </a:r>
          </a:p>
          <a:p>
            <a:pPr marL="285750" indent="-285750"/>
            <a:r>
              <a:rPr lang="it-IT" dirty="0" smtClean="0">
                <a:solidFill>
                  <a:srgbClr val="505150"/>
                </a:solidFill>
              </a:rPr>
              <a:t>Più conoscenze e competenze per l’uso dell’informazione statistica più complessa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Innovazioni nel Censimento della Popolazione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335025"/>
            <a:ext cx="8439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Utilizzo Liste Anagrafiche Comunali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Correzione, integrazione, standardizzazione dati per trasformare l’archivio alle esigenze statistiche: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Congruità dei dati aggregati rispetto a fonti esterne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Correttezza e coerenza delle variabili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Imputazione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Estrazione campione di famiglie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Assegnazione codice identificativo per questionario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Creazione password per accesso on-line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Stampa e spedizione del questionario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Caricamento dati su Sistema di Gestione della Rilevazione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Codice fiscale facilita l’integrazione e il confronto con i dati provenienti da fonti amministrative diverse e permette la verifica della validità dei dati rilevati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Abbinamento statistico (</a:t>
            </a:r>
            <a:r>
              <a:rPr lang="it-IT" sz="2400" dirty="0" err="1" smtClean="0">
                <a:solidFill>
                  <a:srgbClr val="C00000"/>
                </a:solidFill>
              </a:rPr>
              <a:t>Statistical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matching</a:t>
            </a:r>
            <a:r>
              <a:rPr lang="it-IT" sz="2400" dirty="0" smtClean="0">
                <a:solidFill>
                  <a:srgbClr val="505150"/>
                </a:solidFill>
              </a:rPr>
              <a:t>)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335025"/>
            <a:ext cx="8439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Metodologia per l’integrazione dati</a:t>
            </a:r>
          </a:p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Analizzare il comportamento di variabili osservate distintamente in due fonti utilizzando l’informazione contenuta nelle variabili osservate in entrambe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Esigenze informative estemporanee non previste nella progettazione d’indagine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Problemi: </a:t>
            </a:r>
          </a:p>
          <a:p>
            <a:pPr lvl="1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relazioni di dipendenza </a:t>
            </a:r>
          </a:p>
          <a:p>
            <a:pPr lvl="1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incertezza derivata dalla mancata osservazione congiunta</a:t>
            </a:r>
          </a:p>
          <a:p>
            <a:pPr lvl="1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coerenza dati integrati rispetto a vincoli logici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L’inferenza non produce stime puntuali ma intervalli 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Creazione di un network europeo per aumentare le competenze e la circolazione di documentazione. Rilascio di linee guida di soluzioni metodologiche per l’identificazione di un sistema comune</a:t>
            </a: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Impegno nell’innovazione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4345" y="1335025"/>
            <a:ext cx="8439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Obiettivo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dare informazioni ai cittadini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Sfida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aiutare nella gestione dell’informazione fornendo servizi statistici a corredo dei dati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Sinergia con enti del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Sistan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un rapporto di reciprocità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Monitoraggio permanente della qualità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Allineamento con processi integrati di produzione a livello europeo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esempio tra tanti: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Il censimento permanente</a:t>
            </a: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Censimento permanente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320" y="1335025"/>
            <a:ext cx="8439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Imprenscindibile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l’uso di archivi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solo raccolta sul campo ma integrazione di dati da archivi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Archivi statistici che interagiscono con le indagini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Industrializzazione e integrazione di metodi e strumenti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Censimento permanente = dati censuari integrati con dati di archivio validati entro un anno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ARCHIMEDE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sistema di informazioni integrato per uso statistico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Collaborazione tra chi produce e chi utilizza i dati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84832" y="6312594"/>
            <a:ext cx="494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L’integrazione delle fonti e gli indicatori, Lia Coniglio – </a:t>
            </a:r>
            <a:r>
              <a:rPr lang="it-IT" sz="1000" dirty="0" smtClean="0">
                <a:solidFill>
                  <a:srgbClr val="7F7F7F"/>
                </a:solidFill>
              </a:rPr>
              <a:t>Milano, </a:t>
            </a:r>
            <a:r>
              <a:rPr lang="it-IT" sz="1000" dirty="0" smtClean="0">
                <a:solidFill>
                  <a:srgbClr val="7F7F7F"/>
                </a:solidFill>
              </a:rPr>
              <a:t>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1676</Words>
  <Application>Microsoft Office PowerPoint</Application>
  <PresentationFormat>Presentazione su schermo (4:3)</PresentationFormat>
  <Paragraphs>311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Infografica BES</vt:lpstr>
      <vt:lpstr>Presentazione standard di PowerPoint</vt:lpstr>
      <vt:lpstr>Infografica #giovani</vt:lpstr>
      <vt:lpstr>   Grazie dell’attenzione!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168</cp:revision>
  <dcterms:created xsi:type="dcterms:W3CDTF">2012-12-11T11:00:35Z</dcterms:created>
  <dcterms:modified xsi:type="dcterms:W3CDTF">2015-02-03T14:30:24Z</dcterms:modified>
</cp:coreProperties>
</file>