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10.xml" ContentType="application/vnd.openxmlformats-officedocument.themeOverride+xml"/>
  <Override PartName="/ppt/charts/chart15.xml" ContentType="application/vnd.openxmlformats-officedocument.drawingml.chart+xml"/>
  <Override PartName="/ppt/notesSlides/notesSlide12.xml" ContentType="application/vnd.openxmlformats-officedocument.presentationml.notesSlide+xml"/>
  <Override PartName="/ppt/charts/chart16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80" r:id="rId2"/>
    <p:sldId id="281" r:id="rId3"/>
    <p:sldId id="282" r:id="rId4"/>
    <p:sldId id="306" r:id="rId5"/>
    <p:sldId id="284" r:id="rId6"/>
    <p:sldId id="286" r:id="rId7"/>
    <p:sldId id="304" r:id="rId8"/>
    <p:sldId id="293" r:id="rId9"/>
    <p:sldId id="322" r:id="rId10"/>
    <p:sldId id="289" r:id="rId11"/>
    <p:sldId id="323" r:id="rId12"/>
    <p:sldId id="297" r:id="rId13"/>
    <p:sldId id="300" r:id="rId14"/>
    <p:sldId id="317" r:id="rId15"/>
    <p:sldId id="310" r:id="rId16"/>
    <p:sldId id="294" r:id="rId17"/>
    <p:sldId id="296" r:id="rId18"/>
  </p:sldIdLst>
  <p:sldSz cx="9144000" cy="6858000" type="screen4x3"/>
  <p:notesSz cx="6810375" cy="9942513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54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142A"/>
    <a:srgbClr val="505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99" autoAdjust="0"/>
    <p:restoredTop sz="93066" autoAdjust="0"/>
  </p:normalViewPr>
  <p:slideViewPr>
    <p:cSldViewPr snapToGrid="0" snapToObjects="1">
      <p:cViewPr>
        <p:scale>
          <a:sx n="66" d="100"/>
          <a:sy n="66" d="100"/>
        </p:scale>
        <p:origin x="-1194" y="-408"/>
      </p:cViewPr>
      <p:guideLst>
        <p:guide orient="horz" pos="1354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91"/>
    </p:cViewPr>
  </p:sorterViewPr>
  <p:notesViewPr>
    <p:cSldViewPr snapToGrid="0" snapToObjects="1">
      <p:cViewPr>
        <p:scale>
          <a:sx n="100" d="100"/>
          <a:sy n="100" d="100"/>
        </p:scale>
        <p:origin x="-2046" y="1836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anno2013\conferenza%202014\grafici2013_IT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E:\anno2013\conferenza%202014\grafici2013_IT.xls" TargetMode="External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nno2013\conferenza%202014\bambini0-14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Desktop\conferenza%202014_pc%20casa\bambini0-14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E:\anno2013\conferenza%202014\bambini0-14.xlsx" TargetMode="External"/><Relationship Id="rId1" Type="http://schemas.openxmlformats.org/officeDocument/2006/relationships/themeOverride" Target="../theme/themeOverride10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Desktop\conferenza%202014_pc%20casa\2013_tav2_30_grafici%20ruolo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Desktop\dati%20pres_eta,%20ruolo%20e%20veicolo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E:\anno2013\conferenza%202014\grafici2013_IT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E:\anno2013\conferenza%202014\grafici2013_IT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Cartel2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E:\anno2013\conferenza%202014\grafici2013_IT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E:\anno2013\conferenza%202014\dati%20tipo%20strada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Cartel1" TargetMode="External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E:\anno2013\conferenza%202014\grafici2013_IT.xls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5506999125109374E-2"/>
          <c:y val="5.0925925925925923E-2"/>
          <c:w val="0.64135146743020766"/>
          <c:h val="0.833094196558763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figura1!$G$39</c:f>
              <c:strCache>
                <c:ptCount val="1"/>
                <c:pt idx="0">
                  <c:v>Var% 2013/2010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figura1!$H$38:$J$38</c:f>
              <c:strCache>
                <c:ptCount val="3"/>
                <c:pt idx="0">
                  <c:v>Incidenti</c:v>
                </c:pt>
                <c:pt idx="1">
                  <c:v>Morti</c:v>
                </c:pt>
                <c:pt idx="2">
                  <c:v>Feriti</c:v>
                </c:pt>
              </c:strCache>
            </c:strRef>
          </c:cat>
          <c:val>
            <c:numRef>
              <c:f>figura1!$H$39:$J$39</c:f>
              <c:numCache>
                <c:formatCode>0.0</c:formatCode>
                <c:ptCount val="3"/>
                <c:pt idx="0">
                  <c:v>-14.915703038070962</c:v>
                </c:pt>
                <c:pt idx="1">
                  <c:v>-17.719980554205154</c:v>
                </c:pt>
                <c:pt idx="2">
                  <c:v>-15.522118666316617</c:v>
                </c:pt>
              </c:numCache>
            </c:numRef>
          </c:val>
        </c:ser>
        <c:ser>
          <c:idx val="1"/>
          <c:order val="1"/>
          <c:tx>
            <c:strRef>
              <c:f>figura1!$G$40</c:f>
              <c:strCache>
                <c:ptCount val="1"/>
                <c:pt idx="0">
                  <c:v>Var% 2013/2012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figura1!$H$38:$J$38</c:f>
              <c:strCache>
                <c:ptCount val="3"/>
                <c:pt idx="0">
                  <c:v>Incidenti</c:v>
                </c:pt>
                <c:pt idx="1">
                  <c:v>Morti</c:v>
                </c:pt>
                <c:pt idx="2">
                  <c:v>Feriti</c:v>
                </c:pt>
              </c:strCache>
            </c:strRef>
          </c:cat>
          <c:val>
            <c:numRef>
              <c:f>figura1!$H$40:$J$40</c:f>
              <c:numCache>
                <c:formatCode>0.0</c:formatCode>
                <c:ptCount val="3"/>
                <c:pt idx="0">
                  <c:v>-3.7194253777333874</c:v>
                </c:pt>
                <c:pt idx="1">
                  <c:v>-9.8054889421795917</c:v>
                </c:pt>
                <c:pt idx="2">
                  <c:v>-3.5385065051861622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671744"/>
        <c:axId val="26694016"/>
      </c:barChart>
      <c:catAx>
        <c:axId val="26671744"/>
        <c:scaling>
          <c:orientation val="minMax"/>
        </c:scaling>
        <c:delete val="0"/>
        <c:axPos val="l"/>
        <c:numFmt formatCode="General" sourceLinked="0"/>
        <c:majorTickMark val="in"/>
        <c:minorTickMark val="none"/>
        <c:tickLblPos val="high"/>
        <c:txPr>
          <a:bodyPr/>
          <a:lstStyle/>
          <a:p>
            <a:pPr>
              <a:defRPr b="1"/>
            </a:pPr>
            <a:endParaRPr lang="it-IT"/>
          </a:p>
        </c:txPr>
        <c:crossAx val="26694016"/>
        <c:crosses val="autoZero"/>
        <c:auto val="1"/>
        <c:lblAlgn val="ctr"/>
        <c:lblOffset val="100"/>
        <c:noMultiLvlLbl val="0"/>
      </c:catAx>
      <c:valAx>
        <c:axId val="2669401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extTo"/>
        <c:crossAx val="26671744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78072735949328664"/>
          <c:y val="0.12296060758084849"/>
          <c:w val="0.20816138478557952"/>
          <c:h val="0.65217819757760243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/>
      </a:pPr>
      <a:endParaRPr lang="it-IT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376459523932305E-2"/>
          <c:y val="6.7930258717660286E-2"/>
          <c:w val="0.83634628057332794"/>
          <c:h val="0.69136655994923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Foglio9!$F$2</c:f>
              <c:strCache>
                <c:ptCount val="1"/>
                <c:pt idx="0">
                  <c:v>Maschi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Foglio9!$A$3:$A$22</c:f>
              <c:strCache>
                <c:ptCount val="20"/>
                <c:pt idx="0">
                  <c:v> 0 - 4 </c:v>
                </c:pt>
                <c:pt idx="1">
                  <c:v> 5 - 9 </c:v>
                </c:pt>
                <c:pt idx="2">
                  <c:v> 10 -14 </c:v>
                </c:pt>
                <c:pt idx="3">
                  <c:v> 15 -19 </c:v>
                </c:pt>
                <c:pt idx="4">
                  <c:v> 20 -24 </c:v>
                </c:pt>
                <c:pt idx="5">
                  <c:v> 25 -29 </c:v>
                </c:pt>
                <c:pt idx="6">
                  <c:v> 30 - 34 </c:v>
                </c:pt>
                <c:pt idx="7">
                  <c:v> 35 - 39 </c:v>
                </c:pt>
                <c:pt idx="8">
                  <c:v> 40 - 44 </c:v>
                </c:pt>
                <c:pt idx="9">
                  <c:v> 45 - 49 </c:v>
                </c:pt>
                <c:pt idx="10">
                  <c:v> 50 -54 </c:v>
                </c:pt>
                <c:pt idx="11">
                  <c:v> 55 -59 </c:v>
                </c:pt>
                <c:pt idx="12">
                  <c:v> 60 -64 </c:v>
                </c:pt>
                <c:pt idx="13">
                  <c:v> 65 -69 </c:v>
                </c:pt>
                <c:pt idx="14">
                  <c:v> 70 - 74 </c:v>
                </c:pt>
                <c:pt idx="15">
                  <c:v> 75 - 79 </c:v>
                </c:pt>
                <c:pt idx="16">
                  <c:v> 80 - 84 </c:v>
                </c:pt>
                <c:pt idx="17">
                  <c:v> 85 - 89 </c:v>
                </c:pt>
                <c:pt idx="18">
                  <c:v> 90 - 94 </c:v>
                </c:pt>
                <c:pt idx="19">
                  <c:v> 95 - 99 </c:v>
                </c:pt>
              </c:strCache>
            </c:strRef>
          </c:cat>
          <c:val>
            <c:numRef>
              <c:f>Foglio9!$F$3:$F$22</c:f>
              <c:numCache>
                <c:formatCode>#,##0</c:formatCode>
                <c:ptCount val="20"/>
                <c:pt idx="0">
                  <c:v>1434</c:v>
                </c:pt>
                <c:pt idx="1">
                  <c:v>2015</c:v>
                </c:pt>
                <c:pt idx="2">
                  <c:v>3188</c:v>
                </c:pt>
                <c:pt idx="3">
                  <c:v>12827</c:v>
                </c:pt>
                <c:pt idx="4">
                  <c:v>17836</c:v>
                </c:pt>
                <c:pt idx="5">
                  <c:v>15523</c:v>
                </c:pt>
                <c:pt idx="6">
                  <c:v>14576</c:v>
                </c:pt>
                <c:pt idx="7">
                  <c:v>14639</c:v>
                </c:pt>
                <c:pt idx="8">
                  <c:v>14192</c:v>
                </c:pt>
                <c:pt idx="9">
                  <c:v>13268</c:v>
                </c:pt>
                <c:pt idx="10">
                  <c:v>10756</c:v>
                </c:pt>
                <c:pt idx="11">
                  <c:v>8066</c:v>
                </c:pt>
                <c:pt idx="12">
                  <c:v>6226</c:v>
                </c:pt>
                <c:pt idx="13">
                  <c:v>4998</c:v>
                </c:pt>
                <c:pt idx="14">
                  <c:v>4435</c:v>
                </c:pt>
                <c:pt idx="15">
                  <c:v>3885</c:v>
                </c:pt>
                <c:pt idx="16">
                  <c:v>2526</c:v>
                </c:pt>
                <c:pt idx="17">
                  <c:v>1093</c:v>
                </c:pt>
                <c:pt idx="18" formatCode="General">
                  <c:v>261</c:v>
                </c:pt>
                <c:pt idx="19" formatCode="General">
                  <c:v>26</c:v>
                </c:pt>
              </c:numCache>
            </c:numRef>
          </c:val>
        </c:ser>
        <c:ser>
          <c:idx val="1"/>
          <c:order val="1"/>
          <c:tx>
            <c:strRef>
              <c:f>Foglio9!$G$2</c:f>
              <c:strCache>
                <c:ptCount val="1"/>
                <c:pt idx="0">
                  <c:v>Femmine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Foglio9!$A$3:$A$22</c:f>
              <c:strCache>
                <c:ptCount val="20"/>
                <c:pt idx="0">
                  <c:v> 0 - 4 </c:v>
                </c:pt>
                <c:pt idx="1">
                  <c:v> 5 - 9 </c:v>
                </c:pt>
                <c:pt idx="2">
                  <c:v> 10 -14 </c:v>
                </c:pt>
                <c:pt idx="3">
                  <c:v> 15 -19 </c:v>
                </c:pt>
                <c:pt idx="4">
                  <c:v> 20 -24 </c:v>
                </c:pt>
                <c:pt idx="5">
                  <c:v> 25 -29 </c:v>
                </c:pt>
                <c:pt idx="6">
                  <c:v> 30 - 34 </c:v>
                </c:pt>
                <c:pt idx="7">
                  <c:v> 35 - 39 </c:v>
                </c:pt>
                <c:pt idx="8">
                  <c:v> 40 - 44 </c:v>
                </c:pt>
                <c:pt idx="9">
                  <c:v> 45 - 49 </c:v>
                </c:pt>
                <c:pt idx="10">
                  <c:v> 50 -54 </c:v>
                </c:pt>
                <c:pt idx="11">
                  <c:v> 55 -59 </c:v>
                </c:pt>
                <c:pt idx="12">
                  <c:v> 60 -64 </c:v>
                </c:pt>
                <c:pt idx="13">
                  <c:v> 65 -69 </c:v>
                </c:pt>
                <c:pt idx="14">
                  <c:v> 70 - 74 </c:v>
                </c:pt>
                <c:pt idx="15">
                  <c:v> 75 - 79 </c:v>
                </c:pt>
                <c:pt idx="16">
                  <c:v> 80 - 84 </c:v>
                </c:pt>
                <c:pt idx="17">
                  <c:v> 85 - 89 </c:v>
                </c:pt>
                <c:pt idx="18">
                  <c:v> 90 - 94 </c:v>
                </c:pt>
                <c:pt idx="19">
                  <c:v> 95 - 99 </c:v>
                </c:pt>
              </c:strCache>
            </c:strRef>
          </c:cat>
          <c:val>
            <c:numRef>
              <c:f>Foglio9!$G$3:$G$22</c:f>
              <c:numCache>
                <c:formatCode>#,##0</c:formatCode>
                <c:ptCount val="20"/>
                <c:pt idx="0">
                  <c:v>1181</c:v>
                </c:pt>
                <c:pt idx="1">
                  <c:v>1722</c:v>
                </c:pt>
                <c:pt idx="2">
                  <c:v>2507</c:v>
                </c:pt>
                <c:pt idx="3">
                  <c:v>7664</c:v>
                </c:pt>
                <c:pt idx="4">
                  <c:v>11590</c:v>
                </c:pt>
                <c:pt idx="5">
                  <c:v>10402</c:v>
                </c:pt>
                <c:pt idx="6">
                  <c:v>9339</c:v>
                </c:pt>
                <c:pt idx="7">
                  <c:v>9536</c:v>
                </c:pt>
                <c:pt idx="8">
                  <c:v>9450</c:v>
                </c:pt>
                <c:pt idx="9">
                  <c:v>8639</c:v>
                </c:pt>
                <c:pt idx="10">
                  <c:v>7390</c:v>
                </c:pt>
                <c:pt idx="11">
                  <c:v>5424</c:v>
                </c:pt>
                <c:pt idx="12">
                  <c:v>4219</c:v>
                </c:pt>
                <c:pt idx="13">
                  <c:v>3470</c:v>
                </c:pt>
                <c:pt idx="14">
                  <c:v>3074</c:v>
                </c:pt>
                <c:pt idx="15">
                  <c:v>2530</c:v>
                </c:pt>
                <c:pt idx="16">
                  <c:v>1522</c:v>
                </c:pt>
                <c:pt idx="17" formatCode="General">
                  <c:v>665</c:v>
                </c:pt>
                <c:pt idx="18" formatCode="General">
                  <c:v>167</c:v>
                </c:pt>
                <c:pt idx="19" formatCode="General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28148096"/>
        <c:axId val="28149632"/>
      </c:barChart>
      <c:catAx>
        <c:axId val="28148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it-IT"/>
          </a:p>
        </c:txPr>
        <c:crossAx val="28149632"/>
        <c:crosses val="autoZero"/>
        <c:auto val="1"/>
        <c:lblAlgn val="ctr"/>
        <c:lblOffset val="100"/>
        <c:noMultiLvlLbl val="0"/>
      </c:catAx>
      <c:valAx>
        <c:axId val="281496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28148096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80108222977809596"/>
          <c:y val="0.17040291719260287"/>
          <c:w val="0.14185648110820545"/>
          <c:h val="0.25408146500771372"/>
        </c:manualLayout>
      </c:layout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402522761959461E-2"/>
          <c:y val="5.1121395563579336E-2"/>
          <c:w val="0.86240581996215993"/>
          <c:h val="0.83508699799191577"/>
        </c:manualLayout>
      </c:layout>
      <c:lineChart>
        <c:grouping val="standar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0-14 anni</c:v>
                </c:pt>
              </c:strCache>
            </c:strRef>
          </c:tx>
          <c:marker>
            <c:symbol val="diamond"/>
            <c:size val="5"/>
          </c:marker>
          <c:dLbls>
            <c:dLbl>
              <c:idx val="0"/>
              <c:layout>
                <c:manualLayout>
                  <c:x val="-2.7869068046138493E-2"/>
                  <c:y val="-4.384497154564918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Foglio1!$B$1:$N$1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Foglio1!$B$2:$N$2</c:f>
              <c:numCache>
                <c:formatCode>0.00</c:formatCode>
                <c:ptCount val="13"/>
                <c:pt idx="0">
                  <c:v>2.3060671516889037</c:v>
                </c:pt>
                <c:pt idx="1">
                  <c:v>2.4167484117431521</c:v>
                </c:pt>
                <c:pt idx="2">
                  <c:v>1.8201717086037921</c:v>
                </c:pt>
                <c:pt idx="3">
                  <c:v>1.5198303232011108</c:v>
                </c:pt>
                <c:pt idx="4">
                  <c:v>1.5994966591581894</c:v>
                </c:pt>
                <c:pt idx="5">
                  <c:v>1.3399078143423733</c:v>
                </c:pt>
                <c:pt idx="6">
                  <c:v>1.1532499889682537</c:v>
                </c:pt>
                <c:pt idx="7">
                  <c:v>1.0260337969497222</c:v>
                </c:pt>
                <c:pt idx="8">
                  <c:v>0.85263710749946597</c:v>
                </c:pt>
                <c:pt idx="9">
                  <c:v>0.83857793953014481</c:v>
                </c:pt>
                <c:pt idx="10">
                  <c:v>0.73152814971287217</c:v>
                </c:pt>
                <c:pt idx="11">
                  <c:v>0.61174716489674819</c:v>
                </c:pt>
                <c:pt idx="12">
                  <c:v>0.65489947263326964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15-17 anni</c:v>
                </c:pt>
              </c:strCache>
            </c:strRef>
          </c:tx>
          <c:marker>
            <c:symbol val="square"/>
            <c:size val="5"/>
          </c:marker>
          <c:dLbls>
            <c:dLbl>
              <c:idx val="0"/>
              <c:layout>
                <c:manualLayout>
                  <c:x val="-2.5878420328557174E-2"/>
                  <c:y val="-2.9229981030432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Foglio1!$B$1:$N$1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Foglio1!$B$3:$N$3</c:f>
              <c:numCache>
                <c:formatCode>0.00</c:formatCode>
                <c:ptCount val="13"/>
                <c:pt idx="0">
                  <c:v>11.435220767280326</c:v>
                </c:pt>
                <c:pt idx="1">
                  <c:v>10.9759980747982</c:v>
                </c:pt>
                <c:pt idx="2">
                  <c:v>12.848393712852671</c:v>
                </c:pt>
                <c:pt idx="3">
                  <c:v>12.640180641830391</c:v>
                </c:pt>
                <c:pt idx="4">
                  <c:v>12.338438094079716</c:v>
                </c:pt>
                <c:pt idx="5">
                  <c:v>10.743840559095602</c:v>
                </c:pt>
                <c:pt idx="6">
                  <c:v>10.901868551580614</c:v>
                </c:pt>
                <c:pt idx="7">
                  <c:v>9.3365333394431325</c:v>
                </c:pt>
                <c:pt idx="8">
                  <c:v>6.9898035518600103</c:v>
                </c:pt>
                <c:pt idx="9">
                  <c:v>7.0905133326555347</c:v>
                </c:pt>
                <c:pt idx="10">
                  <c:v>6.2428745761905677</c:v>
                </c:pt>
                <c:pt idx="11">
                  <c:v>4.8996981009188438</c:v>
                </c:pt>
                <c:pt idx="12">
                  <c:v>4.0183639231286987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Foglio1!$A$4</c:f>
              <c:strCache>
                <c:ptCount val="1"/>
                <c:pt idx="0">
                  <c:v>18-24 anni</c:v>
                </c:pt>
              </c:strCache>
            </c:strRef>
          </c:tx>
          <c:marker>
            <c:symbol val="triangle"/>
            <c:size val="5"/>
          </c:marker>
          <c:dLbls>
            <c:dLbl>
              <c:idx val="0"/>
              <c:layout>
                <c:manualLayout>
                  <c:x val="-2.3887772610975879E-2"/>
                  <c:y val="3.215274897614511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393453402306926E-2"/>
                  <c:y val="-3.799897533956261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Foglio1!$B$1:$N$1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Foglio1!$B$4:$N$4</c:f>
              <c:numCache>
                <c:formatCode>0.00</c:formatCode>
                <c:ptCount val="13"/>
                <c:pt idx="0">
                  <c:v>23.097433807170386</c:v>
                </c:pt>
                <c:pt idx="1">
                  <c:v>24.340726271084133</c:v>
                </c:pt>
                <c:pt idx="2">
                  <c:v>22.284469020701227</c:v>
                </c:pt>
                <c:pt idx="3">
                  <c:v>21.979540404591376</c:v>
                </c:pt>
                <c:pt idx="4">
                  <c:v>21.586616297895297</c:v>
                </c:pt>
                <c:pt idx="5">
                  <c:v>19.721102966627587</c:v>
                </c:pt>
                <c:pt idx="6">
                  <c:v>17.373929373655432</c:v>
                </c:pt>
                <c:pt idx="7">
                  <c:v>15.236003177794949</c:v>
                </c:pt>
                <c:pt idx="8">
                  <c:v>13.776570906808873</c:v>
                </c:pt>
                <c:pt idx="9">
                  <c:v>12.934109948462547</c:v>
                </c:pt>
                <c:pt idx="10">
                  <c:v>11.698413945075472</c:v>
                </c:pt>
                <c:pt idx="11">
                  <c:v>9.9726483027696045</c:v>
                </c:pt>
                <c:pt idx="12">
                  <c:v>9.4072547572781282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Foglio1!$A$5</c:f>
              <c:strCache>
                <c:ptCount val="1"/>
                <c:pt idx="0">
                  <c:v>75 anni e più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circle"/>
            <c:size val="5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dLbls>
            <c:dLbl>
              <c:idx val="0"/>
              <c:layout>
                <c:manualLayout>
                  <c:x val="-3.583165891646381E-2"/>
                  <c:y val="-4.384497154564918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7.9625908703252896E-3"/>
                  <c:y val="4.384497154564918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Foglio1!$B$1:$N$1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Foglio1!$B$5:$N$5</c:f>
              <c:numCache>
                <c:formatCode>General</c:formatCode>
                <c:ptCount val="13"/>
                <c:pt idx="0">
                  <c:v>15.678809482680123</c:v>
                </c:pt>
                <c:pt idx="1">
                  <c:v>15.093335890127939</c:v>
                </c:pt>
                <c:pt idx="2">
                  <c:v>14.627165294492091</c:v>
                </c:pt>
                <c:pt idx="3">
                  <c:v>14.034150807978659</c:v>
                </c:pt>
                <c:pt idx="4">
                  <c:v>12.344275219491324</c:v>
                </c:pt>
                <c:pt idx="5">
                  <c:v>12.755799834009659</c:v>
                </c:pt>
                <c:pt idx="6">
                  <c:v>11.300605019753746</c:v>
                </c:pt>
                <c:pt idx="7">
                  <c:v>10.695776860620246</c:v>
                </c:pt>
                <c:pt idx="8">
                  <c:v>10.855903499211029</c:v>
                </c:pt>
                <c:pt idx="9">
                  <c:v>10.600949461100317</c:v>
                </c:pt>
                <c:pt idx="10">
                  <c:v>10.297981677451167</c:v>
                </c:pt>
                <c:pt idx="11">
                  <c:v>10.381894873927372</c:v>
                </c:pt>
                <c:pt idx="12">
                  <c:v>9.1357231719979151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228608"/>
        <c:axId val="28238592"/>
      </c:lineChart>
      <c:catAx>
        <c:axId val="28228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it-IT"/>
          </a:p>
        </c:txPr>
        <c:crossAx val="28238592"/>
        <c:crosses val="autoZero"/>
        <c:auto val="1"/>
        <c:lblAlgn val="ctr"/>
        <c:lblOffset val="100"/>
        <c:noMultiLvlLbl val="0"/>
      </c:catAx>
      <c:valAx>
        <c:axId val="28238592"/>
        <c:scaling>
          <c:orientation val="minMax"/>
          <c:max val="25"/>
        </c:scaling>
        <c:delete val="0"/>
        <c:axPos val="l"/>
        <c:majorGridlines>
          <c:spPr>
            <a:ln>
              <a:noFill/>
            </a:ln>
          </c:spPr>
        </c:majorGridlines>
        <c:numFmt formatCode="0.00" sourceLinked="1"/>
        <c:majorTickMark val="out"/>
        <c:minorTickMark val="none"/>
        <c:tickLblPos val="nextTo"/>
        <c:crossAx val="28228608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76071094561455688"/>
          <c:y val="9.5015829585220368E-2"/>
          <c:w val="0.19988018739036933"/>
          <c:h val="0.27071645831542557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it-I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345843980392965E-2"/>
          <c:y val="4.3640672819693374E-2"/>
          <c:w val="0.87329430910187311"/>
          <c:h val="0.73856570871191041"/>
        </c:manualLayout>
      </c:layout>
      <c:lineChart>
        <c:grouping val="standard"/>
        <c:varyColors val="0"/>
        <c:ser>
          <c:idx val="0"/>
          <c:order val="0"/>
          <c:tx>
            <c:strRef>
              <c:f>grafici!$A$4</c:f>
              <c:strCache>
                <c:ptCount val="1"/>
                <c:pt idx="0">
                  <c:v>0-4 anni</c:v>
                </c:pt>
              </c:strCache>
            </c:strRef>
          </c:tx>
          <c:marker>
            <c:symbol val="square"/>
            <c:size val="4"/>
            <c:spPr>
              <a:solidFill>
                <a:srgbClr val="0070C0"/>
              </a:solidFill>
            </c:spPr>
          </c:marker>
          <c:dLbls>
            <c:dLbl>
              <c:idx val="0"/>
              <c:layout>
                <c:manualLayout>
                  <c:x val="-1.5319830616018035E-2"/>
                  <c:y val="8.522551207348265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4044068035595618E-3"/>
                  <c:y val="-9.023877748956983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grafici!$B$3:$N$3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grafici!$B$4:$N$4</c:f>
              <c:numCache>
                <c:formatCode>General</c:formatCode>
                <c:ptCount val="13"/>
                <c:pt idx="0">
                  <c:v>36</c:v>
                </c:pt>
                <c:pt idx="1">
                  <c:v>42</c:v>
                </c:pt>
                <c:pt idx="2">
                  <c:v>36</c:v>
                </c:pt>
                <c:pt idx="3">
                  <c:v>27</c:v>
                </c:pt>
                <c:pt idx="4">
                  <c:v>33</c:v>
                </c:pt>
                <c:pt idx="5">
                  <c:v>28</c:v>
                </c:pt>
                <c:pt idx="6">
                  <c:v>22</c:v>
                </c:pt>
                <c:pt idx="7">
                  <c:v>24</c:v>
                </c:pt>
                <c:pt idx="8">
                  <c:v>13</c:v>
                </c:pt>
                <c:pt idx="9">
                  <c:v>20</c:v>
                </c:pt>
                <c:pt idx="10">
                  <c:v>21</c:v>
                </c:pt>
                <c:pt idx="11">
                  <c:v>9</c:v>
                </c:pt>
                <c:pt idx="12">
                  <c:v>23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grafici!$A$5</c:f>
              <c:strCache>
                <c:ptCount val="1"/>
                <c:pt idx="0">
                  <c:v>5-9 anni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square"/>
            <c:size val="4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1.8724237419577593E-2"/>
                  <c:y val="-8.522551207348265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5.1066102053393438E-3"/>
                  <c:y val="2.506632708043607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grafici!$B$3:$N$3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grafici!$B$5:$N$5</c:f>
              <c:numCache>
                <c:formatCode>General</c:formatCode>
                <c:ptCount val="13"/>
                <c:pt idx="0">
                  <c:v>51</c:v>
                </c:pt>
                <c:pt idx="1">
                  <c:v>45</c:v>
                </c:pt>
                <c:pt idx="2">
                  <c:v>40</c:v>
                </c:pt>
                <c:pt idx="3">
                  <c:v>31</c:v>
                </c:pt>
                <c:pt idx="4">
                  <c:v>28</c:v>
                </c:pt>
                <c:pt idx="5">
                  <c:v>31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21</c:v>
                </c:pt>
                <c:pt idx="10">
                  <c:v>14</c:v>
                </c:pt>
                <c:pt idx="11">
                  <c:v>18</c:v>
                </c:pt>
                <c:pt idx="12">
                  <c:v>11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grafici!$A$6</c:f>
              <c:strCache>
                <c:ptCount val="1"/>
                <c:pt idx="0">
                  <c:v>10-14 anni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square"/>
            <c:size val="4"/>
            <c:spPr>
              <a:solidFill>
                <a:srgbClr val="92D050"/>
              </a:solidFill>
            </c:spPr>
          </c:marker>
          <c:dLbls>
            <c:dLbl>
              <c:idx val="0"/>
              <c:layout>
                <c:manualLayout>
                  <c:x val="-1.8724237419577593E-2"/>
                  <c:y val="-8.522551207348268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grafici!$B$3:$N$3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grafici!$B$6:$N$6</c:f>
              <c:numCache>
                <c:formatCode>General</c:formatCode>
                <c:ptCount val="13"/>
                <c:pt idx="0">
                  <c:v>100</c:v>
                </c:pt>
                <c:pt idx="1">
                  <c:v>109</c:v>
                </c:pt>
                <c:pt idx="2">
                  <c:v>72</c:v>
                </c:pt>
                <c:pt idx="3">
                  <c:v>66</c:v>
                </c:pt>
                <c:pt idx="4">
                  <c:v>70</c:v>
                </c:pt>
                <c:pt idx="5">
                  <c:v>51</c:v>
                </c:pt>
                <c:pt idx="6">
                  <c:v>56</c:v>
                </c:pt>
                <c:pt idx="7">
                  <c:v>43</c:v>
                </c:pt>
                <c:pt idx="8">
                  <c:v>39</c:v>
                </c:pt>
                <c:pt idx="9">
                  <c:v>29</c:v>
                </c:pt>
                <c:pt idx="10">
                  <c:v>26</c:v>
                </c:pt>
                <c:pt idx="11">
                  <c:v>24</c:v>
                </c:pt>
                <c:pt idx="12">
                  <c:v>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650496"/>
        <c:axId val="28660480"/>
      </c:lineChart>
      <c:catAx>
        <c:axId val="28650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it-IT"/>
          </a:p>
        </c:txPr>
        <c:crossAx val="28660480"/>
        <c:crosses val="autoZero"/>
        <c:auto val="1"/>
        <c:lblAlgn val="ctr"/>
        <c:lblOffset val="100"/>
        <c:noMultiLvlLbl val="0"/>
      </c:catAx>
      <c:valAx>
        <c:axId val="286604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8650496"/>
        <c:crosses val="autoZero"/>
        <c:crossBetween val="between"/>
      </c:valAx>
      <c:spPr>
        <a:noFill/>
        <a:ln w="25356">
          <a:noFill/>
        </a:ln>
      </c:spPr>
    </c:plotArea>
    <c:legend>
      <c:legendPos val="r"/>
      <c:layout>
        <c:manualLayout>
          <c:xMode val="edge"/>
          <c:yMode val="edge"/>
          <c:x val="0.66948628281158484"/>
          <c:y val="1.6758579334886516E-3"/>
          <c:w val="0.30757614483174728"/>
          <c:h val="0.40261916698614919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it-I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691344140982098E-2"/>
          <c:y val="3.2882035578885978E-2"/>
          <c:w val="0.91770504662341201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'15-17 e 18-24'!$B$8</c:f>
              <c:strCache>
                <c:ptCount val="1"/>
                <c:pt idx="0">
                  <c:v>Conducenti</c:v>
                </c:pt>
              </c:strCache>
            </c:strRef>
          </c:tx>
          <c:marker>
            <c:spPr>
              <a:solidFill>
                <a:schemeClr val="accent1"/>
              </a:solidFill>
            </c:spPr>
          </c:marker>
          <c:dLbls>
            <c:dLbl>
              <c:idx val="0"/>
              <c:layout>
                <c:manualLayout>
                  <c:x val="-2.6272577996715937E-2"/>
                  <c:y val="-5.5555555555555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'15-17 e 18-24'!$C$7:$O$7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'15-17 e 18-24'!$C$8:$O$8</c:f>
              <c:numCache>
                <c:formatCode>General</c:formatCode>
                <c:ptCount val="13"/>
                <c:pt idx="0">
                  <c:v>100</c:v>
                </c:pt>
                <c:pt idx="1">
                  <c:v>90</c:v>
                </c:pt>
                <c:pt idx="2">
                  <c:v>124</c:v>
                </c:pt>
                <c:pt idx="3">
                  <c:v>119</c:v>
                </c:pt>
                <c:pt idx="4">
                  <c:v>123</c:v>
                </c:pt>
                <c:pt idx="5">
                  <c:v>95</c:v>
                </c:pt>
                <c:pt idx="6">
                  <c:v>124</c:v>
                </c:pt>
                <c:pt idx="7">
                  <c:v>96</c:v>
                </c:pt>
                <c:pt idx="8">
                  <c:v>73</c:v>
                </c:pt>
                <c:pt idx="9">
                  <c:v>76</c:v>
                </c:pt>
                <c:pt idx="10">
                  <c:v>60</c:v>
                </c:pt>
                <c:pt idx="11">
                  <c:v>44</c:v>
                </c:pt>
                <c:pt idx="12">
                  <c:v>46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'15-17 e 18-24'!$B$9</c:f>
              <c:strCache>
                <c:ptCount val="1"/>
                <c:pt idx="0">
                  <c:v>Passeggeri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square"/>
            <c:size val="5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1.970443349753695E-2"/>
                  <c:y val="8.333333333333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"/>
                  <c:y val="-2.8071062668757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'15-17 e 18-24'!$C$7:$O$7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'15-17 e 18-24'!$C$9:$O$9</c:f>
              <c:numCache>
                <c:formatCode>General</c:formatCode>
                <c:ptCount val="13"/>
                <c:pt idx="0">
                  <c:v>88</c:v>
                </c:pt>
                <c:pt idx="1">
                  <c:v>87</c:v>
                </c:pt>
                <c:pt idx="2">
                  <c:v>78</c:v>
                </c:pt>
                <c:pt idx="3">
                  <c:v>87</c:v>
                </c:pt>
                <c:pt idx="4">
                  <c:v>78</c:v>
                </c:pt>
                <c:pt idx="5">
                  <c:v>80</c:v>
                </c:pt>
                <c:pt idx="6">
                  <c:v>59</c:v>
                </c:pt>
                <c:pt idx="7">
                  <c:v>63</c:v>
                </c:pt>
                <c:pt idx="8">
                  <c:v>46</c:v>
                </c:pt>
                <c:pt idx="9">
                  <c:v>36</c:v>
                </c:pt>
                <c:pt idx="10">
                  <c:v>35</c:v>
                </c:pt>
                <c:pt idx="11">
                  <c:v>30</c:v>
                </c:pt>
                <c:pt idx="12">
                  <c:v>17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'15-17 e 18-24'!$B$10</c:f>
              <c:strCache>
                <c:ptCount val="1"/>
                <c:pt idx="0">
                  <c:v>Pedoni</c:v>
                </c:pt>
              </c:strCache>
            </c:strRef>
          </c:tx>
          <c:dLbls>
            <c:dLbl>
              <c:idx val="0"/>
              <c:layout>
                <c:manualLayout>
                  <c:x val="-2.4373986191513083E-2"/>
                  <c:y val="-7.4074074074074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"/>
                  <c:y val="5.61421253375158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'15-17 e 18-24'!$C$7:$O$7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'15-17 e 18-24'!$C$10:$O$10</c:f>
              <c:numCache>
                <c:formatCode>General</c:formatCode>
                <c:ptCount val="13"/>
                <c:pt idx="0">
                  <c:v>11</c:v>
                </c:pt>
                <c:pt idx="1">
                  <c:v>10</c:v>
                </c:pt>
                <c:pt idx="2">
                  <c:v>14</c:v>
                </c:pt>
                <c:pt idx="3">
                  <c:v>7</c:v>
                </c:pt>
                <c:pt idx="4">
                  <c:v>10</c:v>
                </c:pt>
                <c:pt idx="5">
                  <c:v>11</c:v>
                </c:pt>
                <c:pt idx="6">
                  <c:v>7</c:v>
                </c:pt>
                <c:pt idx="7">
                  <c:v>4</c:v>
                </c:pt>
                <c:pt idx="8">
                  <c:v>2</c:v>
                </c:pt>
                <c:pt idx="9">
                  <c:v>9</c:v>
                </c:pt>
                <c:pt idx="10">
                  <c:v>10</c:v>
                </c:pt>
                <c:pt idx="11">
                  <c:v>8</c:v>
                </c:pt>
                <c:pt idx="12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413312"/>
        <c:axId val="28447872"/>
      </c:lineChart>
      <c:catAx>
        <c:axId val="2841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it-IT"/>
          </a:p>
        </c:txPr>
        <c:crossAx val="28447872"/>
        <c:crosses val="autoZero"/>
        <c:auto val="1"/>
        <c:lblAlgn val="ctr"/>
        <c:lblOffset val="100"/>
        <c:noMultiLvlLbl val="0"/>
      </c:catAx>
      <c:valAx>
        <c:axId val="2844787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8413312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75770475924671443"/>
          <c:y val="5.6847659448056587E-2"/>
          <c:w val="0.21524684085174384"/>
          <c:h val="0.31831911636045507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it-IT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7342376650630387E-2"/>
          <c:y val="3.2882035578885978E-2"/>
          <c:w val="0.91566431746092969"/>
          <c:h val="0.59886731806459204"/>
        </c:manualLayout>
      </c:layout>
      <c:lineChart>
        <c:grouping val="standard"/>
        <c:varyColors val="0"/>
        <c:ser>
          <c:idx val="0"/>
          <c:order val="0"/>
          <c:tx>
            <c:strRef>
              <c:f>'75+'!$B$9</c:f>
              <c:strCache>
                <c:ptCount val="1"/>
                <c:pt idx="0">
                  <c:v>Conducenti</c:v>
                </c:pt>
              </c:strCache>
            </c:strRef>
          </c:tx>
          <c:marker>
            <c:spPr>
              <a:solidFill>
                <a:schemeClr val="accent1"/>
              </a:solidFill>
            </c:spPr>
          </c:marker>
          <c:dLbls>
            <c:dLbl>
              <c:idx val="0"/>
              <c:layout>
                <c:manualLayout>
                  <c:x val="-2.6272577996715937E-2"/>
                  <c:y val="-5.5555555555555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9.6061464814803342E-3"/>
                  <c:y val="-7.0248597498505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'75+'!$C$8:$O$8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'75+'!$C$9:$O$9</c:f>
              <c:numCache>
                <c:formatCode>General</c:formatCode>
                <c:ptCount val="13"/>
                <c:pt idx="0">
                  <c:v>332</c:v>
                </c:pt>
                <c:pt idx="1">
                  <c:v>321</c:v>
                </c:pt>
                <c:pt idx="2">
                  <c:v>328</c:v>
                </c:pt>
                <c:pt idx="3">
                  <c:v>338</c:v>
                </c:pt>
                <c:pt idx="4">
                  <c:v>305</c:v>
                </c:pt>
                <c:pt idx="5">
                  <c:v>303</c:v>
                </c:pt>
                <c:pt idx="6">
                  <c:v>319</c:v>
                </c:pt>
                <c:pt idx="7">
                  <c:v>304</c:v>
                </c:pt>
                <c:pt idx="8">
                  <c:v>301</c:v>
                </c:pt>
                <c:pt idx="9">
                  <c:v>315</c:v>
                </c:pt>
                <c:pt idx="10">
                  <c:v>301</c:v>
                </c:pt>
                <c:pt idx="11">
                  <c:v>319</c:v>
                </c:pt>
                <c:pt idx="12">
                  <c:v>267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'75+'!$B$10</c:f>
              <c:strCache>
                <c:ptCount val="1"/>
                <c:pt idx="0">
                  <c:v>Passeggeri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square"/>
            <c:size val="5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3.3153005037100149E-2"/>
                  <c:y val="6.4271775357217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3448605074072468E-2"/>
                  <c:y val="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'75+'!$C$8:$O$8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'75+'!$C$10:$O$10</c:f>
              <c:numCache>
                <c:formatCode>General</c:formatCode>
                <c:ptCount val="13"/>
                <c:pt idx="0">
                  <c:v>90</c:v>
                </c:pt>
                <c:pt idx="1">
                  <c:v>96</c:v>
                </c:pt>
                <c:pt idx="2">
                  <c:v>98</c:v>
                </c:pt>
                <c:pt idx="3">
                  <c:v>90</c:v>
                </c:pt>
                <c:pt idx="4">
                  <c:v>80</c:v>
                </c:pt>
                <c:pt idx="5">
                  <c:v>103</c:v>
                </c:pt>
                <c:pt idx="6">
                  <c:v>71</c:v>
                </c:pt>
                <c:pt idx="7">
                  <c:v>64</c:v>
                </c:pt>
                <c:pt idx="8">
                  <c:v>66</c:v>
                </c:pt>
                <c:pt idx="9">
                  <c:v>58</c:v>
                </c:pt>
                <c:pt idx="10">
                  <c:v>67</c:v>
                </c:pt>
                <c:pt idx="11">
                  <c:v>68</c:v>
                </c:pt>
                <c:pt idx="12">
                  <c:v>80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'75+'!$B$11</c:f>
              <c:strCache>
                <c:ptCount val="1"/>
                <c:pt idx="0">
                  <c:v>Pedoni</c:v>
                </c:pt>
              </c:strCache>
            </c:strRef>
          </c:tx>
          <c:dLbls>
            <c:dLbl>
              <c:idx val="0"/>
              <c:layout>
                <c:manualLayout>
                  <c:x val="-3.073966874073707E-2"/>
                  <c:y val="8.3869424251711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7291063666664601E-2"/>
                  <c:y val="5.718369835343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'75+'!$C$8:$O$8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'75+'!$C$11:$O$11</c:f>
              <c:numCache>
                <c:formatCode>General</c:formatCode>
                <c:ptCount val="13"/>
                <c:pt idx="0">
                  <c:v>315</c:v>
                </c:pt>
                <c:pt idx="1">
                  <c:v>315</c:v>
                </c:pt>
                <c:pt idx="2">
                  <c:v>303</c:v>
                </c:pt>
                <c:pt idx="3">
                  <c:v>291</c:v>
                </c:pt>
                <c:pt idx="4">
                  <c:v>268</c:v>
                </c:pt>
                <c:pt idx="5">
                  <c:v>290</c:v>
                </c:pt>
                <c:pt idx="6">
                  <c:v>243</c:v>
                </c:pt>
                <c:pt idx="7">
                  <c:v>245</c:v>
                </c:pt>
                <c:pt idx="8">
                  <c:v>269</c:v>
                </c:pt>
                <c:pt idx="9">
                  <c:v>262</c:v>
                </c:pt>
                <c:pt idx="10">
                  <c:v>261</c:v>
                </c:pt>
                <c:pt idx="11">
                  <c:v>260</c:v>
                </c:pt>
                <c:pt idx="12">
                  <c:v>239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519424"/>
        <c:axId val="28545792"/>
      </c:lineChart>
      <c:catAx>
        <c:axId val="28519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it-IT"/>
          </a:p>
        </c:txPr>
        <c:crossAx val="28545792"/>
        <c:crosses val="autoZero"/>
        <c:auto val="1"/>
        <c:lblAlgn val="ctr"/>
        <c:lblOffset val="100"/>
        <c:noMultiLvlLbl val="0"/>
      </c:catAx>
      <c:valAx>
        <c:axId val="285457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8519424"/>
        <c:crosses val="autoZero"/>
        <c:crossBetween val="between"/>
        <c:majorUnit val="100"/>
      </c:valAx>
      <c:spPr>
        <a:noFill/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it-IT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7.7401953633311302E-2"/>
          <c:y val="3.0378602658731855E-2"/>
          <c:w val="0.89564714285423108"/>
          <c:h val="0.64100754841853558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1.2300123001230016E-2"/>
                  <c:y val="-8.294454438790354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380073800738008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380073800738008E-3"/>
                  <c:y val="-8.294454438790354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760147601476016E-2"/>
                  <c:y val="-1.244168165818553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760147601475926E-2"/>
                  <c:y val="-8.294454438790318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2300123001230016E-2"/>
                  <c:y val="-1.244168165818553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Foglio1!$AJ$88:$AJ$94</c:f>
              <c:strCache>
                <c:ptCount val="7"/>
                <c:pt idx="0">
                  <c:v>Autovetture (Conducenti)</c:v>
                </c:pt>
                <c:pt idx="1">
                  <c:v>Autovetture (Passeggeri)</c:v>
                </c:pt>
                <c:pt idx="2">
                  <c:v>Biciclette</c:v>
                </c:pt>
                <c:pt idx="3">
                  <c:v>Ciclomotori</c:v>
                </c:pt>
                <c:pt idx="4">
                  <c:v>Motocicli</c:v>
                </c:pt>
                <c:pt idx="5">
                  <c:v>Pedoni</c:v>
                </c:pt>
                <c:pt idx="6">
                  <c:v>Altro</c:v>
                </c:pt>
              </c:strCache>
            </c:strRef>
          </c:cat>
          <c:val>
            <c:numRef>
              <c:f>Foglio1!$AK$88:$AK$94</c:f>
              <c:numCache>
                <c:formatCode>0.0</c:formatCode>
                <c:ptCount val="7"/>
                <c:pt idx="0">
                  <c:v>31.87592319054653</c:v>
                </c:pt>
                <c:pt idx="1">
                  <c:v>11.816838995568686</c:v>
                </c:pt>
                <c:pt idx="2">
                  <c:v>7.41506646971935</c:v>
                </c:pt>
                <c:pt idx="3">
                  <c:v>3.692762186115214</c:v>
                </c:pt>
                <c:pt idx="4">
                  <c:v>21.388478581979314</c:v>
                </c:pt>
                <c:pt idx="5">
                  <c:v>16.218611521418023</c:v>
                </c:pt>
                <c:pt idx="6">
                  <c:v>7.5923190546528811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453312"/>
        <c:axId val="27454848"/>
        <c:axId val="0"/>
      </c:bar3DChart>
      <c:catAx>
        <c:axId val="2745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b="1"/>
            </a:pPr>
            <a:endParaRPr lang="it-IT"/>
          </a:p>
        </c:txPr>
        <c:crossAx val="27454848"/>
        <c:crosses val="autoZero"/>
        <c:auto val="1"/>
        <c:lblAlgn val="ctr"/>
        <c:lblOffset val="100"/>
        <c:noMultiLvlLbl val="0"/>
      </c:catAx>
      <c:valAx>
        <c:axId val="27454848"/>
        <c:scaling>
          <c:orientation val="minMax"/>
        </c:scaling>
        <c:delete val="0"/>
        <c:axPos val="l"/>
        <c:numFmt formatCode="#,##0.00" sourceLinked="0"/>
        <c:majorTickMark val="out"/>
        <c:minorTickMark val="none"/>
        <c:tickLblPos val="nextTo"/>
        <c:crossAx val="27453312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200"/>
      </a:pPr>
      <a:endParaRPr lang="it-IT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303996736011994E-2"/>
          <c:y val="3.4780531925483776E-2"/>
          <c:w val="0.85358288385453407"/>
          <c:h val="0.84017754490212071"/>
        </c:manualLayout>
      </c:layout>
      <c:lineChart>
        <c:grouping val="standard"/>
        <c:varyColors val="0"/>
        <c:ser>
          <c:idx val="0"/>
          <c:order val="0"/>
          <c:tx>
            <c:strRef>
              <c:f>veicoli!$N$64</c:f>
              <c:strCache>
                <c:ptCount val="1"/>
                <c:pt idx="0">
                  <c:v>Autovetture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dash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0"/>
              <c:layout>
                <c:manualLayout>
                  <c:x val="-8.5844615028134209E-3"/>
                  <c:y val="-1.899093006851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veicoli!$M$65:$M$77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veicoli!$N$65:$N$77</c:f>
              <c:numCache>
                <c:formatCode>General</c:formatCode>
                <c:ptCount val="13"/>
                <c:pt idx="0">
                  <c:v>3847</c:v>
                </c:pt>
                <c:pt idx="1">
                  <c:v>3653</c:v>
                </c:pt>
                <c:pt idx="2">
                  <c:v>3376</c:v>
                </c:pt>
                <c:pt idx="3">
                  <c:v>3014</c:v>
                </c:pt>
                <c:pt idx="4">
                  <c:v>2813</c:v>
                </c:pt>
                <c:pt idx="5">
                  <c:v>2767</c:v>
                </c:pt>
                <c:pt idx="6">
                  <c:v>2309</c:v>
                </c:pt>
                <c:pt idx="7">
                  <c:v>2098</c:v>
                </c:pt>
                <c:pt idx="8">
                  <c:v>1785</c:v>
                </c:pt>
                <c:pt idx="9">
                  <c:v>1822</c:v>
                </c:pt>
                <c:pt idx="10">
                  <c:v>1661</c:v>
                </c:pt>
                <c:pt idx="11">
                  <c:v>1684</c:v>
                </c:pt>
                <c:pt idx="12">
                  <c:v>1479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veicoli!$O$64</c:f>
              <c:strCache>
                <c:ptCount val="1"/>
                <c:pt idx="0">
                  <c:v>Ciclomotori</c:v>
                </c:pt>
              </c:strCache>
            </c:strRef>
          </c:tx>
          <c:marker>
            <c:symbol val="diamond"/>
            <c:size val="5"/>
          </c:marker>
          <c:dLbls>
            <c:dLbl>
              <c:idx val="0"/>
              <c:layout>
                <c:manualLayout>
                  <c:x val="0"/>
                  <c:y val="2.86199698431152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veicoli!$M$65:$M$77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veicoli!$O$65:$O$77</c:f>
              <c:numCache>
                <c:formatCode>General</c:formatCode>
                <c:ptCount val="13"/>
                <c:pt idx="0">
                  <c:v>578</c:v>
                </c:pt>
                <c:pt idx="1">
                  <c:v>452</c:v>
                </c:pt>
                <c:pt idx="2">
                  <c:v>520</c:v>
                </c:pt>
                <c:pt idx="3">
                  <c:v>456</c:v>
                </c:pt>
                <c:pt idx="4">
                  <c:v>385</c:v>
                </c:pt>
                <c:pt idx="5">
                  <c:v>346</c:v>
                </c:pt>
                <c:pt idx="6">
                  <c:v>358</c:v>
                </c:pt>
                <c:pt idx="7">
                  <c:v>294</c:v>
                </c:pt>
                <c:pt idx="8">
                  <c:v>212</c:v>
                </c:pt>
                <c:pt idx="9">
                  <c:v>206</c:v>
                </c:pt>
                <c:pt idx="10">
                  <c:v>165</c:v>
                </c:pt>
                <c:pt idx="11">
                  <c:v>127</c:v>
                </c:pt>
                <c:pt idx="12">
                  <c:v>125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veicoli!$P$64</c:f>
              <c:strCache>
                <c:ptCount val="1"/>
                <c:pt idx="0">
                  <c:v>Motocicli</c:v>
                </c:pt>
              </c:strCache>
            </c:strRef>
          </c:tx>
          <c:marker>
            <c:symbol val="square"/>
            <c:size val="5"/>
          </c:marker>
          <c:dLbls>
            <c:dLbl>
              <c:idx val="0"/>
              <c:layout>
                <c:manualLayout>
                  <c:x val="-2.3289667346529353E-3"/>
                  <c:y val="2.0033978890180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veicoli!$M$65:$M$77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veicoli!$P$65:$P$77</c:f>
              <c:numCache>
                <c:formatCode>General</c:formatCode>
                <c:ptCount val="13"/>
                <c:pt idx="0">
                  <c:v>848</c:v>
                </c:pt>
                <c:pt idx="1">
                  <c:v>907</c:v>
                </c:pt>
                <c:pt idx="2">
                  <c:v>1035</c:v>
                </c:pt>
                <c:pt idx="3">
                  <c:v>1139</c:v>
                </c:pt>
                <c:pt idx="4">
                  <c:v>1120</c:v>
                </c:pt>
                <c:pt idx="5">
                  <c:v>1127</c:v>
                </c:pt>
                <c:pt idx="6">
                  <c:v>1182</c:v>
                </c:pt>
                <c:pt idx="7">
                  <c:v>1086</c:v>
                </c:pt>
                <c:pt idx="8">
                  <c:v>1037</c:v>
                </c:pt>
                <c:pt idx="9">
                  <c:v>951</c:v>
                </c:pt>
                <c:pt idx="10">
                  <c:v>923</c:v>
                </c:pt>
                <c:pt idx="11">
                  <c:v>847</c:v>
                </c:pt>
                <c:pt idx="12">
                  <c:v>724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veicoli!$Q$64</c:f>
              <c:strCache>
                <c:ptCount val="1"/>
                <c:pt idx="0">
                  <c:v>Biciclette</c:v>
                </c:pt>
              </c:strCache>
            </c:strRef>
          </c:tx>
          <c:marker>
            <c:symbol val="star"/>
            <c:size val="5"/>
          </c:marker>
          <c:dLbls>
            <c:dLbl>
              <c:idx val="0"/>
              <c:layout>
                <c:manualLayout>
                  <c:x val="-1.6302767142570541E-2"/>
                  <c:y val="2.0033978890180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veicoli!$M$65:$M$77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veicoli!$Q$65:$Q$77</c:f>
              <c:numCache>
                <c:formatCode>General</c:formatCode>
                <c:ptCount val="13"/>
                <c:pt idx="0">
                  <c:v>366</c:v>
                </c:pt>
                <c:pt idx="1">
                  <c:v>326</c:v>
                </c:pt>
                <c:pt idx="2">
                  <c:v>355</c:v>
                </c:pt>
                <c:pt idx="3">
                  <c:v>322</c:v>
                </c:pt>
                <c:pt idx="4">
                  <c:v>335</c:v>
                </c:pt>
                <c:pt idx="5">
                  <c:v>311</c:v>
                </c:pt>
                <c:pt idx="6">
                  <c:v>352</c:v>
                </c:pt>
                <c:pt idx="7">
                  <c:v>288</c:v>
                </c:pt>
                <c:pt idx="8">
                  <c:v>295</c:v>
                </c:pt>
                <c:pt idx="9">
                  <c:v>265</c:v>
                </c:pt>
                <c:pt idx="10">
                  <c:v>282</c:v>
                </c:pt>
                <c:pt idx="11">
                  <c:v>292</c:v>
                </c:pt>
                <c:pt idx="12">
                  <c:v>251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veicoli!$R$64</c:f>
              <c:strCache>
                <c:ptCount val="1"/>
                <c:pt idx="0">
                  <c:v>Pedoni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circle"/>
            <c:size val="5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dLbls>
            <c:dLbl>
              <c:idx val="0"/>
              <c:layout>
                <c:manualLayout>
                  <c:x val="-3.4934501019794006E-2"/>
                  <c:y val="-5.7239939686230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veicoli!$M$65:$M$77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veicoli!$R$65:$R$77</c:f>
              <c:numCache>
                <c:formatCode>General</c:formatCode>
                <c:ptCount val="13"/>
                <c:pt idx="0">
                  <c:v>1032</c:v>
                </c:pt>
                <c:pt idx="1">
                  <c:v>1226</c:v>
                </c:pt>
                <c:pt idx="2">
                  <c:v>871</c:v>
                </c:pt>
                <c:pt idx="3">
                  <c:v>810</c:v>
                </c:pt>
                <c:pt idx="4">
                  <c:v>786</c:v>
                </c:pt>
                <c:pt idx="5">
                  <c:v>758</c:v>
                </c:pt>
                <c:pt idx="6">
                  <c:v>627</c:v>
                </c:pt>
                <c:pt idx="7">
                  <c:v>648</c:v>
                </c:pt>
                <c:pt idx="8">
                  <c:v>667</c:v>
                </c:pt>
                <c:pt idx="9">
                  <c:v>621</c:v>
                </c:pt>
                <c:pt idx="10">
                  <c:v>589</c:v>
                </c:pt>
                <c:pt idx="11">
                  <c:v>576</c:v>
                </c:pt>
                <c:pt idx="12">
                  <c:v>549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535616"/>
        <c:axId val="27566080"/>
      </c:lineChart>
      <c:catAx>
        <c:axId val="27535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it-IT"/>
          </a:p>
        </c:txPr>
        <c:crossAx val="27566080"/>
        <c:crosses val="autoZero"/>
        <c:auto val="1"/>
        <c:lblAlgn val="ctr"/>
        <c:lblOffset val="100"/>
        <c:noMultiLvlLbl val="0"/>
      </c:catAx>
      <c:valAx>
        <c:axId val="27566080"/>
        <c:scaling>
          <c:orientation val="minMax"/>
          <c:max val="40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7535616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76416740321796972"/>
          <c:y val="2.6289941301150008E-2"/>
          <c:w val="0.18755722378963266"/>
          <c:h val="0.29494555256307953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6397612453912855E-2"/>
          <c:y val="6.4722857488676705E-2"/>
          <c:w val="0.85833203810131342"/>
          <c:h val="0.8127797915193522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124,5</a:t>
                    </a:r>
                  </a:p>
                </c:rich>
              </c:tx>
              <c:numFmt formatCode="0.0" sourceLinked="0"/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122,3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114,5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106,1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100,4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97,5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87,8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80,3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71,7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69,4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65,0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63,0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/>
                      <a:t>56,2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figura1!$B$20:$B$32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figura1!$C$20:$C$32</c:f>
              <c:numCache>
                <c:formatCode>0.0</c:formatCode>
                <c:ptCount val="13"/>
                <c:pt idx="0">
                  <c:v>124.54782194495237</c:v>
                </c:pt>
                <c:pt idx="1">
                  <c:v>122.32950463306787</c:v>
                </c:pt>
                <c:pt idx="2">
                  <c:v>114.51113629088223</c:v>
                </c:pt>
                <c:pt idx="3">
                  <c:v>106.12750887350873</c:v>
                </c:pt>
                <c:pt idx="4">
                  <c:v>100.3631505531699</c:v>
                </c:pt>
                <c:pt idx="5">
                  <c:v>97.499347266894119</c:v>
                </c:pt>
                <c:pt idx="6">
                  <c:v>87.801992287268334</c:v>
                </c:pt>
                <c:pt idx="7">
                  <c:v>80.320629071846867</c:v>
                </c:pt>
                <c:pt idx="8">
                  <c:v>71.69767097383756</c:v>
                </c:pt>
                <c:pt idx="9">
                  <c:v>69.402484840073953</c:v>
                </c:pt>
                <c:pt idx="10">
                  <c:v>65.005655955191287</c:v>
                </c:pt>
                <c:pt idx="11">
                  <c:v>63.033554559891499</c:v>
                </c:pt>
                <c:pt idx="12">
                  <c:v>56.197545412410506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27044096"/>
        <c:axId val="27336704"/>
      </c:barChart>
      <c:catAx>
        <c:axId val="2704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27336704"/>
        <c:crossesAt val="0"/>
        <c:auto val="1"/>
        <c:lblAlgn val="ctr"/>
        <c:lblOffset val="100"/>
        <c:noMultiLvlLbl val="0"/>
      </c:catAx>
      <c:valAx>
        <c:axId val="27336704"/>
        <c:scaling>
          <c:orientation val="minMax"/>
          <c:max val="14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it-IT"/>
                  <a:t>Morti per milione di abitanti</a:t>
                </a:r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27044096"/>
        <c:crosses val="autoZero"/>
        <c:crossBetween val="between"/>
        <c:majorUnit val="20"/>
        <c:minorUnit val="4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568825544851583"/>
          <c:y val="0.12962872162399602"/>
          <c:w val="0.7851407454068241"/>
          <c:h val="0.54895974636833778"/>
        </c:manualLayout>
      </c:layout>
      <c:lineChart>
        <c:grouping val="standard"/>
        <c:varyColors val="0"/>
        <c:ser>
          <c:idx val="0"/>
          <c:order val="0"/>
          <c:tx>
            <c:strRef>
              <c:f>figura1!$N$1</c:f>
              <c:strCache>
                <c:ptCount val="1"/>
                <c:pt idx="0">
                  <c:v>Incidenti</c:v>
                </c:pt>
              </c:strCache>
            </c:strRef>
          </c:tx>
          <c:spPr>
            <a:ln w="38100">
              <a:solidFill>
                <a:srgbClr val="00206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133333333333334E-2"/>
                  <c:y val="6.6006600660066042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263.100</a:t>
                    </a:r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7.5509190263288631E-2"/>
                  <c:y val="-5.2805280528052813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181.227</a:t>
                    </a:r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figura1!$M$2:$M$14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figura1!$N$2:$N$14</c:f>
              <c:numCache>
                <c:formatCode>0</c:formatCode>
                <c:ptCount val="13"/>
                <c:pt idx="0">
                  <c:v>263100</c:v>
                </c:pt>
                <c:pt idx="1">
                  <c:v>265402</c:v>
                </c:pt>
                <c:pt idx="2">
                  <c:v>252271</c:v>
                </c:pt>
                <c:pt idx="3">
                  <c:v>243490</c:v>
                </c:pt>
                <c:pt idx="4">
                  <c:v>240011</c:v>
                </c:pt>
                <c:pt idx="5">
                  <c:v>238124</c:v>
                </c:pt>
                <c:pt idx="6">
                  <c:v>230871</c:v>
                </c:pt>
                <c:pt idx="7">
                  <c:v>218963</c:v>
                </c:pt>
                <c:pt idx="8">
                  <c:v>215405</c:v>
                </c:pt>
                <c:pt idx="9">
                  <c:v>212997</c:v>
                </c:pt>
                <c:pt idx="10">
                  <c:v>205638</c:v>
                </c:pt>
                <c:pt idx="11" formatCode="General">
                  <c:v>188228</c:v>
                </c:pt>
                <c:pt idx="12" formatCode="General">
                  <c:v>181227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figura1!$P$1</c:f>
              <c:strCache>
                <c:ptCount val="1"/>
                <c:pt idx="0">
                  <c:v>Feriti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3613128835795673E-2"/>
                  <c:y val="-4.4004400440044021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373.286</a:t>
                    </a:r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7.9483358171882762E-2"/>
                  <c:y val="-6.6006600660066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257.421</a:t>
                    </a:r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figura1!$M$2:$M$14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figura1!$P$2:$P$14</c:f>
              <c:numCache>
                <c:formatCode>#,##0</c:formatCode>
                <c:ptCount val="13"/>
                <c:pt idx="0">
                  <c:v>373286</c:v>
                </c:pt>
                <c:pt idx="1">
                  <c:v>378492</c:v>
                </c:pt>
                <c:pt idx="2">
                  <c:v>356475</c:v>
                </c:pt>
                <c:pt idx="3">
                  <c:v>343179</c:v>
                </c:pt>
                <c:pt idx="4">
                  <c:v>334858</c:v>
                </c:pt>
                <c:pt idx="5">
                  <c:v>332955</c:v>
                </c:pt>
                <c:pt idx="6">
                  <c:v>325850</c:v>
                </c:pt>
                <c:pt idx="7">
                  <c:v>310739</c:v>
                </c:pt>
                <c:pt idx="8" formatCode="0">
                  <c:v>307258</c:v>
                </c:pt>
                <c:pt idx="9" formatCode="0">
                  <c:v>304720</c:v>
                </c:pt>
                <c:pt idx="10" formatCode="0">
                  <c:v>292019</c:v>
                </c:pt>
                <c:pt idx="11" formatCode="General">
                  <c:v>266864</c:v>
                </c:pt>
                <c:pt idx="12" formatCode="General">
                  <c:v>257421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282048"/>
        <c:axId val="27300224"/>
      </c:lineChart>
      <c:lineChart>
        <c:grouping val="standard"/>
        <c:varyColors val="0"/>
        <c:ser>
          <c:idx val="1"/>
          <c:order val="1"/>
          <c:tx>
            <c:strRef>
              <c:f>figura1!$O$1</c:f>
              <c:strCache>
                <c:ptCount val="1"/>
                <c:pt idx="0">
                  <c:v>Morti</c:v>
                </c:pt>
              </c:strCache>
            </c:strRef>
          </c:tx>
          <c:spPr>
            <a:ln w="38100" cmpd="sng"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7066666666666667E-2"/>
                  <c:y val="3.9603960396039611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7.096</a:t>
                    </a:r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6.5573770491803282E-2"/>
                  <c:y val="3.9603960396039611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3.385</a:t>
                    </a:r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figura1!$M$2:$M$14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figura1!$O$2:$O$14</c:f>
              <c:numCache>
                <c:formatCode>#,##0</c:formatCode>
                <c:ptCount val="13"/>
                <c:pt idx="0">
                  <c:v>7096</c:v>
                </c:pt>
                <c:pt idx="1">
                  <c:v>6980</c:v>
                </c:pt>
                <c:pt idx="2">
                  <c:v>6563</c:v>
                </c:pt>
                <c:pt idx="3">
                  <c:v>6122</c:v>
                </c:pt>
                <c:pt idx="4">
                  <c:v>5818</c:v>
                </c:pt>
                <c:pt idx="5">
                  <c:v>5669</c:v>
                </c:pt>
                <c:pt idx="6">
                  <c:v>5131</c:v>
                </c:pt>
                <c:pt idx="7">
                  <c:v>4725</c:v>
                </c:pt>
                <c:pt idx="8" formatCode="0">
                  <c:v>4237</c:v>
                </c:pt>
                <c:pt idx="9" formatCode="0">
                  <c:v>4114</c:v>
                </c:pt>
                <c:pt idx="10" formatCode="0">
                  <c:v>3860</c:v>
                </c:pt>
                <c:pt idx="11" formatCode="General">
                  <c:v>3753</c:v>
                </c:pt>
                <c:pt idx="12" formatCode="General">
                  <c:v>3385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301760"/>
        <c:axId val="27303296"/>
      </c:lineChart>
      <c:catAx>
        <c:axId val="27282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27300224"/>
        <c:crosses val="autoZero"/>
        <c:auto val="1"/>
        <c:lblAlgn val="ctr"/>
        <c:lblOffset val="100"/>
        <c:tickLblSkip val="1"/>
        <c:noMultiLvlLbl val="0"/>
      </c:catAx>
      <c:valAx>
        <c:axId val="27300224"/>
        <c:scaling>
          <c:orientation val="minMax"/>
          <c:min val="5000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27282048"/>
        <c:crosses val="autoZero"/>
        <c:crossBetween val="between"/>
      </c:valAx>
      <c:catAx>
        <c:axId val="27301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7303296"/>
        <c:crosses val="autoZero"/>
        <c:auto val="1"/>
        <c:lblAlgn val="ctr"/>
        <c:lblOffset val="100"/>
        <c:noMultiLvlLbl val="0"/>
      </c:catAx>
      <c:valAx>
        <c:axId val="27303296"/>
        <c:scaling>
          <c:orientation val="minMax"/>
          <c:min val="2000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27301760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7794561992600086"/>
          <c:y val="0.86948689106169419"/>
          <c:w val="0.4486405959031658"/>
          <c:h val="8.0214011710074695E-2"/>
        </c:manualLayout>
      </c:layout>
      <c:overlay val="0"/>
      <c:spPr>
        <a:noFill/>
      </c:spPr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8714938497325321E-2"/>
          <c:y val="2.8252405949256338E-2"/>
          <c:w val="0.91899529808848945"/>
          <c:h val="0.6269932925051038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2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1.55296727676095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6.65557404326123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Foglio2!$L$3:$L$30</c:f>
              <c:strCache>
                <c:ptCount val="28"/>
                <c:pt idx="0">
                  <c:v>Slovacchia</c:v>
                </c:pt>
                <c:pt idx="1">
                  <c:v>Spagna</c:v>
                </c:pt>
                <c:pt idx="2">
                  <c:v>Grecia</c:v>
                </c:pt>
                <c:pt idx="3">
                  <c:v>Portogallo</c:v>
                </c:pt>
                <c:pt idx="4">
                  <c:v>Cipro</c:v>
                </c:pt>
                <c:pt idx="5">
                  <c:v>Danimarca</c:v>
                </c:pt>
                <c:pt idx="6">
                  <c:v>Bulgaria</c:v>
                </c:pt>
                <c:pt idx="7">
                  <c:v>Romania</c:v>
                </c:pt>
                <c:pt idx="8">
                  <c:v>Ungheria</c:v>
                </c:pt>
                <c:pt idx="9">
                  <c:v>Repubblica Ceca</c:v>
                </c:pt>
                <c:pt idx="10">
                  <c:v>Francia</c:v>
                </c:pt>
                <c:pt idx="11">
                  <c:v>Lettonia</c:v>
                </c:pt>
                <c:pt idx="12">
                  <c:v>Italia</c:v>
                </c:pt>
                <c:pt idx="13">
                  <c:v>Austria</c:v>
                </c:pt>
                <c:pt idx="14">
                  <c:v>Belgio</c:v>
                </c:pt>
                <c:pt idx="15">
                  <c:v>Polonia</c:v>
                </c:pt>
                <c:pt idx="16">
                  <c:v>Lituania</c:v>
                </c:pt>
                <c:pt idx="17">
                  <c:v>Croazia</c:v>
                </c:pt>
                <c:pt idx="18">
                  <c:v>Paesi Bassi</c:v>
                </c:pt>
                <c:pt idx="19">
                  <c:v>Irlanda</c:v>
                </c:pt>
                <c:pt idx="20">
                  <c:v>Slovenia</c:v>
                </c:pt>
                <c:pt idx="21">
                  <c:v>Germania</c:v>
                </c:pt>
                <c:pt idx="22">
                  <c:v>Regno Unito</c:v>
                </c:pt>
                <c:pt idx="23">
                  <c:v>Finlandia</c:v>
                </c:pt>
                <c:pt idx="24">
                  <c:v>Svezia</c:v>
                </c:pt>
                <c:pt idx="25">
                  <c:v>Estonia</c:v>
                </c:pt>
                <c:pt idx="26">
                  <c:v>Malta</c:v>
                </c:pt>
                <c:pt idx="27">
                  <c:v>Lussemburgo</c:v>
                </c:pt>
              </c:strCache>
            </c:strRef>
          </c:cat>
          <c:val>
            <c:numRef>
              <c:f>Foglio2!$M$3:$M$30</c:f>
              <c:numCache>
                <c:formatCode>General</c:formatCode>
                <c:ptCount val="28"/>
                <c:pt idx="0">
                  <c:v>-36.800000000000011</c:v>
                </c:pt>
                <c:pt idx="1">
                  <c:v>-32.200000000000003</c:v>
                </c:pt>
                <c:pt idx="2">
                  <c:v>-30.8</c:v>
                </c:pt>
                <c:pt idx="3">
                  <c:v>-30.6</c:v>
                </c:pt>
                <c:pt idx="4">
                  <c:v>-26.7</c:v>
                </c:pt>
                <c:pt idx="5">
                  <c:v>-24.7</c:v>
                </c:pt>
                <c:pt idx="6">
                  <c:v>-22.7</c:v>
                </c:pt>
                <c:pt idx="7">
                  <c:v>-21.7</c:v>
                </c:pt>
                <c:pt idx="8">
                  <c:v>-20.100000000000001</c:v>
                </c:pt>
                <c:pt idx="9">
                  <c:v>-19</c:v>
                </c:pt>
                <c:pt idx="10">
                  <c:v>-18.600000000000001</c:v>
                </c:pt>
                <c:pt idx="11">
                  <c:v>-17.899999999999999</c:v>
                </c:pt>
                <c:pt idx="12">
                  <c:v>-17.7</c:v>
                </c:pt>
                <c:pt idx="13">
                  <c:v>-17.600000000000001</c:v>
                </c:pt>
                <c:pt idx="14">
                  <c:v>-14.4</c:v>
                </c:pt>
                <c:pt idx="15">
                  <c:v>-14.1</c:v>
                </c:pt>
                <c:pt idx="16">
                  <c:v>-13.7</c:v>
                </c:pt>
                <c:pt idx="17">
                  <c:v>-13.6</c:v>
                </c:pt>
                <c:pt idx="18">
                  <c:v>-10.9</c:v>
                </c:pt>
                <c:pt idx="19">
                  <c:v>-10.4</c:v>
                </c:pt>
                <c:pt idx="20">
                  <c:v>-9.4</c:v>
                </c:pt>
                <c:pt idx="21">
                  <c:v>-8.5</c:v>
                </c:pt>
                <c:pt idx="22">
                  <c:v>-6</c:v>
                </c:pt>
                <c:pt idx="23">
                  <c:v>-5.0999999999999996</c:v>
                </c:pt>
                <c:pt idx="24">
                  <c:v>-2.2999999999999998</c:v>
                </c:pt>
                <c:pt idx="25">
                  <c:v>2.5</c:v>
                </c:pt>
                <c:pt idx="26">
                  <c:v>20</c:v>
                </c:pt>
                <c:pt idx="27">
                  <c:v>40.6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25631744"/>
        <c:axId val="25633536"/>
      </c:barChart>
      <c:catAx>
        <c:axId val="25631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it-IT"/>
          </a:p>
        </c:txPr>
        <c:crossAx val="25633536"/>
        <c:crosses val="autoZero"/>
        <c:auto val="1"/>
        <c:lblAlgn val="ctr"/>
        <c:lblOffset val="100"/>
        <c:noMultiLvlLbl val="0"/>
      </c:catAx>
      <c:valAx>
        <c:axId val="25633536"/>
        <c:scaling>
          <c:orientation val="minMax"/>
          <c:max val="50"/>
          <c:min val="-50"/>
        </c:scaling>
        <c:delete val="0"/>
        <c:axPos val="l"/>
        <c:majorGridlines>
          <c:spPr>
            <a:ln>
              <a:noFill/>
            </a:ln>
          </c:spPr>
        </c:majorGridlines>
        <c:numFmt formatCode="#,##0.00" sourceLinked="0"/>
        <c:majorTickMark val="out"/>
        <c:minorTickMark val="none"/>
        <c:tickLblPos val="nextTo"/>
        <c:crossAx val="25631744"/>
        <c:crosses val="autoZero"/>
        <c:crossBetween val="between"/>
        <c:majorUnit val="2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it-IT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27985814750254E-2"/>
          <c:y val="2.0531786866379874E-2"/>
          <c:w val="0.91635014325499387"/>
          <c:h val="0.6368253248821114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3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1.9061232784479895E-2"/>
                  <c:y val="-1.56343059513032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56,2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'[2]Grafico_XX (2)'!$A$3:$A$30</c:f>
              <c:strCache>
                <c:ptCount val="28"/>
                <c:pt idx="0">
                  <c:v>Svezia</c:v>
                </c:pt>
                <c:pt idx="1">
                  <c:v>Regno Unito</c:v>
                </c:pt>
                <c:pt idx="2">
                  <c:v>Olanda</c:v>
                </c:pt>
                <c:pt idx="3">
                  <c:v>Danimarca</c:v>
                </c:pt>
                <c:pt idx="4">
                  <c:v>Spagna</c:v>
                </c:pt>
                <c:pt idx="5">
                  <c:v>Slovacchia</c:v>
                </c:pt>
                <c:pt idx="6">
                  <c:v>Irlanda </c:v>
                </c:pt>
                <c:pt idx="7">
                  <c:v>Germania</c:v>
                </c:pt>
                <c:pt idx="8">
                  <c:v>Malta</c:v>
                </c:pt>
                <c:pt idx="9">
                  <c:v>Finlandia</c:v>
                </c:pt>
                <c:pt idx="10">
                  <c:v>Francia</c:v>
                </c:pt>
                <c:pt idx="11">
                  <c:v>Cipro</c:v>
                </c:pt>
                <c:pt idx="12">
                  <c:v>Austria</c:v>
                </c:pt>
                <c:pt idx="13">
                  <c:v>Italia</c:v>
                </c:pt>
                <c:pt idx="14">
                  <c:v>Ungheria</c:v>
                </c:pt>
                <c:pt idx="15">
                  <c:v>Slovenia</c:v>
                </c:pt>
                <c:pt idx="16">
                  <c:v>Estonia</c:v>
                </c:pt>
                <c:pt idx="17">
                  <c:v>Repubblica Ceca</c:v>
                </c:pt>
                <c:pt idx="18">
                  <c:v>Portogallo</c:v>
                </c:pt>
                <c:pt idx="19">
                  <c:v>Belgio</c:v>
                </c:pt>
                <c:pt idx="20">
                  <c:v>Grecia</c:v>
                </c:pt>
                <c:pt idx="21">
                  <c:v>Bulgaria</c:v>
                </c:pt>
                <c:pt idx="22">
                  <c:v>Lussemburgo</c:v>
                </c:pt>
                <c:pt idx="23">
                  <c:v>Croazia</c:v>
                </c:pt>
                <c:pt idx="24">
                  <c:v>Lituania</c:v>
                </c:pt>
                <c:pt idx="25">
                  <c:v>Polonia</c:v>
                </c:pt>
                <c:pt idx="26">
                  <c:v>Lettonia</c:v>
                </c:pt>
                <c:pt idx="27">
                  <c:v>Romania</c:v>
                </c:pt>
              </c:strCache>
            </c:strRef>
          </c:cat>
          <c:val>
            <c:numRef>
              <c:f>'[2]Grafico_XX (2)'!$C$3:$C$30</c:f>
              <c:numCache>
                <c:formatCode>General</c:formatCode>
                <c:ptCount val="28"/>
                <c:pt idx="0">
                  <c:v>27.208341491475469</c:v>
                </c:pt>
                <c:pt idx="1">
                  <c:v>28.014242065055925</c:v>
                </c:pt>
                <c:pt idx="2">
                  <c:v>33.969871108177649</c:v>
                </c:pt>
                <c:pt idx="3">
                  <c:v>34.269632036965518</c:v>
                </c:pt>
                <c:pt idx="4">
                  <c:v>35.952832451882578</c:v>
                </c:pt>
                <c:pt idx="5">
                  <c:v>41.213594350300028</c:v>
                </c:pt>
                <c:pt idx="6">
                  <c:v>41.384534860698551</c:v>
                </c:pt>
                <c:pt idx="7">
                  <c:v>41.478447860585121</c:v>
                </c:pt>
                <c:pt idx="8">
                  <c:v>42.718409736000233</c:v>
                </c:pt>
                <c:pt idx="9">
                  <c:v>47.542933295790391</c:v>
                </c:pt>
                <c:pt idx="10">
                  <c:v>49.558684489270824</c:v>
                </c:pt>
                <c:pt idx="11">
                  <c:v>50.815472849523843</c:v>
                </c:pt>
                <c:pt idx="12">
                  <c:v>53.834303928366054</c:v>
                </c:pt>
                <c:pt idx="13">
                  <c:v>56</c:v>
                </c:pt>
                <c:pt idx="14">
                  <c:v>59.643964888576804</c:v>
                </c:pt>
                <c:pt idx="15">
                  <c:v>60.71436030621409</c:v>
                </c:pt>
                <c:pt idx="16">
                  <c:v>61.355548586777196</c:v>
                </c:pt>
                <c:pt idx="17">
                  <c:v>61.809839651012112</c:v>
                </c:pt>
                <c:pt idx="18">
                  <c:v>61.979792871160498</c:v>
                </c:pt>
                <c:pt idx="19">
                  <c:v>64.506638001828023</c:v>
                </c:pt>
                <c:pt idx="20">
                  <c:v>78.644010924105118</c:v>
                </c:pt>
                <c:pt idx="21">
                  <c:v>82.366080988920103</c:v>
                </c:pt>
                <c:pt idx="22">
                  <c:v>83.792797171155158</c:v>
                </c:pt>
                <c:pt idx="23">
                  <c:v>86.341603044479996</c:v>
                </c:pt>
                <c:pt idx="24">
                  <c:v>86.813003780403477</c:v>
                </c:pt>
                <c:pt idx="25">
                  <c:v>87.119454786365424</c:v>
                </c:pt>
                <c:pt idx="26">
                  <c:v>88.446382468839943</c:v>
                </c:pt>
                <c:pt idx="27">
                  <c:v>92.956699360851502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5736320"/>
        <c:axId val="25737856"/>
      </c:barChart>
      <c:catAx>
        <c:axId val="25736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it-IT"/>
          </a:p>
        </c:txPr>
        <c:crossAx val="25737856"/>
        <c:crossesAt val="0"/>
        <c:auto val="1"/>
        <c:lblAlgn val="ctr"/>
        <c:lblOffset val="100"/>
        <c:noMultiLvlLbl val="0"/>
      </c:catAx>
      <c:valAx>
        <c:axId val="25737856"/>
        <c:scaling>
          <c:orientation val="minMax"/>
          <c:max val="100"/>
          <c:min val="0"/>
        </c:scaling>
        <c:delete val="0"/>
        <c:axPos val="l"/>
        <c:numFmt formatCode="#,##0.0" sourceLinked="0"/>
        <c:majorTickMark val="out"/>
        <c:minorTickMark val="none"/>
        <c:tickLblPos val="nextTo"/>
        <c:crossAx val="2573632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1080729462131364E-2"/>
          <c:y val="8.3665463410849557E-4"/>
          <c:w val="0.70767434745503444"/>
          <c:h val="0.639874398975822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Foglio4!$V$28</c:f>
              <c:strCache>
                <c:ptCount val="1"/>
                <c:pt idx="0">
                  <c:v>Variazione % 2013/2010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Foglio4!$P$29:$P$31</c:f>
              <c:strCache>
                <c:ptCount val="3"/>
                <c:pt idx="0">
                  <c:v>Autostrade e Raccordi</c:v>
                </c:pt>
                <c:pt idx="1">
                  <c:v>Strade extraurbane</c:v>
                </c:pt>
                <c:pt idx="2">
                  <c:v>Strade Urbane</c:v>
                </c:pt>
              </c:strCache>
            </c:strRef>
          </c:cat>
          <c:val>
            <c:numRef>
              <c:f>Foglio4!$V$29:$V$31</c:f>
              <c:numCache>
                <c:formatCode>0.0</c:formatCode>
                <c:ptCount val="3"/>
                <c:pt idx="0">
                  <c:v>-23.296630515771167</c:v>
                </c:pt>
                <c:pt idx="1">
                  <c:v>-9.6127423540786747</c:v>
                </c:pt>
                <c:pt idx="2">
                  <c:v>-15.578903078903078</c:v>
                </c:pt>
              </c:numCache>
            </c:numRef>
          </c:val>
        </c:ser>
        <c:ser>
          <c:idx val="1"/>
          <c:order val="1"/>
          <c:tx>
            <c:strRef>
              <c:f>Foglio4!$W$28</c:f>
              <c:strCache>
                <c:ptCount val="1"/>
                <c:pt idx="0">
                  <c:v>Variazione % 2013/2012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4464831804281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3.0581039755351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240758133156295E-3"/>
                  <c:y val="-4.2813455657492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Foglio4!$P$29:$P$31</c:f>
              <c:strCache>
                <c:ptCount val="3"/>
                <c:pt idx="0">
                  <c:v>Autostrade e Raccordi</c:v>
                </c:pt>
                <c:pt idx="1">
                  <c:v>Strade extraurbane</c:v>
                </c:pt>
                <c:pt idx="2">
                  <c:v>Strade Urbane</c:v>
                </c:pt>
              </c:strCache>
            </c:strRef>
          </c:cat>
          <c:val>
            <c:numRef>
              <c:f>Foglio4!$W$29:$W$31</c:f>
              <c:numCache>
                <c:formatCode>0.0</c:formatCode>
                <c:ptCount val="3"/>
                <c:pt idx="0">
                  <c:v>-1.4780944279030199</c:v>
                </c:pt>
                <c:pt idx="1">
                  <c:v>-1.8077284537564264</c:v>
                </c:pt>
                <c:pt idx="2">
                  <c:v>-4.3520323037449344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714688"/>
        <c:axId val="27716224"/>
      </c:barChart>
      <c:catAx>
        <c:axId val="27714688"/>
        <c:scaling>
          <c:orientation val="minMax"/>
        </c:scaling>
        <c:delete val="0"/>
        <c:axPos val="l"/>
        <c:numFmt formatCode="General" sourceLinked="0"/>
        <c:majorTickMark val="in"/>
        <c:minorTickMark val="none"/>
        <c:tickLblPos val="high"/>
        <c:txPr>
          <a:bodyPr/>
          <a:lstStyle/>
          <a:p>
            <a:pPr>
              <a:defRPr b="1"/>
            </a:pPr>
            <a:endParaRPr lang="it-IT"/>
          </a:p>
        </c:txPr>
        <c:crossAx val="27716224"/>
        <c:crosses val="autoZero"/>
        <c:auto val="1"/>
        <c:lblAlgn val="ctr"/>
        <c:lblOffset val="100"/>
        <c:noMultiLvlLbl val="0"/>
      </c:catAx>
      <c:valAx>
        <c:axId val="2771622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extTo"/>
        <c:crossAx val="27714688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0.14421823352772553"/>
          <c:y val="0.7692048462401726"/>
          <c:w val="0.64697083876785355"/>
          <c:h val="0.21761527254608962"/>
        </c:manualLayout>
      </c:layout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200"/>
      </a:pPr>
      <a:endParaRPr lang="it-IT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080729462131364E-2"/>
          <c:y val="4.8325087742723746E-2"/>
          <c:w val="0.70425832217658679"/>
          <c:h val="0.655867695111921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Foglio4!$M$28</c:f>
              <c:strCache>
                <c:ptCount val="1"/>
                <c:pt idx="0">
                  <c:v>Variazione % 2013/2010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Foglio4!$A$29:$A$31</c:f>
              <c:strCache>
                <c:ptCount val="3"/>
                <c:pt idx="0">
                  <c:v>Autostrade e Raccordi</c:v>
                </c:pt>
                <c:pt idx="1">
                  <c:v>Strade extraurbane</c:v>
                </c:pt>
                <c:pt idx="2">
                  <c:v>Strade Urbane</c:v>
                </c:pt>
              </c:strCache>
            </c:strRef>
          </c:cat>
          <c:val>
            <c:numRef>
              <c:f>Foglio4!$M$29:$M$31</c:f>
              <c:numCache>
                <c:formatCode>0.0</c:formatCode>
                <c:ptCount val="3"/>
                <c:pt idx="0">
                  <c:v>-14.627659574468087</c:v>
                </c:pt>
                <c:pt idx="1">
                  <c:v>-16.002044989775044</c:v>
                </c:pt>
                <c:pt idx="2">
                  <c:v>-20.258136924803587</c:v>
                </c:pt>
              </c:numCache>
            </c:numRef>
          </c:val>
        </c:ser>
        <c:ser>
          <c:idx val="1"/>
          <c:order val="1"/>
          <c:tx>
            <c:strRef>
              <c:f>Foglio4!$N$28</c:f>
              <c:strCache>
                <c:ptCount val="1"/>
                <c:pt idx="0">
                  <c:v>Variazione % 2013/2012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21108057985577E-3"/>
                  <c:y val="-1.836968779727193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449291706302925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8601126058509792E-17"/>
                  <c:y val="-3.673937559454387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Foglio4!$A$29:$A$31</c:f>
              <c:strCache>
                <c:ptCount val="3"/>
                <c:pt idx="0">
                  <c:v>Autostrade e Raccordi</c:v>
                </c:pt>
                <c:pt idx="1">
                  <c:v>Strade extraurbane</c:v>
                </c:pt>
                <c:pt idx="2">
                  <c:v>Strade Urbane</c:v>
                </c:pt>
              </c:strCache>
            </c:strRef>
          </c:cat>
          <c:val>
            <c:numRef>
              <c:f>Foglio4!$N$29:$N$31</c:f>
              <c:numCache>
                <c:formatCode>0.0</c:formatCode>
                <c:ptCount val="3"/>
                <c:pt idx="0">
                  <c:v>-2.7272727272727275</c:v>
                </c:pt>
                <c:pt idx="1">
                  <c:v>-9.7748489840746817</c:v>
                </c:pt>
                <c:pt idx="2">
                  <c:v>-11.298377028714103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764224"/>
        <c:axId val="27765760"/>
      </c:barChart>
      <c:catAx>
        <c:axId val="27764224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high"/>
        <c:txPr>
          <a:bodyPr/>
          <a:lstStyle/>
          <a:p>
            <a:pPr>
              <a:defRPr b="1"/>
            </a:pPr>
            <a:endParaRPr lang="it-IT"/>
          </a:p>
        </c:txPr>
        <c:crossAx val="27765760"/>
        <c:crosses val="autoZero"/>
        <c:auto val="1"/>
        <c:lblAlgn val="ctr"/>
        <c:lblOffset val="100"/>
        <c:noMultiLvlLbl val="0"/>
      </c:catAx>
      <c:valAx>
        <c:axId val="27765760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crossAx val="27764224"/>
        <c:crosses val="autoZero"/>
        <c:crossBetween val="between"/>
      </c:valAx>
      <c:spPr>
        <a:noFill/>
        <a:ln w="25377">
          <a:noFill/>
        </a:ln>
      </c:spPr>
    </c:plotArea>
    <c:legend>
      <c:legendPos val="b"/>
      <c:layout>
        <c:manualLayout>
          <c:xMode val="edge"/>
          <c:yMode val="edge"/>
          <c:x val="0.14421822272215976"/>
          <c:y val="0.81769936985724867"/>
          <c:w val="0.607816939549223"/>
          <c:h val="0.18041308127623296"/>
        </c:manualLayout>
      </c:layout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199"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Foglio5!$B$1</c:f>
              <c:strCache>
                <c:ptCount val="1"/>
                <c:pt idx="0">
                  <c:v>Strade Urbane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Foglio5!$A$2:$A$8</c:f>
              <c:strCache>
                <c:ptCount val="7"/>
                <c:pt idx="0">
                  <c:v>Lunedì notte</c:v>
                </c:pt>
                <c:pt idx="1">
                  <c:v>Martedì notte</c:v>
                </c:pt>
                <c:pt idx="2">
                  <c:v>Mercoledì notte</c:v>
                </c:pt>
                <c:pt idx="3">
                  <c:v>Giovedì notte</c:v>
                </c:pt>
                <c:pt idx="4">
                  <c:v>Venerdì notte</c:v>
                </c:pt>
                <c:pt idx="5">
                  <c:v>Sabato notte</c:v>
                </c:pt>
                <c:pt idx="6">
                  <c:v>Domenica notte</c:v>
                </c:pt>
              </c:strCache>
            </c:strRef>
          </c:cat>
          <c:val>
            <c:numRef>
              <c:f>Foglio5!$B$2:$B$8</c:f>
              <c:numCache>
                <c:formatCode>0.0</c:formatCode>
                <c:ptCount val="7"/>
                <c:pt idx="0">
                  <c:v>1.9433647973348136</c:v>
                </c:pt>
                <c:pt idx="1">
                  <c:v>1.975169300225734</c:v>
                </c:pt>
                <c:pt idx="2">
                  <c:v>1.8592964824120597</c:v>
                </c:pt>
                <c:pt idx="3">
                  <c:v>2.4014499320344358</c:v>
                </c:pt>
                <c:pt idx="4">
                  <c:v>2.0030816640986138</c:v>
                </c:pt>
                <c:pt idx="5">
                  <c:v>1.7588580168238594</c:v>
                </c:pt>
                <c:pt idx="6">
                  <c:v>1.7866258295048498</c:v>
                </c:pt>
              </c:numCache>
            </c:numRef>
          </c:val>
        </c:ser>
        <c:ser>
          <c:idx val="1"/>
          <c:order val="1"/>
          <c:tx>
            <c:strRef>
              <c:f>Foglio5!$C$1</c:f>
              <c:strCache>
                <c:ptCount val="1"/>
                <c:pt idx="0">
                  <c:v>Strade extraurbane</c:v>
                </c:pt>
              </c:strCache>
            </c:strRef>
          </c:tx>
          <c:spPr>
            <a:ln>
              <a:solidFill>
                <a:schemeClr val="tx2">
                  <a:lumMod val="50000"/>
                </a:schemeClr>
              </a:solidFill>
            </a:ln>
          </c:spPr>
          <c:marker>
            <c:symbol val="square"/>
            <c:size val="5"/>
            <c:spPr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3.0555555555555558E-2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66666666666667E-2"/>
                  <c:y val="-1.85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5555555555555558E-3"/>
                  <c:y val="-3.7037037037037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5555555555555558E-3"/>
                  <c:y val="-4.6296296296296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1111111111111115E-2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Foglio5!$A$2:$A$8</c:f>
              <c:strCache>
                <c:ptCount val="7"/>
                <c:pt idx="0">
                  <c:v>Lunedì notte</c:v>
                </c:pt>
                <c:pt idx="1">
                  <c:v>Martedì notte</c:v>
                </c:pt>
                <c:pt idx="2">
                  <c:v>Mercoledì notte</c:v>
                </c:pt>
                <c:pt idx="3">
                  <c:v>Giovedì notte</c:v>
                </c:pt>
                <c:pt idx="4">
                  <c:v>Venerdì notte</c:v>
                </c:pt>
                <c:pt idx="5">
                  <c:v>Sabato notte</c:v>
                </c:pt>
                <c:pt idx="6">
                  <c:v>Domenica notte</c:v>
                </c:pt>
              </c:strCache>
            </c:strRef>
          </c:cat>
          <c:val>
            <c:numRef>
              <c:f>Foglio5!$C$2:$C$8</c:f>
              <c:numCache>
                <c:formatCode>0.0</c:formatCode>
                <c:ptCount val="7"/>
                <c:pt idx="0">
                  <c:v>8.3228247162673412</c:v>
                </c:pt>
                <c:pt idx="1">
                  <c:v>6.0679611650485441</c:v>
                </c:pt>
                <c:pt idx="2">
                  <c:v>6.9852941176470589</c:v>
                </c:pt>
                <c:pt idx="3">
                  <c:v>6.6743383199079389</c:v>
                </c:pt>
                <c:pt idx="4">
                  <c:v>7.2794117647058831</c:v>
                </c:pt>
                <c:pt idx="5">
                  <c:v>6.4874342489772037</c:v>
                </c:pt>
                <c:pt idx="6">
                  <c:v>7.9443892750744789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033408"/>
        <c:axId val="28034944"/>
      </c:radarChart>
      <c:catAx>
        <c:axId val="2803340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28034944"/>
        <c:crosses val="autoZero"/>
        <c:auto val="1"/>
        <c:lblAlgn val="ctr"/>
        <c:lblOffset val="100"/>
        <c:noMultiLvlLbl val="0"/>
      </c:catAx>
      <c:valAx>
        <c:axId val="28034944"/>
        <c:scaling>
          <c:orientation val="minMax"/>
        </c:scaling>
        <c:delete val="0"/>
        <c:axPos val="l"/>
        <c:majorGridlines/>
        <c:numFmt formatCode="0.0" sourceLinked="1"/>
        <c:majorTickMark val="cross"/>
        <c:minorTickMark val="none"/>
        <c:tickLblPos val="nextTo"/>
        <c:crossAx val="28033408"/>
        <c:crosses val="autoZero"/>
        <c:crossBetween val="between"/>
        <c:majorUnit val="3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376459523932305E-2"/>
          <c:y val="6.7930068291748663E-2"/>
          <c:w val="0.83634628057332794"/>
          <c:h val="0.6153538011920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Foglio9!$B$2</c:f>
              <c:strCache>
                <c:ptCount val="1"/>
                <c:pt idx="0">
                  <c:v>Maschi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Foglio9!$A$3:$A$22</c:f>
              <c:strCache>
                <c:ptCount val="20"/>
                <c:pt idx="0">
                  <c:v> 0 - 4 </c:v>
                </c:pt>
                <c:pt idx="1">
                  <c:v> 5 - 9 </c:v>
                </c:pt>
                <c:pt idx="2">
                  <c:v> 10 -14 </c:v>
                </c:pt>
                <c:pt idx="3">
                  <c:v> 15 -19 </c:v>
                </c:pt>
                <c:pt idx="4">
                  <c:v> 20 -24 </c:v>
                </c:pt>
                <c:pt idx="5">
                  <c:v> 25 -29 </c:v>
                </c:pt>
                <c:pt idx="6">
                  <c:v> 30 - 34 </c:v>
                </c:pt>
                <c:pt idx="7">
                  <c:v> 35 - 39 </c:v>
                </c:pt>
                <c:pt idx="8">
                  <c:v> 40 - 44 </c:v>
                </c:pt>
                <c:pt idx="9">
                  <c:v> 45 - 49 </c:v>
                </c:pt>
                <c:pt idx="10">
                  <c:v> 50 -54 </c:v>
                </c:pt>
                <c:pt idx="11">
                  <c:v> 55 -59 </c:v>
                </c:pt>
                <c:pt idx="12">
                  <c:v> 60 -64 </c:v>
                </c:pt>
                <c:pt idx="13">
                  <c:v> 65 -69 </c:v>
                </c:pt>
                <c:pt idx="14">
                  <c:v> 70 - 74 </c:v>
                </c:pt>
                <c:pt idx="15">
                  <c:v> 75 - 79 </c:v>
                </c:pt>
                <c:pt idx="16">
                  <c:v> 80 - 84 </c:v>
                </c:pt>
                <c:pt idx="17">
                  <c:v> 85 - 89 </c:v>
                </c:pt>
                <c:pt idx="18">
                  <c:v> 90 - 94 </c:v>
                </c:pt>
                <c:pt idx="19">
                  <c:v> 95 - 99 </c:v>
                </c:pt>
              </c:strCache>
            </c:strRef>
          </c:cat>
          <c:val>
            <c:numRef>
              <c:f>Foglio9!$B$3:$B$22</c:f>
              <c:numCache>
                <c:formatCode>General</c:formatCode>
                <c:ptCount val="20"/>
                <c:pt idx="0">
                  <c:v>13</c:v>
                </c:pt>
                <c:pt idx="1">
                  <c:v>8</c:v>
                </c:pt>
                <c:pt idx="2">
                  <c:v>16</c:v>
                </c:pt>
                <c:pt idx="3">
                  <c:v>128</c:v>
                </c:pt>
                <c:pt idx="4">
                  <c:v>248</c:v>
                </c:pt>
                <c:pt idx="5">
                  <c:v>221</c:v>
                </c:pt>
                <c:pt idx="6">
                  <c:v>176</c:v>
                </c:pt>
                <c:pt idx="7">
                  <c:v>181</c:v>
                </c:pt>
                <c:pt idx="8">
                  <c:v>222</c:v>
                </c:pt>
                <c:pt idx="9">
                  <c:v>200</c:v>
                </c:pt>
                <c:pt idx="10">
                  <c:v>178</c:v>
                </c:pt>
                <c:pt idx="11">
                  <c:v>160</c:v>
                </c:pt>
                <c:pt idx="12">
                  <c:v>145</c:v>
                </c:pt>
                <c:pt idx="13">
                  <c:v>151</c:v>
                </c:pt>
                <c:pt idx="14">
                  <c:v>175</c:v>
                </c:pt>
                <c:pt idx="15">
                  <c:v>160</c:v>
                </c:pt>
                <c:pt idx="16">
                  <c:v>149</c:v>
                </c:pt>
                <c:pt idx="17">
                  <c:v>76</c:v>
                </c:pt>
                <c:pt idx="18">
                  <c:v>34</c:v>
                </c:pt>
                <c:pt idx="19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Foglio9!$C$2</c:f>
              <c:strCache>
                <c:ptCount val="1"/>
                <c:pt idx="0">
                  <c:v>Femmine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Foglio9!$A$3:$A$22</c:f>
              <c:strCache>
                <c:ptCount val="20"/>
                <c:pt idx="0">
                  <c:v> 0 - 4 </c:v>
                </c:pt>
                <c:pt idx="1">
                  <c:v> 5 - 9 </c:v>
                </c:pt>
                <c:pt idx="2">
                  <c:v> 10 -14 </c:v>
                </c:pt>
                <c:pt idx="3">
                  <c:v> 15 -19 </c:v>
                </c:pt>
                <c:pt idx="4">
                  <c:v> 20 -24 </c:v>
                </c:pt>
                <c:pt idx="5">
                  <c:v> 25 -29 </c:v>
                </c:pt>
                <c:pt idx="6">
                  <c:v> 30 - 34 </c:v>
                </c:pt>
                <c:pt idx="7">
                  <c:v> 35 - 39 </c:v>
                </c:pt>
                <c:pt idx="8">
                  <c:v> 40 - 44 </c:v>
                </c:pt>
                <c:pt idx="9">
                  <c:v> 45 - 49 </c:v>
                </c:pt>
                <c:pt idx="10">
                  <c:v> 50 -54 </c:v>
                </c:pt>
                <c:pt idx="11">
                  <c:v> 55 -59 </c:v>
                </c:pt>
                <c:pt idx="12">
                  <c:v> 60 -64 </c:v>
                </c:pt>
                <c:pt idx="13">
                  <c:v> 65 -69 </c:v>
                </c:pt>
                <c:pt idx="14">
                  <c:v> 70 - 74 </c:v>
                </c:pt>
                <c:pt idx="15">
                  <c:v> 75 - 79 </c:v>
                </c:pt>
                <c:pt idx="16">
                  <c:v> 80 - 84 </c:v>
                </c:pt>
                <c:pt idx="17">
                  <c:v> 85 - 89 </c:v>
                </c:pt>
                <c:pt idx="18">
                  <c:v> 90 - 94 </c:v>
                </c:pt>
                <c:pt idx="19">
                  <c:v> 95 - 99 </c:v>
                </c:pt>
              </c:strCache>
            </c:strRef>
          </c:cat>
          <c:val>
            <c:numRef>
              <c:f>Foglio9!$C$3:$C$22</c:f>
              <c:numCache>
                <c:formatCode>General</c:formatCode>
                <c:ptCount val="20"/>
                <c:pt idx="0">
                  <c:v>10</c:v>
                </c:pt>
                <c:pt idx="1">
                  <c:v>3</c:v>
                </c:pt>
                <c:pt idx="2">
                  <c:v>5</c:v>
                </c:pt>
                <c:pt idx="3">
                  <c:v>35</c:v>
                </c:pt>
                <c:pt idx="4">
                  <c:v>57</c:v>
                </c:pt>
                <c:pt idx="5">
                  <c:v>37</c:v>
                </c:pt>
                <c:pt idx="6">
                  <c:v>24</c:v>
                </c:pt>
                <c:pt idx="7">
                  <c:v>38</c:v>
                </c:pt>
                <c:pt idx="8">
                  <c:v>34</c:v>
                </c:pt>
                <c:pt idx="9">
                  <c:v>34</c:v>
                </c:pt>
                <c:pt idx="10">
                  <c:v>44</c:v>
                </c:pt>
                <c:pt idx="11">
                  <c:v>38</c:v>
                </c:pt>
                <c:pt idx="12">
                  <c:v>44</c:v>
                </c:pt>
                <c:pt idx="13">
                  <c:v>45</c:v>
                </c:pt>
                <c:pt idx="14">
                  <c:v>52</c:v>
                </c:pt>
                <c:pt idx="15">
                  <c:v>57</c:v>
                </c:pt>
                <c:pt idx="16">
                  <c:v>63</c:v>
                </c:pt>
                <c:pt idx="17">
                  <c:v>36</c:v>
                </c:pt>
                <c:pt idx="18">
                  <c:v>9</c:v>
                </c:pt>
                <c:pt idx="19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28104960"/>
        <c:axId val="28106752"/>
      </c:barChart>
      <c:catAx>
        <c:axId val="28104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it-IT"/>
          </a:p>
        </c:txPr>
        <c:crossAx val="28106752"/>
        <c:crosses val="autoZero"/>
        <c:auto val="1"/>
        <c:lblAlgn val="ctr"/>
        <c:lblOffset val="100"/>
        <c:noMultiLvlLbl val="0"/>
      </c:catAx>
      <c:valAx>
        <c:axId val="2810675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8104960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83477235952418505"/>
          <c:y val="7.3675912174092209E-2"/>
          <c:w val="0.15256374191277561"/>
          <c:h val="0.27727458891992673"/>
        </c:manualLayout>
      </c:layout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0.7344</cdr:x>
      <cdr:y>0.00798</cdr:y>
    </cdr:from>
    <cdr:to>
      <cdr:x>0.99126</cdr:x>
      <cdr:y>0.13062</cdr:y>
    </cdr:to>
    <cdr:sp macro="" textlink="">
      <cdr:nvSpPr>
        <cdr:cNvPr id="10242" name="CasellaDiTesto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71974" y="18172"/>
          <a:ext cx="1529149" cy="2791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91440" tIns="45720" rIns="91440" bIns="45720" anchor="t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it-IT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Scala </a:t>
          </a:r>
          <a:r>
            <a:rPr lang="it-IT" sz="900" b="1" i="0" u="none" strike="noStrike" baseline="0">
              <a:solidFill>
                <a:srgbClr val="000000"/>
              </a:solidFill>
              <a:latin typeface="Arial"/>
              <a:cs typeface="Arial"/>
            </a:rPr>
            <a:t>Serie Morti</a:t>
          </a:r>
          <a:endParaRPr lang="it-IT"/>
        </a:p>
      </cdr:txBody>
    </cdr:sp>
  </cdr:relSizeAnchor>
  <cdr:relSizeAnchor xmlns:cdr="http://schemas.openxmlformats.org/drawingml/2006/chartDrawing">
    <cdr:from>
      <cdr:x>0</cdr:x>
      <cdr:y>0.01333</cdr:y>
    </cdr:from>
    <cdr:to>
      <cdr:x>0.352</cdr:x>
      <cdr:y>0.13597</cdr:y>
    </cdr:to>
    <cdr:sp macro="" textlink="">
      <cdr:nvSpPr>
        <cdr:cNvPr id="10243" name="CasellaDiTesto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0345"/>
          <a:ext cx="2095500" cy="2791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91440" tIns="45720" rIns="91440" bIns="45720" anchor="t"/>
        <a:lstStyle xmlns:a="http://schemas.openxmlformats.org/drawingml/2006/main"/>
        <a:p xmlns:a="http://schemas.openxmlformats.org/drawingml/2006/main">
          <a:pPr algn="l" rtl="0">
            <a:lnSpc>
              <a:spcPts val="600"/>
            </a:lnSpc>
            <a:defRPr sz="1000"/>
          </a:pPr>
          <a:r>
            <a:rPr lang="it-IT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Scala </a:t>
          </a:r>
          <a:r>
            <a:rPr lang="it-IT" sz="900" b="1" i="0" u="none" strike="noStrike" baseline="0">
              <a:solidFill>
                <a:srgbClr val="000000"/>
              </a:solidFill>
              <a:latin typeface="Arial"/>
              <a:cs typeface="Arial"/>
            </a:rPr>
            <a:t>Serie Incidenti e Feriti</a:t>
          </a:r>
          <a:endParaRPr lang="it-IT" sz="900" b="0" i="0" u="none" strike="noStrike" baseline="0">
            <a:solidFill>
              <a:srgbClr val="000000"/>
            </a:solidFill>
            <a:latin typeface="Arial"/>
            <a:cs typeface="Arial"/>
          </a:endParaRPr>
        </a:p>
        <a:p xmlns:a="http://schemas.openxmlformats.org/drawingml/2006/main">
          <a:pPr algn="ctr" rtl="0">
            <a:lnSpc>
              <a:spcPts val="1000"/>
            </a:lnSpc>
            <a:defRPr sz="1000"/>
          </a:pPr>
          <a:endParaRPr lang="it-IT"/>
        </a:p>
      </cdr:txBody>
    </cdr:sp>
  </cdr:relSizeAnchor>
  <cdr:relSizeAnchor xmlns:cdr="http://schemas.openxmlformats.org/drawingml/2006/chartDrawing">
    <cdr:from>
      <cdr:x>0.7344</cdr:x>
      <cdr:y>0.00798</cdr:y>
    </cdr:from>
    <cdr:to>
      <cdr:x>0.99126</cdr:x>
      <cdr:y>0.13062</cdr:y>
    </cdr:to>
    <cdr:sp macro="" textlink="">
      <cdr:nvSpPr>
        <cdr:cNvPr id="2" name="CasellaDiTesto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71974" y="18172"/>
          <a:ext cx="1529149" cy="2791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91440" tIns="45720" rIns="91440" bIns="45720" anchor="t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it-IT" sz="900" b="1" i="0" u="none" strike="noStrike" baseline="0">
              <a:solidFill>
                <a:srgbClr val="000000"/>
              </a:solidFill>
              <a:latin typeface="Arial"/>
              <a:cs typeface="Arial"/>
            </a:rPr>
            <a:t>Serie Morti</a:t>
          </a:r>
          <a:endParaRPr lang="it-IT"/>
        </a:p>
      </cdr:txBody>
    </cdr:sp>
  </cdr:relSizeAnchor>
  <cdr:relSizeAnchor xmlns:cdr="http://schemas.openxmlformats.org/drawingml/2006/chartDrawing">
    <cdr:from>
      <cdr:x>0</cdr:x>
      <cdr:y>0.01333</cdr:y>
    </cdr:from>
    <cdr:to>
      <cdr:x>0.352</cdr:x>
      <cdr:y>0.09571</cdr:y>
    </cdr:to>
    <cdr:sp macro="" textlink="">
      <cdr:nvSpPr>
        <cdr:cNvPr id="3" name="CasellaDiTesto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23108"/>
          <a:ext cx="1800454" cy="1428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91440" tIns="45720" rIns="91440" bIns="45720" anchor="t"/>
        <a:lstStyle xmlns:a="http://schemas.openxmlformats.org/drawingml/2006/main"/>
        <a:p xmlns:a="http://schemas.openxmlformats.org/drawingml/2006/main">
          <a:pPr algn="l" rtl="0">
            <a:lnSpc>
              <a:spcPts val="600"/>
            </a:lnSpc>
            <a:defRPr sz="1000"/>
          </a:pPr>
          <a:r>
            <a:rPr lang="it-IT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Scala </a:t>
          </a:r>
          <a:r>
            <a:rPr lang="it-IT" sz="900" b="1" i="0" u="none" strike="noStrike" baseline="0">
              <a:solidFill>
                <a:srgbClr val="000000"/>
              </a:solidFill>
              <a:latin typeface="Arial"/>
              <a:cs typeface="Arial"/>
            </a:rPr>
            <a:t>Serie Incidenti e Feriti</a:t>
          </a:r>
          <a:endParaRPr lang="it-IT" sz="900" b="0" i="0" u="none" strike="noStrike" baseline="0">
            <a:solidFill>
              <a:srgbClr val="000000"/>
            </a:solidFill>
            <a:latin typeface="Arial"/>
            <a:cs typeface="Arial"/>
          </a:endParaRPr>
        </a:p>
        <a:p xmlns:a="http://schemas.openxmlformats.org/drawingml/2006/main">
          <a:pPr algn="ctr" rtl="0">
            <a:lnSpc>
              <a:spcPts val="1000"/>
            </a:lnSpc>
            <a:defRPr sz="1000"/>
          </a:pPr>
          <a:endParaRPr lang="it-IT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0.08788</cdr:x>
      <cdr:y>0.28921</cdr:y>
    </cdr:from>
    <cdr:to>
      <cdr:x>1</cdr:x>
      <cdr:y>0.2924</cdr:y>
    </cdr:to>
    <cdr:cxnSp macro="">
      <cdr:nvCxnSpPr>
        <cdr:cNvPr id="2" name="Connettore 1 1"/>
        <cdr:cNvCxnSpPr/>
      </cdr:nvCxnSpPr>
      <cdr:spPr>
        <a:xfrm xmlns:a="http://schemas.openxmlformats.org/drawingml/2006/main" flipV="1">
          <a:off x="585546" y="1097755"/>
          <a:ext cx="6077192" cy="1209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7DFF7BF-9817-4F44-A8F8-9733BA5A2EB2}" type="datetimeFigureOut">
              <a:rPr lang="it-IT"/>
              <a:pPr>
                <a:defRPr/>
              </a:pPr>
              <a:t>05/11/2014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8300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dirty="0" smtClean="0"/>
              <a:t>Fare clic per modificare stili del testo dello schema</a:t>
            </a:r>
          </a:p>
          <a:p>
            <a:pPr lvl="1"/>
            <a:r>
              <a:rPr lang="it-IT" noProof="0" dirty="0" smtClean="0"/>
              <a:t>Secondo livello</a:t>
            </a:r>
          </a:p>
          <a:p>
            <a:pPr lvl="2"/>
            <a:r>
              <a:rPr lang="it-IT" noProof="0" dirty="0" smtClean="0"/>
              <a:t>Terzo livello</a:t>
            </a:r>
          </a:p>
          <a:p>
            <a:pPr lvl="3"/>
            <a:r>
              <a:rPr lang="it-IT" noProof="0" dirty="0" smtClean="0"/>
              <a:t>Quarto livello</a:t>
            </a:r>
          </a:p>
          <a:p>
            <a:pPr lvl="4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789AEBD-5D5D-4ECA-A7A4-BC8A89CB34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9227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21B76A-FF34-4C62-B3BF-41ADE290E617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19486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F0A8AE-62D8-45E0-AD6D-2DBBC4F6A38B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it-IT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313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89AEBD-5D5D-4ECA-A7A4-BC8A89CB34DC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356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89AEBD-5D5D-4ECA-A7A4-BC8A89CB34DC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6395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F30897-D8FC-473B-9D1B-48A1F7696D69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it-IT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59722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DEA3B9-B29C-4C3B-BA4A-12981A815CB8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it-IT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481075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E04709-DDA9-4736-8062-902D8C8E1369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94041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C409E4-A4F1-4960-A1AF-ACE98ACDA4ED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936538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89AEBD-5D5D-4ECA-A7A4-BC8A89CB34DC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2067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E8ABC6-3B60-4A35-BA7C-4E1C20EF9B8B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53788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5166B0-27E4-433E-A011-DA0DB757AACA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it-IT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224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F1FE6C-833C-4176-B2EA-4DFC6A02C308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t-IT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000" dirty="0" smtClean="0"/>
          </a:p>
        </p:txBody>
      </p:sp>
    </p:spTree>
    <p:extLst>
      <p:ext uri="{BB962C8B-B14F-4D97-AF65-F5344CB8AC3E}">
        <p14:creationId xmlns:p14="http://schemas.microsoft.com/office/powerpoint/2010/main" val="3529769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0D5169-4F36-4B80-B9C4-0A1E9752C4A6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8783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898525" algn="l"/>
                <a:tab pos="-449263" algn="l"/>
                <a:tab pos="449263" algn="l"/>
                <a:tab pos="898525" algn="l"/>
                <a:tab pos="1349375" algn="l"/>
                <a:tab pos="1801813" algn="l"/>
                <a:tab pos="2251075" algn="l"/>
                <a:tab pos="2701925" algn="l"/>
                <a:tab pos="3151188" algn="l"/>
                <a:tab pos="4049713" algn="l"/>
                <a:tab pos="4503738" algn="l"/>
                <a:tab pos="4953000" algn="l"/>
              </a:tabLst>
            </a:pPr>
            <a:endParaRPr kumimoji="0" lang="it-IT" alt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89AEBD-5D5D-4ECA-A7A4-BC8A89CB34DC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1969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9DA0708-C583-4404-A93F-F0BB20116070}" type="datetimeFigureOut">
              <a:rPr lang="it-IT"/>
              <a:pPr>
                <a:defRPr/>
              </a:pPr>
              <a:t>05/11/2014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24D5208-BDD7-4342-A743-E75E8CC325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9970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28C6F92-0E30-4E62-9B69-59155EE58F2A}" type="datetimeFigureOut">
              <a:rPr lang="it-IT"/>
              <a:pPr>
                <a:defRPr/>
              </a:pPr>
              <a:t>05/11/2014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01B764-E335-4AB2-96D5-B5C5E87C4D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9372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04E5C3E-986E-4CD7-B049-18D892ED0774}" type="datetimeFigureOut">
              <a:rPr lang="it-IT"/>
              <a:pPr>
                <a:defRPr/>
              </a:pPr>
              <a:t>05/11/2014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CF8965F-974A-4898-9CBE-FF23E08217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3508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83185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16747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4059F2A-9422-4F2C-AD2E-475F6B2146BF}" type="datetimeFigureOut">
              <a:rPr lang="it-IT"/>
              <a:pPr>
                <a:defRPr/>
              </a:pPr>
              <a:t>05/11/2014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771C4C8-B9FB-4B71-9EDD-68CFA108AC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037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FAC7E7B-F2AC-4045-9DDA-F40A96FC64F9}" type="datetimeFigureOut">
              <a:rPr lang="it-IT"/>
              <a:pPr>
                <a:defRPr/>
              </a:pPr>
              <a:t>05/11/2014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E8575A0-6C02-4BF3-AD40-07DACC4A26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124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51833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46CD0E-55BE-4FB0-964C-65CFAE09AA71}" type="datetimeFigureOut">
              <a:rPr lang="it-IT"/>
              <a:pPr>
                <a:defRPr/>
              </a:pPr>
              <a:t>05/11/2014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123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B8CDD18-6D19-49CA-BF12-DDF34646D5DE}" type="datetimeFigureOut">
              <a:rPr lang="it-IT"/>
              <a:pPr>
                <a:defRPr/>
              </a:pPr>
              <a:t>05/11/2014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D3562E0-7FC3-4FB5-92A4-F5A1D7953F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812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4E3457B-28C4-4B4D-9F52-D977524F87E0}" type="datetimeFigureOut">
              <a:rPr lang="it-IT"/>
              <a:pPr>
                <a:defRPr/>
              </a:pPr>
              <a:t>05/11/2014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EE0FB78-6EBA-40DE-9CE5-40BE4F2D316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056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37B5D6-29AF-4409-88F2-F6B2BD359D7A}" type="datetimeFigureOut">
              <a:rPr lang="it-IT"/>
              <a:pPr>
                <a:defRPr/>
              </a:pPr>
              <a:t>05/11/2014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36F990-44A1-4AD8-A039-BCB3EF2E997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3513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B7FF8FD-F9B9-47E0-B6DC-34B0CC3BB059}" type="datetimeFigureOut">
              <a:rPr lang="it-IT"/>
              <a:pPr>
                <a:defRPr/>
              </a:pPr>
              <a:t>05/11/2014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CDF3A6-CADB-4850-BFA6-6642650778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306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20A5067-F29C-4520-9084-6A5137E7B2F9}" type="datetimeFigureOut">
              <a:rPr lang="it-IT"/>
              <a:pPr>
                <a:defRPr/>
              </a:pPr>
              <a:t>05/11/2014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90015CA-B9B8-4B4A-A735-44DED372D6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1256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Times New Roman" pitchFamily="-28" charset="0"/>
              <a:buNone/>
              <a:defRPr/>
            </a:pPr>
            <a:endParaRPr lang="en-US"/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254750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Immagine 10" descr="marchio 2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6346825"/>
            <a:ext cx="8064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at.i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data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/>
              <a:t>                               </a:t>
            </a:r>
          </a:p>
        </p:txBody>
      </p:sp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558801" y="5336319"/>
            <a:ext cx="66214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sz="2000" dirty="0"/>
              <a:t>ACI  -  Automobile Club d’Italia</a:t>
            </a:r>
          </a:p>
          <a:p>
            <a:r>
              <a:rPr lang="it-IT" sz="2000" dirty="0"/>
              <a:t>Sala Assemblea  </a:t>
            </a:r>
          </a:p>
          <a:p>
            <a:r>
              <a:rPr lang="it-IT" sz="2000" dirty="0"/>
              <a:t>Roma, 4 novembre 2014</a:t>
            </a:r>
          </a:p>
        </p:txBody>
      </p:sp>
      <p:sp>
        <p:nvSpPr>
          <p:cNvPr id="14340" name="Text Box 11"/>
          <p:cNvSpPr txBox="1">
            <a:spLocks noChangeArrowheads="1"/>
          </p:cNvSpPr>
          <p:nvPr/>
        </p:nvSpPr>
        <p:spPr bwMode="auto">
          <a:xfrm>
            <a:off x="763588" y="1308100"/>
            <a:ext cx="692626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it-IT" sz="3200" b="1" dirty="0"/>
              <a:t>Incidenti stradali in Italia nel 2013</a:t>
            </a:r>
            <a:endParaRPr lang="it-IT" sz="3200" dirty="0"/>
          </a:p>
        </p:txBody>
      </p:sp>
      <p:sp>
        <p:nvSpPr>
          <p:cNvPr id="14341" name="Text Box 15"/>
          <p:cNvSpPr txBox="1">
            <a:spLocks noChangeArrowheads="1"/>
          </p:cNvSpPr>
          <p:nvPr/>
        </p:nvSpPr>
        <p:spPr bwMode="auto">
          <a:xfrm>
            <a:off x="1070316" y="1687330"/>
            <a:ext cx="6416675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000" dirty="0" smtClean="0"/>
              <a:t>Roberta Crialesi</a:t>
            </a:r>
            <a:endParaRPr lang="it-IT" sz="2000" dirty="0"/>
          </a:p>
          <a:p>
            <a:pPr>
              <a:spcBef>
                <a:spcPct val="50000"/>
              </a:spcBef>
            </a:pPr>
            <a:r>
              <a:rPr lang="it-IT" sz="3600" b="1" dirty="0">
                <a:solidFill>
                  <a:srgbClr val="C00000"/>
                </a:solidFill>
              </a:rPr>
              <a:t>Istat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374" y="2985366"/>
            <a:ext cx="2866551" cy="221709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82" y="2453436"/>
            <a:ext cx="4305012" cy="3128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1066800" y="838200"/>
            <a:ext cx="8077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508" name="Rectangle 9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150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1510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59764" name="Rectangle 20"/>
          <p:cNvSpPr>
            <a:spLocks noChangeArrowheads="1"/>
          </p:cNvSpPr>
          <p:nvPr/>
        </p:nvSpPr>
        <p:spPr bwMode="auto">
          <a:xfrm>
            <a:off x="1489075" y="870883"/>
            <a:ext cx="73120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it-IT" sz="1400" dirty="0">
                <a:solidFill>
                  <a:srgbClr val="993333"/>
                </a:solidFill>
              </a:rPr>
              <a:t>Morti in incidente stradale per sesso e classe di età – Anno 2013 </a:t>
            </a:r>
            <a:r>
              <a:rPr lang="it-IT" sz="1400" i="1" dirty="0">
                <a:solidFill>
                  <a:srgbClr val="993333"/>
                </a:solidFill>
              </a:rPr>
              <a:t>(valori assoluti)</a:t>
            </a:r>
          </a:p>
        </p:txBody>
      </p:sp>
      <p:sp>
        <p:nvSpPr>
          <p:cNvPr id="159765" name="Rectangle 21"/>
          <p:cNvSpPr>
            <a:spLocks noChangeArrowheads="1"/>
          </p:cNvSpPr>
          <p:nvPr/>
        </p:nvSpPr>
        <p:spPr bwMode="auto">
          <a:xfrm>
            <a:off x="1580342" y="3465372"/>
            <a:ext cx="65516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rgbClr val="993333"/>
                </a:solidFill>
              </a:rPr>
              <a:t>Feriti in incidente stradale per sesso e classe di età – Anno 2013 </a:t>
            </a:r>
            <a:r>
              <a:rPr lang="it-IT" sz="1400" i="1" dirty="0">
                <a:solidFill>
                  <a:srgbClr val="993333"/>
                </a:solidFill>
              </a:rPr>
              <a:t>(valori assoluti)</a:t>
            </a:r>
          </a:p>
        </p:txBody>
      </p:sp>
      <p:sp>
        <p:nvSpPr>
          <p:cNvPr id="21513" name="Rectangle 23"/>
          <p:cNvSpPr>
            <a:spLocks noChangeArrowheads="1"/>
          </p:cNvSpPr>
          <p:nvPr/>
        </p:nvSpPr>
        <p:spPr bwMode="auto">
          <a:xfrm>
            <a:off x="0" y="2476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1514" name="Text Box 24"/>
          <p:cNvSpPr txBox="1">
            <a:spLocks noChangeArrowheads="1"/>
          </p:cNvSpPr>
          <p:nvPr/>
        </p:nvSpPr>
        <p:spPr bwMode="auto">
          <a:xfrm>
            <a:off x="89254" y="400050"/>
            <a:ext cx="1319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sz="1000" b="1">
                <a:solidFill>
                  <a:srgbClr val="505150"/>
                </a:solidFill>
              </a:rPr>
              <a:t>Gli incidenti stradali in Italia. Anno 2013</a:t>
            </a:r>
          </a:p>
          <a:p>
            <a:r>
              <a:rPr lang="it-IT" sz="1000">
                <a:solidFill>
                  <a:srgbClr val="505150"/>
                </a:solidFill>
              </a:rPr>
              <a:t>Conferenza stampa</a:t>
            </a:r>
          </a:p>
        </p:txBody>
      </p:sp>
      <p:sp>
        <p:nvSpPr>
          <p:cNvPr id="21516" name="Rettangolo 1"/>
          <p:cNvSpPr>
            <a:spLocks noChangeArrowheads="1"/>
          </p:cNvSpPr>
          <p:nvPr/>
        </p:nvSpPr>
        <p:spPr bwMode="auto">
          <a:xfrm>
            <a:off x="1669929" y="428433"/>
            <a:ext cx="6462025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it-IT" sz="1600" b="1" dirty="0"/>
              <a:t>Giovani tra i 20 e 24 anni le principali vittime di incidenti mortali </a:t>
            </a:r>
            <a:endParaRPr lang="it-IT" sz="1600" b="1" dirty="0">
              <a:solidFill>
                <a:srgbClr val="993333"/>
              </a:solidFill>
            </a:endParaRPr>
          </a:p>
        </p:txBody>
      </p:sp>
      <p:graphicFrame>
        <p:nvGraphicFramePr>
          <p:cNvPr id="15" name="Gra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1945061"/>
              </p:ext>
            </p:extLst>
          </p:nvPr>
        </p:nvGraphicFramePr>
        <p:xfrm>
          <a:off x="1066800" y="1064349"/>
          <a:ext cx="7043048" cy="2339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a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314971"/>
              </p:ext>
            </p:extLst>
          </p:nvPr>
        </p:nvGraphicFramePr>
        <p:xfrm>
          <a:off x="1066800" y="3773347"/>
          <a:ext cx="6789738" cy="249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64" grpId="0"/>
      <p:bldP spid="1597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2739134"/>
              </p:ext>
            </p:extLst>
          </p:nvPr>
        </p:nvGraphicFramePr>
        <p:xfrm>
          <a:off x="1351003" y="1830314"/>
          <a:ext cx="6379833" cy="4344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934088" y="473631"/>
            <a:ext cx="7568466" cy="151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it-IT" sz="1400" b="1" dirty="0" smtClean="0">
                <a:solidFill>
                  <a:srgbClr val="993333"/>
                </a:solidFill>
              </a:rPr>
              <a:t>Vittime </a:t>
            </a:r>
            <a:r>
              <a:rPr lang="it-IT" sz="1400" b="1" dirty="0">
                <a:solidFill>
                  <a:srgbClr val="993333"/>
                </a:solidFill>
              </a:rPr>
              <a:t>per </a:t>
            </a:r>
            <a:r>
              <a:rPr lang="it-IT" sz="1400" b="1" dirty="0" smtClean="0">
                <a:solidFill>
                  <a:srgbClr val="993333"/>
                </a:solidFill>
              </a:rPr>
              <a:t> alcune classi </a:t>
            </a:r>
            <a:r>
              <a:rPr lang="it-IT" sz="1400" b="1" dirty="0">
                <a:solidFill>
                  <a:srgbClr val="993333"/>
                </a:solidFill>
              </a:rPr>
              <a:t>di età. Anni </a:t>
            </a:r>
            <a:r>
              <a:rPr lang="it-IT" sz="1400" b="1" dirty="0" smtClean="0">
                <a:solidFill>
                  <a:srgbClr val="993333"/>
                </a:solidFill>
              </a:rPr>
              <a:t>2001-2013  </a:t>
            </a:r>
            <a:r>
              <a:rPr lang="it-IT" sz="1400" i="1" dirty="0" smtClean="0">
                <a:solidFill>
                  <a:srgbClr val="993333"/>
                </a:solidFill>
              </a:rPr>
              <a:t>(Morti per 100.000 abitanti)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it-IT" sz="1400" b="1" dirty="0" smtClean="0">
                <a:solidFill>
                  <a:srgbClr val="993333"/>
                </a:solidFill>
              </a:rPr>
              <a:t>Focus su:</a:t>
            </a:r>
            <a:endParaRPr lang="it-IT" sz="1400" b="1" dirty="0">
              <a:solidFill>
                <a:srgbClr val="993333"/>
              </a:solidFill>
            </a:endParaRP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it-IT" sz="1400" b="1" dirty="0" smtClean="0">
                <a:solidFill>
                  <a:srgbClr val="993333"/>
                </a:solidFill>
              </a:rPr>
              <a:t>Bambini</a:t>
            </a:r>
            <a:r>
              <a:rPr lang="it-IT" sz="1400" b="1" dirty="0">
                <a:solidFill>
                  <a:srgbClr val="993333"/>
                </a:solidFill>
              </a:rPr>
              <a:t>: età 0-14 anni </a:t>
            </a:r>
            <a:endParaRPr lang="it-IT" sz="1400" b="1" dirty="0" smtClean="0">
              <a:solidFill>
                <a:srgbClr val="993333"/>
              </a:solidFill>
            </a:endParaRP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it-IT" sz="1400" b="1" dirty="0">
                <a:solidFill>
                  <a:srgbClr val="993333"/>
                </a:solidFill>
              </a:rPr>
              <a:t>Ragazzi: età 15-17 </a:t>
            </a:r>
            <a:r>
              <a:rPr lang="it-IT" sz="1400" b="1" dirty="0" smtClean="0">
                <a:solidFill>
                  <a:srgbClr val="993333"/>
                </a:solidFill>
              </a:rPr>
              <a:t>anni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it-IT" sz="1400" b="1" dirty="0">
                <a:solidFill>
                  <a:srgbClr val="993333"/>
                </a:solidFill>
              </a:rPr>
              <a:t>Giovani: età 18-24 </a:t>
            </a:r>
            <a:r>
              <a:rPr lang="it-IT" sz="1400" b="1" dirty="0" smtClean="0">
                <a:solidFill>
                  <a:srgbClr val="993333"/>
                </a:solidFill>
              </a:rPr>
              <a:t>anni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it-IT" sz="1400" b="1" dirty="0" smtClean="0">
                <a:solidFill>
                  <a:srgbClr val="993333"/>
                </a:solidFill>
              </a:rPr>
              <a:t>Anziani: 75 anni e oltre</a:t>
            </a:r>
            <a:endParaRPr lang="it-IT" sz="1400" i="1" dirty="0">
              <a:solidFill>
                <a:srgbClr val="993333"/>
              </a:solidFill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89254" y="400050"/>
            <a:ext cx="1319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sz="1000" b="1" dirty="0">
                <a:solidFill>
                  <a:srgbClr val="505150"/>
                </a:solidFill>
              </a:rPr>
              <a:t>Gli incidenti stradali in Italia. Anno 2013</a:t>
            </a:r>
          </a:p>
          <a:p>
            <a:r>
              <a:rPr lang="it-IT" sz="1000" dirty="0">
                <a:solidFill>
                  <a:srgbClr val="505150"/>
                </a:solidFill>
              </a:rPr>
              <a:t>Conferenza stampa</a:t>
            </a:r>
          </a:p>
        </p:txBody>
      </p:sp>
    </p:spTree>
    <p:extLst>
      <p:ext uri="{BB962C8B-B14F-4D97-AF65-F5344CB8AC3E}">
        <p14:creationId xmlns:p14="http://schemas.microsoft.com/office/powerpoint/2010/main" val="245306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375603" y="437672"/>
            <a:ext cx="694848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it-IT" sz="1400" b="1" dirty="0">
                <a:solidFill>
                  <a:srgbClr val="993333"/>
                </a:solidFill>
              </a:rPr>
              <a:t>Vittime per classe di età. Anni 2001-2013 - Bambini: età 0-14 anni </a:t>
            </a:r>
            <a:r>
              <a:rPr lang="it-IT" sz="1400" i="1" dirty="0">
                <a:solidFill>
                  <a:srgbClr val="993333"/>
                </a:solidFill>
              </a:rPr>
              <a:t>(Valori assoluti)</a:t>
            </a: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3077996"/>
              </p:ext>
            </p:extLst>
          </p:nvPr>
        </p:nvGraphicFramePr>
        <p:xfrm>
          <a:off x="512763" y="905255"/>
          <a:ext cx="6021387" cy="2482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6534150" y="689869"/>
            <a:ext cx="2455863" cy="2754600"/>
          </a:xfrm>
          <a:prstGeom prst="rect">
            <a:avLst/>
          </a:prstGeom>
          <a:noFill/>
          <a:ln w="19050">
            <a:solidFill>
              <a:srgbClr val="7F142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sz="1400" b="1" dirty="0">
                <a:solidFill>
                  <a:srgbClr val="7F142A"/>
                </a:solidFill>
              </a:rPr>
              <a:t>Morti per 100.000 abitanti</a:t>
            </a:r>
          </a:p>
          <a:p>
            <a:pPr>
              <a:spcAft>
                <a:spcPts val="600"/>
              </a:spcAft>
            </a:pPr>
            <a:r>
              <a:rPr lang="it-IT" sz="1400" b="1" dirty="0">
                <a:solidFill>
                  <a:srgbClr val="7F142A"/>
                </a:solidFill>
              </a:rPr>
              <a:t>bambini 0-14 anni</a:t>
            </a:r>
            <a:r>
              <a:rPr lang="it-IT" sz="1400" b="1" dirty="0" smtClean="0">
                <a:solidFill>
                  <a:srgbClr val="7F142A"/>
                </a:solidFill>
              </a:rPr>
              <a:t>:</a:t>
            </a:r>
          </a:p>
          <a:p>
            <a:pPr>
              <a:spcAft>
                <a:spcPts val="0"/>
              </a:spcAft>
            </a:pPr>
            <a:r>
              <a:rPr lang="it-IT" sz="1400" b="1" dirty="0" smtClean="0">
                <a:solidFill>
                  <a:srgbClr val="7F142A"/>
                </a:solidFill>
              </a:rPr>
              <a:t>2001</a:t>
            </a:r>
            <a:r>
              <a:rPr lang="it-IT" sz="1400" dirty="0" smtClean="0"/>
              <a:t>  2,3 </a:t>
            </a:r>
            <a:r>
              <a:rPr lang="it-IT" sz="1400" dirty="0"/>
              <a:t>per </a:t>
            </a:r>
            <a:r>
              <a:rPr lang="it-IT" sz="1400" dirty="0" smtClean="0"/>
              <a:t>100.000</a:t>
            </a:r>
          </a:p>
          <a:p>
            <a:pPr>
              <a:spcAft>
                <a:spcPts val="0"/>
              </a:spcAft>
            </a:pPr>
            <a:r>
              <a:rPr lang="it-IT" sz="1400" b="1" dirty="0" smtClean="0">
                <a:solidFill>
                  <a:srgbClr val="7F142A"/>
                </a:solidFill>
              </a:rPr>
              <a:t>2013</a:t>
            </a:r>
            <a:r>
              <a:rPr lang="it-IT" sz="1400" dirty="0" smtClean="0"/>
              <a:t>  0,7 </a:t>
            </a:r>
            <a:r>
              <a:rPr lang="it-IT" sz="1400" dirty="0"/>
              <a:t>per </a:t>
            </a:r>
            <a:r>
              <a:rPr lang="it-IT" sz="1400" dirty="0" smtClean="0"/>
              <a:t>100.000</a:t>
            </a:r>
          </a:p>
          <a:p>
            <a:r>
              <a:rPr lang="it-IT" sz="1400" b="1" dirty="0" smtClean="0">
                <a:solidFill>
                  <a:srgbClr val="7F142A"/>
                </a:solidFill>
              </a:rPr>
              <a:t>Totale </a:t>
            </a:r>
            <a:r>
              <a:rPr lang="it-IT" sz="1400" b="1" dirty="0">
                <a:solidFill>
                  <a:srgbClr val="7F142A"/>
                </a:solidFill>
              </a:rPr>
              <a:t>vittime:</a:t>
            </a:r>
          </a:p>
          <a:p>
            <a:r>
              <a:rPr lang="it-IT" sz="1400" b="1" dirty="0">
                <a:solidFill>
                  <a:srgbClr val="7F142A"/>
                </a:solidFill>
              </a:rPr>
              <a:t>2001  </a:t>
            </a:r>
            <a:r>
              <a:rPr lang="it-IT" sz="1400" b="1" dirty="0" smtClean="0">
                <a:solidFill>
                  <a:srgbClr val="7F142A"/>
                </a:solidFill>
              </a:rPr>
              <a:t>   </a:t>
            </a:r>
            <a:r>
              <a:rPr lang="it-IT" sz="1400" dirty="0" smtClean="0"/>
              <a:t>187</a:t>
            </a:r>
            <a:endParaRPr lang="it-IT" sz="1400" dirty="0"/>
          </a:p>
          <a:p>
            <a:r>
              <a:rPr lang="it-IT" sz="1400" b="1" dirty="0">
                <a:solidFill>
                  <a:srgbClr val="7F142A"/>
                </a:solidFill>
              </a:rPr>
              <a:t>2010     </a:t>
            </a:r>
            <a:r>
              <a:rPr lang="it-IT" sz="1400" b="1" dirty="0" smtClean="0">
                <a:solidFill>
                  <a:srgbClr val="7F142A"/>
                </a:solidFill>
              </a:rPr>
              <a:t>  </a:t>
            </a:r>
            <a:r>
              <a:rPr lang="it-IT" sz="1400" dirty="0" smtClean="0"/>
              <a:t>70</a:t>
            </a:r>
            <a:endParaRPr lang="it-IT" sz="1400" dirty="0"/>
          </a:p>
          <a:p>
            <a:r>
              <a:rPr lang="it-IT" sz="1400" b="1" dirty="0">
                <a:solidFill>
                  <a:srgbClr val="7F142A"/>
                </a:solidFill>
              </a:rPr>
              <a:t>2013     </a:t>
            </a:r>
            <a:r>
              <a:rPr lang="it-IT" sz="1400" b="1" dirty="0" smtClean="0">
                <a:solidFill>
                  <a:srgbClr val="7F142A"/>
                </a:solidFill>
              </a:rPr>
              <a:t> </a:t>
            </a:r>
            <a:r>
              <a:rPr lang="it-IT" sz="1400" dirty="0" smtClean="0"/>
              <a:t> 55</a:t>
            </a:r>
            <a:endParaRPr lang="it-IT" sz="1400" dirty="0"/>
          </a:p>
          <a:p>
            <a:endParaRPr lang="it-IT" sz="1400" dirty="0" smtClean="0"/>
          </a:p>
          <a:p>
            <a:r>
              <a:rPr lang="it-IT" sz="1400" dirty="0" smtClean="0"/>
              <a:t>Variazione </a:t>
            </a:r>
            <a:r>
              <a:rPr lang="it-IT" sz="1400" dirty="0"/>
              <a:t>% </a:t>
            </a:r>
            <a:r>
              <a:rPr lang="it-IT" sz="1400" dirty="0" smtClean="0"/>
              <a:t> 2013/2010 </a:t>
            </a:r>
            <a:r>
              <a:rPr lang="it-IT" sz="1400" dirty="0"/>
              <a:t>Morti in età 0-14 </a:t>
            </a:r>
          </a:p>
          <a:p>
            <a:r>
              <a:rPr lang="it-IT" sz="1400" b="1" dirty="0">
                <a:solidFill>
                  <a:srgbClr val="7F142A"/>
                </a:solidFill>
              </a:rPr>
              <a:t>-21,4%</a:t>
            </a: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6534149" y="3447075"/>
            <a:ext cx="2455863" cy="2754600"/>
          </a:xfrm>
          <a:prstGeom prst="rect">
            <a:avLst/>
          </a:prstGeom>
          <a:noFill/>
          <a:ln w="19050">
            <a:solidFill>
              <a:srgbClr val="7F142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sz="1400" b="1" dirty="0">
                <a:solidFill>
                  <a:srgbClr val="7F142A"/>
                </a:solidFill>
              </a:rPr>
              <a:t>Morti per 100.000 abitanti</a:t>
            </a:r>
          </a:p>
          <a:p>
            <a:pPr>
              <a:spcAft>
                <a:spcPts val="600"/>
              </a:spcAft>
            </a:pPr>
            <a:r>
              <a:rPr lang="it-IT" sz="1400" b="1" dirty="0">
                <a:solidFill>
                  <a:srgbClr val="7F142A"/>
                </a:solidFill>
              </a:rPr>
              <a:t>ragazzi 15-17 anni:</a:t>
            </a:r>
          </a:p>
          <a:p>
            <a:r>
              <a:rPr lang="it-IT" sz="1400" b="1" dirty="0">
                <a:solidFill>
                  <a:srgbClr val="7F142A"/>
                </a:solidFill>
              </a:rPr>
              <a:t>2001	</a:t>
            </a:r>
            <a:r>
              <a:rPr lang="it-IT" sz="1400" dirty="0"/>
              <a:t>  11,4 per 100.000</a:t>
            </a:r>
          </a:p>
          <a:p>
            <a:r>
              <a:rPr lang="it-IT" sz="1400" b="1" dirty="0">
                <a:solidFill>
                  <a:srgbClr val="7F142A"/>
                </a:solidFill>
              </a:rPr>
              <a:t>2013     </a:t>
            </a:r>
            <a:r>
              <a:rPr lang="it-IT" sz="1400" dirty="0"/>
              <a:t>4,0 per 100.000</a:t>
            </a:r>
          </a:p>
          <a:p>
            <a:r>
              <a:rPr lang="it-IT" sz="1400" b="1" dirty="0">
                <a:solidFill>
                  <a:srgbClr val="7F142A"/>
                </a:solidFill>
              </a:rPr>
              <a:t>Totale vittime:</a:t>
            </a:r>
          </a:p>
          <a:p>
            <a:r>
              <a:rPr lang="it-IT" sz="1400" b="1" dirty="0" smtClean="0">
                <a:solidFill>
                  <a:srgbClr val="7F142A"/>
                </a:solidFill>
              </a:rPr>
              <a:t>2001</a:t>
            </a:r>
            <a:r>
              <a:rPr lang="it-IT" sz="1400" dirty="0" smtClean="0"/>
              <a:t>  199 </a:t>
            </a:r>
          </a:p>
          <a:p>
            <a:r>
              <a:rPr lang="it-IT" sz="1400" b="1" dirty="0" smtClean="0">
                <a:solidFill>
                  <a:srgbClr val="7F142A"/>
                </a:solidFill>
              </a:rPr>
              <a:t>2010</a:t>
            </a:r>
            <a:r>
              <a:rPr lang="it-IT" sz="1400" dirty="0" smtClean="0"/>
              <a:t>  121</a:t>
            </a:r>
            <a:endParaRPr lang="it-IT" sz="1400" dirty="0"/>
          </a:p>
          <a:p>
            <a:r>
              <a:rPr lang="it-IT" sz="1400" b="1" dirty="0" smtClean="0">
                <a:solidFill>
                  <a:srgbClr val="7F142A"/>
                </a:solidFill>
              </a:rPr>
              <a:t>2013</a:t>
            </a:r>
            <a:r>
              <a:rPr lang="it-IT" sz="1400" dirty="0" smtClean="0"/>
              <a:t>    68</a:t>
            </a:r>
          </a:p>
          <a:p>
            <a:pPr marL="342900" indent="-342900">
              <a:buAutoNum type="arabicPlain" startAt="2013"/>
            </a:pPr>
            <a:endParaRPr lang="it-IT" sz="1400" dirty="0"/>
          </a:p>
          <a:p>
            <a:r>
              <a:rPr lang="it-IT" sz="1400" dirty="0"/>
              <a:t>Variazione % 2013/2010</a:t>
            </a:r>
          </a:p>
          <a:p>
            <a:r>
              <a:rPr lang="it-IT" sz="1400" dirty="0"/>
              <a:t>Morti in età 15-17 anni</a:t>
            </a:r>
          </a:p>
          <a:p>
            <a:r>
              <a:rPr lang="it-IT" sz="1400" b="1" dirty="0">
                <a:solidFill>
                  <a:srgbClr val="7F142A"/>
                </a:solidFill>
              </a:rPr>
              <a:t>-43,8</a:t>
            </a:r>
            <a:r>
              <a:rPr lang="it-IT" sz="1400" b="1" dirty="0" smtClean="0">
                <a:solidFill>
                  <a:srgbClr val="7F142A"/>
                </a:solidFill>
              </a:rPr>
              <a:t>%</a:t>
            </a:r>
            <a:endParaRPr lang="it-IT" sz="1400" dirty="0"/>
          </a:p>
        </p:txBody>
      </p:sp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813507"/>
              </p:ext>
            </p:extLst>
          </p:nvPr>
        </p:nvGraphicFramePr>
        <p:xfrm>
          <a:off x="512763" y="3933160"/>
          <a:ext cx="5857614" cy="2284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85156" y="3402920"/>
            <a:ext cx="8741485" cy="51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it-IT" sz="1400" b="1" dirty="0">
                <a:solidFill>
                  <a:srgbClr val="993333"/>
                </a:solidFill>
              </a:rPr>
              <a:t>Vittime </a:t>
            </a:r>
            <a:r>
              <a:rPr lang="it-IT" sz="1400" b="1" dirty="0" smtClean="0">
                <a:solidFill>
                  <a:srgbClr val="993333"/>
                </a:solidFill>
              </a:rPr>
              <a:t>conducenti, </a:t>
            </a:r>
            <a:r>
              <a:rPr lang="it-IT" sz="1400" b="1" dirty="0">
                <a:solidFill>
                  <a:srgbClr val="993333"/>
                </a:solidFill>
              </a:rPr>
              <a:t>passeggeri </a:t>
            </a:r>
            <a:r>
              <a:rPr lang="it-IT" sz="1400" b="1" dirty="0" smtClean="0">
                <a:solidFill>
                  <a:srgbClr val="993333"/>
                </a:solidFill>
              </a:rPr>
              <a:t>e pedoni per </a:t>
            </a:r>
            <a:r>
              <a:rPr lang="it-IT" sz="1400" b="1" dirty="0">
                <a:solidFill>
                  <a:srgbClr val="993333"/>
                </a:solidFill>
              </a:rPr>
              <a:t>classe di età. Anni 2001-2013 </a:t>
            </a:r>
            <a:endParaRPr lang="it-IT" sz="1400" b="1" dirty="0" smtClean="0">
              <a:solidFill>
                <a:srgbClr val="993333"/>
              </a:solidFill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it-IT" sz="1400" b="1" dirty="0" smtClean="0">
                <a:solidFill>
                  <a:srgbClr val="993333"/>
                </a:solidFill>
              </a:rPr>
              <a:t>Ragazzi: </a:t>
            </a:r>
            <a:r>
              <a:rPr lang="it-IT" sz="1400" b="1" dirty="0">
                <a:solidFill>
                  <a:srgbClr val="993333"/>
                </a:solidFill>
              </a:rPr>
              <a:t>età </a:t>
            </a:r>
            <a:r>
              <a:rPr lang="it-IT" sz="1400" b="1" dirty="0" smtClean="0">
                <a:solidFill>
                  <a:srgbClr val="993333"/>
                </a:solidFill>
              </a:rPr>
              <a:t>15-17 anni </a:t>
            </a:r>
            <a:r>
              <a:rPr lang="it-IT" sz="1400" i="1" dirty="0" smtClean="0">
                <a:solidFill>
                  <a:srgbClr val="993333"/>
                </a:solidFill>
              </a:rPr>
              <a:t>(</a:t>
            </a:r>
            <a:r>
              <a:rPr lang="it-IT" sz="1400" i="1" dirty="0">
                <a:solidFill>
                  <a:srgbClr val="993333"/>
                </a:solidFill>
              </a:rPr>
              <a:t>Valori assoluti)</a:t>
            </a:r>
            <a:endParaRPr lang="it-IT" sz="1400" b="1" dirty="0">
              <a:solidFill>
                <a:srgbClr val="99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4" grpId="0">
        <p:bldAsOne/>
      </p:bldGraphic>
      <p:bldP spid="2" grpId="0" animBg="1"/>
      <p:bldP spid="9" grpId="0" animBg="1"/>
      <p:bldGraphic spid="11" grpId="0">
        <p:bldAsOne/>
      </p:bldGraphic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6248533"/>
              </p:ext>
            </p:extLst>
          </p:nvPr>
        </p:nvGraphicFramePr>
        <p:xfrm>
          <a:off x="204717" y="1038773"/>
          <a:ext cx="6223380" cy="2457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6580188" y="691702"/>
            <a:ext cx="2509837" cy="2831544"/>
          </a:xfrm>
          <a:prstGeom prst="rect">
            <a:avLst/>
          </a:prstGeom>
          <a:noFill/>
          <a:ln w="19050">
            <a:solidFill>
              <a:srgbClr val="7F142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it-IT" sz="1400" b="1" dirty="0">
                <a:solidFill>
                  <a:srgbClr val="7F142A"/>
                </a:solidFill>
              </a:rPr>
              <a:t>Morti per 100.000 abitanti</a:t>
            </a:r>
          </a:p>
          <a:p>
            <a:pPr>
              <a:spcAft>
                <a:spcPts val="600"/>
              </a:spcAft>
            </a:pPr>
            <a:r>
              <a:rPr lang="it-IT" sz="1400" b="1" dirty="0">
                <a:solidFill>
                  <a:srgbClr val="7F142A"/>
                </a:solidFill>
              </a:rPr>
              <a:t>A</a:t>
            </a:r>
            <a:r>
              <a:rPr lang="it-IT" sz="1400" b="1" dirty="0" smtClean="0">
                <a:solidFill>
                  <a:srgbClr val="7F142A"/>
                </a:solidFill>
              </a:rPr>
              <a:t>nziani </a:t>
            </a:r>
            <a:r>
              <a:rPr lang="it-IT" sz="1400" b="1" dirty="0">
                <a:solidFill>
                  <a:srgbClr val="7F142A"/>
                </a:solidFill>
              </a:rPr>
              <a:t>75 anni e oltre:</a:t>
            </a:r>
          </a:p>
          <a:p>
            <a:r>
              <a:rPr lang="it-IT" sz="1400" b="1" dirty="0">
                <a:solidFill>
                  <a:srgbClr val="7F142A"/>
                </a:solidFill>
              </a:rPr>
              <a:t>2001	</a:t>
            </a:r>
            <a:r>
              <a:rPr lang="it-IT" sz="1400" dirty="0"/>
              <a:t>    15,7  per 100.000</a:t>
            </a:r>
          </a:p>
          <a:p>
            <a:r>
              <a:rPr lang="it-IT" sz="1400" b="1" dirty="0">
                <a:solidFill>
                  <a:srgbClr val="7F142A"/>
                </a:solidFill>
              </a:rPr>
              <a:t>2013   </a:t>
            </a:r>
            <a:r>
              <a:rPr lang="it-IT" sz="1400" dirty="0"/>
              <a:t>    9,1   per 100.000</a:t>
            </a:r>
          </a:p>
          <a:p>
            <a:r>
              <a:rPr lang="it-IT" sz="1400" b="1" dirty="0">
                <a:solidFill>
                  <a:srgbClr val="7F142A"/>
                </a:solidFill>
              </a:rPr>
              <a:t>Totale vittime:</a:t>
            </a:r>
          </a:p>
          <a:p>
            <a:r>
              <a:rPr lang="it-IT" sz="1400" b="1" dirty="0" smtClean="0">
                <a:solidFill>
                  <a:srgbClr val="7F142A"/>
                </a:solidFill>
              </a:rPr>
              <a:t>2001    </a:t>
            </a:r>
            <a:r>
              <a:rPr lang="it-IT" sz="1400" dirty="0" smtClean="0"/>
              <a:t>737</a:t>
            </a:r>
            <a:endParaRPr lang="it-IT" sz="1400" dirty="0"/>
          </a:p>
          <a:p>
            <a:r>
              <a:rPr lang="it-IT" sz="1400" b="1" dirty="0" smtClean="0">
                <a:solidFill>
                  <a:srgbClr val="7F142A"/>
                </a:solidFill>
              </a:rPr>
              <a:t>2010    </a:t>
            </a:r>
            <a:r>
              <a:rPr lang="it-IT" sz="1400" dirty="0"/>
              <a:t>635</a:t>
            </a:r>
          </a:p>
          <a:p>
            <a:r>
              <a:rPr lang="it-IT" sz="1400" b="1" dirty="0" smtClean="0">
                <a:solidFill>
                  <a:srgbClr val="7F142A"/>
                </a:solidFill>
              </a:rPr>
              <a:t>2013    </a:t>
            </a:r>
            <a:r>
              <a:rPr lang="it-IT" sz="1400" dirty="0" smtClean="0"/>
              <a:t>586</a:t>
            </a:r>
          </a:p>
          <a:p>
            <a:endParaRPr lang="it-IT" sz="1400" b="1" dirty="0">
              <a:solidFill>
                <a:srgbClr val="7F142A"/>
              </a:solidFill>
            </a:endParaRPr>
          </a:p>
          <a:p>
            <a:r>
              <a:rPr lang="it-IT" sz="1400" dirty="0" smtClean="0"/>
              <a:t>Variazione </a:t>
            </a:r>
            <a:r>
              <a:rPr lang="it-IT" sz="1400" dirty="0"/>
              <a:t>% 2013/2010</a:t>
            </a:r>
          </a:p>
          <a:p>
            <a:r>
              <a:rPr lang="it-IT" sz="1400" dirty="0"/>
              <a:t>Morti in età 75 anni e oltre</a:t>
            </a:r>
          </a:p>
          <a:p>
            <a:r>
              <a:rPr lang="it-IT" sz="1400" b="1" dirty="0">
                <a:solidFill>
                  <a:srgbClr val="7F142A"/>
                </a:solidFill>
              </a:rPr>
              <a:t>-7,7%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549275" y="3536894"/>
            <a:ext cx="85407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it-IT" sz="1600" b="1" dirty="0">
                <a:solidFill>
                  <a:srgbClr val="993333"/>
                </a:solidFill>
              </a:rPr>
              <a:t>Vittime secondo la modalità di </a:t>
            </a:r>
            <a:r>
              <a:rPr lang="it-IT" sz="1600" b="1" dirty="0" smtClean="0">
                <a:solidFill>
                  <a:srgbClr val="993333"/>
                </a:solidFill>
              </a:rPr>
              <a:t>trasporto, la </a:t>
            </a:r>
            <a:r>
              <a:rPr lang="it-IT" sz="1600" b="1" dirty="0">
                <a:solidFill>
                  <a:srgbClr val="993333"/>
                </a:solidFill>
              </a:rPr>
              <a:t>categoria di utente della </a:t>
            </a:r>
            <a:r>
              <a:rPr lang="it-IT" sz="1600" b="1" dirty="0" smtClean="0">
                <a:solidFill>
                  <a:srgbClr val="993333"/>
                </a:solidFill>
              </a:rPr>
              <a:t>strada e sesso</a:t>
            </a:r>
            <a:endParaRPr lang="it-IT" sz="1600" b="1" dirty="0">
              <a:solidFill>
                <a:srgbClr val="993333"/>
              </a:solidFill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it-IT" sz="1600" b="1" dirty="0">
                <a:solidFill>
                  <a:srgbClr val="993333"/>
                </a:solidFill>
              </a:rPr>
              <a:t>Anno 2013 - Anziani: età 75 anni e oltre  </a:t>
            </a:r>
            <a:r>
              <a:rPr lang="it-IT" sz="1600" i="1" dirty="0">
                <a:solidFill>
                  <a:srgbClr val="993333"/>
                </a:solidFill>
              </a:rPr>
              <a:t>(Valori percentuali)</a:t>
            </a:r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411163" y="461963"/>
            <a:ext cx="84613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it-IT" sz="1600" b="1">
                <a:solidFill>
                  <a:srgbClr val="993333"/>
                </a:solidFill>
              </a:rPr>
              <a:t>Vittime conducenti, passeggeri e pedoni per classe di età. Anni 2001-2013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it-IT" sz="1600" b="1">
                <a:solidFill>
                  <a:srgbClr val="993333"/>
                </a:solidFill>
              </a:rPr>
              <a:t>Anziani: età75 anni e oltre </a:t>
            </a:r>
            <a:r>
              <a:rPr lang="it-IT" sz="1600" i="1">
                <a:solidFill>
                  <a:srgbClr val="993333"/>
                </a:solidFill>
              </a:rPr>
              <a:t>(Valori assoluti)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90" y="4100456"/>
            <a:ext cx="5816303" cy="214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17650" y="427038"/>
            <a:ext cx="76263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it-IT" sz="1600" b="1">
                <a:solidFill>
                  <a:srgbClr val="993333"/>
                </a:solidFill>
              </a:rPr>
              <a:t>Vittime secondo la modalità di trasporto e la categoria di utente della strada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it-IT" sz="1600" b="1">
                <a:solidFill>
                  <a:srgbClr val="993333"/>
                </a:solidFill>
              </a:rPr>
              <a:t>Anno 2013 </a:t>
            </a:r>
            <a:r>
              <a:rPr lang="it-IT" sz="1600" i="1">
                <a:solidFill>
                  <a:srgbClr val="993333"/>
                </a:solidFill>
              </a:rPr>
              <a:t>(Valori assoluti e percentuali)</a:t>
            </a:r>
          </a:p>
        </p:txBody>
      </p:sp>
      <p:sp>
        <p:nvSpPr>
          <p:cNvPr id="26627" name="Text Box 24"/>
          <p:cNvSpPr txBox="1">
            <a:spLocks noChangeArrowheads="1"/>
          </p:cNvSpPr>
          <p:nvPr/>
        </p:nvSpPr>
        <p:spPr bwMode="auto">
          <a:xfrm>
            <a:off x="95250" y="423863"/>
            <a:ext cx="1319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sz="1000" b="1">
                <a:solidFill>
                  <a:srgbClr val="505150"/>
                </a:solidFill>
              </a:rPr>
              <a:t>Gli incidenti stradali in Italia. Anno 2013</a:t>
            </a:r>
          </a:p>
          <a:p>
            <a:r>
              <a:rPr lang="it-IT" sz="1000">
                <a:solidFill>
                  <a:srgbClr val="505150"/>
                </a:solidFill>
              </a:rPr>
              <a:t>Conferenza stampa</a:t>
            </a:r>
          </a:p>
        </p:txBody>
      </p:sp>
      <p:sp>
        <p:nvSpPr>
          <p:cNvPr id="7" name="Rectangle 44"/>
          <p:cNvSpPr>
            <a:spLocks noChangeArrowheads="1"/>
          </p:cNvSpPr>
          <p:nvPr/>
        </p:nvSpPr>
        <p:spPr bwMode="auto">
          <a:xfrm>
            <a:off x="95250" y="2120445"/>
            <a:ext cx="1319213" cy="203132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Ciclisti, utenti delle due </a:t>
            </a:r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ruote a motore 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e </a:t>
            </a:r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pedoni:  sono 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stati nel complesso quasi il 50% delle vittime 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4244975" y="990600"/>
            <a:ext cx="3056577" cy="339033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266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4476750"/>
            <a:ext cx="4591050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873969"/>
              </p:ext>
            </p:extLst>
          </p:nvPr>
        </p:nvGraphicFramePr>
        <p:xfrm>
          <a:off x="1811338" y="1062037"/>
          <a:ext cx="6868638" cy="3197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87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Graphic spid="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525374"/>
              </p:ext>
            </p:extLst>
          </p:nvPr>
        </p:nvGraphicFramePr>
        <p:xfrm>
          <a:off x="941696" y="1214651"/>
          <a:ext cx="7397086" cy="4681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873125" y="455613"/>
            <a:ext cx="762793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it-IT" sz="1600" b="1" dirty="0">
                <a:solidFill>
                  <a:srgbClr val="993333"/>
                </a:solidFill>
              </a:rPr>
              <a:t>Vittime secondo la modalità di trasporto e la categoria di utente della strada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it-IT" sz="1600" dirty="0" smtClean="0">
                <a:solidFill>
                  <a:srgbClr val="993333"/>
                </a:solidFill>
              </a:rPr>
              <a:t>Valori assoluti. Anni 2001-2013</a:t>
            </a:r>
            <a:endParaRPr lang="it-IT" sz="1600" i="1" dirty="0">
              <a:solidFill>
                <a:srgbClr val="99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7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2"/>
          <p:cNvSpPr>
            <a:spLocks noChangeShapeType="1"/>
          </p:cNvSpPr>
          <p:nvPr/>
        </p:nvSpPr>
        <p:spPr bwMode="auto">
          <a:xfrm>
            <a:off x="1066800" y="838200"/>
            <a:ext cx="8077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1" name="Line 4"/>
          <p:cNvSpPr>
            <a:spLocks noChangeShapeType="1"/>
          </p:cNvSpPr>
          <p:nvPr/>
        </p:nvSpPr>
        <p:spPr bwMode="auto">
          <a:xfrm>
            <a:off x="50800" y="1185863"/>
            <a:ext cx="16160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1978025" y="6477000"/>
            <a:ext cx="47561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endParaRPr lang="en-GB" sz="1000"/>
          </a:p>
        </p:txBody>
      </p:sp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32774" name="Rectangle 9"/>
          <p:cNvSpPr>
            <a:spLocks noChangeArrowheads="1"/>
          </p:cNvSpPr>
          <p:nvPr/>
        </p:nvSpPr>
        <p:spPr bwMode="auto">
          <a:xfrm>
            <a:off x="0" y="2917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32775" name="Text Box 10"/>
          <p:cNvSpPr txBox="1">
            <a:spLocks noChangeArrowheads="1"/>
          </p:cNvSpPr>
          <p:nvPr/>
        </p:nvSpPr>
        <p:spPr bwMode="auto">
          <a:xfrm>
            <a:off x="50800" y="461963"/>
            <a:ext cx="127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sz="1000" b="1">
                <a:solidFill>
                  <a:srgbClr val="505150"/>
                </a:solidFill>
              </a:rPr>
              <a:t>Gli incidenti stradali in Italia. Anno 2013</a:t>
            </a:r>
          </a:p>
          <a:p>
            <a:r>
              <a:rPr lang="it-IT" sz="1000">
                <a:solidFill>
                  <a:srgbClr val="505150"/>
                </a:solidFill>
              </a:rPr>
              <a:t>Conferenza stampa</a:t>
            </a:r>
          </a:p>
        </p:txBody>
      </p:sp>
      <p:sp>
        <p:nvSpPr>
          <p:cNvPr id="237583" name="Rectangle 15"/>
          <p:cNvSpPr>
            <a:spLocks noChangeArrowheads="1"/>
          </p:cNvSpPr>
          <p:nvPr/>
        </p:nvSpPr>
        <p:spPr bwMode="auto">
          <a:xfrm>
            <a:off x="1533887" y="396874"/>
            <a:ext cx="682466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it-IT" sz="1400" b="1" dirty="0" smtClean="0">
                <a:solidFill>
                  <a:srgbClr val="7F142A"/>
                </a:solidFill>
              </a:rPr>
              <a:t>Morti in incidenti stradali </a:t>
            </a:r>
            <a:r>
              <a:rPr lang="it-IT" sz="1400" b="1" dirty="0">
                <a:solidFill>
                  <a:srgbClr val="7F142A"/>
                </a:solidFill>
              </a:rPr>
              <a:t>nelle Province italiane, per 100.000 abitanti</a:t>
            </a:r>
            <a:br>
              <a:rPr lang="it-IT" sz="1400" b="1" dirty="0">
                <a:solidFill>
                  <a:srgbClr val="7F142A"/>
                </a:solidFill>
              </a:rPr>
            </a:br>
            <a:r>
              <a:rPr lang="it-IT" sz="1400" b="1" dirty="0">
                <a:solidFill>
                  <a:srgbClr val="7F142A"/>
                </a:solidFill>
              </a:rPr>
              <a:t>Anno </a:t>
            </a:r>
            <a:r>
              <a:rPr lang="it-IT" sz="1400" b="1" dirty="0" smtClean="0">
                <a:solidFill>
                  <a:srgbClr val="7F142A"/>
                </a:solidFill>
              </a:rPr>
              <a:t>2013</a:t>
            </a:r>
            <a:endParaRPr lang="it-IT" sz="1400" b="1" i="1" dirty="0">
              <a:solidFill>
                <a:srgbClr val="7F142A"/>
              </a:solidFill>
            </a:endParaRPr>
          </a:p>
        </p:txBody>
      </p:sp>
      <p:sp>
        <p:nvSpPr>
          <p:cNvPr id="32777" name="AutoShape 2" descr="https://webmail.istat.it/service/home/~/Province_Dati_2013_2.bmp?auth=co&amp;loc=it&amp;id=97855&amp;part=2"/>
          <p:cNvSpPr>
            <a:spLocks noChangeAspect="1" noChangeArrowheads="1"/>
          </p:cNvSpPr>
          <p:nvPr/>
        </p:nvSpPr>
        <p:spPr bwMode="auto">
          <a:xfrm>
            <a:off x="63500" y="-136525"/>
            <a:ext cx="12192000" cy="862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2778" name="AutoShape 4" descr="https://webmail.istat.it/service/home/~/Province_Dati_2013_2.bmp?auth=co&amp;loc=it&amp;id=97855&amp;part=2"/>
          <p:cNvSpPr>
            <a:spLocks noChangeAspect="1" noChangeArrowheads="1"/>
          </p:cNvSpPr>
          <p:nvPr/>
        </p:nvSpPr>
        <p:spPr bwMode="auto">
          <a:xfrm>
            <a:off x="215900" y="15875"/>
            <a:ext cx="12192000" cy="862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2779" name="AutoShape 6" descr="https://webmail.istat.it/service/home/~/Province_Dati_2013_2.bmp?auth=co&amp;loc=it&amp;id=97855&amp;part=2"/>
          <p:cNvSpPr>
            <a:spLocks noChangeAspect="1" noChangeArrowheads="1"/>
          </p:cNvSpPr>
          <p:nvPr/>
        </p:nvSpPr>
        <p:spPr bwMode="auto">
          <a:xfrm>
            <a:off x="63500" y="-136525"/>
            <a:ext cx="11639550" cy="823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2780" name="AutoShape 8" descr="https://webmail.istat.it/service/home/~/Province_Dati_2013_2.bmp?auth=co&amp;loc=it&amp;id=97855&amp;part=2"/>
          <p:cNvSpPr>
            <a:spLocks noChangeAspect="1" noChangeArrowheads="1"/>
          </p:cNvSpPr>
          <p:nvPr/>
        </p:nvSpPr>
        <p:spPr bwMode="auto">
          <a:xfrm>
            <a:off x="215900" y="15875"/>
            <a:ext cx="11639550" cy="823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32781" name="Gruppo 6"/>
          <p:cNvGrpSpPr>
            <a:grpSpLocks/>
          </p:cNvGrpSpPr>
          <p:nvPr/>
        </p:nvGrpSpPr>
        <p:grpSpPr bwMode="auto">
          <a:xfrm>
            <a:off x="858838" y="1073149"/>
            <a:ext cx="7296216" cy="5094289"/>
            <a:chOff x="1473958" y="1111389"/>
            <a:chExt cx="6758796" cy="5094198"/>
          </a:xfrm>
        </p:grpSpPr>
        <p:pic>
          <p:nvPicPr>
            <p:cNvPr id="32782" name="Picture 11" descr="C:\Users\bruzzone\Desktop\Province_Dati_2013_2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3958" y="1146931"/>
              <a:ext cx="6532823" cy="5058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0272" y="1111389"/>
              <a:ext cx="2972482" cy="1844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CasellaDiTesto 16"/>
          <p:cNvSpPr txBox="1"/>
          <p:nvPr/>
        </p:nvSpPr>
        <p:spPr>
          <a:xfrm>
            <a:off x="5011886" y="1162418"/>
            <a:ext cx="3003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 smtClean="0"/>
              <a:t>Numero di incidenti stradali per 1.000 abitanti </a:t>
            </a:r>
            <a:endParaRPr lang="it-IT" sz="1200" b="1" dirty="0"/>
          </a:p>
        </p:txBody>
      </p:sp>
      <p:sp>
        <p:nvSpPr>
          <p:cNvPr id="3" name="Rettangolo 2"/>
          <p:cNvSpPr/>
          <p:nvPr/>
        </p:nvSpPr>
        <p:spPr>
          <a:xfrm>
            <a:off x="5050808" y="1172215"/>
            <a:ext cx="2964895" cy="4518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200" b="1" dirty="0" smtClean="0">
                <a:solidFill>
                  <a:schemeClr val="tx1"/>
                </a:solidFill>
              </a:rPr>
              <a:t>Morti in incidenti stradali per 100.000 abitanti</a:t>
            </a:r>
            <a:endParaRPr lang="it-IT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data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/>
              <a:t>                               </a:t>
            </a:r>
          </a:p>
        </p:txBody>
      </p:sp>
      <p:sp>
        <p:nvSpPr>
          <p:cNvPr id="33795" name="Line 2"/>
          <p:cNvSpPr>
            <a:spLocks noChangeShapeType="1"/>
          </p:cNvSpPr>
          <p:nvPr/>
        </p:nvSpPr>
        <p:spPr bwMode="auto">
          <a:xfrm>
            <a:off x="1066800" y="838200"/>
            <a:ext cx="8077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0" y="838200"/>
            <a:ext cx="16160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1978025" y="6477000"/>
            <a:ext cx="47561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endParaRPr lang="en-GB" sz="1000"/>
          </a:p>
        </p:txBody>
      </p:sp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607882" y="2892364"/>
            <a:ext cx="463867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it-IT" sz="2000" dirty="0"/>
          </a:p>
          <a:p>
            <a:pPr algn="ctr"/>
            <a:r>
              <a:rPr lang="it-IT" sz="2000" dirty="0" smtClean="0">
                <a:solidFill>
                  <a:srgbClr val="0000FF"/>
                </a:solidFill>
                <a:hlinkClick r:id="rId3"/>
              </a:rPr>
              <a:t>www.istat.it</a:t>
            </a:r>
            <a:endParaRPr lang="it-IT" sz="2000" dirty="0" smtClean="0">
              <a:solidFill>
                <a:srgbClr val="0000FF"/>
              </a:solidFill>
            </a:endParaRPr>
          </a:p>
          <a:p>
            <a:pPr algn="ctr"/>
            <a:endParaRPr lang="it-IT" sz="2000" dirty="0">
              <a:solidFill>
                <a:srgbClr val="0000FF"/>
              </a:solidFill>
            </a:endParaRPr>
          </a:p>
          <a:p>
            <a:pPr algn="ctr"/>
            <a:endParaRPr lang="it-IT" sz="2000" dirty="0" smtClean="0">
              <a:solidFill>
                <a:srgbClr val="0000FF"/>
              </a:solidFill>
            </a:endParaRPr>
          </a:p>
          <a:p>
            <a:pPr algn="ctr"/>
            <a:endParaRPr lang="it-IT" sz="2000" dirty="0" smtClean="0">
              <a:solidFill>
                <a:srgbClr val="0000FF"/>
              </a:solidFill>
            </a:endParaRPr>
          </a:p>
          <a:p>
            <a:pPr algn="ctr"/>
            <a:endParaRPr lang="it-IT" sz="2000" dirty="0">
              <a:solidFill>
                <a:srgbClr val="0000FF"/>
              </a:solidFill>
            </a:endParaRPr>
          </a:p>
          <a:p>
            <a:pPr algn="ctr"/>
            <a:r>
              <a:rPr lang="it-IT" sz="2000" dirty="0" smtClean="0">
                <a:solidFill>
                  <a:srgbClr val="0000FF"/>
                </a:solidFill>
              </a:rPr>
              <a:t>roberta.crialesi@istat.it</a:t>
            </a:r>
            <a:endParaRPr lang="it-IT" sz="2000" dirty="0">
              <a:solidFill>
                <a:srgbClr val="0000FF"/>
              </a:solidFill>
            </a:endParaRPr>
          </a:p>
          <a:p>
            <a:pPr algn="ctr"/>
            <a:endParaRPr lang="it-IT" sz="2000" dirty="0" smtClean="0">
              <a:solidFill>
                <a:srgbClr val="0000FF"/>
              </a:solidFill>
            </a:endParaRPr>
          </a:p>
          <a:p>
            <a:pPr algn="ctr"/>
            <a:endParaRPr lang="it-IT" sz="2000" dirty="0">
              <a:solidFill>
                <a:srgbClr val="0000FF"/>
              </a:solidFill>
            </a:endParaRPr>
          </a:p>
        </p:txBody>
      </p:sp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33800" name="Rectangle 9"/>
          <p:cNvSpPr>
            <a:spLocks noChangeArrowheads="1"/>
          </p:cNvSpPr>
          <p:nvPr/>
        </p:nvSpPr>
        <p:spPr bwMode="auto">
          <a:xfrm>
            <a:off x="0" y="2917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6395" name="Text Box 13"/>
          <p:cNvSpPr txBox="1">
            <a:spLocks noChangeArrowheads="1"/>
          </p:cNvSpPr>
          <p:nvPr/>
        </p:nvSpPr>
        <p:spPr bwMode="auto">
          <a:xfrm>
            <a:off x="147638" y="488950"/>
            <a:ext cx="1319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>
                <a:solidFill>
                  <a:schemeClr val="bg1">
                    <a:lumMod val="50000"/>
                  </a:schemeClr>
                </a:solidFill>
                <a:cs typeface="+mn-cs"/>
              </a:rPr>
              <a:t>Gli incidenti stradali in Italia. Anno </a:t>
            </a:r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2013</a:t>
            </a:r>
            <a:endParaRPr lang="it-IT" sz="1000" dirty="0">
              <a:solidFill>
                <a:schemeClr val="bg1">
                  <a:lumMod val="50000"/>
                </a:schemeClr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0" dirty="0">
                <a:solidFill>
                  <a:schemeClr val="bg1">
                    <a:lumMod val="50000"/>
                  </a:schemeClr>
                </a:solidFill>
                <a:cs typeface="+mn-cs"/>
              </a:rPr>
              <a:t>Conferenza stampa</a:t>
            </a:r>
          </a:p>
        </p:txBody>
      </p:sp>
      <p:sp>
        <p:nvSpPr>
          <p:cNvPr id="3" name="Rettangolo 2"/>
          <p:cNvSpPr/>
          <p:nvPr/>
        </p:nvSpPr>
        <p:spPr>
          <a:xfrm>
            <a:off x="1373879" y="3873439"/>
            <a:ext cx="3023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2000" b="1" dirty="0">
                <a:solidFill>
                  <a:srgbClr val="0000FF"/>
                </a:solidFill>
              </a:rPr>
              <a:t>s</a:t>
            </a:r>
            <a:r>
              <a:rPr lang="it-IT" sz="2000" b="1" dirty="0" smtClean="0">
                <a:solidFill>
                  <a:srgbClr val="0000FF"/>
                </a:solidFill>
              </a:rPr>
              <a:t>ilvia.bruzzone@istat.it</a:t>
            </a:r>
            <a:endParaRPr lang="it-IT" sz="2000" b="1" dirty="0">
              <a:solidFill>
                <a:srgbClr val="0000FF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447" y="614597"/>
            <a:ext cx="3677823" cy="529152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752652" y="1547520"/>
            <a:ext cx="2863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70C0"/>
                </a:solidFill>
              </a:rPr>
              <a:t>Grazie</a:t>
            </a:r>
            <a:endParaRPr lang="it-IT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metto 1 1"/>
          <p:cNvSpPr/>
          <p:nvPr/>
        </p:nvSpPr>
        <p:spPr>
          <a:xfrm>
            <a:off x="4004841" y="2372810"/>
            <a:ext cx="1354237" cy="509286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362" name="Rectangle 14"/>
          <p:cNvSpPr>
            <a:spLocks noChangeArrowheads="1"/>
          </p:cNvSpPr>
          <p:nvPr/>
        </p:nvSpPr>
        <p:spPr bwMode="auto">
          <a:xfrm>
            <a:off x="1449388" y="261938"/>
            <a:ext cx="660558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t-IT" b="1">
                <a:solidFill>
                  <a:srgbClr val="993333"/>
                </a:solidFill>
              </a:rPr>
              <a:t>I principali risultati per l’anno 2013</a:t>
            </a:r>
          </a:p>
        </p:txBody>
      </p:sp>
      <p:sp>
        <p:nvSpPr>
          <p:cNvPr id="15363" name="Line 16"/>
          <p:cNvSpPr>
            <a:spLocks noChangeShapeType="1"/>
          </p:cNvSpPr>
          <p:nvPr/>
        </p:nvSpPr>
        <p:spPr bwMode="auto">
          <a:xfrm>
            <a:off x="1554163" y="803275"/>
            <a:ext cx="75898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364" name="Line 15"/>
          <p:cNvSpPr>
            <a:spLocks noChangeShapeType="1"/>
          </p:cNvSpPr>
          <p:nvPr/>
        </p:nvSpPr>
        <p:spPr bwMode="auto">
          <a:xfrm>
            <a:off x="-88900" y="790575"/>
            <a:ext cx="16192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9" name="Text Box 21"/>
          <p:cNvSpPr txBox="1">
            <a:spLocks noChangeArrowheads="1"/>
          </p:cNvSpPr>
          <p:nvPr/>
        </p:nvSpPr>
        <p:spPr bwMode="auto">
          <a:xfrm>
            <a:off x="58738" y="417513"/>
            <a:ext cx="1319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>
                <a:solidFill>
                  <a:schemeClr val="bg1">
                    <a:lumMod val="50000"/>
                  </a:schemeClr>
                </a:solidFill>
                <a:cs typeface="+mn-cs"/>
              </a:rPr>
              <a:t>Gli incidenti stradali in Italia. Anno </a:t>
            </a:r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2013</a:t>
            </a:r>
            <a:endParaRPr lang="it-IT" sz="1000" dirty="0">
              <a:solidFill>
                <a:schemeClr val="bg1">
                  <a:lumMod val="50000"/>
                </a:schemeClr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0" dirty="0">
                <a:solidFill>
                  <a:schemeClr val="bg1">
                    <a:lumMod val="50000"/>
                  </a:schemeClr>
                </a:solidFill>
                <a:cs typeface="+mn-cs"/>
              </a:rPr>
              <a:t>Conferenza stampa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1213659" y="893763"/>
            <a:ext cx="6309886" cy="2279188"/>
          </a:xfrm>
          <a:prstGeom prst="rect">
            <a:avLst/>
          </a:prstGeom>
          <a:noFill/>
          <a:ln w="9525">
            <a:solidFill>
              <a:srgbClr val="9933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108000" rIns="108000" bIns="10800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sz="1600" b="1" dirty="0">
                <a:solidFill>
                  <a:srgbClr val="993333"/>
                </a:solidFill>
              </a:rPr>
              <a:t>                                                      2013                    2012               </a:t>
            </a:r>
            <a:r>
              <a:rPr lang="it-IT" sz="1600" b="1" dirty="0">
                <a:solidFill>
                  <a:srgbClr val="5F5F5F"/>
                </a:solidFill>
              </a:rPr>
              <a:t>Incidenti stradali</a:t>
            </a:r>
            <a:r>
              <a:rPr lang="it-IT" sz="1600" dirty="0">
                <a:solidFill>
                  <a:srgbClr val="5F5F5F"/>
                </a:solidFill>
              </a:rPr>
              <a:t> </a:t>
            </a:r>
          </a:p>
          <a:p>
            <a:r>
              <a:rPr lang="it-IT" sz="1600" b="1" dirty="0">
                <a:solidFill>
                  <a:srgbClr val="5F5F5F"/>
                </a:solidFill>
              </a:rPr>
              <a:t>con lesioni a persone</a:t>
            </a:r>
            <a:r>
              <a:rPr lang="it-IT" sz="1600" b="1" dirty="0"/>
              <a:t>               </a:t>
            </a:r>
            <a:r>
              <a:rPr lang="it-IT" sz="1600" b="1" dirty="0">
                <a:solidFill>
                  <a:srgbClr val="5F5F5F"/>
                </a:solidFill>
              </a:rPr>
              <a:t>181.227               188.228</a:t>
            </a:r>
            <a:r>
              <a:rPr lang="it-IT" sz="1600" dirty="0">
                <a:solidFill>
                  <a:srgbClr val="5F5F5F"/>
                </a:solidFill>
              </a:rPr>
              <a:t>        </a:t>
            </a:r>
            <a:endParaRPr lang="it-IT" sz="1600" b="1" dirty="0">
              <a:solidFill>
                <a:srgbClr val="5F5F5F"/>
              </a:solidFill>
            </a:endParaRPr>
          </a:p>
          <a:p>
            <a:r>
              <a:rPr lang="it-IT" sz="1400" dirty="0">
                <a:solidFill>
                  <a:srgbClr val="5F5F5F"/>
                </a:solidFill>
              </a:rPr>
              <a:t>(morti entro 30 giorni e/o feriti) </a:t>
            </a:r>
          </a:p>
          <a:p>
            <a:r>
              <a:rPr lang="it-IT" sz="1600" b="1" dirty="0">
                <a:solidFill>
                  <a:srgbClr val="5F5F5F"/>
                </a:solidFill>
              </a:rPr>
              <a:t>Feriti</a:t>
            </a:r>
            <a:r>
              <a:rPr lang="it-IT" sz="1600" dirty="0">
                <a:solidFill>
                  <a:srgbClr val="5F5F5F"/>
                </a:solidFill>
              </a:rPr>
              <a:t> 			                    </a:t>
            </a:r>
            <a:r>
              <a:rPr lang="it-IT" sz="1600" b="1" dirty="0">
                <a:solidFill>
                  <a:srgbClr val="5F5F5F"/>
                </a:solidFill>
              </a:rPr>
              <a:t>257.421</a:t>
            </a:r>
            <a:r>
              <a:rPr lang="it-IT" sz="1600" dirty="0">
                <a:solidFill>
                  <a:srgbClr val="5F5F5F"/>
                </a:solidFill>
              </a:rPr>
              <a:t> </a:t>
            </a:r>
            <a:r>
              <a:rPr lang="it-IT" sz="1600" b="1" dirty="0">
                <a:solidFill>
                  <a:srgbClr val="5F5F5F"/>
                </a:solidFill>
              </a:rPr>
              <a:t>             266.864</a:t>
            </a:r>
          </a:p>
          <a:p>
            <a:endParaRPr lang="it-IT" sz="1600" dirty="0">
              <a:solidFill>
                <a:srgbClr val="5F5F5F"/>
              </a:solidFill>
            </a:endParaRPr>
          </a:p>
          <a:p>
            <a:r>
              <a:rPr lang="it-IT" sz="1600" b="1" dirty="0">
                <a:solidFill>
                  <a:srgbClr val="5F5F5F"/>
                </a:solidFill>
              </a:rPr>
              <a:t>Morti</a:t>
            </a:r>
            <a:r>
              <a:rPr lang="it-IT" sz="1600" dirty="0">
                <a:solidFill>
                  <a:srgbClr val="5F5F5F"/>
                </a:solidFill>
              </a:rPr>
              <a:t> 	                                       </a:t>
            </a:r>
            <a:r>
              <a:rPr lang="it-IT" sz="1600" b="1" dirty="0">
                <a:solidFill>
                  <a:srgbClr val="5F5F5F"/>
                </a:solidFill>
              </a:rPr>
              <a:t>3.385                   3.753         </a:t>
            </a:r>
          </a:p>
          <a:p>
            <a:r>
              <a:rPr lang="it-IT" sz="1600" dirty="0">
                <a:solidFill>
                  <a:srgbClr val="5F5F5F"/>
                </a:solidFill>
              </a:rPr>
              <a:t>    </a:t>
            </a:r>
            <a:endParaRPr lang="it-IT" sz="1600" b="1" dirty="0">
              <a:solidFill>
                <a:srgbClr val="5F5F5F"/>
              </a:solidFill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992863" y="3282488"/>
            <a:ext cx="6916190" cy="2305837"/>
          </a:xfrm>
          <a:prstGeom prst="rect">
            <a:avLst/>
          </a:prstGeom>
          <a:noFill/>
          <a:ln w="9525">
            <a:solidFill>
              <a:srgbClr val="9933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AC0000"/>
              </a:buClr>
              <a:buFont typeface="Wingdings" pitchFamily="2" charset="2"/>
              <a:buNone/>
            </a:pPr>
            <a:r>
              <a:rPr lang="it-IT" sz="1400" b="1" dirty="0">
                <a:solidFill>
                  <a:srgbClr val="993333"/>
                </a:solidFill>
              </a:rPr>
              <a:t>Decade per la sicurezza stradale 2011-2020 - obiettivo UE 2020: -50% vittime</a:t>
            </a:r>
          </a:p>
          <a:p>
            <a:pPr algn="ctr">
              <a:buClr>
                <a:srgbClr val="AC0000"/>
              </a:buClr>
              <a:buFont typeface="Wingdings" pitchFamily="2" charset="2"/>
              <a:buNone/>
            </a:pPr>
            <a:endParaRPr lang="it-IT" sz="1600" dirty="0">
              <a:solidFill>
                <a:srgbClr val="5F5F5F"/>
              </a:solidFill>
            </a:endParaRPr>
          </a:p>
          <a:p>
            <a:pPr algn="ctr">
              <a:buClr>
                <a:srgbClr val="AC0000"/>
              </a:buClr>
              <a:buFont typeface="Wingdings" pitchFamily="2" charset="2"/>
              <a:buNone/>
            </a:pPr>
            <a:endParaRPr lang="it-IT" sz="1600" dirty="0">
              <a:solidFill>
                <a:srgbClr val="5F5F5F"/>
              </a:solidFill>
            </a:endParaRPr>
          </a:p>
          <a:p>
            <a:pPr algn="ctr">
              <a:buClr>
                <a:srgbClr val="AC0000"/>
              </a:buClr>
              <a:buFont typeface="Wingdings" pitchFamily="2" charset="2"/>
              <a:buNone/>
            </a:pPr>
            <a:endParaRPr lang="it-IT" sz="1600" dirty="0">
              <a:solidFill>
                <a:srgbClr val="5F5F5F"/>
              </a:solidFill>
            </a:endParaRPr>
          </a:p>
          <a:p>
            <a:pPr algn="ctr">
              <a:buClr>
                <a:srgbClr val="AC0000"/>
              </a:buClr>
              <a:buFont typeface="Wingdings" pitchFamily="2" charset="2"/>
              <a:buNone/>
            </a:pPr>
            <a:endParaRPr lang="it-IT" sz="1600" dirty="0">
              <a:solidFill>
                <a:srgbClr val="5F5F5F"/>
              </a:solidFill>
            </a:endParaRPr>
          </a:p>
          <a:p>
            <a:pPr algn="ctr">
              <a:buClr>
                <a:srgbClr val="AC0000"/>
              </a:buClr>
              <a:buFont typeface="Wingdings" pitchFamily="2" charset="2"/>
              <a:buNone/>
            </a:pPr>
            <a:endParaRPr lang="it-IT" sz="1600" dirty="0">
              <a:solidFill>
                <a:srgbClr val="5F5F5F"/>
              </a:solidFill>
            </a:endParaRPr>
          </a:p>
          <a:p>
            <a:pPr algn="ctr">
              <a:buClr>
                <a:srgbClr val="AC0000"/>
              </a:buClr>
              <a:buFont typeface="Wingdings" pitchFamily="2" charset="2"/>
              <a:buNone/>
            </a:pPr>
            <a:endParaRPr lang="it-IT" sz="1600" dirty="0">
              <a:solidFill>
                <a:srgbClr val="5F5F5F"/>
              </a:solidFill>
            </a:endParaRPr>
          </a:p>
          <a:p>
            <a:pPr algn="ctr">
              <a:buClr>
                <a:srgbClr val="AC0000"/>
              </a:buClr>
              <a:buFont typeface="Wingdings" pitchFamily="2" charset="2"/>
              <a:buNone/>
            </a:pPr>
            <a:endParaRPr lang="it-IT" sz="1600" dirty="0">
              <a:solidFill>
                <a:srgbClr val="5F5F5F"/>
              </a:solidFill>
            </a:endParaRPr>
          </a:p>
          <a:p>
            <a:pPr algn="ctr">
              <a:buClr>
                <a:srgbClr val="AC0000"/>
              </a:buClr>
              <a:buFont typeface="Wingdings" pitchFamily="2" charset="2"/>
              <a:buNone/>
            </a:pPr>
            <a:endParaRPr lang="it-IT" sz="1600" dirty="0">
              <a:solidFill>
                <a:srgbClr val="5F5F5F"/>
              </a:solidFill>
            </a:endParaRPr>
          </a:p>
          <a:p>
            <a:pPr>
              <a:buClr>
                <a:srgbClr val="AC0000"/>
              </a:buClr>
              <a:buFont typeface="Wingdings" pitchFamily="2" charset="2"/>
              <a:buNone/>
            </a:pPr>
            <a:endParaRPr lang="it-IT" sz="1400" dirty="0">
              <a:solidFill>
                <a:srgbClr val="5F5F5F"/>
              </a:solidFill>
            </a:endParaRPr>
          </a:p>
          <a:p>
            <a:pPr>
              <a:buClr>
                <a:srgbClr val="AC0000"/>
              </a:buClr>
              <a:buFont typeface="Wingdings" pitchFamily="2" charset="2"/>
              <a:buNone/>
            </a:pPr>
            <a:r>
              <a:rPr lang="it-IT" sz="1400" dirty="0">
                <a:solidFill>
                  <a:srgbClr val="5F5F5F"/>
                </a:solidFill>
              </a:rPr>
              <a:t>Variazione % del numero dei morti  </a:t>
            </a:r>
            <a:r>
              <a:rPr lang="it-IT" sz="1400" b="1" dirty="0">
                <a:solidFill>
                  <a:srgbClr val="993333"/>
                </a:solidFill>
              </a:rPr>
              <a:t>nel 2013 rispetto al 2001: -52,3%</a:t>
            </a:r>
            <a:endParaRPr lang="it-IT" sz="1400" dirty="0">
              <a:solidFill>
                <a:srgbClr val="993333"/>
              </a:solidFill>
            </a:endParaRPr>
          </a:p>
          <a:p>
            <a:pPr>
              <a:buClr>
                <a:srgbClr val="AC0000"/>
              </a:buClr>
              <a:buFont typeface="Wingdings" pitchFamily="2" charset="2"/>
              <a:buNone/>
            </a:pPr>
            <a:endParaRPr lang="it-IT" sz="1600" b="1" dirty="0">
              <a:solidFill>
                <a:srgbClr val="5F5F5F"/>
              </a:solidFill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3912244" y="990600"/>
            <a:ext cx="1574156" cy="2035233"/>
          </a:xfrm>
          <a:prstGeom prst="rect">
            <a:avLst/>
          </a:prstGeom>
          <a:noFill/>
          <a:ln w="254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0000"/>
              </a:solidFill>
            </a:endParaRPr>
          </a:p>
        </p:txBody>
      </p:sp>
      <p:graphicFrame>
        <p:nvGraphicFramePr>
          <p:cNvPr id="15" name="Gra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2038703"/>
              </p:ext>
            </p:extLst>
          </p:nvPr>
        </p:nvGraphicFramePr>
        <p:xfrm>
          <a:off x="1377950" y="3552132"/>
          <a:ext cx="5999957" cy="2036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umetto 3 2"/>
          <p:cNvSpPr/>
          <p:nvPr/>
        </p:nvSpPr>
        <p:spPr>
          <a:xfrm>
            <a:off x="6642865" y="1678329"/>
            <a:ext cx="1840375" cy="949124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368 vittime in meno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a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089449"/>
              </p:ext>
            </p:extLst>
          </p:nvPr>
        </p:nvGraphicFramePr>
        <p:xfrm>
          <a:off x="1291130" y="3916795"/>
          <a:ext cx="6420986" cy="2354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7" name="Line 16"/>
          <p:cNvSpPr>
            <a:spLocks noChangeShapeType="1"/>
          </p:cNvSpPr>
          <p:nvPr/>
        </p:nvSpPr>
        <p:spPr bwMode="auto">
          <a:xfrm>
            <a:off x="1066800" y="827088"/>
            <a:ext cx="8077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388" name="Line 15"/>
          <p:cNvSpPr>
            <a:spLocks noChangeShapeType="1"/>
          </p:cNvSpPr>
          <p:nvPr/>
        </p:nvSpPr>
        <p:spPr bwMode="auto">
          <a:xfrm>
            <a:off x="0" y="827088"/>
            <a:ext cx="16922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2" name="Text Box 21"/>
          <p:cNvSpPr txBox="1">
            <a:spLocks noChangeArrowheads="1"/>
          </p:cNvSpPr>
          <p:nvPr/>
        </p:nvSpPr>
        <p:spPr bwMode="auto">
          <a:xfrm>
            <a:off x="86009" y="442913"/>
            <a:ext cx="1319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>
                <a:solidFill>
                  <a:schemeClr val="bg1">
                    <a:lumMod val="50000"/>
                  </a:schemeClr>
                </a:solidFill>
                <a:cs typeface="+mn-cs"/>
              </a:rPr>
              <a:t>Gli incidenti stradali in Italia. Anno </a:t>
            </a:r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2013</a:t>
            </a:r>
            <a:endParaRPr lang="it-IT" sz="1000" dirty="0">
              <a:solidFill>
                <a:schemeClr val="bg1">
                  <a:lumMod val="50000"/>
                </a:schemeClr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0" dirty="0">
                <a:solidFill>
                  <a:schemeClr val="bg1">
                    <a:lumMod val="50000"/>
                  </a:schemeClr>
                </a:solidFill>
                <a:cs typeface="+mn-cs"/>
              </a:rPr>
              <a:t>Conferenza stampa</a:t>
            </a:r>
          </a:p>
        </p:txBody>
      </p:sp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1642933" y="596900"/>
            <a:ext cx="7248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400" dirty="0">
                <a:solidFill>
                  <a:srgbClr val="993333"/>
                </a:solidFill>
              </a:rPr>
              <a:t>Incidenti stradali con lesioni a persone, morti e feriti. Anni 2001-2013 </a:t>
            </a:r>
            <a:r>
              <a:rPr lang="it-IT" sz="1400" i="1" dirty="0">
                <a:solidFill>
                  <a:srgbClr val="993333"/>
                </a:solidFill>
              </a:rPr>
              <a:t>(valori assoluti)</a:t>
            </a:r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2631414" y="3762807"/>
            <a:ext cx="7153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400" dirty="0">
                <a:solidFill>
                  <a:srgbClr val="993333"/>
                </a:solidFill>
              </a:rPr>
              <a:t>Morti per milione di abitanti. Anni 2001-2013 </a:t>
            </a:r>
            <a:endParaRPr lang="it-IT" sz="1400" i="1" dirty="0">
              <a:solidFill>
                <a:srgbClr val="993333"/>
              </a:solidFill>
            </a:endParaRPr>
          </a:p>
        </p:txBody>
      </p:sp>
      <p:graphicFrame>
        <p:nvGraphicFramePr>
          <p:cNvPr id="14" name="Gra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0076419"/>
              </p:ext>
            </p:extLst>
          </p:nvPr>
        </p:nvGraphicFramePr>
        <p:xfrm>
          <a:off x="1066800" y="993514"/>
          <a:ext cx="7002166" cy="3016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Memoria ad accesso sequenziale 3"/>
          <p:cNvSpPr/>
          <p:nvPr/>
        </p:nvSpPr>
        <p:spPr>
          <a:xfrm>
            <a:off x="763929" y="4664597"/>
            <a:ext cx="1307504" cy="774694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1100" b="1" dirty="0">
                <a:solidFill>
                  <a:prstClr val="black"/>
                </a:solidFill>
                <a:latin typeface="Arial" charset="0"/>
                <a:cs typeface="Arial" charset="0"/>
              </a:rPr>
              <a:t>Indice mortalità 2001</a:t>
            </a:r>
          </a:p>
          <a:p>
            <a:pPr lvl="0" algn="ctr"/>
            <a:r>
              <a:rPr lang="it-IT" sz="1100" b="1" dirty="0">
                <a:solidFill>
                  <a:srgbClr val="C00000"/>
                </a:solidFill>
                <a:latin typeface="Arial" charset="0"/>
                <a:cs typeface="Arial" charset="0"/>
              </a:rPr>
              <a:t>2,70</a:t>
            </a:r>
            <a:r>
              <a:rPr lang="it-IT" sz="11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5" name="Fumetto 3 4"/>
          <p:cNvSpPr/>
          <p:nvPr/>
        </p:nvSpPr>
        <p:spPr>
          <a:xfrm>
            <a:off x="7287873" y="4068763"/>
            <a:ext cx="1304623" cy="743513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1100" b="1" dirty="0">
                <a:solidFill>
                  <a:prstClr val="black"/>
                </a:solidFill>
                <a:latin typeface="Arial" charset="0"/>
                <a:cs typeface="Arial" charset="0"/>
              </a:rPr>
              <a:t>Indice mortalità 2013</a:t>
            </a:r>
          </a:p>
          <a:p>
            <a:pPr lvl="0" algn="ctr"/>
            <a:r>
              <a:rPr lang="it-IT" sz="1100" b="1" dirty="0">
                <a:solidFill>
                  <a:srgbClr val="C00000"/>
                </a:solidFill>
                <a:latin typeface="Arial" charset="0"/>
                <a:cs typeface="Arial" charset="0"/>
              </a:rPr>
              <a:t>1,87</a:t>
            </a:r>
            <a:r>
              <a:rPr lang="it-IT" sz="11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>
            <a:graphicFrameLocks/>
          </p:cNvGraphicFramePr>
          <p:nvPr/>
        </p:nvGraphicFramePr>
        <p:xfrm>
          <a:off x="1668575" y="1325911"/>
          <a:ext cx="6997754" cy="4577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435" name="CasellaDiTesto 5"/>
          <p:cNvSpPr txBox="1">
            <a:spLocks noChangeArrowheads="1"/>
          </p:cNvSpPr>
          <p:nvPr/>
        </p:nvSpPr>
        <p:spPr bwMode="auto">
          <a:xfrm>
            <a:off x="6442075" y="3614738"/>
            <a:ext cx="1624013" cy="33813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sz="1600" b="1"/>
              <a:t>Ue28 : -17,7%</a:t>
            </a:r>
          </a:p>
        </p:txBody>
      </p:sp>
      <p:cxnSp>
        <p:nvCxnSpPr>
          <p:cNvPr id="8" name="Connettore 1 7"/>
          <p:cNvCxnSpPr/>
          <p:nvPr/>
        </p:nvCxnSpPr>
        <p:spPr>
          <a:xfrm flipV="1">
            <a:off x="2292350" y="3384550"/>
            <a:ext cx="6373813" cy="142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437" name="Rectangle 17"/>
          <p:cNvSpPr>
            <a:spLocks noChangeArrowheads="1"/>
          </p:cNvSpPr>
          <p:nvPr/>
        </p:nvSpPr>
        <p:spPr bwMode="auto">
          <a:xfrm>
            <a:off x="1477963" y="396875"/>
            <a:ext cx="74485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it-IT" dirty="0" smtClean="0">
                <a:solidFill>
                  <a:srgbClr val="993333"/>
                </a:solidFill>
              </a:rPr>
              <a:t>Vittime </a:t>
            </a:r>
            <a:r>
              <a:rPr lang="it-IT" dirty="0">
                <a:solidFill>
                  <a:srgbClr val="993333"/>
                </a:solidFill>
              </a:rPr>
              <a:t>in incidenti stradali nei paesi Membri dell’Unione Europea (UE28). Variazione percentuale </a:t>
            </a:r>
            <a:r>
              <a:rPr lang="it-IT" i="1" dirty="0">
                <a:solidFill>
                  <a:srgbClr val="993333"/>
                </a:solidFill>
              </a:rPr>
              <a:t>2013/2010</a:t>
            </a:r>
            <a:endParaRPr lang="it-IT" sz="1600" i="1" dirty="0"/>
          </a:p>
        </p:txBody>
      </p:sp>
      <p:sp>
        <p:nvSpPr>
          <p:cNvPr id="18438" name="Rectangle 20"/>
          <p:cNvSpPr>
            <a:spLocks noChangeArrowheads="1"/>
          </p:cNvSpPr>
          <p:nvPr/>
        </p:nvSpPr>
        <p:spPr bwMode="auto">
          <a:xfrm>
            <a:off x="1338263" y="6003925"/>
            <a:ext cx="53578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sz="1200"/>
              <a:t>(a) Fonte: European Transport Safety Council, Annual PIN report. </a:t>
            </a:r>
            <a:r>
              <a:rPr lang="it-IT" sz="1200"/>
              <a:t>Year 2014</a:t>
            </a: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111125" y="2476500"/>
            <a:ext cx="1366838" cy="16002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Obiettivo Sicurezza Stradale 2020: diminuzione delle vittime in Italia in linea con la UE28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86009" y="442913"/>
            <a:ext cx="1319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>
                <a:solidFill>
                  <a:schemeClr val="bg1">
                    <a:lumMod val="50000"/>
                  </a:schemeClr>
                </a:solidFill>
                <a:cs typeface="+mn-cs"/>
              </a:rPr>
              <a:t>Gli incidenti stradali in Italia. Anno </a:t>
            </a:r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2013</a:t>
            </a:r>
            <a:endParaRPr lang="it-IT" sz="1000" dirty="0">
              <a:solidFill>
                <a:schemeClr val="bg1">
                  <a:lumMod val="50000"/>
                </a:schemeClr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0" dirty="0">
                <a:solidFill>
                  <a:schemeClr val="bg1">
                    <a:lumMod val="50000"/>
                  </a:schemeClr>
                </a:solidFill>
                <a:cs typeface="+mn-cs"/>
              </a:rPr>
              <a:t>Conferenza stampa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1066800" y="838200"/>
            <a:ext cx="8077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0" y="838200"/>
            <a:ext cx="139858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0" y="2917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76200" y="487363"/>
            <a:ext cx="1319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>
                <a:solidFill>
                  <a:schemeClr val="bg1">
                    <a:lumMod val="50000"/>
                  </a:schemeClr>
                </a:solidFill>
                <a:cs typeface="+mn-cs"/>
              </a:rPr>
              <a:t>Gli incidenti stradali in Italia. Anno </a:t>
            </a:r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2013</a:t>
            </a:r>
            <a:endParaRPr lang="it-IT" sz="1000" dirty="0">
              <a:solidFill>
                <a:schemeClr val="bg1">
                  <a:lumMod val="50000"/>
                </a:schemeClr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0" dirty="0">
                <a:solidFill>
                  <a:schemeClr val="bg1">
                    <a:lumMod val="50000"/>
                  </a:schemeClr>
                </a:solidFill>
                <a:cs typeface="+mn-cs"/>
              </a:rPr>
              <a:t>Conferenza stampa</a:t>
            </a:r>
          </a:p>
        </p:txBody>
      </p:sp>
      <p:sp>
        <p:nvSpPr>
          <p:cNvPr id="224273" name="Rectangle 17"/>
          <p:cNvSpPr>
            <a:spLocks noChangeArrowheads="1"/>
          </p:cNvSpPr>
          <p:nvPr/>
        </p:nvSpPr>
        <p:spPr bwMode="auto">
          <a:xfrm>
            <a:off x="1477963" y="620713"/>
            <a:ext cx="74009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it-IT" dirty="0">
                <a:solidFill>
                  <a:srgbClr val="993333"/>
                </a:solidFill>
              </a:rPr>
              <a:t>Morti in incidenti stradali per milione di abitanti nei paesi Membri dell’Unione Europea (</a:t>
            </a:r>
            <a:r>
              <a:rPr lang="it-IT" dirty="0" smtClean="0">
                <a:solidFill>
                  <a:srgbClr val="993333"/>
                </a:solidFill>
              </a:rPr>
              <a:t>Ue28</a:t>
            </a:r>
            <a:r>
              <a:rPr lang="it-IT" dirty="0">
                <a:solidFill>
                  <a:srgbClr val="993333"/>
                </a:solidFill>
              </a:rPr>
              <a:t>). </a:t>
            </a:r>
            <a:r>
              <a:rPr lang="it-IT" i="1" dirty="0">
                <a:solidFill>
                  <a:srgbClr val="993333"/>
                </a:solidFill>
              </a:rPr>
              <a:t>Anno 2013</a:t>
            </a:r>
            <a:endParaRPr lang="it-IT" sz="1600" i="1" dirty="0"/>
          </a:p>
        </p:txBody>
      </p:sp>
      <p:sp>
        <p:nvSpPr>
          <p:cNvPr id="6154" name="Rectangle 18"/>
          <p:cNvSpPr>
            <a:spLocks noChangeArrowheads="1"/>
          </p:cNvSpPr>
          <p:nvPr/>
        </p:nvSpPr>
        <p:spPr bwMode="auto">
          <a:xfrm>
            <a:off x="111124" y="2261731"/>
            <a:ext cx="1566863" cy="203132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Morti per milione di abitanti in UE28: Italia al 14° posto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dopo Regno Unito, Spagna, Germania e Francia, tra i grandi Paesi </a:t>
            </a:r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Ue  </a:t>
            </a:r>
            <a:endParaRPr lang="it-IT" sz="14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4276" name="Rectangle 20"/>
          <p:cNvSpPr>
            <a:spLocks noChangeArrowheads="1"/>
          </p:cNvSpPr>
          <p:nvPr/>
        </p:nvSpPr>
        <p:spPr bwMode="auto">
          <a:xfrm>
            <a:off x="1677988" y="5867400"/>
            <a:ext cx="53578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sz="1200"/>
              <a:t>(a) Fonte: European Transport Safety Council, Annual PIN report. </a:t>
            </a:r>
            <a:r>
              <a:rPr lang="it-IT" sz="1200"/>
              <a:t>Year 2014</a:t>
            </a:r>
          </a:p>
        </p:txBody>
      </p:sp>
      <p:graphicFrame>
        <p:nvGraphicFramePr>
          <p:cNvPr id="13" name="Gra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633634"/>
              </p:ext>
            </p:extLst>
          </p:nvPr>
        </p:nvGraphicFramePr>
        <p:xfrm>
          <a:off x="1678661" y="1851903"/>
          <a:ext cx="6662738" cy="4061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asellaDiTesto 3"/>
          <p:cNvSpPr txBox="1"/>
          <p:nvPr/>
        </p:nvSpPr>
        <p:spPr>
          <a:xfrm>
            <a:off x="2426055" y="2630488"/>
            <a:ext cx="1327150" cy="287337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cs typeface="Arial" panose="020B0604020202020204" pitchFamily="34" charset="0"/>
              </a:rPr>
              <a:t>Ue28     51,6</a:t>
            </a:r>
            <a:endParaRPr lang="it-IT" sz="1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1066800" y="1016000"/>
            <a:ext cx="8077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447800" y="515938"/>
            <a:ext cx="678021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it-IT" sz="1600" b="1">
                <a:solidFill>
                  <a:srgbClr val="993333"/>
                </a:solidFill>
              </a:rPr>
              <a:t>Incidenti stradali e morti per categoria della strada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0" y="1016000"/>
            <a:ext cx="16160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46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8202" name="Rectangle 22"/>
          <p:cNvSpPr>
            <a:spLocks noChangeArrowheads="1"/>
          </p:cNvSpPr>
          <p:nvPr/>
        </p:nvSpPr>
        <p:spPr bwMode="auto">
          <a:xfrm>
            <a:off x="53975" y="1965325"/>
            <a:ext cx="1316038" cy="310832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Riduzione delle vittime, tra il 2013 e il 2012 su tutti gli ambiti stradali.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Guadagno consistente su strade urbane ed extraurbane, più contenuto sulle autostrade</a:t>
            </a:r>
          </a:p>
        </p:txBody>
      </p:sp>
      <p:sp>
        <p:nvSpPr>
          <p:cNvPr id="8203" name="Text Box 23"/>
          <p:cNvSpPr txBox="1">
            <a:spLocks noChangeArrowheads="1"/>
          </p:cNvSpPr>
          <p:nvPr/>
        </p:nvSpPr>
        <p:spPr bwMode="auto">
          <a:xfrm>
            <a:off x="50800" y="558800"/>
            <a:ext cx="1319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>
                <a:solidFill>
                  <a:schemeClr val="bg1">
                    <a:lumMod val="50000"/>
                  </a:schemeClr>
                </a:solidFill>
                <a:cs typeface="+mn-cs"/>
              </a:rPr>
              <a:t>Gli incidenti stradali in Italia. Anno </a:t>
            </a:r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2013</a:t>
            </a:r>
            <a:endParaRPr lang="it-IT" sz="1000" dirty="0">
              <a:solidFill>
                <a:schemeClr val="bg1">
                  <a:lumMod val="50000"/>
                </a:schemeClr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0" dirty="0">
                <a:solidFill>
                  <a:schemeClr val="bg1">
                    <a:lumMod val="50000"/>
                  </a:schemeClr>
                </a:solidFill>
                <a:cs typeface="+mn-cs"/>
              </a:rPr>
              <a:t>Conferenza stampa</a:t>
            </a:r>
          </a:p>
        </p:txBody>
      </p:sp>
      <p:sp>
        <p:nvSpPr>
          <p:cNvPr id="67662" name="Rectangle 78"/>
          <p:cNvSpPr>
            <a:spLocks noChangeArrowheads="1"/>
          </p:cNvSpPr>
          <p:nvPr/>
        </p:nvSpPr>
        <p:spPr bwMode="auto">
          <a:xfrm>
            <a:off x="1370013" y="1062038"/>
            <a:ext cx="76501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1400">
                <a:solidFill>
                  <a:srgbClr val="993333"/>
                </a:solidFill>
              </a:rPr>
              <a:t>Variazione percentuale di </a:t>
            </a:r>
            <a:r>
              <a:rPr lang="it-IT" sz="1400" b="1">
                <a:solidFill>
                  <a:srgbClr val="993333"/>
                </a:solidFill>
              </a:rPr>
              <a:t>Incidenti </a:t>
            </a:r>
            <a:r>
              <a:rPr lang="it-IT" sz="1400">
                <a:solidFill>
                  <a:srgbClr val="993333"/>
                </a:solidFill>
              </a:rPr>
              <a:t>per categoria della strada: 2013/2012 e 2013/2010</a:t>
            </a:r>
          </a:p>
        </p:txBody>
      </p:sp>
      <p:sp>
        <p:nvSpPr>
          <p:cNvPr id="44" name="Rectangle 78"/>
          <p:cNvSpPr>
            <a:spLocks noChangeArrowheads="1"/>
          </p:cNvSpPr>
          <p:nvPr/>
        </p:nvSpPr>
        <p:spPr bwMode="auto">
          <a:xfrm>
            <a:off x="1447800" y="3565525"/>
            <a:ext cx="7410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1400">
                <a:solidFill>
                  <a:srgbClr val="993333"/>
                </a:solidFill>
              </a:rPr>
              <a:t>Variazione percentuale di </a:t>
            </a:r>
            <a:r>
              <a:rPr lang="it-IT" sz="1400" b="1">
                <a:solidFill>
                  <a:srgbClr val="993333"/>
                </a:solidFill>
              </a:rPr>
              <a:t>Morti </a:t>
            </a:r>
            <a:r>
              <a:rPr lang="it-IT" sz="1400">
                <a:solidFill>
                  <a:srgbClr val="993333"/>
                </a:solidFill>
              </a:rPr>
              <a:t>per categoria della strada: 2013/2012 e 2013/2010</a:t>
            </a:r>
          </a:p>
        </p:txBody>
      </p:sp>
      <p:graphicFrame>
        <p:nvGraphicFramePr>
          <p:cNvPr id="10" name="Grafico 9"/>
          <p:cNvGraphicFramePr>
            <a:graphicFrameLocks/>
          </p:cNvGraphicFramePr>
          <p:nvPr/>
        </p:nvGraphicFramePr>
        <p:xfrm>
          <a:off x="1616075" y="1426499"/>
          <a:ext cx="4538440" cy="2139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ico 10"/>
          <p:cNvGraphicFramePr>
            <a:graphicFrameLocks/>
          </p:cNvGraphicFramePr>
          <p:nvPr/>
        </p:nvGraphicFramePr>
        <p:xfrm>
          <a:off x="1319213" y="3841750"/>
          <a:ext cx="4894262" cy="235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6221413" y="1600200"/>
            <a:ext cx="2509837" cy="954088"/>
          </a:xfrm>
          <a:prstGeom prst="rect">
            <a:avLst/>
          </a:prstGeom>
          <a:noFill/>
          <a:ln w="31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sz="1400" b="1"/>
              <a:t>Anno 2013</a:t>
            </a:r>
          </a:p>
          <a:p>
            <a:r>
              <a:rPr lang="it-IT" sz="1400" b="1">
                <a:solidFill>
                  <a:srgbClr val="7F142A"/>
                </a:solidFill>
              </a:rPr>
              <a:t>Strade urbane          </a:t>
            </a:r>
            <a:r>
              <a:rPr lang="it-IT" sz="1400"/>
              <a:t>136.438</a:t>
            </a:r>
          </a:p>
          <a:p>
            <a:r>
              <a:rPr lang="it-IT" sz="1400" b="1">
                <a:solidFill>
                  <a:srgbClr val="7F142A"/>
                </a:solidFill>
              </a:rPr>
              <a:t>Strade extraurbane   </a:t>
            </a:r>
            <a:r>
              <a:rPr lang="it-IT" sz="1400"/>
              <a:t>35.524</a:t>
            </a:r>
          </a:p>
          <a:p>
            <a:r>
              <a:rPr lang="it-IT" sz="1400" b="1">
                <a:solidFill>
                  <a:srgbClr val="7F142A"/>
                </a:solidFill>
              </a:rPr>
              <a:t>Autostrade</a:t>
            </a:r>
            <a:r>
              <a:rPr lang="it-IT" sz="1400"/>
              <a:t>                   9.265</a:t>
            </a: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6343650" y="3841631"/>
            <a:ext cx="2514600" cy="954107"/>
          </a:xfrm>
          <a:prstGeom prst="rect">
            <a:avLst/>
          </a:prstGeom>
          <a:noFill/>
          <a:ln w="31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sz="1400" b="1" dirty="0"/>
              <a:t>Anno 2013</a:t>
            </a:r>
          </a:p>
          <a:p>
            <a:r>
              <a:rPr lang="it-IT" sz="1400" b="1" dirty="0">
                <a:solidFill>
                  <a:srgbClr val="7F142A"/>
                </a:solidFill>
              </a:rPr>
              <a:t>Strade urbane              </a:t>
            </a:r>
            <a:r>
              <a:rPr lang="it-IT" sz="1400" dirty="0"/>
              <a:t>1.421</a:t>
            </a:r>
          </a:p>
          <a:p>
            <a:r>
              <a:rPr lang="it-IT" sz="1400" b="1" dirty="0">
                <a:solidFill>
                  <a:srgbClr val="7F142A"/>
                </a:solidFill>
              </a:rPr>
              <a:t>Strade extraurbane     </a:t>
            </a:r>
            <a:r>
              <a:rPr lang="it-IT" sz="1400" dirty="0"/>
              <a:t>1.643</a:t>
            </a:r>
          </a:p>
          <a:p>
            <a:r>
              <a:rPr lang="it-IT" sz="1400" b="1" dirty="0">
                <a:solidFill>
                  <a:srgbClr val="7F142A"/>
                </a:solidFill>
              </a:rPr>
              <a:t>Autostrade  </a:t>
            </a:r>
            <a:r>
              <a:rPr lang="it-IT" sz="1400" dirty="0"/>
              <a:t>                    </a:t>
            </a:r>
            <a:r>
              <a:rPr lang="it-IT" sz="1400" dirty="0" smtClean="0"/>
              <a:t>321</a:t>
            </a:r>
            <a:endParaRPr lang="it-IT" sz="1400" dirty="0"/>
          </a:p>
        </p:txBody>
      </p:sp>
      <p:sp>
        <p:nvSpPr>
          <p:cNvPr id="19470" name="Rettangolo 2"/>
          <p:cNvSpPr>
            <a:spLocks noChangeArrowheads="1"/>
          </p:cNvSpPr>
          <p:nvPr/>
        </p:nvSpPr>
        <p:spPr bwMode="auto">
          <a:xfrm>
            <a:off x="136525" y="6351588"/>
            <a:ext cx="74882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200" dirty="0"/>
              <a:t>- Sono incluse nella categoria “Strade urbane” anche le strade Provinciali, Statali e Regionali entro l’abitato. </a:t>
            </a: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6345855" y="4826796"/>
            <a:ext cx="2530520" cy="1384995"/>
          </a:xfrm>
          <a:prstGeom prst="rect">
            <a:avLst/>
          </a:prstGeom>
          <a:noFill/>
          <a:ln w="31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sz="1400" b="1" dirty="0" smtClean="0"/>
              <a:t>Indice di mortalità</a:t>
            </a:r>
          </a:p>
          <a:p>
            <a:r>
              <a:rPr lang="it-IT" sz="1400" b="1" dirty="0" smtClean="0">
                <a:solidFill>
                  <a:srgbClr val="7F142A"/>
                </a:solidFill>
              </a:rPr>
              <a:t>                           </a:t>
            </a:r>
            <a:r>
              <a:rPr lang="it-IT" sz="1400" b="1" dirty="0" smtClean="0"/>
              <a:t>2013    2012         </a:t>
            </a:r>
          </a:p>
          <a:p>
            <a:r>
              <a:rPr lang="it-IT" sz="1400" b="1" dirty="0" smtClean="0">
                <a:solidFill>
                  <a:srgbClr val="7F142A"/>
                </a:solidFill>
              </a:rPr>
              <a:t>Strade </a:t>
            </a:r>
            <a:r>
              <a:rPr lang="it-IT" sz="1400" b="1" dirty="0">
                <a:solidFill>
                  <a:srgbClr val="7F142A"/>
                </a:solidFill>
              </a:rPr>
              <a:t>urbane  </a:t>
            </a:r>
            <a:r>
              <a:rPr lang="it-IT" sz="1400" b="1" dirty="0" smtClean="0">
                <a:solidFill>
                  <a:srgbClr val="7F142A"/>
                </a:solidFill>
              </a:rPr>
              <a:t> 1,04     1,12     Strade       </a:t>
            </a:r>
          </a:p>
          <a:p>
            <a:r>
              <a:rPr lang="it-IT" sz="1400" b="1" dirty="0" smtClean="0">
                <a:solidFill>
                  <a:srgbClr val="7F142A"/>
                </a:solidFill>
              </a:rPr>
              <a:t>extraurbane       4,63     5,03  </a:t>
            </a:r>
          </a:p>
          <a:p>
            <a:r>
              <a:rPr lang="it-IT" sz="1400" b="1" dirty="0" smtClean="0">
                <a:solidFill>
                  <a:srgbClr val="7F142A"/>
                </a:solidFill>
              </a:rPr>
              <a:t>Autostrade  </a:t>
            </a:r>
            <a:r>
              <a:rPr lang="it-IT" sz="1400" dirty="0" smtClean="0"/>
              <a:t>       </a:t>
            </a:r>
            <a:r>
              <a:rPr lang="it-IT" sz="1400" b="1" dirty="0">
                <a:solidFill>
                  <a:srgbClr val="7F142A"/>
                </a:solidFill>
              </a:rPr>
              <a:t>3,46  </a:t>
            </a:r>
            <a:r>
              <a:rPr lang="it-IT" sz="1400" b="1" dirty="0" smtClean="0">
                <a:solidFill>
                  <a:srgbClr val="7F142A"/>
                </a:solidFill>
              </a:rPr>
              <a:t>   3,51      </a:t>
            </a:r>
            <a:endParaRPr lang="it-IT" sz="1400" b="1" dirty="0">
              <a:solidFill>
                <a:srgbClr val="7F142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6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66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62" grpId="0"/>
      <p:bldP spid="44" grpId="0"/>
      <p:bldGraphic spid="11" grpId="0">
        <p:bldAsOne/>
      </p:bldGraphic>
      <p:bldP spid="2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data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/>
              <a:t>                               </a:t>
            </a:r>
          </a:p>
        </p:txBody>
      </p:sp>
      <p:sp>
        <p:nvSpPr>
          <p:cNvPr id="20483" name="Line 2"/>
          <p:cNvSpPr>
            <a:spLocks noChangeShapeType="1"/>
          </p:cNvSpPr>
          <p:nvPr/>
        </p:nvSpPr>
        <p:spPr bwMode="auto">
          <a:xfrm>
            <a:off x="1257300" y="838200"/>
            <a:ext cx="78867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>
            <a:off x="0" y="838200"/>
            <a:ext cx="13112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048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048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0252" name="Rectangle 13"/>
          <p:cNvSpPr>
            <a:spLocks noChangeArrowheads="1"/>
          </p:cNvSpPr>
          <p:nvPr/>
        </p:nvSpPr>
        <p:spPr bwMode="auto">
          <a:xfrm>
            <a:off x="673100" y="5619750"/>
            <a:ext cx="80486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1200" dirty="0"/>
              <a:t>(a) Rapporto tra il numero dei morti ed il numero degli incidenti per 100. Fascia oraria notturna tra le 22 e le 6.</a:t>
            </a:r>
          </a:p>
          <a:p>
            <a:pPr algn="just"/>
            <a:r>
              <a:rPr lang="it-IT" sz="1200" dirty="0"/>
              <a:t>(b) La rete stradale extraurbana include le strade Statali, Regionali e Provinciali fuori dall’abitato e Comunali extraurbane, Autostrade e raccordi.</a:t>
            </a:r>
          </a:p>
        </p:txBody>
      </p:sp>
      <p:sp>
        <p:nvSpPr>
          <p:cNvPr id="2048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0254" name="Text Box 18"/>
          <p:cNvSpPr txBox="1">
            <a:spLocks noChangeArrowheads="1"/>
          </p:cNvSpPr>
          <p:nvPr/>
        </p:nvSpPr>
        <p:spPr bwMode="auto">
          <a:xfrm>
            <a:off x="1447800" y="901700"/>
            <a:ext cx="4816522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ct val="20000"/>
              </a:spcAft>
              <a:defRPr/>
            </a:pPr>
            <a:r>
              <a:rPr lang="it-IT" sz="1400" dirty="0">
                <a:solidFill>
                  <a:srgbClr val="993333"/>
                </a:solidFill>
                <a:latin typeface="+mn-lt"/>
                <a:cs typeface="+mn-cs"/>
              </a:rPr>
              <a:t>Indice di mortalità 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cs typeface="+mn-cs"/>
              </a:rPr>
              <a:t>per giorno della settimana durante la notte e tipologia di strada – Anno </a:t>
            </a:r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2013 </a:t>
            </a:r>
            <a:r>
              <a:rPr lang="it-IT" sz="1400" b="0" i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(a),(b)</a:t>
            </a:r>
          </a:p>
          <a:p>
            <a:pPr eaLnBrk="1" fontAlgn="auto" hangingPunct="1">
              <a:spcBef>
                <a:spcPts val="0"/>
              </a:spcBef>
              <a:spcAft>
                <a:spcPct val="20000"/>
              </a:spcAft>
              <a:defRPr/>
            </a:pPr>
            <a:endParaRPr lang="it-IT" sz="1400" dirty="0">
              <a:solidFill>
                <a:schemeClr val="bg1">
                  <a:lumMod val="50000"/>
                </a:schemeClr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ct val="20000"/>
              </a:spcAft>
              <a:defRPr/>
            </a:pPr>
            <a:endParaRPr lang="it-IT" sz="1400" dirty="0">
              <a:solidFill>
                <a:schemeClr val="bg1">
                  <a:lumMod val="50000"/>
                </a:schemeClr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ct val="20000"/>
              </a:spcAft>
              <a:defRPr/>
            </a:pPr>
            <a:endParaRPr lang="it-IT" sz="1400" b="0" dirty="0">
              <a:solidFill>
                <a:schemeClr val="bg1">
                  <a:lumMod val="50000"/>
                </a:schemeClr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ct val="20000"/>
              </a:spcAft>
              <a:defRPr/>
            </a:pPr>
            <a:endParaRPr lang="it-IT" sz="1400" b="0" dirty="0">
              <a:solidFill>
                <a:schemeClr val="bg1">
                  <a:lumMod val="50000"/>
                </a:schemeClr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ct val="20000"/>
              </a:spcAft>
              <a:defRPr/>
            </a:pPr>
            <a:endParaRPr lang="it-IT" sz="1400" b="0" dirty="0">
              <a:solidFill>
                <a:schemeClr val="bg1">
                  <a:lumMod val="50000"/>
                </a:schemeClr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ct val="20000"/>
              </a:spcAft>
              <a:defRPr/>
            </a:pPr>
            <a:endParaRPr lang="it-IT" sz="1400" b="0" dirty="0">
              <a:solidFill>
                <a:schemeClr val="bg1">
                  <a:lumMod val="50000"/>
                </a:schemeClr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ct val="20000"/>
              </a:spcAft>
              <a:defRPr/>
            </a:pPr>
            <a:endParaRPr lang="it-IT" sz="1400" b="0" dirty="0">
              <a:solidFill>
                <a:schemeClr val="bg1">
                  <a:lumMod val="50000"/>
                </a:schemeClr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ct val="20000"/>
              </a:spcAft>
              <a:defRPr/>
            </a:pPr>
            <a:endParaRPr lang="it-IT" sz="1400" b="0" dirty="0">
              <a:solidFill>
                <a:schemeClr val="bg1">
                  <a:lumMod val="50000"/>
                </a:schemeClr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ct val="20000"/>
              </a:spcAft>
              <a:defRPr/>
            </a:pPr>
            <a:endParaRPr lang="it-IT" sz="1400" b="0" dirty="0">
              <a:solidFill>
                <a:schemeClr val="bg1">
                  <a:lumMod val="50000"/>
                </a:schemeClr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ct val="20000"/>
              </a:spcAft>
              <a:defRPr/>
            </a:pPr>
            <a:endParaRPr lang="it-IT" sz="1400" b="0" dirty="0">
              <a:solidFill>
                <a:schemeClr val="bg1">
                  <a:lumMod val="50000"/>
                </a:schemeClr>
              </a:solidFill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it-IT" sz="1400" dirty="0">
              <a:solidFill>
                <a:schemeClr val="bg1">
                  <a:lumMod val="50000"/>
                </a:schemeClr>
              </a:solidFill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1400" b="0" dirty="0">
                <a:solidFill>
                  <a:schemeClr val="bg1">
                    <a:lumMod val="50000"/>
                  </a:schemeClr>
                </a:solidFill>
                <a:cs typeface="+mn-cs"/>
              </a:rPr>
              <a:t>                   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it-IT" sz="1400" b="0" dirty="0">
              <a:solidFill>
                <a:schemeClr val="bg1">
                  <a:lumMod val="50000"/>
                </a:schemeClr>
              </a:solidFill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1400" b="0" dirty="0">
                <a:solidFill>
                  <a:schemeClr val="bg1">
                    <a:lumMod val="50000"/>
                  </a:schemeClr>
                </a:solidFill>
                <a:cs typeface="+mn-cs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ct val="20000"/>
              </a:spcAft>
              <a:defRPr/>
            </a:pPr>
            <a:endParaRPr lang="it-IT" sz="1400" b="0" dirty="0">
              <a:solidFill>
                <a:schemeClr val="bg1">
                  <a:lumMod val="50000"/>
                </a:schemeClr>
              </a:solidFill>
              <a:cs typeface="+mn-cs"/>
            </a:endParaRPr>
          </a:p>
        </p:txBody>
      </p:sp>
      <p:sp>
        <p:nvSpPr>
          <p:cNvPr id="10255" name="Text Box 22"/>
          <p:cNvSpPr txBox="1">
            <a:spLocks noChangeArrowheads="1"/>
          </p:cNvSpPr>
          <p:nvPr/>
        </p:nvSpPr>
        <p:spPr bwMode="auto">
          <a:xfrm>
            <a:off x="52388" y="439738"/>
            <a:ext cx="1243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>
                <a:solidFill>
                  <a:schemeClr val="bg1">
                    <a:lumMod val="50000"/>
                  </a:schemeClr>
                </a:solidFill>
                <a:cs typeface="+mn-cs"/>
              </a:rPr>
              <a:t>Gli incidenti stradali in Italia. Anno </a:t>
            </a:r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2013</a:t>
            </a:r>
            <a:endParaRPr lang="it-IT" sz="1000" dirty="0">
              <a:solidFill>
                <a:schemeClr val="bg1">
                  <a:lumMod val="50000"/>
                </a:schemeClr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0" dirty="0">
                <a:solidFill>
                  <a:schemeClr val="bg1">
                    <a:lumMod val="50000"/>
                  </a:schemeClr>
                </a:solidFill>
                <a:cs typeface="+mn-cs"/>
              </a:rPr>
              <a:t>Conferenza stampa</a:t>
            </a:r>
          </a:p>
        </p:txBody>
      </p:sp>
      <p:sp>
        <p:nvSpPr>
          <p:cNvPr id="20492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0258" name="Rectangle 36"/>
          <p:cNvSpPr>
            <a:spLocks noChangeArrowheads="1"/>
          </p:cNvSpPr>
          <p:nvPr/>
        </p:nvSpPr>
        <p:spPr bwMode="auto">
          <a:xfrm>
            <a:off x="73025" y="2106613"/>
            <a:ext cx="1200150" cy="230822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Incidenti di notte: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Domenica e lunedì i giorni più pericolosi e più gravi fuori città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26" name="Grafico 25"/>
          <p:cNvGraphicFramePr>
            <a:graphicFrameLocks/>
          </p:cNvGraphicFramePr>
          <p:nvPr/>
        </p:nvGraphicFramePr>
        <p:xfrm>
          <a:off x="1094664" y="1385895"/>
          <a:ext cx="4855760" cy="3750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95" name="Rectangle 3"/>
          <p:cNvSpPr>
            <a:spLocks noChangeArrowheads="1"/>
          </p:cNvSpPr>
          <p:nvPr/>
        </p:nvSpPr>
        <p:spPr bwMode="auto">
          <a:xfrm>
            <a:off x="1447800" y="398463"/>
            <a:ext cx="678021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it-IT" sz="1600" b="1">
                <a:solidFill>
                  <a:srgbClr val="993333"/>
                </a:solidFill>
              </a:rPr>
              <a:t>Incidenti stradali durante la notte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5676900" y="2446338"/>
          <a:ext cx="3198814" cy="2112962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283408"/>
                <a:gridCol w="800067"/>
                <a:gridCol w="485621"/>
                <a:gridCol w="629718"/>
              </a:tblGrid>
              <a:tr h="370046"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9" marR="952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Incidenti</a:t>
                      </a:r>
                      <a:endParaRPr lang="it-IT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9" marR="952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Morti</a:t>
                      </a:r>
                      <a:endParaRPr lang="it-IT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9" marR="952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Feriti</a:t>
                      </a:r>
                      <a:endParaRPr lang="it-IT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9" marR="9529" marT="9525" marB="0" anchor="b"/>
                </a:tc>
              </a:tr>
              <a:tr h="53656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Strade urbane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9" marR="9529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16.897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9" marR="9529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 dirty="0">
                          <a:effectLst/>
                        </a:rPr>
                        <a:t>329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9" marR="9529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26.454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9" marR="9529" marT="9525" marB="0" anchor="ctr"/>
                </a:tc>
              </a:tr>
              <a:tr h="66978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Strade extraurbane (b)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9" marR="9529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7.380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9" marR="9529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 dirty="0">
                          <a:effectLst/>
                        </a:rPr>
                        <a:t>521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9" marR="9529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12.787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9" marR="9529" marT="9525" marB="0" anchor="ctr"/>
                </a:tc>
              </a:tr>
              <a:tr h="53656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effectLst/>
                        </a:rPr>
                        <a:t>Totale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9" marR="9529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u="none" strike="noStrike" dirty="0">
                          <a:effectLst/>
                        </a:rPr>
                        <a:t>24.277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9" marR="9529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u="none" strike="noStrike" dirty="0">
                          <a:effectLst/>
                        </a:rPr>
                        <a:t>850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9" marR="9529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u="none" strike="noStrike" dirty="0">
                          <a:effectLst/>
                        </a:rPr>
                        <a:t>39.241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9" marR="9529" marT="9525" marB="0" anchor="ctr"/>
                </a:tc>
              </a:tr>
            </a:tbl>
          </a:graphicData>
        </a:graphic>
      </p:graphicFrame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5622925" y="2106613"/>
            <a:ext cx="3452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sz="1400" b="1">
                <a:solidFill>
                  <a:srgbClr val="C00000"/>
                </a:solidFill>
              </a:rPr>
              <a:t>Incidenti stradali notturni, morti e feriti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/>
      <p:bldP spid="1025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1066800" y="838200"/>
            <a:ext cx="8077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9699" name="Line 5"/>
          <p:cNvSpPr>
            <a:spLocks noChangeShapeType="1"/>
          </p:cNvSpPr>
          <p:nvPr/>
        </p:nvSpPr>
        <p:spPr bwMode="auto">
          <a:xfrm>
            <a:off x="0" y="838200"/>
            <a:ext cx="152241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970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9701" name="Rectangle 11"/>
          <p:cNvSpPr>
            <a:spLocks noChangeArrowheads="1"/>
          </p:cNvSpPr>
          <p:nvPr/>
        </p:nvSpPr>
        <p:spPr bwMode="auto">
          <a:xfrm>
            <a:off x="0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9702" name="Text Box 16"/>
          <p:cNvSpPr txBox="1">
            <a:spLocks noChangeArrowheads="1"/>
          </p:cNvSpPr>
          <p:nvPr/>
        </p:nvSpPr>
        <p:spPr bwMode="auto">
          <a:xfrm>
            <a:off x="68263" y="460375"/>
            <a:ext cx="1319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sz="1000" b="1" dirty="0">
                <a:solidFill>
                  <a:srgbClr val="505150"/>
                </a:solidFill>
              </a:rPr>
              <a:t>Gli incidenti stradali in Italia. Anno 2013</a:t>
            </a:r>
          </a:p>
          <a:p>
            <a:r>
              <a:rPr lang="it-IT" sz="1000" dirty="0">
                <a:solidFill>
                  <a:srgbClr val="505150"/>
                </a:solidFill>
              </a:rPr>
              <a:t>Conferenza stampa</a:t>
            </a:r>
          </a:p>
        </p:txBody>
      </p:sp>
      <p:sp>
        <p:nvSpPr>
          <p:cNvPr id="29703" name="Rettangolo 14"/>
          <p:cNvSpPr>
            <a:spLocks noChangeArrowheads="1"/>
          </p:cNvSpPr>
          <p:nvPr/>
        </p:nvSpPr>
        <p:spPr bwMode="auto">
          <a:xfrm>
            <a:off x="1787525" y="468313"/>
            <a:ext cx="61896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2000" b="1" dirty="0">
                <a:solidFill>
                  <a:srgbClr val="993333"/>
                </a:solidFill>
              </a:rPr>
              <a:t>Le circostanze degli incidenti stradali</a:t>
            </a:r>
            <a:endParaRPr lang="it-IT" sz="2000" b="1" dirty="0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12738" y="5470525"/>
            <a:ext cx="7554912" cy="646113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 partire dall’anno 2009 non vengono più pubblicati i dati sugli incidenti stradali dettagliati per le circostanze legate allo stato psico-fisico del conducente, a causa, spesso, della mancata disponibilità dell’informazione al momento del rilievo, tali dati risultano sottostimati.</a:t>
            </a:r>
          </a:p>
        </p:txBody>
      </p:sp>
      <p:cxnSp>
        <p:nvCxnSpPr>
          <p:cNvPr id="3" name="Connettore 1 2"/>
          <p:cNvCxnSpPr>
            <a:cxnSpLocks noChangeShapeType="1"/>
          </p:cNvCxnSpPr>
          <p:nvPr/>
        </p:nvCxnSpPr>
        <p:spPr bwMode="auto">
          <a:xfrm>
            <a:off x="1677988" y="5313363"/>
            <a:ext cx="746601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ttangolo 1"/>
          <p:cNvSpPr/>
          <p:nvPr/>
        </p:nvSpPr>
        <p:spPr>
          <a:xfrm>
            <a:off x="34925" y="1338263"/>
            <a:ext cx="1595438" cy="378618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rgbClr val="505150"/>
                </a:solidFill>
                <a:latin typeface="+mn-lt"/>
                <a:cs typeface="+mn-cs"/>
              </a:rPr>
              <a:t>In città il non-rispetto della precedenza è la circostanza più diffusa.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solidFill>
                <a:srgbClr val="50515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rgbClr val="505150"/>
                </a:solidFill>
                <a:latin typeface="+mn-lt"/>
                <a:cs typeface="+mn-cs"/>
              </a:rPr>
              <a:t>Sulle strade extraurbane la distrazione e la velocità elevata rappresentano i rischi più elevati di incidente.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898650" y="917575"/>
            <a:ext cx="6876860" cy="439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ct val="20000"/>
              </a:spcAft>
              <a:defRPr/>
            </a:pPr>
            <a:r>
              <a:rPr lang="it-IT" altLang="it-IT" b="1" dirty="0">
                <a:solidFill>
                  <a:srgbClr val="7F142A"/>
                </a:solidFill>
                <a:latin typeface="+mn-lt"/>
                <a:cs typeface="+mn-cs"/>
              </a:rPr>
              <a:t>Anno </a:t>
            </a:r>
            <a:r>
              <a:rPr lang="it-IT" altLang="it-IT" b="1" dirty="0" smtClean="0">
                <a:solidFill>
                  <a:srgbClr val="7F142A"/>
                </a:solidFill>
                <a:latin typeface="+mn-lt"/>
                <a:cs typeface="+mn-cs"/>
              </a:rPr>
              <a:t>2013</a:t>
            </a:r>
          </a:p>
          <a:p>
            <a:pPr fontAlgn="auto">
              <a:spcBef>
                <a:spcPts val="0"/>
              </a:spcBef>
              <a:spcAft>
                <a:spcPct val="20000"/>
              </a:spcAft>
              <a:defRPr/>
            </a:pPr>
            <a:endParaRPr lang="it-IT" altLang="it-IT" b="1" dirty="0" smtClean="0">
              <a:solidFill>
                <a:srgbClr val="5F5F5F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ct val="20000"/>
              </a:spcAft>
              <a:defRPr/>
            </a:pPr>
            <a:r>
              <a:rPr lang="it-IT" altLang="it-IT" b="1" dirty="0" smtClean="0">
                <a:solidFill>
                  <a:srgbClr val="5F5F5F"/>
                </a:solidFill>
                <a:latin typeface="+mn-lt"/>
                <a:cs typeface="+mn-cs"/>
              </a:rPr>
              <a:t>Strade </a:t>
            </a:r>
            <a:r>
              <a:rPr lang="it-IT" altLang="it-IT" b="1" dirty="0">
                <a:solidFill>
                  <a:srgbClr val="5F5F5F"/>
                </a:solidFill>
                <a:latin typeface="+mn-lt"/>
                <a:cs typeface="+mn-cs"/>
              </a:rPr>
              <a:t>urbane </a:t>
            </a:r>
          </a:p>
          <a:p>
            <a:pPr marL="285750" indent="-285750" fontAlgn="auto">
              <a:spcBef>
                <a:spcPts val="0"/>
              </a:spcBef>
              <a:spcAft>
                <a:spcPct val="2000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1600" dirty="0">
                <a:solidFill>
                  <a:srgbClr val="5F5F5F"/>
                </a:solidFill>
                <a:latin typeface="+mn-lt"/>
                <a:cs typeface="+mn-cs"/>
              </a:rPr>
              <a:t>Mancato rispetto delle regole di precedenza o del semaforo (19,1%)</a:t>
            </a:r>
          </a:p>
          <a:p>
            <a:pPr marL="285750" indent="-285750" fontAlgn="auto">
              <a:spcBef>
                <a:spcPts val="0"/>
              </a:spcBef>
              <a:spcAft>
                <a:spcPct val="2000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1600" dirty="0">
                <a:solidFill>
                  <a:srgbClr val="5F5F5F"/>
                </a:solidFill>
                <a:latin typeface="+mn-lt"/>
                <a:cs typeface="+mn-cs"/>
              </a:rPr>
              <a:t>Guida distratta (15,6%)</a:t>
            </a:r>
          </a:p>
          <a:p>
            <a:pPr marL="285750" indent="-285750" fontAlgn="auto">
              <a:spcBef>
                <a:spcPts val="0"/>
              </a:spcBef>
              <a:spcAft>
                <a:spcPct val="2000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1600" dirty="0">
                <a:solidFill>
                  <a:srgbClr val="5F5F5F"/>
                </a:solidFill>
                <a:latin typeface="+mn-lt"/>
                <a:cs typeface="+mn-cs"/>
              </a:rPr>
              <a:t>Velocità elevata (9,50%).</a:t>
            </a:r>
          </a:p>
          <a:p>
            <a:pPr fontAlgn="auto">
              <a:spcBef>
                <a:spcPts val="0"/>
              </a:spcBef>
              <a:spcAft>
                <a:spcPct val="20000"/>
              </a:spcAft>
              <a:buFont typeface="Wingdings" pitchFamily="2" charset="2"/>
              <a:buNone/>
              <a:defRPr/>
            </a:pPr>
            <a:r>
              <a:rPr lang="it-IT" altLang="it-IT" sz="1600" dirty="0">
                <a:solidFill>
                  <a:srgbClr val="5F5F5F"/>
                </a:solidFill>
                <a:latin typeface="+mn-lt"/>
                <a:cs typeface="+mn-cs"/>
              </a:rPr>
              <a:t>Costituiscono nel complesso il 44,2% dei casi.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altLang="it-IT" sz="1600" dirty="0">
              <a:solidFill>
                <a:srgbClr val="5F5F5F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ct val="20000"/>
              </a:spcAft>
              <a:defRPr/>
            </a:pPr>
            <a:r>
              <a:rPr lang="it-IT" altLang="it-IT" b="1" dirty="0">
                <a:solidFill>
                  <a:srgbClr val="5F5F5F"/>
                </a:solidFill>
                <a:latin typeface="+mn-lt"/>
                <a:cs typeface="+mn-cs"/>
              </a:rPr>
              <a:t>Strade extraurbane</a:t>
            </a:r>
          </a:p>
          <a:p>
            <a:pPr marL="285750" indent="-285750" fontAlgn="auto">
              <a:spcBef>
                <a:spcPts val="0"/>
              </a:spcBef>
              <a:spcAft>
                <a:spcPct val="2000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1600" dirty="0">
                <a:solidFill>
                  <a:srgbClr val="5F5F5F"/>
                </a:solidFill>
                <a:latin typeface="+mn-lt"/>
                <a:cs typeface="+mn-cs"/>
              </a:rPr>
              <a:t>Guida distratta </a:t>
            </a:r>
            <a:r>
              <a:rPr lang="it-IT" altLang="it-IT" sz="1600" dirty="0" smtClean="0">
                <a:solidFill>
                  <a:srgbClr val="5F5F5F"/>
                </a:solidFill>
                <a:latin typeface="+mn-lt"/>
                <a:cs typeface="+mn-cs"/>
              </a:rPr>
              <a:t>(20,4%)</a:t>
            </a:r>
            <a:endParaRPr lang="it-IT" altLang="it-IT" sz="1600" dirty="0">
              <a:solidFill>
                <a:srgbClr val="5F5F5F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ct val="2000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1600" dirty="0">
                <a:solidFill>
                  <a:srgbClr val="5F5F5F"/>
                </a:solidFill>
                <a:latin typeface="+mn-lt"/>
                <a:cs typeface="+mn-cs"/>
              </a:rPr>
              <a:t>Velocità troppo elevata </a:t>
            </a:r>
            <a:r>
              <a:rPr lang="it-IT" altLang="it-IT" sz="1600" dirty="0" smtClean="0">
                <a:solidFill>
                  <a:srgbClr val="5F5F5F"/>
                </a:solidFill>
                <a:latin typeface="+mn-lt"/>
                <a:cs typeface="+mn-cs"/>
              </a:rPr>
              <a:t>(17,5%)</a:t>
            </a:r>
            <a:endParaRPr lang="it-IT" altLang="it-IT" sz="1600" dirty="0">
              <a:solidFill>
                <a:srgbClr val="5F5F5F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ct val="2000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1600" dirty="0">
                <a:solidFill>
                  <a:srgbClr val="5F5F5F"/>
                </a:solidFill>
                <a:latin typeface="+mn-lt"/>
                <a:cs typeface="+mn-cs"/>
              </a:rPr>
              <a:t>Mancato rispetto delle regole di precedenza o del semaforo (7,5%)</a:t>
            </a:r>
          </a:p>
          <a:p>
            <a:pPr fontAlgn="auto">
              <a:spcBef>
                <a:spcPts val="0"/>
              </a:spcBef>
              <a:spcAft>
                <a:spcPct val="20000"/>
              </a:spcAft>
              <a:defRPr/>
            </a:pPr>
            <a:r>
              <a:rPr lang="it-IT" altLang="it-IT" sz="1600" dirty="0">
                <a:solidFill>
                  <a:srgbClr val="5F5F5F"/>
                </a:solidFill>
                <a:latin typeface="+mn-lt"/>
                <a:cs typeface="+mn-cs"/>
              </a:rPr>
              <a:t>Costituiscono nel complesso il 45,4% dei casi </a:t>
            </a:r>
            <a:endParaRPr lang="it-IT" altLang="it-IT" sz="1600" dirty="0">
              <a:solidFill>
                <a:srgbClr val="993333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771896" y="493657"/>
            <a:ext cx="77315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993333"/>
                </a:solidFill>
              </a:rPr>
              <a:t>Incidenti stradali secondo la natura e persone </a:t>
            </a:r>
            <a:r>
              <a:rPr lang="it-IT" sz="1600" b="1" dirty="0" smtClean="0">
                <a:solidFill>
                  <a:srgbClr val="993333"/>
                </a:solidFill>
              </a:rPr>
              <a:t>infortunate </a:t>
            </a:r>
          </a:p>
          <a:p>
            <a:r>
              <a:rPr lang="it-IT" sz="1600" i="1" dirty="0" smtClean="0">
                <a:solidFill>
                  <a:srgbClr val="993333"/>
                </a:solidFill>
              </a:rPr>
              <a:t>Anno </a:t>
            </a:r>
            <a:r>
              <a:rPr lang="it-IT" sz="1600" i="1" dirty="0">
                <a:solidFill>
                  <a:srgbClr val="993333"/>
                </a:solidFill>
              </a:rPr>
              <a:t>2013, valori assoluti e indice di mortalità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96" y="1394568"/>
            <a:ext cx="7731501" cy="421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626755" y="5688281"/>
            <a:ext cx="80217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(a) Rapporto tra il numero dei morti ed il numero degli incidenti per 100</a:t>
            </a:r>
          </a:p>
        </p:txBody>
      </p:sp>
      <p:sp>
        <p:nvSpPr>
          <p:cNvPr id="18" name="Ovale 17"/>
          <p:cNvSpPr/>
          <p:nvPr/>
        </p:nvSpPr>
        <p:spPr>
          <a:xfrm>
            <a:off x="7959768" y="2199513"/>
            <a:ext cx="653144" cy="24938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7942532" y="4522523"/>
            <a:ext cx="653144" cy="24938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7918782" y="4071273"/>
            <a:ext cx="653144" cy="24938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7988057" y="3119298"/>
            <a:ext cx="653144" cy="24938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107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mpostazioni personalizzate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o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Impostazioni personalizzate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o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Impostazioni personalizzate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o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Impostazioni personalizzate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o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Impostazioni personalizzate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o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Impostazioni personalizzate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o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Impostazioni personalizzate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o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Impostazioni personalizzate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o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Impostazioni personalizzate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o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Impostazioni personalizzate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o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6399</TotalTime>
  <Words>1191</Words>
  <Application>Microsoft Office PowerPoint</Application>
  <PresentationFormat>Presentazione su schermo (4:3)</PresentationFormat>
  <Paragraphs>287</Paragraphs>
  <Slides>17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copertina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Bruna Tabanella</dc:creator>
  <cp:lastModifiedBy>Alfredina ADB. Della Branca</cp:lastModifiedBy>
  <cp:revision>498</cp:revision>
  <dcterms:created xsi:type="dcterms:W3CDTF">2012-12-11T11:00:35Z</dcterms:created>
  <dcterms:modified xsi:type="dcterms:W3CDTF">2014-11-05T08:35:55Z</dcterms:modified>
</cp:coreProperties>
</file>