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2" r:id="rId2"/>
    <p:sldId id="287" r:id="rId3"/>
    <p:sldId id="289" r:id="rId4"/>
    <p:sldId id="268" r:id="rId5"/>
    <p:sldId id="272" r:id="rId6"/>
    <p:sldId id="269" r:id="rId7"/>
    <p:sldId id="292" r:id="rId8"/>
    <p:sldId id="273" r:id="rId9"/>
    <p:sldId id="274" r:id="rId10"/>
    <p:sldId id="291" r:id="rId11"/>
    <p:sldId id="275" r:id="rId12"/>
    <p:sldId id="276" r:id="rId13"/>
    <p:sldId id="277" r:id="rId14"/>
    <p:sldId id="271" r:id="rId15"/>
    <p:sldId id="278" r:id="rId16"/>
    <p:sldId id="279" r:id="rId17"/>
    <p:sldId id="280" r:id="rId18"/>
    <p:sldId id="282" r:id="rId19"/>
    <p:sldId id="281" r:id="rId20"/>
    <p:sldId id="283"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780" y="-5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914433-A9F9-41D0-83D9-EBAED1B8B922}" type="datetimeFigureOut">
              <a:rPr lang="it-IT" smtClean="0"/>
              <a:pPr/>
              <a:t>13/02/2015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295F25-1453-4D49-B5F2-65EF035AB146}" type="slidenum">
              <a:rPr lang="it-IT" smtClean="0"/>
              <a:pPr/>
              <a:t>‹N›</a:t>
            </a:fld>
            <a:endParaRPr lang="it-IT"/>
          </a:p>
        </p:txBody>
      </p:sp>
    </p:spTree>
    <p:extLst>
      <p:ext uri="{BB962C8B-B14F-4D97-AF65-F5344CB8AC3E}">
        <p14:creationId xmlns:p14="http://schemas.microsoft.com/office/powerpoint/2010/main" val="20004408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C7CC87-4C2F-4319-85D9-772FD1885077}" type="datetimeFigureOut">
              <a:rPr lang="it-IT" smtClean="0"/>
              <a:pPr/>
              <a:t>13/02/2015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D6CBC-D123-4779-AE68-3472C565DF69}" type="slidenum">
              <a:rPr lang="it-IT" smtClean="0"/>
              <a:pPr/>
              <a:t>‹N›</a:t>
            </a:fld>
            <a:endParaRPr lang="it-IT"/>
          </a:p>
        </p:txBody>
      </p:sp>
    </p:spTree>
    <p:extLst>
      <p:ext uri="{BB962C8B-B14F-4D97-AF65-F5344CB8AC3E}">
        <p14:creationId xmlns:p14="http://schemas.microsoft.com/office/powerpoint/2010/main" val="11689141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D8C851-6E8C-492C-B62B-6E338B62BC4E}" type="slidenum">
              <a:rPr lang="it-IT" smtClean="0"/>
              <a:pPr eaLnBrk="1" hangingPunct="1"/>
              <a:t>1</a:t>
            </a:fld>
            <a:endParaRPr lang="it-IT" smtClean="0"/>
          </a:p>
        </p:txBody>
      </p:sp>
      <p:sp>
        <p:nvSpPr>
          <p:cNvPr id="9219" name="Rectangle 3"/>
          <p:cNvSpPr txBox="1">
            <a:spLocks noGrp="1" noChangeArrowheads="1"/>
          </p:cNvSpPr>
          <p:nvPr/>
        </p:nvSpPr>
        <p:spPr bwMode="auto">
          <a:xfrm>
            <a:off x="3883991" y="0"/>
            <a:ext cx="2974009"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46" tIns="45874" rIns="91746" bIns="45874"/>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a:fld id="{6EFDB8E0-7F2B-485D-8660-95D6967F5449}" type="datetime1">
              <a:rPr lang="it-IT" sz="1200">
                <a:latin typeface="Times New Roman" pitchFamily="18" charset="0"/>
                <a:ea typeface="ＭＳ Ｐゴシック" pitchFamily="34" charset="-128"/>
              </a:rPr>
              <a:pPr algn="r"/>
              <a:t>13/02/2015</a:t>
            </a:fld>
            <a:endParaRPr lang="it-IT" sz="1200">
              <a:latin typeface="Times New Roman" pitchFamily="18" charset="0"/>
              <a:ea typeface="ＭＳ Ｐゴシック" pitchFamily="34" charset="-128"/>
            </a:endParaRPr>
          </a:p>
        </p:txBody>
      </p:sp>
      <p:sp>
        <p:nvSpPr>
          <p:cNvPr id="9220" name="Segnaposto immagine diapositiva 1"/>
          <p:cNvSpPr>
            <a:spLocks noGrp="1" noRot="1" noChangeAspect="1" noTextEdit="1"/>
          </p:cNvSpPr>
          <p:nvPr>
            <p:ph type="sldImg"/>
          </p:nvPr>
        </p:nvSpPr>
        <p:spPr>
          <a:xfrm>
            <a:off x="1146175" y="687388"/>
            <a:ext cx="4568825" cy="3425825"/>
          </a:xfrm>
          <a:ln/>
        </p:spPr>
      </p:sp>
      <p:sp>
        <p:nvSpPr>
          <p:cNvPr id="9221" name="Segnaposto note 2"/>
          <p:cNvSpPr>
            <a:spLocks noGrp="1"/>
          </p:cNvSpPr>
          <p:nvPr>
            <p:ph type="body" idx="1"/>
          </p:nvPr>
        </p:nvSpPr>
        <p:spPr>
          <a:xfrm>
            <a:off x="685316" y="4343216"/>
            <a:ext cx="5487370" cy="411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lstStyle/>
          <a:p>
            <a:pPr algn="just" eaLnBrk="1" hangingPunct="1">
              <a:spcBef>
                <a:spcPct val="0"/>
              </a:spcBef>
            </a:pPr>
            <a:endParaRPr lang="en-US" dirty="0" smtClean="0">
              <a:latin typeface="Arial" charset="0"/>
              <a:ea typeface="ＭＳ Ｐゴシック" pitchFamily="34" charset="-128"/>
            </a:endParaRPr>
          </a:p>
        </p:txBody>
      </p:sp>
      <p:sp>
        <p:nvSpPr>
          <p:cNvPr id="9222" name="Segnaposto numero diapositiva 3"/>
          <p:cNvSpPr txBox="1">
            <a:spLocks noGrp="1"/>
          </p:cNvSpPr>
          <p:nvPr/>
        </p:nvSpPr>
        <p:spPr bwMode="auto">
          <a:xfrm>
            <a:off x="3883991" y="8686432"/>
            <a:ext cx="2972392"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nchor="b"/>
          <a:lstStyle>
            <a:lvl1pPr defTabSz="908050" eaLnBrk="0" hangingPunct="0">
              <a:defRPr>
                <a:solidFill>
                  <a:schemeClr val="tx1"/>
                </a:solidFill>
                <a:latin typeface="Arial" charset="0"/>
              </a:defRPr>
            </a:lvl1pPr>
            <a:lvl2pPr marL="742950" indent="-285750" defTabSz="908050" eaLnBrk="0" hangingPunct="0">
              <a:defRPr>
                <a:solidFill>
                  <a:schemeClr val="tx1"/>
                </a:solidFill>
                <a:latin typeface="Arial" charset="0"/>
              </a:defRPr>
            </a:lvl2pPr>
            <a:lvl3pPr marL="1143000" indent="-228600" defTabSz="908050" eaLnBrk="0" hangingPunct="0">
              <a:defRPr>
                <a:solidFill>
                  <a:schemeClr val="tx1"/>
                </a:solidFill>
                <a:latin typeface="Arial" charset="0"/>
              </a:defRPr>
            </a:lvl3pPr>
            <a:lvl4pPr marL="1600200" indent="-228600" defTabSz="908050" eaLnBrk="0" hangingPunct="0">
              <a:defRPr>
                <a:solidFill>
                  <a:schemeClr val="tx1"/>
                </a:solidFill>
                <a:latin typeface="Arial" charset="0"/>
              </a:defRPr>
            </a:lvl4pPr>
            <a:lvl5pPr marL="2057400" indent="-228600" defTabSz="908050" eaLnBrk="0" hangingPunct="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pPr algn="r" eaLnBrk="1" hangingPunct="1"/>
            <a:fld id="{F9914447-826C-4035-98B1-18FD77946360}" type="slidenum">
              <a:rPr lang="it-IT" sz="1200">
                <a:ea typeface="ＭＳ Ｐゴシック" pitchFamily="34" charset="-128"/>
              </a:rPr>
              <a:pPr algn="r" eaLnBrk="1" hangingPunct="1"/>
              <a:t>1</a:t>
            </a:fld>
            <a:endParaRPr lang="it-IT" sz="1200">
              <a:ea typeface="ＭＳ Ｐゴシック" pitchFamily="34" charset="-128"/>
            </a:endParaRPr>
          </a:p>
        </p:txBody>
      </p:sp>
      <p:sp>
        <p:nvSpPr>
          <p:cNvPr id="2" name="Segnaposto piè di pagina 1"/>
          <p:cNvSpPr>
            <a:spLocks noGrp="1"/>
          </p:cNvSpPr>
          <p:nvPr>
            <p:ph type="ftr" sz="quarter" idx="10"/>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D8C851-6E8C-492C-B62B-6E338B62BC4E}" type="slidenum">
              <a:rPr lang="it-IT" smtClean="0"/>
              <a:pPr eaLnBrk="1" hangingPunct="1"/>
              <a:t>12</a:t>
            </a:fld>
            <a:endParaRPr lang="it-IT" smtClean="0"/>
          </a:p>
        </p:txBody>
      </p:sp>
      <p:sp>
        <p:nvSpPr>
          <p:cNvPr id="9219" name="Rectangle 3"/>
          <p:cNvSpPr txBox="1">
            <a:spLocks noGrp="1" noChangeArrowheads="1"/>
          </p:cNvSpPr>
          <p:nvPr/>
        </p:nvSpPr>
        <p:spPr bwMode="auto">
          <a:xfrm>
            <a:off x="3883991" y="0"/>
            <a:ext cx="2974009"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46" tIns="45874" rIns="91746" bIns="45874"/>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a:fld id="{6EFDB8E0-7F2B-485D-8660-95D6967F5449}" type="datetime1">
              <a:rPr lang="it-IT" sz="1200">
                <a:latin typeface="Times New Roman" pitchFamily="18" charset="0"/>
                <a:ea typeface="ＭＳ Ｐゴシック" pitchFamily="34" charset="-128"/>
              </a:rPr>
              <a:pPr algn="r"/>
              <a:t>13/02/2015</a:t>
            </a:fld>
            <a:endParaRPr lang="it-IT" sz="1200">
              <a:latin typeface="Times New Roman" pitchFamily="18" charset="0"/>
              <a:ea typeface="ＭＳ Ｐゴシック" pitchFamily="34" charset="-128"/>
            </a:endParaRPr>
          </a:p>
        </p:txBody>
      </p:sp>
      <p:sp>
        <p:nvSpPr>
          <p:cNvPr id="9220" name="Segnaposto immagine diapositiva 1"/>
          <p:cNvSpPr>
            <a:spLocks noGrp="1" noRot="1" noChangeAspect="1" noTextEdit="1"/>
          </p:cNvSpPr>
          <p:nvPr>
            <p:ph type="sldImg"/>
          </p:nvPr>
        </p:nvSpPr>
        <p:spPr>
          <a:xfrm>
            <a:off x="1146175" y="687388"/>
            <a:ext cx="4568825" cy="3425825"/>
          </a:xfrm>
          <a:ln/>
        </p:spPr>
      </p:sp>
      <p:sp>
        <p:nvSpPr>
          <p:cNvPr id="9221" name="Segnaposto note 2"/>
          <p:cNvSpPr>
            <a:spLocks noGrp="1"/>
          </p:cNvSpPr>
          <p:nvPr>
            <p:ph type="body" idx="1"/>
          </p:nvPr>
        </p:nvSpPr>
        <p:spPr>
          <a:xfrm>
            <a:off x="685316" y="4343216"/>
            <a:ext cx="5487370" cy="411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lstStyle/>
          <a:p>
            <a:pPr algn="just" eaLnBrk="1" hangingPunct="1">
              <a:spcBef>
                <a:spcPct val="0"/>
              </a:spcBef>
            </a:pPr>
            <a:endParaRPr lang="en-US" smtClean="0">
              <a:latin typeface="Arial" charset="0"/>
              <a:ea typeface="ＭＳ Ｐゴシック" pitchFamily="34" charset="-128"/>
            </a:endParaRPr>
          </a:p>
        </p:txBody>
      </p:sp>
      <p:sp>
        <p:nvSpPr>
          <p:cNvPr id="9222" name="Segnaposto numero diapositiva 3"/>
          <p:cNvSpPr txBox="1">
            <a:spLocks noGrp="1"/>
          </p:cNvSpPr>
          <p:nvPr/>
        </p:nvSpPr>
        <p:spPr bwMode="auto">
          <a:xfrm>
            <a:off x="3883991" y="8686432"/>
            <a:ext cx="2972392"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nchor="b"/>
          <a:lstStyle>
            <a:lvl1pPr defTabSz="908050" eaLnBrk="0" hangingPunct="0">
              <a:defRPr>
                <a:solidFill>
                  <a:schemeClr val="tx1"/>
                </a:solidFill>
                <a:latin typeface="Arial" charset="0"/>
              </a:defRPr>
            </a:lvl1pPr>
            <a:lvl2pPr marL="742950" indent="-285750" defTabSz="908050" eaLnBrk="0" hangingPunct="0">
              <a:defRPr>
                <a:solidFill>
                  <a:schemeClr val="tx1"/>
                </a:solidFill>
                <a:latin typeface="Arial" charset="0"/>
              </a:defRPr>
            </a:lvl2pPr>
            <a:lvl3pPr marL="1143000" indent="-228600" defTabSz="908050" eaLnBrk="0" hangingPunct="0">
              <a:defRPr>
                <a:solidFill>
                  <a:schemeClr val="tx1"/>
                </a:solidFill>
                <a:latin typeface="Arial" charset="0"/>
              </a:defRPr>
            </a:lvl3pPr>
            <a:lvl4pPr marL="1600200" indent="-228600" defTabSz="908050" eaLnBrk="0" hangingPunct="0">
              <a:defRPr>
                <a:solidFill>
                  <a:schemeClr val="tx1"/>
                </a:solidFill>
                <a:latin typeface="Arial" charset="0"/>
              </a:defRPr>
            </a:lvl4pPr>
            <a:lvl5pPr marL="2057400" indent="-228600" defTabSz="908050" eaLnBrk="0" hangingPunct="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pPr algn="r" eaLnBrk="1" hangingPunct="1"/>
            <a:fld id="{F9914447-826C-4035-98B1-18FD77946360}" type="slidenum">
              <a:rPr lang="it-IT" sz="1200">
                <a:ea typeface="ＭＳ Ｐゴシック" pitchFamily="34" charset="-128"/>
              </a:rPr>
              <a:pPr algn="r" eaLnBrk="1" hangingPunct="1"/>
              <a:t>12</a:t>
            </a:fld>
            <a:endParaRPr lang="it-IT" sz="1200">
              <a:ea typeface="ＭＳ Ｐゴシック" pitchFamily="34" charset="-128"/>
            </a:endParaRPr>
          </a:p>
        </p:txBody>
      </p:sp>
      <p:sp>
        <p:nvSpPr>
          <p:cNvPr id="2" name="Segnaposto piè di pagina 1"/>
          <p:cNvSpPr>
            <a:spLocks noGrp="1"/>
          </p:cNvSpPr>
          <p:nvPr>
            <p:ph type="ftr" sz="quarter" idx="10"/>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D8C851-6E8C-492C-B62B-6E338B62BC4E}" type="slidenum">
              <a:rPr lang="it-IT" smtClean="0"/>
              <a:pPr eaLnBrk="1" hangingPunct="1"/>
              <a:t>13</a:t>
            </a:fld>
            <a:endParaRPr lang="it-IT" smtClean="0"/>
          </a:p>
        </p:txBody>
      </p:sp>
      <p:sp>
        <p:nvSpPr>
          <p:cNvPr id="9219" name="Rectangle 3"/>
          <p:cNvSpPr txBox="1">
            <a:spLocks noGrp="1" noChangeArrowheads="1"/>
          </p:cNvSpPr>
          <p:nvPr/>
        </p:nvSpPr>
        <p:spPr bwMode="auto">
          <a:xfrm>
            <a:off x="3883991" y="0"/>
            <a:ext cx="2974009"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46" tIns="45874" rIns="91746" bIns="45874"/>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a:fld id="{6EFDB8E0-7F2B-485D-8660-95D6967F5449}" type="datetime1">
              <a:rPr lang="it-IT" sz="1200">
                <a:latin typeface="Times New Roman" pitchFamily="18" charset="0"/>
                <a:ea typeface="ＭＳ Ｐゴシック" pitchFamily="34" charset="-128"/>
              </a:rPr>
              <a:pPr algn="r"/>
              <a:t>13/02/2015</a:t>
            </a:fld>
            <a:endParaRPr lang="it-IT" sz="1200">
              <a:latin typeface="Times New Roman" pitchFamily="18" charset="0"/>
              <a:ea typeface="ＭＳ Ｐゴシック" pitchFamily="34" charset="-128"/>
            </a:endParaRPr>
          </a:p>
        </p:txBody>
      </p:sp>
      <p:sp>
        <p:nvSpPr>
          <p:cNvPr id="9220" name="Segnaposto immagine diapositiva 1"/>
          <p:cNvSpPr>
            <a:spLocks noGrp="1" noRot="1" noChangeAspect="1" noTextEdit="1"/>
          </p:cNvSpPr>
          <p:nvPr>
            <p:ph type="sldImg"/>
          </p:nvPr>
        </p:nvSpPr>
        <p:spPr>
          <a:xfrm>
            <a:off x="1146175" y="687388"/>
            <a:ext cx="4568825" cy="3425825"/>
          </a:xfrm>
          <a:ln/>
        </p:spPr>
      </p:sp>
      <p:sp>
        <p:nvSpPr>
          <p:cNvPr id="9221" name="Segnaposto note 2"/>
          <p:cNvSpPr>
            <a:spLocks noGrp="1"/>
          </p:cNvSpPr>
          <p:nvPr>
            <p:ph type="body" idx="1"/>
          </p:nvPr>
        </p:nvSpPr>
        <p:spPr>
          <a:xfrm>
            <a:off x="685316" y="4343216"/>
            <a:ext cx="5487370" cy="411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lstStyle/>
          <a:p>
            <a:pPr algn="just" eaLnBrk="1" hangingPunct="1">
              <a:spcBef>
                <a:spcPct val="0"/>
              </a:spcBef>
            </a:pPr>
            <a:endParaRPr lang="en-US" smtClean="0">
              <a:latin typeface="Arial" charset="0"/>
              <a:ea typeface="ＭＳ Ｐゴシック" pitchFamily="34" charset="-128"/>
            </a:endParaRPr>
          </a:p>
        </p:txBody>
      </p:sp>
      <p:sp>
        <p:nvSpPr>
          <p:cNvPr id="9222" name="Segnaposto numero diapositiva 3"/>
          <p:cNvSpPr txBox="1">
            <a:spLocks noGrp="1"/>
          </p:cNvSpPr>
          <p:nvPr/>
        </p:nvSpPr>
        <p:spPr bwMode="auto">
          <a:xfrm>
            <a:off x="3883991" y="8686432"/>
            <a:ext cx="2972392"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nchor="b"/>
          <a:lstStyle>
            <a:lvl1pPr defTabSz="908050" eaLnBrk="0" hangingPunct="0">
              <a:defRPr>
                <a:solidFill>
                  <a:schemeClr val="tx1"/>
                </a:solidFill>
                <a:latin typeface="Arial" charset="0"/>
              </a:defRPr>
            </a:lvl1pPr>
            <a:lvl2pPr marL="742950" indent="-285750" defTabSz="908050" eaLnBrk="0" hangingPunct="0">
              <a:defRPr>
                <a:solidFill>
                  <a:schemeClr val="tx1"/>
                </a:solidFill>
                <a:latin typeface="Arial" charset="0"/>
              </a:defRPr>
            </a:lvl2pPr>
            <a:lvl3pPr marL="1143000" indent="-228600" defTabSz="908050" eaLnBrk="0" hangingPunct="0">
              <a:defRPr>
                <a:solidFill>
                  <a:schemeClr val="tx1"/>
                </a:solidFill>
                <a:latin typeface="Arial" charset="0"/>
              </a:defRPr>
            </a:lvl3pPr>
            <a:lvl4pPr marL="1600200" indent="-228600" defTabSz="908050" eaLnBrk="0" hangingPunct="0">
              <a:defRPr>
                <a:solidFill>
                  <a:schemeClr val="tx1"/>
                </a:solidFill>
                <a:latin typeface="Arial" charset="0"/>
              </a:defRPr>
            </a:lvl4pPr>
            <a:lvl5pPr marL="2057400" indent="-228600" defTabSz="908050" eaLnBrk="0" hangingPunct="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pPr algn="r" eaLnBrk="1" hangingPunct="1"/>
            <a:fld id="{F9914447-826C-4035-98B1-18FD77946360}" type="slidenum">
              <a:rPr lang="it-IT" sz="1200">
                <a:ea typeface="ＭＳ Ｐゴシック" pitchFamily="34" charset="-128"/>
              </a:rPr>
              <a:pPr algn="r" eaLnBrk="1" hangingPunct="1"/>
              <a:t>13</a:t>
            </a:fld>
            <a:endParaRPr lang="it-IT" sz="1200">
              <a:ea typeface="ＭＳ Ｐゴシック" pitchFamily="34" charset="-128"/>
            </a:endParaRPr>
          </a:p>
        </p:txBody>
      </p:sp>
      <p:sp>
        <p:nvSpPr>
          <p:cNvPr id="2" name="Segnaposto piè di pagina 1"/>
          <p:cNvSpPr>
            <a:spLocks noGrp="1"/>
          </p:cNvSpPr>
          <p:nvPr>
            <p:ph type="ftr" sz="quarter" idx="10"/>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D8C851-6E8C-492C-B62B-6E338B62BC4E}" type="slidenum">
              <a:rPr lang="it-IT" smtClean="0"/>
              <a:pPr eaLnBrk="1" hangingPunct="1"/>
              <a:t>14</a:t>
            </a:fld>
            <a:endParaRPr lang="it-IT" smtClean="0"/>
          </a:p>
        </p:txBody>
      </p:sp>
      <p:sp>
        <p:nvSpPr>
          <p:cNvPr id="9219" name="Rectangle 3"/>
          <p:cNvSpPr txBox="1">
            <a:spLocks noGrp="1" noChangeArrowheads="1"/>
          </p:cNvSpPr>
          <p:nvPr/>
        </p:nvSpPr>
        <p:spPr bwMode="auto">
          <a:xfrm>
            <a:off x="3883991" y="0"/>
            <a:ext cx="2974009"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46" tIns="45874" rIns="91746" bIns="45874"/>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a:fld id="{6EFDB8E0-7F2B-485D-8660-95D6967F5449}" type="datetime1">
              <a:rPr lang="it-IT" sz="1200">
                <a:latin typeface="Times New Roman" pitchFamily="18" charset="0"/>
                <a:ea typeface="ＭＳ Ｐゴシック" pitchFamily="34" charset="-128"/>
              </a:rPr>
              <a:pPr algn="r"/>
              <a:t>13/02/2015</a:t>
            </a:fld>
            <a:endParaRPr lang="it-IT" sz="1200">
              <a:latin typeface="Times New Roman" pitchFamily="18" charset="0"/>
              <a:ea typeface="ＭＳ Ｐゴシック" pitchFamily="34" charset="-128"/>
            </a:endParaRPr>
          </a:p>
        </p:txBody>
      </p:sp>
      <p:sp>
        <p:nvSpPr>
          <p:cNvPr id="9220" name="Segnaposto immagine diapositiva 1"/>
          <p:cNvSpPr>
            <a:spLocks noGrp="1" noRot="1" noChangeAspect="1" noTextEdit="1"/>
          </p:cNvSpPr>
          <p:nvPr>
            <p:ph type="sldImg"/>
          </p:nvPr>
        </p:nvSpPr>
        <p:spPr>
          <a:xfrm>
            <a:off x="1146175" y="687388"/>
            <a:ext cx="4568825" cy="3425825"/>
          </a:xfrm>
          <a:ln/>
        </p:spPr>
      </p:sp>
      <p:sp>
        <p:nvSpPr>
          <p:cNvPr id="9221" name="Segnaposto note 2"/>
          <p:cNvSpPr>
            <a:spLocks noGrp="1"/>
          </p:cNvSpPr>
          <p:nvPr>
            <p:ph type="body" idx="1"/>
          </p:nvPr>
        </p:nvSpPr>
        <p:spPr>
          <a:xfrm>
            <a:off x="685316" y="4343216"/>
            <a:ext cx="5487370" cy="411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lstStyle/>
          <a:p>
            <a:pPr algn="just" eaLnBrk="1" hangingPunct="1">
              <a:spcBef>
                <a:spcPct val="0"/>
              </a:spcBef>
            </a:pPr>
            <a:endParaRPr lang="en-US" smtClean="0">
              <a:latin typeface="Arial" charset="0"/>
              <a:ea typeface="ＭＳ Ｐゴシック" pitchFamily="34" charset="-128"/>
            </a:endParaRPr>
          </a:p>
        </p:txBody>
      </p:sp>
      <p:sp>
        <p:nvSpPr>
          <p:cNvPr id="9222" name="Segnaposto numero diapositiva 3"/>
          <p:cNvSpPr txBox="1">
            <a:spLocks noGrp="1"/>
          </p:cNvSpPr>
          <p:nvPr/>
        </p:nvSpPr>
        <p:spPr bwMode="auto">
          <a:xfrm>
            <a:off x="3883991" y="8686432"/>
            <a:ext cx="2972392"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nchor="b"/>
          <a:lstStyle>
            <a:lvl1pPr defTabSz="908050" eaLnBrk="0" hangingPunct="0">
              <a:defRPr>
                <a:solidFill>
                  <a:schemeClr val="tx1"/>
                </a:solidFill>
                <a:latin typeface="Arial" charset="0"/>
              </a:defRPr>
            </a:lvl1pPr>
            <a:lvl2pPr marL="742950" indent="-285750" defTabSz="908050" eaLnBrk="0" hangingPunct="0">
              <a:defRPr>
                <a:solidFill>
                  <a:schemeClr val="tx1"/>
                </a:solidFill>
                <a:latin typeface="Arial" charset="0"/>
              </a:defRPr>
            </a:lvl2pPr>
            <a:lvl3pPr marL="1143000" indent="-228600" defTabSz="908050" eaLnBrk="0" hangingPunct="0">
              <a:defRPr>
                <a:solidFill>
                  <a:schemeClr val="tx1"/>
                </a:solidFill>
                <a:latin typeface="Arial" charset="0"/>
              </a:defRPr>
            </a:lvl3pPr>
            <a:lvl4pPr marL="1600200" indent="-228600" defTabSz="908050" eaLnBrk="0" hangingPunct="0">
              <a:defRPr>
                <a:solidFill>
                  <a:schemeClr val="tx1"/>
                </a:solidFill>
                <a:latin typeface="Arial" charset="0"/>
              </a:defRPr>
            </a:lvl4pPr>
            <a:lvl5pPr marL="2057400" indent="-228600" defTabSz="908050" eaLnBrk="0" hangingPunct="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pPr algn="r" eaLnBrk="1" hangingPunct="1"/>
            <a:fld id="{F9914447-826C-4035-98B1-18FD77946360}" type="slidenum">
              <a:rPr lang="it-IT" sz="1200">
                <a:ea typeface="ＭＳ Ｐゴシック" pitchFamily="34" charset="-128"/>
              </a:rPr>
              <a:pPr algn="r" eaLnBrk="1" hangingPunct="1"/>
              <a:t>14</a:t>
            </a:fld>
            <a:endParaRPr lang="it-IT" sz="1200">
              <a:ea typeface="ＭＳ Ｐゴシック" pitchFamily="34" charset="-128"/>
            </a:endParaRPr>
          </a:p>
        </p:txBody>
      </p:sp>
      <p:sp>
        <p:nvSpPr>
          <p:cNvPr id="2" name="Segnaposto piè di pagina 1"/>
          <p:cNvSpPr>
            <a:spLocks noGrp="1"/>
          </p:cNvSpPr>
          <p:nvPr>
            <p:ph type="ftr" sz="quarter" idx="10"/>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D8C851-6E8C-492C-B62B-6E338B62BC4E}" type="slidenum">
              <a:rPr lang="it-IT" smtClean="0"/>
              <a:pPr eaLnBrk="1" hangingPunct="1"/>
              <a:t>15</a:t>
            </a:fld>
            <a:endParaRPr lang="it-IT" smtClean="0"/>
          </a:p>
        </p:txBody>
      </p:sp>
      <p:sp>
        <p:nvSpPr>
          <p:cNvPr id="9219" name="Rectangle 3"/>
          <p:cNvSpPr txBox="1">
            <a:spLocks noGrp="1" noChangeArrowheads="1"/>
          </p:cNvSpPr>
          <p:nvPr/>
        </p:nvSpPr>
        <p:spPr bwMode="auto">
          <a:xfrm>
            <a:off x="3883991" y="0"/>
            <a:ext cx="2974009"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46" tIns="45874" rIns="91746" bIns="45874"/>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a:fld id="{6EFDB8E0-7F2B-485D-8660-95D6967F5449}" type="datetime1">
              <a:rPr lang="it-IT" sz="1200">
                <a:latin typeface="Times New Roman" pitchFamily="18" charset="0"/>
                <a:ea typeface="ＭＳ Ｐゴシック" pitchFamily="34" charset="-128"/>
              </a:rPr>
              <a:pPr algn="r"/>
              <a:t>13/02/2015</a:t>
            </a:fld>
            <a:endParaRPr lang="it-IT" sz="1200">
              <a:latin typeface="Times New Roman" pitchFamily="18" charset="0"/>
              <a:ea typeface="ＭＳ Ｐゴシック" pitchFamily="34" charset="-128"/>
            </a:endParaRPr>
          </a:p>
        </p:txBody>
      </p:sp>
      <p:sp>
        <p:nvSpPr>
          <p:cNvPr id="9220" name="Segnaposto immagine diapositiva 1"/>
          <p:cNvSpPr>
            <a:spLocks noGrp="1" noRot="1" noChangeAspect="1" noTextEdit="1"/>
          </p:cNvSpPr>
          <p:nvPr>
            <p:ph type="sldImg"/>
          </p:nvPr>
        </p:nvSpPr>
        <p:spPr>
          <a:xfrm>
            <a:off x="1146175" y="687388"/>
            <a:ext cx="4568825" cy="3425825"/>
          </a:xfrm>
          <a:ln/>
        </p:spPr>
      </p:sp>
      <p:sp>
        <p:nvSpPr>
          <p:cNvPr id="9221" name="Segnaposto note 2"/>
          <p:cNvSpPr>
            <a:spLocks noGrp="1"/>
          </p:cNvSpPr>
          <p:nvPr>
            <p:ph type="body" idx="1"/>
          </p:nvPr>
        </p:nvSpPr>
        <p:spPr>
          <a:xfrm>
            <a:off x="685316" y="4343216"/>
            <a:ext cx="5487370" cy="411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lstStyle/>
          <a:p>
            <a:pPr algn="just" eaLnBrk="1" hangingPunct="1">
              <a:spcBef>
                <a:spcPct val="0"/>
              </a:spcBef>
            </a:pPr>
            <a:endParaRPr lang="en-US" smtClean="0">
              <a:latin typeface="Arial" charset="0"/>
              <a:ea typeface="ＭＳ Ｐゴシック" pitchFamily="34" charset="-128"/>
            </a:endParaRPr>
          </a:p>
        </p:txBody>
      </p:sp>
      <p:sp>
        <p:nvSpPr>
          <p:cNvPr id="9222" name="Segnaposto numero diapositiva 3"/>
          <p:cNvSpPr txBox="1">
            <a:spLocks noGrp="1"/>
          </p:cNvSpPr>
          <p:nvPr/>
        </p:nvSpPr>
        <p:spPr bwMode="auto">
          <a:xfrm>
            <a:off x="3883991" y="8686432"/>
            <a:ext cx="2972392"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nchor="b"/>
          <a:lstStyle>
            <a:lvl1pPr defTabSz="908050" eaLnBrk="0" hangingPunct="0">
              <a:defRPr>
                <a:solidFill>
                  <a:schemeClr val="tx1"/>
                </a:solidFill>
                <a:latin typeface="Arial" charset="0"/>
              </a:defRPr>
            </a:lvl1pPr>
            <a:lvl2pPr marL="742950" indent="-285750" defTabSz="908050" eaLnBrk="0" hangingPunct="0">
              <a:defRPr>
                <a:solidFill>
                  <a:schemeClr val="tx1"/>
                </a:solidFill>
                <a:latin typeface="Arial" charset="0"/>
              </a:defRPr>
            </a:lvl2pPr>
            <a:lvl3pPr marL="1143000" indent="-228600" defTabSz="908050" eaLnBrk="0" hangingPunct="0">
              <a:defRPr>
                <a:solidFill>
                  <a:schemeClr val="tx1"/>
                </a:solidFill>
                <a:latin typeface="Arial" charset="0"/>
              </a:defRPr>
            </a:lvl3pPr>
            <a:lvl4pPr marL="1600200" indent="-228600" defTabSz="908050" eaLnBrk="0" hangingPunct="0">
              <a:defRPr>
                <a:solidFill>
                  <a:schemeClr val="tx1"/>
                </a:solidFill>
                <a:latin typeface="Arial" charset="0"/>
              </a:defRPr>
            </a:lvl4pPr>
            <a:lvl5pPr marL="2057400" indent="-228600" defTabSz="908050" eaLnBrk="0" hangingPunct="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pPr algn="r" eaLnBrk="1" hangingPunct="1"/>
            <a:fld id="{F9914447-826C-4035-98B1-18FD77946360}" type="slidenum">
              <a:rPr lang="it-IT" sz="1200">
                <a:ea typeface="ＭＳ Ｐゴシック" pitchFamily="34" charset="-128"/>
              </a:rPr>
              <a:pPr algn="r" eaLnBrk="1" hangingPunct="1"/>
              <a:t>15</a:t>
            </a:fld>
            <a:endParaRPr lang="it-IT" sz="1200">
              <a:ea typeface="ＭＳ Ｐゴシック" pitchFamily="34" charset="-128"/>
            </a:endParaRPr>
          </a:p>
        </p:txBody>
      </p:sp>
      <p:sp>
        <p:nvSpPr>
          <p:cNvPr id="2" name="Segnaposto piè di pagina 1"/>
          <p:cNvSpPr>
            <a:spLocks noGrp="1"/>
          </p:cNvSpPr>
          <p:nvPr>
            <p:ph type="ftr" sz="quarter" idx="10"/>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D8C851-6E8C-492C-B62B-6E338B62BC4E}" type="slidenum">
              <a:rPr lang="it-IT" smtClean="0"/>
              <a:pPr eaLnBrk="1" hangingPunct="1"/>
              <a:t>16</a:t>
            </a:fld>
            <a:endParaRPr lang="it-IT" smtClean="0"/>
          </a:p>
        </p:txBody>
      </p:sp>
      <p:sp>
        <p:nvSpPr>
          <p:cNvPr id="9219" name="Rectangle 3"/>
          <p:cNvSpPr txBox="1">
            <a:spLocks noGrp="1" noChangeArrowheads="1"/>
          </p:cNvSpPr>
          <p:nvPr/>
        </p:nvSpPr>
        <p:spPr bwMode="auto">
          <a:xfrm>
            <a:off x="3883991" y="0"/>
            <a:ext cx="2974009"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46" tIns="45874" rIns="91746" bIns="45874"/>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a:fld id="{6EFDB8E0-7F2B-485D-8660-95D6967F5449}" type="datetime1">
              <a:rPr lang="it-IT" sz="1200">
                <a:latin typeface="Times New Roman" pitchFamily="18" charset="0"/>
                <a:ea typeface="ＭＳ Ｐゴシック" pitchFamily="34" charset="-128"/>
              </a:rPr>
              <a:pPr algn="r"/>
              <a:t>13/02/2015</a:t>
            </a:fld>
            <a:endParaRPr lang="it-IT" sz="1200">
              <a:latin typeface="Times New Roman" pitchFamily="18" charset="0"/>
              <a:ea typeface="ＭＳ Ｐゴシック" pitchFamily="34" charset="-128"/>
            </a:endParaRPr>
          </a:p>
        </p:txBody>
      </p:sp>
      <p:sp>
        <p:nvSpPr>
          <p:cNvPr id="9220" name="Segnaposto immagine diapositiva 1"/>
          <p:cNvSpPr>
            <a:spLocks noGrp="1" noRot="1" noChangeAspect="1" noTextEdit="1"/>
          </p:cNvSpPr>
          <p:nvPr>
            <p:ph type="sldImg"/>
          </p:nvPr>
        </p:nvSpPr>
        <p:spPr>
          <a:xfrm>
            <a:off x="1146175" y="687388"/>
            <a:ext cx="4568825" cy="3425825"/>
          </a:xfrm>
          <a:ln/>
        </p:spPr>
      </p:sp>
      <p:sp>
        <p:nvSpPr>
          <p:cNvPr id="9221" name="Segnaposto note 2"/>
          <p:cNvSpPr>
            <a:spLocks noGrp="1"/>
          </p:cNvSpPr>
          <p:nvPr>
            <p:ph type="body" idx="1"/>
          </p:nvPr>
        </p:nvSpPr>
        <p:spPr>
          <a:xfrm>
            <a:off x="685316" y="4343216"/>
            <a:ext cx="5487370" cy="411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lstStyle/>
          <a:p>
            <a:pPr algn="just" eaLnBrk="1" hangingPunct="1">
              <a:spcBef>
                <a:spcPct val="0"/>
              </a:spcBef>
            </a:pPr>
            <a:endParaRPr lang="en-US" smtClean="0">
              <a:latin typeface="Arial" charset="0"/>
              <a:ea typeface="ＭＳ Ｐゴシック" pitchFamily="34" charset="-128"/>
            </a:endParaRPr>
          </a:p>
        </p:txBody>
      </p:sp>
      <p:sp>
        <p:nvSpPr>
          <p:cNvPr id="9222" name="Segnaposto numero diapositiva 3"/>
          <p:cNvSpPr txBox="1">
            <a:spLocks noGrp="1"/>
          </p:cNvSpPr>
          <p:nvPr/>
        </p:nvSpPr>
        <p:spPr bwMode="auto">
          <a:xfrm>
            <a:off x="3883991" y="8686432"/>
            <a:ext cx="2972392"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nchor="b"/>
          <a:lstStyle>
            <a:lvl1pPr defTabSz="908050" eaLnBrk="0" hangingPunct="0">
              <a:defRPr>
                <a:solidFill>
                  <a:schemeClr val="tx1"/>
                </a:solidFill>
                <a:latin typeface="Arial" charset="0"/>
              </a:defRPr>
            </a:lvl1pPr>
            <a:lvl2pPr marL="742950" indent="-285750" defTabSz="908050" eaLnBrk="0" hangingPunct="0">
              <a:defRPr>
                <a:solidFill>
                  <a:schemeClr val="tx1"/>
                </a:solidFill>
                <a:latin typeface="Arial" charset="0"/>
              </a:defRPr>
            </a:lvl2pPr>
            <a:lvl3pPr marL="1143000" indent="-228600" defTabSz="908050" eaLnBrk="0" hangingPunct="0">
              <a:defRPr>
                <a:solidFill>
                  <a:schemeClr val="tx1"/>
                </a:solidFill>
                <a:latin typeface="Arial" charset="0"/>
              </a:defRPr>
            </a:lvl3pPr>
            <a:lvl4pPr marL="1600200" indent="-228600" defTabSz="908050" eaLnBrk="0" hangingPunct="0">
              <a:defRPr>
                <a:solidFill>
                  <a:schemeClr val="tx1"/>
                </a:solidFill>
                <a:latin typeface="Arial" charset="0"/>
              </a:defRPr>
            </a:lvl4pPr>
            <a:lvl5pPr marL="2057400" indent="-228600" defTabSz="908050" eaLnBrk="0" hangingPunct="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pPr algn="r" eaLnBrk="1" hangingPunct="1"/>
            <a:fld id="{F9914447-826C-4035-98B1-18FD77946360}" type="slidenum">
              <a:rPr lang="it-IT" sz="1200">
                <a:ea typeface="ＭＳ Ｐゴシック" pitchFamily="34" charset="-128"/>
              </a:rPr>
              <a:pPr algn="r" eaLnBrk="1" hangingPunct="1"/>
              <a:t>16</a:t>
            </a:fld>
            <a:endParaRPr lang="it-IT" sz="1200">
              <a:ea typeface="ＭＳ Ｐゴシック" pitchFamily="34" charset="-128"/>
            </a:endParaRPr>
          </a:p>
        </p:txBody>
      </p:sp>
      <p:sp>
        <p:nvSpPr>
          <p:cNvPr id="2" name="Segnaposto piè di pagina 1"/>
          <p:cNvSpPr>
            <a:spLocks noGrp="1"/>
          </p:cNvSpPr>
          <p:nvPr>
            <p:ph type="ftr" sz="quarter" idx="10"/>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D8C851-6E8C-492C-B62B-6E338B62BC4E}" type="slidenum">
              <a:rPr lang="it-IT" smtClean="0"/>
              <a:pPr eaLnBrk="1" hangingPunct="1"/>
              <a:t>17</a:t>
            </a:fld>
            <a:endParaRPr lang="it-IT" smtClean="0"/>
          </a:p>
        </p:txBody>
      </p:sp>
      <p:sp>
        <p:nvSpPr>
          <p:cNvPr id="9219" name="Rectangle 3"/>
          <p:cNvSpPr txBox="1">
            <a:spLocks noGrp="1" noChangeArrowheads="1"/>
          </p:cNvSpPr>
          <p:nvPr/>
        </p:nvSpPr>
        <p:spPr bwMode="auto">
          <a:xfrm>
            <a:off x="3883991" y="0"/>
            <a:ext cx="2974009"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46" tIns="45874" rIns="91746" bIns="45874"/>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a:fld id="{6EFDB8E0-7F2B-485D-8660-95D6967F5449}" type="datetime1">
              <a:rPr lang="it-IT" sz="1200">
                <a:latin typeface="Times New Roman" pitchFamily="18" charset="0"/>
                <a:ea typeface="ＭＳ Ｐゴシック" pitchFamily="34" charset="-128"/>
              </a:rPr>
              <a:pPr algn="r"/>
              <a:t>13/02/2015</a:t>
            </a:fld>
            <a:endParaRPr lang="it-IT" sz="1200">
              <a:latin typeface="Times New Roman" pitchFamily="18" charset="0"/>
              <a:ea typeface="ＭＳ Ｐゴシック" pitchFamily="34" charset="-128"/>
            </a:endParaRPr>
          </a:p>
        </p:txBody>
      </p:sp>
      <p:sp>
        <p:nvSpPr>
          <p:cNvPr id="9220" name="Segnaposto immagine diapositiva 1"/>
          <p:cNvSpPr>
            <a:spLocks noGrp="1" noRot="1" noChangeAspect="1" noTextEdit="1"/>
          </p:cNvSpPr>
          <p:nvPr>
            <p:ph type="sldImg"/>
          </p:nvPr>
        </p:nvSpPr>
        <p:spPr>
          <a:xfrm>
            <a:off x="1146175" y="687388"/>
            <a:ext cx="4568825" cy="3425825"/>
          </a:xfrm>
          <a:ln/>
        </p:spPr>
      </p:sp>
      <p:sp>
        <p:nvSpPr>
          <p:cNvPr id="9221" name="Segnaposto note 2"/>
          <p:cNvSpPr>
            <a:spLocks noGrp="1"/>
          </p:cNvSpPr>
          <p:nvPr>
            <p:ph type="body" idx="1"/>
          </p:nvPr>
        </p:nvSpPr>
        <p:spPr>
          <a:xfrm>
            <a:off x="685316" y="4343216"/>
            <a:ext cx="5487370" cy="411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lstStyle/>
          <a:p>
            <a:pPr algn="just" eaLnBrk="1" hangingPunct="1">
              <a:spcBef>
                <a:spcPct val="0"/>
              </a:spcBef>
            </a:pPr>
            <a:endParaRPr lang="en-US" smtClean="0">
              <a:latin typeface="Arial" charset="0"/>
              <a:ea typeface="ＭＳ Ｐゴシック" pitchFamily="34" charset="-128"/>
            </a:endParaRPr>
          </a:p>
        </p:txBody>
      </p:sp>
      <p:sp>
        <p:nvSpPr>
          <p:cNvPr id="9222" name="Segnaposto numero diapositiva 3"/>
          <p:cNvSpPr txBox="1">
            <a:spLocks noGrp="1"/>
          </p:cNvSpPr>
          <p:nvPr/>
        </p:nvSpPr>
        <p:spPr bwMode="auto">
          <a:xfrm>
            <a:off x="3883991" y="8686432"/>
            <a:ext cx="2972392"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nchor="b"/>
          <a:lstStyle>
            <a:lvl1pPr defTabSz="908050" eaLnBrk="0" hangingPunct="0">
              <a:defRPr>
                <a:solidFill>
                  <a:schemeClr val="tx1"/>
                </a:solidFill>
                <a:latin typeface="Arial" charset="0"/>
              </a:defRPr>
            </a:lvl1pPr>
            <a:lvl2pPr marL="742950" indent="-285750" defTabSz="908050" eaLnBrk="0" hangingPunct="0">
              <a:defRPr>
                <a:solidFill>
                  <a:schemeClr val="tx1"/>
                </a:solidFill>
                <a:latin typeface="Arial" charset="0"/>
              </a:defRPr>
            </a:lvl2pPr>
            <a:lvl3pPr marL="1143000" indent="-228600" defTabSz="908050" eaLnBrk="0" hangingPunct="0">
              <a:defRPr>
                <a:solidFill>
                  <a:schemeClr val="tx1"/>
                </a:solidFill>
                <a:latin typeface="Arial" charset="0"/>
              </a:defRPr>
            </a:lvl3pPr>
            <a:lvl4pPr marL="1600200" indent="-228600" defTabSz="908050" eaLnBrk="0" hangingPunct="0">
              <a:defRPr>
                <a:solidFill>
                  <a:schemeClr val="tx1"/>
                </a:solidFill>
                <a:latin typeface="Arial" charset="0"/>
              </a:defRPr>
            </a:lvl4pPr>
            <a:lvl5pPr marL="2057400" indent="-228600" defTabSz="908050" eaLnBrk="0" hangingPunct="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pPr algn="r" eaLnBrk="1" hangingPunct="1"/>
            <a:fld id="{F9914447-826C-4035-98B1-18FD77946360}" type="slidenum">
              <a:rPr lang="it-IT" sz="1200">
                <a:ea typeface="ＭＳ Ｐゴシック" pitchFamily="34" charset="-128"/>
              </a:rPr>
              <a:pPr algn="r" eaLnBrk="1" hangingPunct="1"/>
              <a:t>17</a:t>
            </a:fld>
            <a:endParaRPr lang="it-IT" sz="1200">
              <a:ea typeface="ＭＳ Ｐゴシック" pitchFamily="34" charset="-128"/>
            </a:endParaRPr>
          </a:p>
        </p:txBody>
      </p:sp>
      <p:sp>
        <p:nvSpPr>
          <p:cNvPr id="2" name="Segnaposto piè di pagina 1"/>
          <p:cNvSpPr>
            <a:spLocks noGrp="1"/>
          </p:cNvSpPr>
          <p:nvPr>
            <p:ph type="ftr" sz="quarter" idx="10"/>
          </p:nvPr>
        </p:nvSpPr>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D8C851-6E8C-492C-B62B-6E338B62BC4E}" type="slidenum">
              <a:rPr lang="it-IT" smtClean="0"/>
              <a:pPr eaLnBrk="1" hangingPunct="1"/>
              <a:t>18</a:t>
            </a:fld>
            <a:endParaRPr lang="it-IT" smtClean="0"/>
          </a:p>
        </p:txBody>
      </p:sp>
      <p:sp>
        <p:nvSpPr>
          <p:cNvPr id="9219" name="Rectangle 3"/>
          <p:cNvSpPr txBox="1">
            <a:spLocks noGrp="1" noChangeArrowheads="1"/>
          </p:cNvSpPr>
          <p:nvPr/>
        </p:nvSpPr>
        <p:spPr bwMode="auto">
          <a:xfrm>
            <a:off x="3883991" y="0"/>
            <a:ext cx="2974009"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46" tIns="45874" rIns="91746" bIns="45874"/>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a:fld id="{6EFDB8E0-7F2B-485D-8660-95D6967F5449}" type="datetime1">
              <a:rPr lang="it-IT" sz="1200">
                <a:latin typeface="Times New Roman" pitchFamily="18" charset="0"/>
                <a:ea typeface="ＭＳ Ｐゴシック" pitchFamily="34" charset="-128"/>
              </a:rPr>
              <a:pPr algn="r"/>
              <a:t>13/02/2015</a:t>
            </a:fld>
            <a:endParaRPr lang="it-IT" sz="1200">
              <a:latin typeface="Times New Roman" pitchFamily="18" charset="0"/>
              <a:ea typeface="ＭＳ Ｐゴシック" pitchFamily="34" charset="-128"/>
            </a:endParaRPr>
          </a:p>
        </p:txBody>
      </p:sp>
      <p:sp>
        <p:nvSpPr>
          <p:cNvPr id="9220" name="Segnaposto immagine diapositiva 1"/>
          <p:cNvSpPr>
            <a:spLocks noGrp="1" noRot="1" noChangeAspect="1" noTextEdit="1"/>
          </p:cNvSpPr>
          <p:nvPr>
            <p:ph type="sldImg"/>
          </p:nvPr>
        </p:nvSpPr>
        <p:spPr>
          <a:xfrm>
            <a:off x="1146175" y="687388"/>
            <a:ext cx="4568825" cy="3425825"/>
          </a:xfrm>
          <a:ln/>
        </p:spPr>
      </p:sp>
      <p:sp>
        <p:nvSpPr>
          <p:cNvPr id="9221" name="Segnaposto note 2"/>
          <p:cNvSpPr>
            <a:spLocks noGrp="1"/>
          </p:cNvSpPr>
          <p:nvPr>
            <p:ph type="body" idx="1"/>
          </p:nvPr>
        </p:nvSpPr>
        <p:spPr>
          <a:xfrm>
            <a:off x="685316" y="4343216"/>
            <a:ext cx="5487370" cy="411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lstStyle/>
          <a:p>
            <a:pPr algn="just" eaLnBrk="1" hangingPunct="1">
              <a:spcBef>
                <a:spcPct val="0"/>
              </a:spcBef>
            </a:pPr>
            <a:endParaRPr lang="en-US" smtClean="0">
              <a:latin typeface="Arial" charset="0"/>
              <a:ea typeface="ＭＳ Ｐゴシック" pitchFamily="34" charset="-128"/>
            </a:endParaRPr>
          </a:p>
        </p:txBody>
      </p:sp>
      <p:sp>
        <p:nvSpPr>
          <p:cNvPr id="9222" name="Segnaposto numero diapositiva 3"/>
          <p:cNvSpPr txBox="1">
            <a:spLocks noGrp="1"/>
          </p:cNvSpPr>
          <p:nvPr/>
        </p:nvSpPr>
        <p:spPr bwMode="auto">
          <a:xfrm>
            <a:off x="3883991" y="8686432"/>
            <a:ext cx="2972392"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nchor="b"/>
          <a:lstStyle>
            <a:lvl1pPr defTabSz="908050" eaLnBrk="0" hangingPunct="0">
              <a:defRPr>
                <a:solidFill>
                  <a:schemeClr val="tx1"/>
                </a:solidFill>
                <a:latin typeface="Arial" charset="0"/>
              </a:defRPr>
            </a:lvl1pPr>
            <a:lvl2pPr marL="742950" indent="-285750" defTabSz="908050" eaLnBrk="0" hangingPunct="0">
              <a:defRPr>
                <a:solidFill>
                  <a:schemeClr val="tx1"/>
                </a:solidFill>
                <a:latin typeface="Arial" charset="0"/>
              </a:defRPr>
            </a:lvl2pPr>
            <a:lvl3pPr marL="1143000" indent="-228600" defTabSz="908050" eaLnBrk="0" hangingPunct="0">
              <a:defRPr>
                <a:solidFill>
                  <a:schemeClr val="tx1"/>
                </a:solidFill>
                <a:latin typeface="Arial" charset="0"/>
              </a:defRPr>
            </a:lvl3pPr>
            <a:lvl4pPr marL="1600200" indent="-228600" defTabSz="908050" eaLnBrk="0" hangingPunct="0">
              <a:defRPr>
                <a:solidFill>
                  <a:schemeClr val="tx1"/>
                </a:solidFill>
                <a:latin typeface="Arial" charset="0"/>
              </a:defRPr>
            </a:lvl4pPr>
            <a:lvl5pPr marL="2057400" indent="-228600" defTabSz="908050" eaLnBrk="0" hangingPunct="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pPr algn="r" eaLnBrk="1" hangingPunct="1"/>
            <a:fld id="{F9914447-826C-4035-98B1-18FD77946360}" type="slidenum">
              <a:rPr lang="it-IT" sz="1200">
                <a:ea typeface="ＭＳ Ｐゴシック" pitchFamily="34" charset="-128"/>
              </a:rPr>
              <a:pPr algn="r" eaLnBrk="1" hangingPunct="1"/>
              <a:t>18</a:t>
            </a:fld>
            <a:endParaRPr lang="it-IT" sz="1200">
              <a:ea typeface="ＭＳ Ｐゴシック" pitchFamily="34" charset="-128"/>
            </a:endParaRPr>
          </a:p>
        </p:txBody>
      </p:sp>
      <p:sp>
        <p:nvSpPr>
          <p:cNvPr id="2" name="Segnaposto piè di pagina 1"/>
          <p:cNvSpPr>
            <a:spLocks noGrp="1"/>
          </p:cNvSpPr>
          <p:nvPr>
            <p:ph type="ftr" sz="quarter" idx="10"/>
          </p:nvPr>
        </p:nvSpPr>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D8C851-6E8C-492C-B62B-6E338B62BC4E}" type="slidenum">
              <a:rPr lang="it-IT" smtClean="0"/>
              <a:pPr eaLnBrk="1" hangingPunct="1"/>
              <a:t>19</a:t>
            </a:fld>
            <a:endParaRPr lang="it-IT" smtClean="0"/>
          </a:p>
        </p:txBody>
      </p:sp>
      <p:sp>
        <p:nvSpPr>
          <p:cNvPr id="9219" name="Rectangle 3"/>
          <p:cNvSpPr txBox="1">
            <a:spLocks noGrp="1" noChangeArrowheads="1"/>
          </p:cNvSpPr>
          <p:nvPr/>
        </p:nvSpPr>
        <p:spPr bwMode="auto">
          <a:xfrm>
            <a:off x="3883991" y="0"/>
            <a:ext cx="2974009"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46" tIns="45874" rIns="91746" bIns="45874"/>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a:fld id="{6EFDB8E0-7F2B-485D-8660-95D6967F5449}" type="datetime1">
              <a:rPr lang="it-IT" sz="1200">
                <a:latin typeface="Times New Roman" pitchFamily="18" charset="0"/>
                <a:ea typeface="ＭＳ Ｐゴシック" pitchFamily="34" charset="-128"/>
              </a:rPr>
              <a:pPr algn="r"/>
              <a:t>13/02/2015</a:t>
            </a:fld>
            <a:endParaRPr lang="it-IT" sz="1200">
              <a:latin typeface="Times New Roman" pitchFamily="18" charset="0"/>
              <a:ea typeface="ＭＳ Ｐゴシック" pitchFamily="34" charset="-128"/>
            </a:endParaRPr>
          </a:p>
        </p:txBody>
      </p:sp>
      <p:sp>
        <p:nvSpPr>
          <p:cNvPr id="9220" name="Segnaposto immagine diapositiva 1"/>
          <p:cNvSpPr>
            <a:spLocks noGrp="1" noRot="1" noChangeAspect="1" noTextEdit="1"/>
          </p:cNvSpPr>
          <p:nvPr>
            <p:ph type="sldImg"/>
          </p:nvPr>
        </p:nvSpPr>
        <p:spPr>
          <a:xfrm>
            <a:off x="1146175" y="687388"/>
            <a:ext cx="4568825" cy="3425825"/>
          </a:xfrm>
          <a:ln/>
        </p:spPr>
      </p:sp>
      <p:sp>
        <p:nvSpPr>
          <p:cNvPr id="9221" name="Segnaposto note 2"/>
          <p:cNvSpPr>
            <a:spLocks noGrp="1"/>
          </p:cNvSpPr>
          <p:nvPr>
            <p:ph type="body" idx="1"/>
          </p:nvPr>
        </p:nvSpPr>
        <p:spPr>
          <a:xfrm>
            <a:off x="685316" y="4343216"/>
            <a:ext cx="5487370" cy="411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lstStyle/>
          <a:p>
            <a:pPr algn="just" eaLnBrk="1" hangingPunct="1">
              <a:spcBef>
                <a:spcPct val="0"/>
              </a:spcBef>
            </a:pPr>
            <a:endParaRPr lang="en-US" smtClean="0">
              <a:latin typeface="Arial" charset="0"/>
              <a:ea typeface="ＭＳ Ｐゴシック" pitchFamily="34" charset="-128"/>
            </a:endParaRPr>
          </a:p>
        </p:txBody>
      </p:sp>
      <p:sp>
        <p:nvSpPr>
          <p:cNvPr id="9222" name="Segnaposto numero diapositiva 3"/>
          <p:cNvSpPr txBox="1">
            <a:spLocks noGrp="1"/>
          </p:cNvSpPr>
          <p:nvPr/>
        </p:nvSpPr>
        <p:spPr bwMode="auto">
          <a:xfrm>
            <a:off x="3883991" y="8686432"/>
            <a:ext cx="2972392"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nchor="b"/>
          <a:lstStyle>
            <a:lvl1pPr defTabSz="908050" eaLnBrk="0" hangingPunct="0">
              <a:defRPr>
                <a:solidFill>
                  <a:schemeClr val="tx1"/>
                </a:solidFill>
                <a:latin typeface="Arial" charset="0"/>
              </a:defRPr>
            </a:lvl1pPr>
            <a:lvl2pPr marL="742950" indent="-285750" defTabSz="908050" eaLnBrk="0" hangingPunct="0">
              <a:defRPr>
                <a:solidFill>
                  <a:schemeClr val="tx1"/>
                </a:solidFill>
                <a:latin typeface="Arial" charset="0"/>
              </a:defRPr>
            </a:lvl2pPr>
            <a:lvl3pPr marL="1143000" indent="-228600" defTabSz="908050" eaLnBrk="0" hangingPunct="0">
              <a:defRPr>
                <a:solidFill>
                  <a:schemeClr val="tx1"/>
                </a:solidFill>
                <a:latin typeface="Arial" charset="0"/>
              </a:defRPr>
            </a:lvl3pPr>
            <a:lvl4pPr marL="1600200" indent="-228600" defTabSz="908050" eaLnBrk="0" hangingPunct="0">
              <a:defRPr>
                <a:solidFill>
                  <a:schemeClr val="tx1"/>
                </a:solidFill>
                <a:latin typeface="Arial" charset="0"/>
              </a:defRPr>
            </a:lvl4pPr>
            <a:lvl5pPr marL="2057400" indent="-228600" defTabSz="908050" eaLnBrk="0" hangingPunct="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pPr algn="r" eaLnBrk="1" hangingPunct="1"/>
            <a:fld id="{F9914447-826C-4035-98B1-18FD77946360}" type="slidenum">
              <a:rPr lang="it-IT" sz="1200">
                <a:ea typeface="ＭＳ Ｐゴシック" pitchFamily="34" charset="-128"/>
              </a:rPr>
              <a:pPr algn="r" eaLnBrk="1" hangingPunct="1"/>
              <a:t>19</a:t>
            </a:fld>
            <a:endParaRPr lang="it-IT" sz="1200">
              <a:ea typeface="ＭＳ Ｐゴシック" pitchFamily="34" charset="-128"/>
            </a:endParaRPr>
          </a:p>
        </p:txBody>
      </p:sp>
      <p:sp>
        <p:nvSpPr>
          <p:cNvPr id="2" name="Segnaposto piè di pagina 1"/>
          <p:cNvSpPr>
            <a:spLocks noGrp="1"/>
          </p:cNvSpPr>
          <p:nvPr>
            <p:ph type="ftr" sz="quarter" idx="10"/>
          </p:nvPr>
        </p:nvSpPr>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D8C851-6E8C-492C-B62B-6E338B62BC4E}" type="slidenum">
              <a:rPr lang="it-IT" smtClean="0"/>
              <a:pPr eaLnBrk="1" hangingPunct="1"/>
              <a:t>20</a:t>
            </a:fld>
            <a:endParaRPr lang="it-IT" smtClean="0"/>
          </a:p>
        </p:txBody>
      </p:sp>
      <p:sp>
        <p:nvSpPr>
          <p:cNvPr id="9219" name="Rectangle 3"/>
          <p:cNvSpPr txBox="1">
            <a:spLocks noGrp="1" noChangeArrowheads="1"/>
          </p:cNvSpPr>
          <p:nvPr/>
        </p:nvSpPr>
        <p:spPr bwMode="auto">
          <a:xfrm>
            <a:off x="3883991" y="0"/>
            <a:ext cx="2974009"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46" tIns="45874" rIns="91746" bIns="45874"/>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a:fld id="{6EFDB8E0-7F2B-485D-8660-95D6967F5449}" type="datetime1">
              <a:rPr lang="it-IT" sz="1200">
                <a:latin typeface="Times New Roman" pitchFamily="18" charset="0"/>
                <a:ea typeface="ＭＳ Ｐゴシック" pitchFamily="34" charset="-128"/>
              </a:rPr>
              <a:pPr algn="r"/>
              <a:t>13/02/2015</a:t>
            </a:fld>
            <a:endParaRPr lang="it-IT" sz="1200">
              <a:latin typeface="Times New Roman" pitchFamily="18" charset="0"/>
              <a:ea typeface="ＭＳ Ｐゴシック" pitchFamily="34" charset="-128"/>
            </a:endParaRPr>
          </a:p>
        </p:txBody>
      </p:sp>
      <p:sp>
        <p:nvSpPr>
          <p:cNvPr id="9220" name="Segnaposto immagine diapositiva 1"/>
          <p:cNvSpPr>
            <a:spLocks noGrp="1" noRot="1" noChangeAspect="1" noTextEdit="1"/>
          </p:cNvSpPr>
          <p:nvPr>
            <p:ph type="sldImg"/>
          </p:nvPr>
        </p:nvSpPr>
        <p:spPr>
          <a:xfrm>
            <a:off x="1146175" y="687388"/>
            <a:ext cx="4568825" cy="3425825"/>
          </a:xfrm>
          <a:ln/>
        </p:spPr>
      </p:sp>
      <p:sp>
        <p:nvSpPr>
          <p:cNvPr id="9221" name="Segnaposto note 2"/>
          <p:cNvSpPr>
            <a:spLocks noGrp="1"/>
          </p:cNvSpPr>
          <p:nvPr>
            <p:ph type="body" idx="1"/>
          </p:nvPr>
        </p:nvSpPr>
        <p:spPr>
          <a:xfrm>
            <a:off x="685316" y="4343216"/>
            <a:ext cx="5487370" cy="411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lstStyle/>
          <a:p>
            <a:pPr algn="just" eaLnBrk="1" hangingPunct="1">
              <a:spcBef>
                <a:spcPct val="0"/>
              </a:spcBef>
            </a:pPr>
            <a:endParaRPr lang="en-US" smtClean="0">
              <a:latin typeface="Arial" charset="0"/>
              <a:ea typeface="ＭＳ Ｐゴシック" pitchFamily="34" charset="-128"/>
            </a:endParaRPr>
          </a:p>
        </p:txBody>
      </p:sp>
      <p:sp>
        <p:nvSpPr>
          <p:cNvPr id="9222" name="Segnaposto numero diapositiva 3"/>
          <p:cNvSpPr txBox="1">
            <a:spLocks noGrp="1"/>
          </p:cNvSpPr>
          <p:nvPr/>
        </p:nvSpPr>
        <p:spPr bwMode="auto">
          <a:xfrm>
            <a:off x="3883991" y="8686432"/>
            <a:ext cx="2972392"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nchor="b"/>
          <a:lstStyle>
            <a:lvl1pPr defTabSz="908050" eaLnBrk="0" hangingPunct="0">
              <a:defRPr>
                <a:solidFill>
                  <a:schemeClr val="tx1"/>
                </a:solidFill>
                <a:latin typeface="Arial" charset="0"/>
              </a:defRPr>
            </a:lvl1pPr>
            <a:lvl2pPr marL="742950" indent="-285750" defTabSz="908050" eaLnBrk="0" hangingPunct="0">
              <a:defRPr>
                <a:solidFill>
                  <a:schemeClr val="tx1"/>
                </a:solidFill>
                <a:latin typeface="Arial" charset="0"/>
              </a:defRPr>
            </a:lvl2pPr>
            <a:lvl3pPr marL="1143000" indent="-228600" defTabSz="908050" eaLnBrk="0" hangingPunct="0">
              <a:defRPr>
                <a:solidFill>
                  <a:schemeClr val="tx1"/>
                </a:solidFill>
                <a:latin typeface="Arial" charset="0"/>
              </a:defRPr>
            </a:lvl3pPr>
            <a:lvl4pPr marL="1600200" indent="-228600" defTabSz="908050" eaLnBrk="0" hangingPunct="0">
              <a:defRPr>
                <a:solidFill>
                  <a:schemeClr val="tx1"/>
                </a:solidFill>
                <a:latin typeface="Arial" charset="0"/>
              </a:defRPr>
            </a:lvl4pPr>
            <a:lvl5pPr marL="2057400" indent="-228600" defTabSz="908050" eaLnBrk="0" hangingPunct="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pPr algn="r" eaLnBrk="1" hangingPunct="1"/>
            <a:fld id="{F9914447-826C-4035-98B1-18FD77946360}" type="slidenum">
              <a:rPr lang="it-IT" sz="1200">
                <a:ea typeface="ＭＳ Ｐゴシック" pitchFamily="34" charset="-128"/>
              </a:rPr>
              <a:pPr algn="r" eaLnBrk="1" hangingPunct="1"/>
              <a:t>20</a:t>
            </a:fld>
            <a:endParaRPr lang="it-IT" sz="1200">
              <a:ea typeface="ＭＳ Ｐゴシック" pitchFamily="34" charset="-128"/>
            </a:endParaRPr>
          </a:p>
        </p:txBody>
      </p:sp>
      <p:sp>
        <p:nvSpPr>
          <p:cNvPr id="2" name="Segnaposto piè di pagina 1"/>
          <p:cNvSpPr>
            <a:spLocks noGrp="1"/>
          </p:cNvSpPr>
          <p:nvPr>
            <p:ph type="ftr" sz="quarter" idx="10"/>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D8C851-6E8C-492C-B62B-6E338B62BC4E}" type="slidenum">
              <a:rPr lang="it-IT" smtClean="0"/>
              <a:pPr eaLnBrk="1" hangingPunct="1"/>
              <a:t>2</a:t>
            </a:fld>
            <a:endParaRPr lang="it-IT" smtClean="0"/>
          </a:p>
        </p:txBody>
      </p:sp>
      <p:sp>
        <p:nvSpPr>
          <p:cNvPr id="9219" name="Rectangle 3"/>
          <p:cNvSpPr txBox="1">
            <a:spLocks noGrp="1" noChangeArrowheads="1"/>
          </p:cNvSpPr>
          <p:nvPr/>
        </p:nvSpPr>
        <p:spPr bwMode="auto">
          <a:xfrm>
            <a:off x="3883991" y="0"/>
            <a:ext cx="2974009"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46" tIns="45874" rIns="91746" bIns="45874"/>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a:fld id="{6EFDB8E0-7F2B-485D-8660-95D6967F5449}" type="datetime1">
              <a:rPr lang="it-IT" sz="1200">
                <a:latin typeface="Times New Roman" pitchFamily="18" charset="0"/>
                <a:ea typeface="ＭＳ Ｐゴシック" pitchFamily="34" charset="-128"/>
              </a:rPr>
              <a:pPr algn="r"/>
              <a:t>13/02/2015</a:t>
            </a:fld>
            <a:endParaRPr lang="it-IT" sz="1200">
              <a:latin typeface="Times New Roman" pitchFamily="18" charset="0"/>
              <a:ea typeface="ＭＳ Ｐゴシック" pitchFamily="34" charset="-128"/>
            </a:endParaRPr>
          </a:p>
        </p:txBody>
      </p:sp>
      <p:sp>
        <p:nvSpPr>
          <p:cNvPr id="9220" name="Segnaposto immagine diapositiva 1"/>
          <p:cNvSpPr>
            <a:spLocks noGrp="1" noRot="1" noChangeAspect="1" noTextEdit="1"/>
          </p:cNvSpPr>
          <p:nvPr>
            <p:ph type="sldImg"/>
          </p:nvPr>
        </p:nvSpPr>
        <p:spPr>
          <a:xfrm>
            <a:off x="1146175" y="687388"/>
            <a:ext cx="4568825" cy="3425825"/>
          </a:xfrm>
          <a:ln/>
        </p:spPr>
      </p:sp>
      <p:sp>
        <p:nvSpPr>
          <p:cNvPr id="9221" name="Segnaposto note 2"/>
          <p:cNvSpPr>
            <a:spLocks noGrp="1"/>
          </p:cNvSpPr>
          <p:nvPr>
            <p:ph type="body" idx="1"/>
          </p:nvPr>
        </p:nvSpPr>
        <p:spPr>
          <a:xfrm>
            <a:off x="685316" y="4343216"/>
            <a:ext cx="5487370" cy="411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lstStyle/>
          <a:p>
            <a:pPr algn="just" eaLnBrk="1" hangingPunct="1">
              <a:spcBef>
                <a:spcPct val="0"/>
              </a:spcBef>
            </a:pPr>
            <a:endParaRPr lang="en-US" smtClean="0">
              <a:latin typeface="Arial" charset="0"/>
              <a:ea typeface="ＭＳ Ｐゴシック" pitchFamily="34" charset="-128"/>
            </a:endParaRPr>
          </a:p>
        </p:txBody>
      </p:sp>
      <p:sp>
        <p:nvSpPr>
          <p:cNvPr id="9222" name="Segnaposto numero diapositiva 3"/>
          <p:cNvSpPr txBox="1">
            <a:spLocks noGrp="1"/>
          </p:cNvSpPr>
          <p:nvPr/>
        </p:nvSpPr>
        <p:spPr bwMode="auto">
          <a:xfrm>
            <a:off x="3883991" y="8686432"/>
            <a:ext cx="2972392"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nchor="b"/>
          <a:lstStyle>
            <a:lvl1pPr defTabSz="908050" eaLnBrk="0" hangingPunct="0">
              <a:defRPr>
                <a:solidFill>
                  <a:schemeClr val="tx1"/>
                </a:solidFill>
                <a:latin typeface="Arial" charset="0"/>
              </a:defRPr>
            </a:lvl1pPr>
            <a:lvl2pPr marL="742950" indent="-285750" defTabSz="908050" eaLnBrk="0" hangingPunct="0">
              <a:defRPr>
                <a:solidFill>
                  <a:schemeClr val="tx1"/>
                </a:solidFill>
                <a:latin typeface="Arial" charset="0"/>
              </a:defRPr>
            </a:lvl2pPr>
            <a:lvl3pPr marL="1143000" indent="-228600" defTabSz="908050" eaLnBrk="0" hangingPunct="0">
              <a:defRPr>
                <a:solidFill>
                  <a:schemeClr val="tx1"/>
                </a:solidFill>
                <a:latin typeface="Arial" charset="0"/>
              </a:defRPr>
            </a:lvl3pPr>
            <a:lvl4pPr marL="1600200" indent="-228600" defTabSz="908050" eaLnBrk="0" hangingPunct="0">
              <a:defRPr>
                <a:solidFill>
                  <a:schemeClr val="tx1"/>
                </a:solidFill>
                <a:latin typeface="Arial" charset="0"/>
              </a:defRPr>
            </a:lvl4pPr>
            <a:lvl5pPr marL="2057400" indent="-228600" defTabSz="908050" eaLnBrk="0" hangingPunct="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pPr algn="r" eaLnBrk="1" hangingPunct="1"/>
            <a:fld id="{F9914447-826C-4035-98B1-18FD77946360}" type="slidenum">
              <a:rPr lang="it-IT" sz="1200">
                <a:ea typeface="ＭＳ Ｐゴシック" pitchFamily="34" charset="-128"/>
              </a:rPr>
              <a:pPr algn="r" eaLnBrk="1" hangingPunct="1"/>
              <a:t>2</a:t>
            </a:fld>
            <a:endParaRPr lang="it-IT" sz="1200">
              <a:ea typeface="ＭＳ Ｐゴシック" pitchFamily="34" charset="-128"/>
            </a:endParaRPr>
          </a:p>
        </p:txBody>
      </p:sp>
      <p:sp>
        <p:nvSpPr>
          <p:cNvPr id="2" name="Segnaposto piè di pagina 1"/>
          <p:cNvSpPr>
            <a:spLocks noGrp="1"/>
          </p:cNvSpPr>
          <p:nvPr>
            <p:ph type="ftr" sz="quarter" idx="10"/>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D8C851-6E8C-492C-B62B-6E338B62BC4E}" type="slidenum">
              <a:rPr lang="it-IT" smtClean="0"/>
              <a:pPr eaLnBrk="1" hangingPunct="1"/>
              <a:t>4</a:t>
            </a:fld>
            <a:endParaRPr lang="it-IT" smtClean="0"/>
          </a:p>
        </p:txBody>
      </p:sp>
      <p:sp>
        <p:nvSpPr>
          <p:cNvPr id="9219" name="Rectangle 3"/>
          <p:cNvSpPr txBox="1">
            <a:spLocks noGrp="1" noChangeArrowheads="1"/>
          </p:cNvSpPr>
          <p:nvPr/>
        </p:nvSpPr>
        <p:spPr bwMode="auto">
          <a:xfrm>
            <a:off x="3883991" y="0"/>
            <a:ext cx="2974009"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46" tIns="45874" rIns="91746" bIns="45874"/>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a:fld id="{6EFDB8E0-7F2B-485D-8660-95D6967F5449}" type="datetime1">
              <a:rPr lang="it-IT" sz="1200">
                <a:latin typeface="Times New Roman" pitchFamily="18" charset="0"/>
                <a:ea typeface="ＭＳ Ｐゴシック" pitchFamily="34" charset="-128"/>
              </a:rPr>
              <a:pPr algn="r"/>
              <a:t>13/02/2015</a:t>
            </a:fld>
            <a:endParaRPr lang="it-IT" sz="1200">
              <a:latin typeface="Times New Roman" pitchFamily="18" charset="0"/>
              <a:ea typeface="ＭＳ Ｐゴシック" pitchFamily="34" charset="-128"/>
            </a:endParaRPr>
          </a:p>
        </p:txBody>
      </p:sp>
      <p:sp>
        <p:nvSpPr>
          <p:cNvPr id="9220" name="Segnaposto immagine diapositiva 1"/>
          <p:cNvSpPr>
            <a:spLocks noGrp="1" noRot="1" noChangeAspect="1" noTextEdit="1"/>
          </p:cNvSpPr>
          <p:nvPr>
            <p:ph type="sldImg"/>
          </p:nvPr>
        </p:nvSpPr>
        <p:spPr>
          <a:xfrm>
            <a:off x="1146175" y="687388"/>
            <a:ext cx="4568825" cy="3425825"/>
          </a:xfrm>
          <a:ln/>
        </p:spPr>
      </p:sp>
      <p:sp>
        <p:nvSpPr>
          <p:cNvPr id="9221" name="Segnaposto note 2"/>
          <p:cNvSpPr>
            <a:spLocks noGrp="1"/>
          </p:cNvSpPr>
          <p:nvPr>
            <p:ph type="body" idx="1"/>
          </p:nvPr>
        </p:nvSpPr>
        <p:spPr>
          <a:xfrm>
            <a:off x="685316" y="4343216"/>
            <a:ext cx="5487370" cy="411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lstStyle/>
          <a:p>
            <a:pPr algn="just" eaLnBrk="1" hangingPunct="1">
              <a:spcBef>
                <a:spcPct val="0"/>
              </a:spcBef>
            </a:pPr>
            <a:endParaRPr lang="en-US" smtClean="0">
              <a:latin typeface="Arial" charset="0"/>
              <a:ea typeface="ＭＳ Ｐゴシック" pitchFamily="34" charset="-128"/>
            </a:endParaRPr>
          </a:p>
        </p:txBody>
      </p:sp>
      <p:sp>
        <p:nvSpPr>
          <p:cNvPr id="9222" name="Segnaposto numero diapositiva 3"/>
          <p:cNvSpPr txBox="1">
            <a:spLocks noGrp="1"/>
          </p:cNvSpPr>
          <p:nvPr/>
        </p:nvSpPr>
        <p:spPr bwMode="auto">
          <a:xfrm>
            <a:off x="3883991" y="8686432"/>
            <a:ext cx="2972392"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nchor="b"/>
          <a:lstStyle>
            <a:lvl1pPr defTabSz="908050" eaLnBrk="0" hangingPunct="0">
              <a:defRPr>
                <a:solidFill>
                  <a:schemeClr val="tx1"/>
                </a:solidFill>
                <a:latin typeface="Arial" charset="0"/>
              </a:defRPr>
            </a:lvl1pPr>
            <a:lvl2pPr marL="742950" indent="-285750" defTabSz="908050" eaLnBrk="0" hangingPunct="0">
              <a:defRPr>
                <a:solidFill>
                  <a:schemeClr val="tx1"/>
                </a:solidFill>
                <a:latin typeface="Arial" charset="0"/>
              </a:defRPr>
            </a:lvl2pPr>
            <a:lvl3pPr marL="1143000" indent="-228600" defTabSz="908050" eaLnBrk="0" hangingPunct="0">
              <a:defRPr>
                <a:solidFill>
                  <a:schemeClr val="tx1"/>
                </a:solidFill>
                <a:latin typeface="Arial" charset="0"/>
              </a:defRPr>
            </a:lvl3pPr>
            <a:lvl4pPr marL="1600200" indent="-228600" defTabSz="908050" eaLnBrk="0" hangingPunct="0">
              <a:defRPr>
                <a:solidFill>
                  <a:schemeClr val="tx1"/>
                </a:solidFill>
                <a:latin typeface="Arial" charset="0"/>
              </a:defRPr>
            </a:lvl4pPr>
            <a:lvl5pPr marL="2057400" indent="-228600" defTabSz="908050" eaLnBrk="0" hangingPunct="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pPr algn="r" eaLnBrk="1" hangingPunct="1"/>
            <a:fld id="{F9914447-826C-4035-98B1-18FD77946360}" type="slidenum">
              <a:rPr lang="it-IT" sz="1200">
                <a:ea typeface="ＭＳ Ｐゴシック" pitchFamily="34" charset="-128"/>
              </a:rPr>
              <a:pPr algn="r" eaLnBrk="1" hangingPunct="1"/>
              <a:t>4</a:t>
            </a:fld>
            <a:endParaRPr lang="it-IT" sz="1200">
              <a:ea typeface="ＭＳ Ｐゴシック" pitchFamily="34" charset="-128"/>
            </a:endParaRPr>
          </a:p>
        </p:txBody>
      </p:sp>
      <p:sp>
        <p:nvSpPr>
          <p:cNvPr id="2" name="Segnaposto piè di pagina 1"/>
          <p:cNvSpPr>
            <a:spLocks noGrp="1"/>
          </p:cNvSpPr>
          <p:nvPr>
            <p:ph type="ftr" sz="quarter" idx="10"/>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D8C851-6E8C-492C-B62B-6E338B62BC4E}" type="slidenum">
              <a:rPr lang="it-IT" smtClean="0"/>
              <a:pPr eaLnBrk="1" hangingPunct="1"/>
              <a:t>5</a:t>
            </a:fld>
            <a:endParaRPr lang="it-IT" smtClean="0"/>
          </a:p>
        </p:txBody>
      </p:sp>
      <p:sp>
        <p:nvSpPr>
          <p:cNvPr id="9219" name="Rectangle 3"/>
          <p:cNvSpPr txBox="1">
            <a:spLocks noGrp="1" noChangeArrowheads="1"/>
          </p:cNvSpPr>
          <p:nvPr/>
        </p:nvSpPr>
        <p:spPr bwMode="auto">
          <a:xfrm>
            <a:off x="3883991" y="0"/>
            <a:ext cx="2974009"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46" tIns="45874" rIns="91746" bIns="45874"/>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a:fld id="{6EFDB8E0-7F2B-485D-8660-95D6967F5449}" type="datetime1">
              <a:rPr lang="it-IT" sz="1200">
                <a:latin typeface="Times New Roman" pitchFamily="18" charset="0"/>
                <a:ea typeface="ＭＳ Ｐゴシック" pitchFamily="34" charset="-128"/>
              </a:rPr>
              <a:pPr algn="r"/>
              <a:t>13/02/2015</a:t>
            </a:fld>
            <a:endParaRPr lang="it-IT" sz="1200">
              <a:latin typeface="Times New Roman" pitchFamily="18" charset="0"/>
              <a:ea typeface="ＭＳ Ｐゴシック" pitchFamily="34" charset="-128"/>
            </a:endParaRPr>
          </a:p>
        </p:txBody>
      </p:sp>
      <p:sp>
        <p:nvSpPr>
          <p:cNvPr id="9220" name="Segnaposto immagine diapositiva 1"/>
          <p:cNvSpPr>
            <a:spLocks noGrp="1" noRot="1" noChangeAspect="1" noTextEdit="1"/>
          </p:cNvSpPr>
          <p:nvPr>
            <p:ph type="sldImg"/>
          </p:nvPr>
        </p:nvSpPr>
        <p:spPr>
          <a:xfrm>
            <a:off x="1146175" y="687388"/>
            <a:ext cx="4568825" cy="3425825"/>
          </a:xfrm>
          <a:ln/>
        </p:spPr>
      </p:sp>
      <p:sp>
        <p:nvSpPr>
          <p:cNvPr id="9221" name="Segnaposto note 2"/>
          <p:cNvSpPr>
            <a:spLocks noGrp="1"/>
          </p:cNvSpPr>
          <p:nvPr>
            <p:ph type="body" idx="1"/>
          </p:nvPr>
        </p:nvSpPr>
        <p:spPr>
          <a:xfrm>
            <a:off x="685316" y="4343216"/>
            <a:ext cx="5487370" cy="411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lstStyle/>
          <a:p>
            <a:pPr algn="just" eaLnBrk="1" hangingPunct="1">
              <a:spcBef>
                <a:spcPct val="0"/>
              </a:spcBef>
            </a:pPr>
            <a:endParaRPr lang="en-US" smtClean="0">
              <a:latin typeface="Arial" charset="0"/>
              <a:ea typeface="ＭＳ Ｐゴシック" pitchFamily="34" charset="-128"/>
            </a:endParaRPr>
          </a:p>
        </p:txBody>
      </p:sp>
      <p:sp>
        <p:nvSpPr>
          <p:cNvPr id="9222" name="Segnaposto numero diapositiva 3"/>
          <p:cNvSpPr txBox="1">
            <a:spLocks noGrp="1"/>
          </p:cNvSpPr>
          <p:nvPr/>
        </p:nvSpPr>
        <p:spPr bwMode="auto">
          <a:xfrm>
            <a:off x="3883991" y="8686432"/>
            <a:ext cx="2972392"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nchor="b"/>
          <a:lstStyle>
            <a:lvl1pPr defTabSz="908050" eaLnBrk="0" hangingPunct="0">
              <a:defRPr>
                <a:solidFill>
                  <a:schemeClr val="tx1"/>
                </a:solidFill>
                <a:latin typeface="Arial" charset="0"/>
              </a:defRPr>
            </a:lvl1pPr>
            <a:lvl2pPr marL="742950" indent="-285750" defTabSz="908050" eaLnBrk="0" hangingPunct="0">
              <a:defRPr>
                <a:solidFill>
                  <a:schemeClr val="tx1"/>
                </a:solidFill>
                <a:latin typeface="Arial" charset="0"/>
              </a:defRPr>
            </a:lvl2pPr>
            <a:lvl3pPr marL="1143000" indent="-228600" defTabSz="908050" eaLnBrk="0" hangingPunct="0">
              <a:defRPr>
                <a:solidFill>
                  <a:schemeClr val="tx1"/>
                </a:solidFill>
                <a:latin typeface="Arial" charset="0"/>
              </a:defRPr>
            </a:lvl3pPr>
            <a:lvl4pPr marL="1600200" indent="-228600" defTabSz="908050" eaLnBrk="0" hangingPunct="0">
              <a:defRPr>
                <a:solidFill>
                  <a:schemeClr val="tx1"/>
                </a:solidFill>
                <a:latin typeface="Arial" charset="0"/>
              </a:defRPr>
            </a:lvl4pPr>
            <a:lvl5pPr marL="2057400" indent="-228600" defTabSz="908050" eaLnBrk="0" hangingPunct="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pPr algn="r" eaLnBrk="1" hangingPunct="1"/>
            <a:fld id="{F9914447-826C-4035-98B1-18FD77946360}" type="slidenum">
              <a:rPr lang="it-IT" sz="1200">
                <a:ea typeface="ＭＳ Ｐゴシック" pitchFamily="34" charset="-128"/>
              </a:rPr>
              <a:pPr algn="r" eaLnBrk="1" hangingPunct="1"/>
              <a:t>5</a:t>
            </a:fld>
            <a:endParaRPr lang="it-IT" sz="1200">
              <a:ea typeface="ＭＳ Ｐゴシック" pitchFamily="34" charset="-128"/>
            </a:endParaRPr>
          </a:p>
        </p:txBody>
      </p:sp>
      <p:sp>
        <p:nvSpPr>
          <p:cNvPr id="2" name="Segnaposto piè di pagina 1"/>
          <p:cNvSpPr>
            <a:spLocks noGrp="1"/>
          </p:cNvSpPr>
          <p:nvPr>
            <p:ph type="ftr" sz="quarter" idx="10"/>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D8C851-6E8C-492C-B62B-6E338B62BC4E}" type="slidenum">
              <a:rPr lang="it-IT" smtClean="0"/>
              <a:pPr eaLnBrk="1" hangingPunct="1"/>
              <a:t>6</a:t>
            </a:fld>
            <a:endParaRPr lang="it-IT" smtClean="0"/>
          </a:p>
        </p:txBody>
      </p:sp>
      <p:sp>
        <p:nvSpPr>
          <p:cNvPr id="9219" name="Rectangle 3"/>
          <p:cNvSpPr txBox="1">
            <a:spLocks noGrp="1" noChangeArrowheads="1"/>
          </p:cNvSpPr>
          <p:nvPr/>
        </p:nvSpPr>
        <p:spPr bwMode="auto">
          <a:xfrm>
            <a:off x="3883991" y="0"/>
            <a:ext cx="2974009"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46" tIns="45874" rIns="91746" bIns="45874"/>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a:fld id="{6EFDB8E0-7F2B-485D-8660-95D6967F5449}" type="datetime1">
              <a:rPr lang="it-IT" sz="1200">
                <a:latin typeface="Times New Roman" pitchFamily="18" charset="0"/>
                <a:ea typeface="ＭＳ Ｐゴシック" pitchFamily="34" charset="-128"/>
              </a:rPr>
              <a:pPr algn="r"/>
              <a:t>13/02/2015</a:t>
            </a:fld>
            <a:endParaRPr lang="it-IT" sz="1200">
              <a:latin typeface="Times New Roman" pitchFamily="18" charset="0"/>
              <a:ea typeface="ＭＳ Ｐゴシック" pitchFamily="34" charset="-128"/>
            </a:endParaRPr>
          </a:p>
        </p:txBody>
      </p:sp>
      <p:sp>
        <p:nvSpPr>
          <p:cNvPr id="9220" name="Segnaposto immagine diapositiva 1"/>
          <p:cNvSpPr>
            <a:spLocks noGrp="1" noRot="1" noChangeAspect="1" noTextEdit="1"/>
          </p:cNvSpPr>
          <p:nvPr>
            <p:ph type="sldImg"/>
          </p:nvPr>
        </p:nvSpPr>
        <p:spPr>
          <a:xfrm>
            <a:off x="1146175" y="687388"/>
            <a:ext cx="4568825" cy="3425825"/>
          </a:xfrm>
          <a:ln/>
        </p:spPr>
      </p:sp>
      <p:sp>
        <p:nvSpPr>
          <p:cNvPr id="9221" name="Segnaposto note 2"/>
          <p:cNvSpPr>
            <a:spLocks noGrp="1"/>
          </p:cNvSpPr>
          <p:nvPr>
            <p:ph type="body" idx="1"/>
          </p:nvPr>
        </p:nvSpPr>
        <p:spPr>
          <a:xfrm>
            <a:off x="685316" y="4343216"/>
            <a:ext cx="5487370" cy="411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lstStyle/>
          <a:p>
            <a:pPr algn="just" eaLnBrk="1" hangingPunct="1">
              <a:spcBef>
                <a:spcPct val="0"/>
              </a:spcBef>
            </a:pPr>
            <a:endParaRPr lang="en-US" smtClean="0">
              <a:latin typeface="Arial" charset="0"/>
              <a:ea typeface="ＭＳ Ｐゴシック" pitchFamily="34" charset="-128"/>
            </a:endParaRPr>
          </a:p>
        </p:txBody>
      </p:sp>
      <p:sp>
        <p:nvSpPr>
          <p:cNvPr id="9222" name="Segnaposto numero diapositiva 3"/>
          <p:cNvSpPr txBox="1">
            <a:spLocks noGrp="1"/>
          </p:cNvSpPr>
          <p:nvPr/>
        </p:nvSpPr>
        <p:spPr bwMode="auto">
          <a:xfrm>
            <a:off x="3883991" y="8686432"/>
            <a:ext cx="2972392"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nchor="b"/>
          <a:lstStyle>
            <a:lvl1pPr defTabSz="908050" eaLnBrk="0" hangingPunct="0">
              <a:defRPr>
                <a:solidFill>
                  <a:schemeClr val="tx1"/>
                </a:solidFill>
                <a:latin typeface="Arial" charset="0"/>
              </a:defRPr>
            </a:lvl1pPr>
            <a:lvl2pPr marL="742950" indent="-285750" defTabSz="908050" eaLnBrk="0" hangingPunct="0">
              <a:defRPr>
                <a:solidFill>
                  <a:schemeClr val="tx1"/>
                </a:solidFill>
                <a:latin typeface="Arial" charset="0"/>
              </a:defRPr>
            </a:lvl2pPr>
            <a:lvl3pPr marL="1143000" indent="-228600" defTabSz="908050" eaLnBrk="0" hangingPunct="0">
              <a:defRPr>
                <a:solidFill>
                  <a:schemeClr val="tx1"/>
                </a:solidFill>
                <a:latin typeface="Arial" charset="0"/>
              </a:defRPr>
            </a:lvl3pPr>
            <a:lvl4pPr marL="1600200" indent="-228600" defTabSz="908050" eaLnBrk="0" hangingPunct="0">
              <a:defRPr>
                <a:solidFill>
                  <a:schemeClr val="tx1"/>
                </a:solidFill>
                <a:latin typeface="Arial" charset="0"/>
              </a:defRPr>
            </a:lvl4pPr>
            <a:lvl5pPr marL="2057400" indent="-228600" defTabSz="908050" eaLnBrk="0" hangingPunct="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pPr algn="r" eaLnBrk="1" hangingPunct="1"/>
            <a:fld id="{F9914447-826C-4035-98B1-18FD77946360}" type="slidenum">
              <a:rPr lang="it-IT" sz="1200">
                <a:ea typeface="ＭＳ Ｐゴシック" pitchFamily="34" charset="-128"/>
              </a:rPr>
              <a:pPr algn="r" eaLnBrk="1" hangingPunct="1"/>
              <a:t>6</a:t>
            </a:fld>
            <a:endParaRPr lang="it-IT" sz="1200">
              <a:ea typeface="ＭＳ Ｐゴシック" pitchFamily="34" charset="-128"/>
            </a:endParaRPr>
          </a:p>
        </p:txBody>
      </p:sp>
      <p:sp>
        <p:nvSpPr>
          <p:cNvPr id="2" name="Segnaposto piè di pagina 1"/>
          <p:cNvSpPr>
            <a:spLocks noGrp="1"/>
          </p:cNvSpPr>
          <p:nvPr>
            <p:ph type="ftr" sz="quarter" idx="10"/>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D8C851-6E8C-492C-B62B-6E338B62BC4E}" type="slidenum">
              <a:rPr lang="it-IT" smtClean="0"/>
              <a:pPr eaLnBrk="1" hangingPunct="1"/>
              <a:t>8</a:t>
            </a:fld>
            <a:endParaRPr lang="it-IT" smtClean="0"/>
          </a:p>
        </p:txBody>
      </p:sp>
      <p:sp>
        <p:nvSpPr>
          <p:cNvPr id="9219" name="Rectangle 3"/>
          <p:cNvSpPr txBox="1">
            <a:spLocks noGrp="1" noChangeArrowheads="1"/>
          </p:cNvSpPr>
          <p:nvPr/>
        </p:nvSpPr>
        <p:spPr bwMode="auto">
          <a:xfrm>
            <a:off x="3883991" y="0"/>
            <a:ext cx="2974009"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46" tIns="45874" rIns="91746" bIns="45874"/>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a:fld id="{6EFDB8E0-7F2B-485D-8660-95D6967F5449}" type="datetime1">
              <a:rPr lang="it-IT" sz="1200">
                <a:latin typeface="Times New Roman" pitchFamily="18" charset="0"/>
                <a:ea typeface="ＭＳ Ｐゴシック" pitchFamily="34" charset="-128"/>
              </a:rPr>
              <a:pPr algn="r"/>
              <a:t>13/02/2015</a:t>
            </a:fld>
            <a:endParaRPr lang="it-IT" sz="1200">
              <a:latin typeface="Times New Roman" pitchFamily="18" charset="0"/>
              <a:ea typeface="ＭＳ Ｐゴシック" pitchFamily="34" charset="-128"/>
            </a:endParaRPr>
          </a:p>
        </p:txBody>
      </p:sp>
      <p:sp>
        <p:nvSpPr>
          <p:cNvPr id="9220" name="Segnaposto immagine diapositiva 1"/>
          <p:cNvSpPr>
            <a:spLocks noGrp="1" noRot="1" noChangeAspect="1" noTextEdit="1"/>
          </p:cNvSpPr>
          <p:nvPr>
            <p:ph type="sldImg"/>
          </p:nvPr>
        </p:nvSpPr>
        <p:spPr>
          <a:xfrm>
            <a:off x="1146175" y="687388"/>
            <a:ext cx="4568825" cy="3425825"/>
          </a:xfrm>
          <a:ln/>
        </p:spPr>
      </p:sp>
      <p:sp>
        <p:nvSpPr>
          <p:cNvPr id="9221" name="Segnaposto note 2"/>
          <p:cNvSpPr>
            <a:spLocks noGrp="1"/>
          </p:cNvSpPr>
          <p:nvPr>
            <p:ph type="body" idx="1"/>
          </p:nvPr>
        </p:nvSpPr>
        <p:spPr>
          <a:xfrm>
            <a:off x="685316" y="4343216"/>
            <a:ext cx="5487370" cy="411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lstStyle/>
          <a:p>
            <a:pPr algn="just" eaLnBrk="1" hangingPunct="1">
              <a:spcBef>
                <a:spcPct val="0"/>
              </a:spcBef>
            </a:pPr>
            <a:endParaRPr lang="en-US" smtClean="0">
              <a:latin typeface="Arial" charset="0"/>
              <a:ea typeface="ＭＳ Ｐゴシック" pitchFamily="34" charset="-128"/>
            </a:endParaRPr>
          </a:p>
        </p:txBody>
      </p:sp>
      <p:sp>
        <p:nvSpPr>
          <p:cNvPr id="9222" name="Segnaposto numero diapositiva 3"/>
          <p:cNvSpPr txBox="1">
            <a:spLocks noGrp="1"/>
          </p:cNvSpPr>
          <p:nvPr/>
        </p:nvSpPr>
        <p:spPr bwMode="auto">
          <a:xfrm>
            <a:off x="3883991" y="8686432"/>
            <a:ext cx="2972392"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nchor="b"/>
          <a:lstStyle>
            <a:lvl1pPr defTabSz="908050" eaLnBrk="0" hangingPunct="0">
              <a:defRPr>
                <a:solidFill>
                  <a:schemeClr val="tx1"/>
                </a:solidFill>
                <a:latin typeface="Arial" charset="0"/>
              </a:defRPr>
            </a:lvl1pPr>
            <a:lvl2pPr marL="742950" indent="-285750" defTabSz="908050" eaLnBrk="0" hangingPunct="0">
              <a:defRPr>
                <a:solidFill>
                  <a:schemeClr val="tx1"/>
                </a:solidFill>
                <a:latin typeface="Arial" charset="0"/>
              </a:defRPr>
            </a:lvl2pPr>
            <a:lvl3pPr marL="1143000" indent="-228600" defTabSz="908050" eaLnBrk="0" hangingPunct="0">
              <a:defRPr>
                <a:solidFill>
                  <a:schemeClr val="tx1"/>
                </a:solidFill>
                <a:latin typeface="Arial" charset="0"/>
              </a:defRPr>
            </a:lvl3pPr>
            <a:lvl4pPr marL="1600200" indent="-228600" defTabSz="908050" eaLnBrk="0" hangingPunct="0">
              <a:defRPr>
                <a:solidFill>
                  <a:schemeClr val="tx1"/>
                </a:solidFill>
                <a:latin typeface="Arial" charset="0"/>
              </a:defRPr>
            </a:lvl4pPr>
            <a:lvl5pPr marL="2057400" indent="-228600" defTabSz="908050" eaLnBrk="0" hangingPunct="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pPr algn="r" eaLnBrk="1" hangingPunct="1"/>
            <a:fld id="{F9914447-826C-4035-98B1-18FD77946360}" type="slidenum">
              <a:rPr lang="it-IT" sz="1200">
                <a:ea typeface="ＭＳ Ｐゴシック" pitchFamily="34" charset="-128"/>
              </a:rPr>
              <a:pPr algn="r" eaLnBrk="1" hangingPunct="1"/>
              <a:t>8</a:t>
            </a:fld>
            <a:endParaRPr lang="it-IT" sz="1200">
              <a:ea typeface="ＭＳ Ｐゴシック" pitchFamily="34" charset="-128"/>
            </a:endParaRPr>
          </a:p>
        </p:txBody>
      </p:sp>
      <p:sp>
        <p:nvSpPr>
          <p:cNvPr id="2" name="Segnaposto piè di pagina 1"/>
          <p:cNvSpPr>
            <a:spLocks noGrp="1"/>
          </p:cNvSpPr>
          <p:nvPr>
            <p:ph type="ftr" sz="quarter" idx="10"/>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D8C851-6E8C-492C-B62B-6E338B62BC4E}" type="slidenum">
              <a:rPr lang="it-IT" smtClean="0"/>
              <a:pPr eaLnBrk="1" hangingPunct="1"/>
              <a:t>9</a:t>
            </a:fld>
            <a:endParaRPr lang="it-IT" smtClean="0"/>
          </a:p>
        </p:txBody>
      </p:sp>
      <p:sp>
        <p:nvSpPr>
          <p:cNvPr id="9219" name="Rectangle 3"/>
          <p:cNvSpPr txBox="1">
            <a:spLocks noGrp="1" noChangeArrowheads="1"/>
          </p:cNvSpPr>
          <p:nvPr/>
        </p:nvSpPr>
        <p:spPr bwMode="auto">
          <a:xfrm>
            <a:off x="3883991" y="0"/>
            <a:ext cx="2974009"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46" tIns="45874" rIns="91746" bIns="45874"/>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a:fld id="{6EFDB8E0-7F2B-485D-8660-95D6967F5449}" type="datetime1">
              <a:rPr lang="it-IT" sz="1200">
                <a:latin typeface="Times New Roman" pitchFamily="18" charset="0"/>
                <a:ea typeface="ＭＳ Ｐゴシック" pitchFamily="34" charset="-128"/>
              </a:rPr>
              <a:pPr algn="r"/>
              <a:t>13/02/2015</a:t>
            </a:fld>
            <a:endParaRPr lang="it-IT" sz="1200">
              <a:latin typeface="Times New Roman" pitchFamily="18" charset="0"/>
              <a:ea typeface="ＭＳ Ｐゴシック" pitchFamily="34" charset="-128"/>
            </a:endParaRPr>
          </a:p>
        </p:txBody>
      </p:sp>
      <p:sp>
        <p:nvSpPr>
          <p:cNvPr id="9220" name="Segnaposto immagine diapositiva 1"/>
          <p:cNvSpPr>
            <a:spLocks noGrp="1" noRot="1" noChangeAspect="1" noTextEdit="1"/>
          </p:cNvSpPr>
          <p:nvPr>
            <p:ph type="sldImg"/>
          </p:nvPr>
        </p:nvSpPr>
        <p:spPr>
          <a:xfrm>
            <a:off x="1146175" y="687388"/>
            <a:ext cx="4568825" cy="3425825"/>
          </a:xfrm>
          <a:ln/>
        </p:spPr>
      </p:sp>
      <p:sp>
        <p:nvSpPr>
          <p:cNvPr id="9221" name="Segnaposto note 2"/>
          <p:cNvSpPr>
            <a:spLocks noGrp="1"/>
          </p:cNvSpPr>
          <p:nvPr>
            <p:ph type="body" idx="1"/>
          </p:nvPr>
        </p:nvSpPr>
        <p:spPr>
          <a:xfrm>
            <a:off x="685316" y="4343216"/>
            <a:ext cx="5487370" cy="411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lstStyle/>
          <a:p>
            <a:pPr algn="just" eaLnBrk="1" hangingPunct="1">
              <a:spcBef>
                <a:spcPct val="0"/>
              </a:spcBef>
            </a:pPr>
            <a:endParaRPr lang="en-US" smtClean="0">
              <a:latin typeface="Arial" charset="0"/>
              <a:ea typeface="ＭＳ Ｐゴシック" pitchFamily="34" charset="-128"/>
            </a:endParaRPr>
          </a:p>
        </p:txBody>
      </p:sp>
      <p:sp>
        <p:nvSpPr>
          <p:cNvPr id="9222" name="Segnaposto numero diapositiva 3"/>
          <p:cNvSpPr txBox="1">
            <a:spLocks noGrp="1"/>
          </p:cNvSpPr>
          <p:nvPr/>
        </p:nvSpPr>
        <p:spPr bwMode="auto">
          <a:xfrm>
            <a:off x="3883991" y="8686432"/>
            <a:ext cx="2972392"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nchor="b"/>
          <a:lstStyle>
            <a:lvl1pPr defTabSz="908050" eaLnBrk="0" hangingPunct="0">
              <a:defRPr>
                <a:solidFill>
                  <a:schemeClr val="tx1"/>
                </a:solidFill>
                <a:latin typeface="Arial" charset="0"/>
              </a:defRPr>
            </a:lvl1pPr>
            <a:lvl2pPr marL="742950" indent="-285750" defTabSz="908050" eaLnBrk="0" hangingPunct="0">
              <a:defRPr>
                <a:solidFill>
                  <a:schemeClr val="tx1"/>
                </a:solidFill>
                <a:latin typeface="Arial" charset="0"/>
              </a:defRPr>
            </a:lvl2pPr>
            <a:lvl3pPr marL="1143000" indent="-228600" defTabSz="908050" eaLnBrk="0" hangingPunct="0">
              <a:defRPr>
                <a:solidFill>
                  <a:schemeClr val="tx1"/>
                </a:solidFill>
                <a:latin typeface="Arial" charset="0"/>
              </a:defRPr>
            </a:lvl3pPr>
            <a:lvl4pPr marL="1600200" indent="-228600" defTabSz="908050" eaLnBrk="0" hangingPunct="0">
              <a:defRPr>
                <a:solidFill>
                  <a:schemeClr val="tx1"/>
                </a:solidFill>
                <a:latin typeface="Arial" charset="0"/>
              </a:defRPr>
            </a:lvl4pPr>
            <a:lvl5pPr marL="2057400" indent="-228600" defTabSz="908050" eaLnBrk="0" hangingPunct="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pPr algn="r" eaLnBrk="1" hangingPunct="1"/>
            <a:fld id="{F9914447-826C-4035-98B1-18FD77946360}" type="slidenum">
              <a:rPr lang="it-IT" sz="1200">
                <a:ea typeface="ＭＳ Ｐゴシック" pitchFamily="34" charset="-128"/>
              </a:rPr>
              <a:pPr algn="r" eaLnBrk="1" hangingPunct="1"/>
              <a:t>9</a:t>
            </a:fld>
            <a:endParaRPr lang="it-IT" sz="1200">
              <a:ea typeface="ＭＳ Ｐゴシック" pitchFamily="34" charset="-128"/>
            </a:endParaRPr>
          </a:p>
        </p:txBody>
      </p:sp>
      <p:sp>
        <p:nvSpPr>
          <p:cNvPr id="2" name="Segnaposto piè di pagina 1"/>
          <p:cNvSpPr>
            <a:spLocks noGrp="1"/>
          </p:cNvSpPr>
          <p:nvPr>
            <p:ph type="ftr" sz="quarter" idx="10"/>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D8C851-6E8C-492C-B62B-6E338B62BC4E}" type="slidenum">
              <a:rPr lang="it-IT" smtClean="0"/>
              <a:pPr eaLnBrk="1" hangingPunct="1"/>
              <a:t>10</a:t>
            </a:fld>
            <a:endParaRPr lang="it-IT" smtClean="0"/>
          </a:p>
        </p:txBody>
      </p:sp>
      <p:sp>
        <p:nvSpPr>
          <p:cNvPr id="9219" name="Rectangle 3"/>
          <p:cNvSpPr txBox="1">
            <a:spLocks noGrp="1" noChangeArrowheads="1"/>
          </p:cNvSpPr>
          <p:nvPr/>
        </p:nvSpPr>
        <p:spPr bwMode="auto">
          <a:xfrm>
            <a:off x="3883991" y="0"/>
            <a:ext cx="2974009"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46" tIns="45874" rIns="91746" bIns="45874"/>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a:fld id="{6EFDB8E0-7F2B-485D-8660-95D6967F5449}" type="datetime1">
              <a:rPr lang="it-IT" sz="1200">
                <a:latin typeface="Times New Roman" pitchFamily="18" charset="0"/>
                <a:ea typeface="ＭＳ Ｐゴシック" pitchFamily="34" charset="-128"/>
              </a:rPr>
              <a:pPr algn="r"/>
              <a:t>13/02/2015</a:t>
            </a:fld>
            <a:endParaRPr lang="it-IT" sz="1200">
              <a:latin typeface="Times New Roman" pitchFamily="18" charset="0"/>
              <a:ea typeface="ＭＳ Ｐゴシック" pitchFamily="34" charset="-128"/>
            </a:endParaRPr>
          </a:p>
        </p:txBody>
      </p:sp>
      <p:sp>
        <p:nvSpPr>
          <p:cNvPr id="9220" name="Segnaposto immagine diapositiva 1"/>
          <p:cNvSpPr>
            <a:spLocks noGrp="1" noRot="1" noChangeAspect="1" noTextEdit="1"/>
          </p:cNvSpPr>
          <p:nvPr>
            <p:ph type="sldImg"/>
          </p:nvPr>
        </p:nvSpPr>
        <p:spPr>
          <a:xfrm>
            <a:off x="1146175" y="687388"/>
            <a:ext cx="4568825" cy="3425825"/>
          </a:xfrm>
          <a:ln/>
        </p:spPr>
      </p:sp>
      <p:sp>
        <p:nvSpPr>
          <p:cNvPr id="9221" name="Segnaposto note 2"/>
          <p:cNvSpPr>
            <a:spLocks noGrp="1"/>
          </p:cNvSpPr>
          <p:nvPr>
            <p:ph type="body" idx="1"/>
          </p:nvPr>
        </p:nvSpPr>
        <p:spPr>
          <a:xfrm>
            <a:off x="685316" y="4343216"/>
            <a:ext cx="5487370" cy="411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lstStyle/>
          <a:p>
            <a:pPr algn="just" eaLnBrk="1" hangingPunct="1">
              <a:spcBef>
                <a:spcPct val="0"/>
              </a:spcBef>
            </a:pPr>
            <a:endParaRPr lang="en-US" smtClean="0">
              <a:latin typeface="Arial" charset="0"/>
              <a:ea typeface="ＭＳ Ｐゴシック" pitchFamily="34" charset="-128"/>
            </a:endParaRPr>
          </a:p>
        </p:txBody>
      </p:sp>
      <p:sp>
        <p:nvSpPr>
          <p:cNvPr id="9222" name="Segnaposto numero diapositiva 3"/>
          <p:cNvSpPr txBox="1">
            <a:spLocks noGrp="1"/>
          </p:cNvSpPr>
          <p:nvPr/>
        </p:nvSpPr>
        <p:spPr bwMode="auto">
          <a:xfrm>
            <a:off x="3883991" y="8686432"/>
            <a:ext cx="2972392"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nchor="b"/>
          <a:lstStyle>
            <a:lvl1pPr defTabSz="908050" eaLnBrk="0" hangingPunct="0">
              <a:defRPr>
                <a:solidFill>
                  <a:schemeClr val="tx1"/>
                </a:solidFill>
                <a:latin typeface="Arial" charset="0"/>
              </a:defRPr>
            </a:lvl1pPr>
            <a:lvl2pPr marL="742950" indent="-285750" defTabSz="908050" eaLnBrk="0" hangingPunct="0">
              <a:defRPr>
                <a:solidFill>
                  <a:schemeClr val="tx1"/>
                </a:solidFill>
                <a:latin typeface="Arial" charset="0"/>
              </a:defRPr>
            </a:lvl2pPr>
            <a:lvl3pPr marL="1143000" indent="-228600" defTabSz="908050" eaLnBrk="0" hangingPunct="0">
              <a:defRPr>
                <a:solidFill>
                  <a:schemeClr val="tx1"/>
                </a:solidFill>
                <a:latin typeface="Arial" charset="0"/>
              </a:defRPr>
            </a:lvl3pPr>
            <a:lvl4pPr marL="1600200" indent="-228600" defTabSz="908050" eaLnBrk="0" hangingPunct="0">
              <a:defRPr>
                <a:solidFill>
                  <a:schemeClr val="tx1"/>
                </a:solidFill>
                <a:latin typeface="Arial" charset="0"/>
              </a:defRPr>
            </a:lvl4pPr>
            <a:lvl5pPr marL="2057400" indent="-228600" defTabSz="908050" eaLnBrk="0" hangingPunct="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pPr algn="r" eaLnBrk="1" hangingPunct="1"/>
            <a:fld id="{F9914447-826C-4035-98B1-18FD77946360}" type="slidenum">
              <a:rPr lang="it-IT" sz="1200">
                <a:ea typeface="ＭＳ Ｐゴシック" pitchFamily="34" charset="-128"/>
              </a:rPr>
              <a:pPr algn="r" eaLnBrk="1" hangingPunct="1"/>
              <a:t>10</a:t>
            </a:fld>
            <a:endParaRPr lang="it-IT" sz="1200">
              <a:ea typeface="ＭＳ Ｐゴシック" pitchFamily="34" charset="-128"/>
            </a:endParaRPr>
          </a:p>
        </p:txBody>
      </p:sp>
      <p:sp>
        <p:nvSpPr>
          <p:cNvPr id="2" name="Segnaposto piè di pagina 1"/>
          <p:cNvSpPr>
            <a:spLocks noGrp="1"/>
          </p:cNvSpPr>
          <p:nvPr>
            <p:ph type="ftr" sz="quarter" idx="10"/>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D8C851-6E8C-492C-B62B-6E338B62BC4E}" type="slidenum">
              <a:rPr lang="it-IT" smtClean="0"/>
              <a:pPr eaLnBrk="1" hangingPunct="1"/>
              <a:t>11</a:t>
            </a:fld>
            <a:endParaRPr lang="it-IT" smtClean="0"/>
          </a:p>
        </p:txBody>
      </p:sp>
      <p:sp>
        <p:nvSpPr>
          <p:cNvPr id="9219" name="Rectangle 3"/>
          <p:cNvSpPr txBox="1">
            <a:spLocks noGrp="1" noChangeArrowheads="1"/>
          </p:cNvSpPr>
          <p:nvPr/>
        </p:nvSpPr>
        <p:spPr bwMode="auto">
          <a:xfrm>
            <a:off x="3883991" y="0"/>
            <a:ext cx="2974009"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46" tIns="45874" rIns="91746" bIns="45874"/>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a:fld id="{6EFDB8E0-7F2B-485D-8660-95D6967F5449}" type="datetime1">
              <a:rPr lang="it-IT" sz="1200">
                <a:latin typeface="Times New Roman" pitchFamily="18" charset="0"/>
                <a:ea typeface="ＭＳ Ｐゴシック" pitchFamily="34" charset="-128"/>
              </a:rPr>
              <a:pPr algn="r"/>
              <a:t>13/02/2015</a:t>
            </a:fld>
            <a:endParaRPr lang="it-IT" sz="1200">
              <a:latin typeface="Times New Roman" pitchFamily="18" charset="0"/>
              <a:ea typeface="ＭＳ Ｐゴシック" pitchFamily="34" charset="-128"/>
            </a:endParaRPr>
          </a:p>
        </p:txBody>
      </p:sp>
      <p:sp>
        <p:nvSpPr>
          <p:cNvPr id="9220" name="Segnaposto immagine diapositiva 1"/>
          <p:cNvSpPr>
            <a:spLocks noGrp="1" noRot="1" noChangeAspect="1" noTextEdit="1"/>
          </p:cNvSpPr>
          <p:nvPr>
            <p:ph type="sldImg"/>
          </p:nvPr>
        </p:nvSpPr>
        <p:spPr>
          <a:xfrm>
            <a:off x="1146175" y="687388"/>
            <a:ext cx="4568825" cy="3425825"/>
          </a:xfrm>
          <a:ln/>
        </p:spPr>
      </p:sp>
      <p:sp>
        <p:nvSpPr>
          <p:cNvPr id="9221" name="Segnaposto note 2"/>
          <p:cNvSpPr>
            <a:spLocks noGrp="1"/>
          </p:cNvSpPr>
          <p:nvPr>
            <p:ph type="body" idx="1"/>
          </p:nvPr>
        </p:nvSpPr>
        <p:spPr>
          <a:xfrm>
            <a:off x="685316" y="4343216"/>
            <a:ext cx="5487370" cy="411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lstStyle/>
          <a:p>
            <a:pPr algn="just" eaLnBrk="1" hangingPunct="1">
              <a:spcBef>
                <a:spcPct val="0"/>
              </a:spcBef>
            </a:pPr>
            <a:endParaRPr lang="en-US" smtClean="0">
              <a:latin typeface="Arial" charset="0"/>
              <a:ea typeface="ＭＳ Ｐゴシック" pitchFamily="34" charset="-128"/>
            </a:endParaRPr>
          </a:p>
        </p:txBody>
      </p:sp>
      <p:sp>
        <p:nvSpPr>
          <p:cNvPr id="9222" name="Segnaposto numero diapositiva 3"/>
          <p:cNvSpPr txBox="1">
            <a:spLocks noGrp="1"/>
          </p:cNvSpPr>
          <p:nvPr/>
        </p:nvSpPr>
        <p:spPr bwMode="auto">
          <a:xfrm>
            <a:off x="3883991" y="8686432"/>
            <a:ext cx="2972392"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6" tIns="45803" rIns="91606" bIns="45803" anchor="b"/>
          <a:lstStyle>
            <a:lvl1pPr defTabSz="908050" eaLnBrk="0" hangingPunct="0">
              <a:defRPr>
                <a:solidFill>
                  <a:schemeClr val="tx1"/>
                </a:solidFill>
                <a:latin typeface="Arial" charset="0"/>
              </a:defRPr>
            </a:lvl1pPr>
            <a:lvl2pPr marL="742950" indent="-285750" defTabSz="908050" eaLnBrk="0" hangingPunct="0">
              <a:defRPr>
                <a:solidFill>
                  <a:schemeClr val="tx1"/>
                </a:solidFill>
                <a:latin typeface="Arial" charset="0"/>
              </a:defRPr>
            </a:lvl2pPr>
            <a:lvl3pPr marL="1143000" indent="-228600" defTabSz="908050" eaLnBrk="0" hangingPunct="0">
              <a:defRPr>
                <a:solidFill>
                  <a:schemeClr val="tx1"/>
                </a:solidFill>
                <a:latin typeface="Arial" charset="0"/>
              </a:defRPr>
            </a:lvl3pPr>
            <a:lvl4pPr marL="1600200" indent="-228600" defTabSz="908050" eaLnBrk="0" hangingPunct="0">
              <a:defRPr>
                <a:solidFill>
                  <a:schemeClr val="tx1"/>
                </a:solidFill>
                <a:latin typeface="Arial" charset="0"/>
              </a:defRPr>
            </a:lvl4pPr>
            <a:lvl5pPr marL="2057400" indent="-228600" defTabSz="908050" eaLnBrk="0" hangingPunct="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pPr algn="r" eaLnBrk="1" hangingPunct="1"/>
            <a:fld id="{F9914447-826C-4035-98B1-18FD77946360}" type="slidenum">
              <a:rPr lang="it-IT" sz="1200">
                <a:ea typeface="ＭＳ Ｐゴシック" pitchFamily="34" charset="-128"/>
              </a:rPr>
              <a:pPr algn="r" eaLnBrk="1" hangingPunct="1"/>
              <a:t>11</a:t>
            </a:fld>
            <a:endParaRPr lang="it-IT" sz="1200">
              <a:ea typeface="ＭＳ Ｐゴシック" pitchFamily="34" charset="-128"/>
            </a:endParaRPr>
          </a:p>
        </p:txBody>
      </p:sp>
      <p:sp>
        <p:nvSpPr>
          <p:cNvPr id="2" name="Segnaposto piè di pagina 1"/>
          <p:cNvSpPr>
            <a:spLocks noGrp="1"/>
          </p:cNvSpPr>
          <p:nvPr>
            <p:ph type="ftr" sz="quarter" idx="10"/>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F078B70-44F0-4929-84E7-91427FFB6FD5}" type="datetime1">
              <a:rPr lang="it-IT" smtClean="0"/>
              <a:pPr/>
              <a:t>13/02/2015</a:t>
            </a:fld>
            <a:endParaRPr lang="it-IT"/>
          </a:p>
        </p:txBody>
      </p:sp>
      <p:sp>
        <p:nvSpPr>
          <p:cNvPr id="5" name="Segnaposto piè di pagina 4"/>
          <p:cNvSpPr>
            <a:spLocks noGrp="1"/>
          </p:cNvSpPr>
          <p:nvPr>
            <p:ph type="ftr" sz="quarter" idx="11"/>
          </p:nvPr>
        </p:nvSpPr>
        <p:spPr/>
        <p:txBody>
          <a:bodyPr/>
          <a:lstStyle/>
          <a:p>
            <a:r>
              <a:rPr lang="it-IT" smtClean="0"/>
              <a:t>Regione Siciliana</a:t>
            </a:r>
            <a:endParaRPr lang="it-IT"/>
          </a:p>
        </p:txBody>
      </p:sp>
      <p:sp>
        <p:nvSpPr>
          <p:cNvPr id="6" name="Segnaposto numero diapositiva 5"/>
          <p:cNvSpPr>
            <a:spLocks noGrp="1"/>
          </p:cNvSpPr>
          <p:nvPr>
            <p:ph type="sldNum" sz="quarter" idx="12"/>
          </p:nvPr>
        </p:nvSpPr>
        <p:spPr/>
        <p:txBody>
          <a:bodyPr/>
          <a:lstStyle/>
          <a:p>
            <a:fld id="{98D1593D-7E9A-4785-A569-4C92BCFAC7A4}" type="slidenum">
              <a:rPr lang="it-IT" smtClean="0"/>
              <a:pPr/>
              <a:t>‹N›</a:t>
            </a:fld>
            <a:endParaRPr lang="it-IT"/>
          </a:p>
        </p:txBody>
      </p:sp>
    </p:spTree>
    <p:extLst>
      <p:ext uri="{BB962C8B-B14F-4D97-AF65-F5344CB8AC3E}">
        <p14:creationId xmlns:p14="http://schemas.microsoft.com/office/powerpoint/2010/main" val="1914207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138136E-E06A-4089-A686-3DE268876288}" type="datetime1">
              <a:rPr lang="it-IT" smtClean="0"/>
              <a:pPr/>
              <a:t>13/02/2015</a:t>
            </a:fld>
            <a:endParaRPr lang="it-IT"/>
          </a:p>
        </p:txBody>
      </p:sp>
      <p:sp>
        <p:nvSpPr>
          <p:cNvPr id="5" name="Segnaposto piè di pagina 4"/>
          <p:cNvSpPr>
            <a:spLocks noGrp="1"/>
          </p:cNvSpPr>
          <p:nvPr>
            <p:ph type="ftr" sz="quarter" idx="11"/>
          </p:nvPr>
        </p:nvSpPr>
        <p:spPr/>
        <p:txBody>
          <a:bodyPr/>
          <a:lstStyle/>
          <a:p>
            <a:r>
              <a:rPr lang="it-IT" smtClean="0"/>
              <a:t>Regione Siciliana</a:t>
            </a:r>
            <a:endParaRPr lang="it-IT"/>
          </a:p>
        </p:txBody>
      </p:sp>
      <p:sp>
        <p:nvSpPr>
          <p:cNvPr id="6" name="Segnaposto numero diapositiva 5"/>
          <p:cNvSpPr>
            <a:spLocks noGrp="1"/>
          </p:cNvSpPr>
          <p:nvPr>
            <p:ph type="sldNum" sz="quarter" idx="12"/>
          </p:nvPr>
        </p:nvSpPr>
        <p:spPr/>
        <p:txBody>
          <a:bodyPr/>
          <a:lstStyle/>
          <a:p>
            <a:fld id="{98D1593D-7E9A-4785-A569-4C92BCFAC7A4}" type="slidenum">
              <a:rPr lang="it-IT" smtClean="0"/>
              <a:pPr/>
              <a:t>‹N›</a:t>
            </a:fld>
            <a:endParaRPr lang="it-IT"/>
          </a:p>
        </p:txBody>
      </p:sp>
    </p:spTree>
    <p:extLst>
      <p:ext uri="{BB962C8B-B14F-4D97-AF65-F5344CB8AC3E}">
        <p14:creationId xmlns:p14="http://schemas.microsoft.com/office/powerpoint/2010/main" val="84424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FC15621-AA15-4A9E-ACC7-C2AE2C1810DF}" type="datetime1">
              <a:rPr lang="it-IT" smtClean="0"/>
              <a:pPr/>
              <a:t>13/02/2015</a:t>
            </a:fld>
            <a:endParaRPr lang="it-IT"/>
          </a:p>
        </p:txBody>
      </p:sp>
      <p:sp>
        <p:nvSpPr>
          <p:cNvPr id="5" name="Segnaposto piè di pagina 4"/>
          <p:cNvSpPr>
            <a:spLocks noGrp="1"/>
          </p:cNvSpPr>
          <p:nvPr>
            <p:ph type="ftr" sz="quarter" idx="11"/>
          </p:nvPr>
        </p:nvSpPr>
        <p:spPr/>
        <p:txBody>
          <a:bodyPr/>
          <a:lstStyle/>
          <a:p>
            <a:r>
              <a:rPr lang="it-IT" smtClean="0"/>
              <a:t>Regione Siciliana</a:t>
            </a:r>
            <a:endParaRPr lang="it-IT"/>
          </a:p>
        </p:txBody>
      </p:sp>
      <p:sp>
        <p:nvSpPr>
          <p:cNvPr id="6" name="Segnaposto numero diapositiva 5"/>
          <p:cNvSpPr>
            <a:spLocks noGrp="1"/>
          </p:cNvSpPr>
          <p:nvPr>
            <p:ph type="sldNum" sz="quarter" idx="12"/>
          </p:nvPr>
        </p:nvSpPr>
        <p:spPr/>
        <p:txBody>
          <a:bodyPr/>
          <a:lstStyle/>
          <a:p>
            <a:fld id="{98D1593D-7E9A-4785-A569-4C92BCFAC7A4}" type="slidenum">
              <a:rPr lang="it-IT" smtClean="0"/>
              <a:pPr/>
              <a:t>‹N›</a:t>
            </a:fld>
            <a:endParaRPr lang="it-IT"/>
          </a:p>
        </p:txBody>
      </p:sp>
    </p:spTree>
    <p:extLst>
      <p:ext uri="{BB962C8B-B14F-4D97-AF65-F5344CB8AC3E}">
        <p14:creationId xmlns:p14="http://schemas.microsoft.com/office/powerpoint/2010/main" val="209100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F78FF70-C42A-42F3-B44C-64E2BEB84595}" type="datetime1">
              <a:rPr lang="it-IT" smtClean="0"/>
              <a:pPr/>
              <a:t>13/02/2015</a:t>
            </a:fld>
            <a:endParaRPr lang="it-IT"/>
          </a:p>
        </p:txBody>
      </p:sp>
      <p:sp>
        <p:nvSpPr>
          <p:cNvPr id="5" name="Segnaposto piè di pagina 4"/>
          <p:cNvSpPr>
            <a:spLocks noGrp="1"/>
          </p:cNvSpPr>
          <p:nvPr>
            <p:ph type="ftr" sz="quarter" idx="11"/>
          </p:nvPr>
        </p:nvSpPr>
        <p:spPr/>
        <p:txBody>
          <a:bodyPr/>
          <a:lstStyle/>
          <a:p>
            <a:r>
              <a:rPr lang="it-IT" smtClean="0"/>
              <a:t>Regione Siciliana</a:t>
            </a:r>
            <a:endParaRPr lang="it-IT"/>
          </a:p>
        </p:txBody>
      </p:sp>
      <p:sp>
        <p:nvSpPr>
          <p:cNvPr id="6" name="Segnaposto numero diapositiva 5"/>
          <p:cNvSpPr>
            <a:spLocks noGrp="1"/>
          </p:cNvSpPr>
          <p:nvPr>
            <p:ph type="sldNum" sz="quarter" idx="12"/>
          </p:nvPr>
        </p:nvSpPr>
        <p:spPr/>
        <p:txBody>
          <a:bodyPr/>
          <a:lstStyle/>
          <a:p>
            <a:fld id="{98D1593D-7E9A-4785-A569-4C92BCFAC7A4}" type="slidenum">
              <a:rPr lang="it-IT" smtClean="0"/>
              <a:pPr/>
              <a:t>‹N›</a:t>
            </a:fld>
            <a:endParaRPr lang="it-IT"/>
          </a:p>
        </p:txBody>
      </p:sp>
    </p:spTree>
    <p:extLst>
      <p:ext uri="{BB962C8B-B14F-4D97-AF65-F5344CB8AC3E}">
        <p14:creationId xmlns:p14="http://schemas.microsoft.com/office/powerpoint/2010/main" val="4079707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6EDCB8B-41A4-4FB9-BFAF-C9A0F84CAB85}" type="datetime1">
              <a:rPr lang="it-IT" smtClean="0"/>
              <a:pPr/>
              <a:t>13/02/2015</a:t>
            </a:fld>
            <a:endParaRPr lang="it-IT"/>
          </a:p>
        </p:txBody>
      </p:sp>
      <p:sp>
        <p:nvSpPr>
          <p:cNvPr id="5" name="Segnaposto piè di pagina 4"/>
          <p:cNvSpPr>
            <a:spLocks noGrp="1"/>
          </p:cNvSpPr>
          <p:nvPr>
            <p:ph type="ftr" sz="quarter" idx="11"/>
          </p:nvPr>
        </p:nvSpPr>
        <p:spPr/>
        <p:txBody>
          <a:bodyPr/>
          <a:lstStyle/>
          <a:p>
            <a:r>
              <a:rPr lang="it-IT" smtClean="0"/>
              <a:t>Regione Siciliana</a:t>
            </a:r>
            <a:endParaRPr lang="it-IT"/>
          </a:p>
        </p:txBody>
      </p:sp>
      <p:sp>
        <p:nvSpPr>
          <p:cNvPr id="6" name="Segnaposto numero diapositiva 5"/>
          <p:cNvSpPr>
            <a:spLocks noGrp="1"/>
          </p:cNvSpPr>
          <p:nvPr>
            <p:ph type="sldNum" sz="quarter" idx="12"/>
          </p:nvPr>
        </p:nvSpPr>
        <p:spPr/>
        <p:txBody>
          <a:bodyPr/>
          <a:lstStyle/>
          <a:p>
            <a:fld id="{98D1593D-7E9A-4785-A569-4C92BCFAC7A4}" type="slidenum">
              <a:rPr lang="it-IT" smtClean="0"/>
              <a:pPr/>
              <a:t>‹N›</a:t>
            </a:fld>
            <a:endParaRPr lang="it-IT"/>
          </a:p>
        </p:txBody>
      </p:sp>
    </p:spTree>
    <p:extLst>
      <p:ext uri="{BB962C8B-B14F-4D97-AF65-F5344CB8AC3E}">
        <p14:creationId xmlns:p14="http://schemas.microsoft.com/office/powerpoint/2010/main" val="416906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847771A-7E9B-40FA-8345-648FC5D8819D}" type="datetime1">
              <a:rPr lang="it-IT" smtClean="0"/>
              <a:pPr/>
              <a:t>13/02/2015</a:t>
            </a:fld>
            <a:endParaRPr lang="it-IT"/>
          </a:p>
        </p:txBody>
      </p:sp>
      <p:sp>
        <p:nvSpPr>
          <p:cNvPr id="6" name="Segnaposto piè di pagina 5"/>
          <p:cNvSpPr>
            <a:spLocks noGrp="1"/>
          </p:cNvSpPr>
          <p:nvPr>
            <p:ph type="ftr" sz="quarter" idx="11"/>
          </p:nvPr>
        </p:nvSpPr>
        <p:spPr/>
        <p:txBody>
          <a:bodyPr/>
          <a:lstStyle/>
          <a:p>
            <a:r>
              <a:rPr lang="it-IT" smtClean="0"/>
              <a:t>Regione Siciliana</a:t>
            </a:r>
            <a:endParaRPr lang="it-IT"/>
          </a:p>
        </p:txBody>
      </p:sp>
      <p:sp>
        <p:nvSpPr>
          <p:cNvPr id="7" name="Segnaposto numero diapositiva 6"/>
          <p:cNvSpPr>
            <a:spLocks noGrp="1"/>
          </p:cNvSpPr>
          <p:nvPr>
            <p:ph type="sldNum" sz="quarter" idx="12"/>
          </p:nvPr>
        </p:nvSpPr>
        <p:spPr/>
        <p:txBody>
          <a:bodyPr/>
          <a:lstStyle/>
          <a:p>
            <a:fld id="{98D1593D-7E9A-4785-A569-4C92BCFAC7A4}" type="slidenum">
              <a:rPr lang="it-IT" smtClean="0"/>
              <a:pPr/>
              <a:t>‹N›</a:t>
            </a:fld>
            <a:endParaRPr lang="it-IT"/>
          </a:p>
        </p:txBody>
      </p:sp>
    </p:spTree>
    <p:extLst>
      <p:ext uri="{BB962C8B-B14F-4D97-AF65-F5344CB8AC3E}">
        <p14:creationId xmlns:p14="http://schemas.microsoft.com/office/powerpoint/2010/main" val="23122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DB7212-0873-43B3-98DA-BC08785D1FEA}" type="datetime1">
              <a:rPr lang="it-IT" smtClean="0"/>
              <a:pPr/>
              <a:t>13/02/2015</a:t>
            </a:fld>
            <a:endParaRPr lang="it-IT"/>
          </a:p>
        </p:txBody>
      </p:sp>
      <p:sp>
        <p:nvSpPr>
          <p:cNvPr id="8" name="Segnaposto piè di pagina 7"/>
          <p:cNvSpPr>
            <a:spLocks noGrp="1"/>
          </p:cNvSpPr>
          <p:nvPr>
            <p:ph type="ftr" sz="quarter" idx="11"/>
          </p:nvPr>
        </p:nvSpPr>
        <p:spPr/>
        <p:txBody>
          <a:bodyPr/>
          <a:lstStyle/>
          <a:p>
            <a:r>
              <a:rPr lang="it-IT" smtClean="0"/>
              <a:t>Regione Siciliana</a:t>
            </a:r>
            <a:endParaRPr lang="it-IT"/>
          </a:p>
        </p:txBody>
      </p:sp>
      <p:sp>
        <p:nvSpPr>
          <p:cNvPr id="9" name="Segnaposto numero diapositiva 8"/>
          <p:cNvSpPr>
            <a:spLocks noGrp="1"/>
          </p:cNvSpPr>
          <p:nvPr>
            <p:ph type="sldNum" sz="quarter" idx="12"/>
          </p:nvPr>
        </p:nvSpPr>
        <p:spPr/>
        <p:txBody>
          <a:bodyPr/>
          <a:lstStyle/>
          <a:p>
            <a:fld id="{98D1593D-7E9A-4785-A569-4C92BCFAC7A4}" type="slidenum">
              <a:rPr lang="it-IT" smtClean="0"/>
              <a:pPr/>
              <a:t>‹N›</a:t>
            </a:fld>
            <a:endParaRPr lang="it-IT"/>
          </a:p>
        </p:txBody>
      </p:sp>
    </p:spTree>
    <p:extLst>
      <p:ext uri="{BB962C8B-B14F-4D97-AF65-F5344CB8AC3E}">
        <p14:creationId xmlns:p14="http://schemas.microsoft.com/office/powerpoint/2010/main" val="268860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577A815-D9EA-4406-A8DA-932F01C9AA52}" type="datetime1">
              <a:rPr lang="it-IT" smtClean="0"/>
              <a:pPr/>
              <a:t>13/02/2015</a:t>
            </a:fld>
            <a:endParaRPr lang="it-IT"/>
          </a:p>
        </p:txBody>
      </p:sp>
      <p:sp>
        <p:nvSpPr>
          <p:cNvPr id="4" name="Segnaposto piè di pagina 3"/>
          <p:cNvSpPr>
            <a:spLocks noGrp="1"/>
          </p:cNvSpPr>
          <p:nvPr>
            <p:ph type="ftr" sz="quarter" idx="11"/>
          </p:nvPr>
        </p:nvSpPr>
        <p:spPr/>
        <p:txBody>
          <a:bodyPr/>
          <a:lstStyle/>
          <a:p>
            <a:r>
              <a:rPr lang="it-IT" smtClean="0"/>
              <a:t>Regione Siciliana</a:t>
            </a:r>
            <a:endParaRPr lang="it-IT"/>
          </a:p>
        </p:txBody>
      </p:sp>
      <p:sp>
        <p:nvSpPr>
          <p:cNvPr id="5" name="Segnaposto numero diapositiva 4"/>
          <p:cNvSpPr>
            <a:spLocks noGrp="1"/>
          </p:cNvSpPr>
          <p:nvPr>
            <p:ph type="sldNum" sz="quarter" idx="12"/>
          </p:nvPr>
        </p:nvSpPr>
        <p:spPr/>
        <p:txBody>
          <a:bodyPr/>
          <a:lstStyle/>
          <a:p>
            <a:fld id="{98D1593D-7E9A-4785-A569-4C92BCFAC7A4}" type="slidenum">
              <a:rPr lang="it-IT" smtClean="0"/>
              <a:pPr/>
              <a:t>‹N›</a:t>
            </a:fld>
            <a:endParaRPr lang="it-IT"/>
          </a:p>
        </p:txBody>
      </p:sp>
    </p:spTree>
    <p:extLst>
      <p:ext uri="{BB962C8B-B14F-4D97-AF65-F5344CB8AC3E}">
        <p14:creationId xmlns:p14="http://schemas.microsoft.com/office/powerpoint/2010/main" val="67197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1F4D58E-755F-44F0-B390-E52B74A44584}" type="datetime1">
              <a:rPr lang="it-IT" smtClean="0"/>
              <a:pPr/>
              <a:t>13/02/2015</a:t>
            </a:fld>
            <a:endParaRPr lang="it-IT"/>
          </a:p>
        </p:txBody>
      </p:sp>
      <p:sp>
        <p:nvSpPr>
          <p:cNvPr id="3" name="Segnaposto piè di pagina 2"/>
          <p:cNvSpPr>
            <a:spLocks noGrp="1"/>
          </p:cNvSpPr>
          <p:nvPr>
            <p:ph type="ftr" sz="quarter" idx="11"/>
          </p:nvPr>
        </p:nvSpPr>
        <p:spPr/>
        <p:txBody>
          <a:bodyPr/>
          <a:lstStyle/>
          <a:p>
            <a:r>
              <a:rPr lang="it-IT" smtClean="0"/>
              <a:t>Regione Siciliana</a:t>
            </a:r>
            <a:endParaRPr lang="it-IT"/>
          </a:p>
        </p:txBody>
      </p:sp>
      <p:sp>
        <p:nvSpPr>
          <p:cNvPr id="4" name="Segnaposto numero diapositiva 3"/>
          <p:cNvSpPr>
            <a:spLocks noGrp="1"/>
          </p:cNvSpPr>
          <p:nvPr>
            <p:ph type="sldNum" sz="quarter" idx="12"/>
          </p:nvPr>
        </p:nvSpPr>
        <p:spPr/>
        <p:txBody>
          <a:bodyPr/>
          <a:lstStyle/>
          <a:p>
            <a:fld id="{98D1593D-7E9A-4785-A569-4C92BCFAC7A4}" type="slidenum">
              <a:rPr lang="it-IT" smtClean="0"/>
              <a:pPr/>
              <a:t>‹N›</a:t>
            </a:fld>
            <a:endParaRPr lang="it-IT"/>
          </a:p>
        </p:txBody>
      </p:sp>
    </p:spTree>
    <p:extLst>
      <p:ext uri="{BB962C8B-B14F-4D97-AF65-F5344CB8AC3E}">
        <p14:creationId xmlns:p14="http://schemas.microsoft.com/office/powerpoint/2010/main" val="23957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D549A10-A05C-4C80-9CB4-5AD503430F63}" type="datetime1">
              <a:rPr lang="it-IT" smtClean="0"/>
              <a:pPr/>
              <a:t>13/02/2015</a:t>
            </a:fld>
            <a:endParaRPr lang="it-IT"/>
          </a:p>
        </p:txBody>
      </p:sp>
      <p:sp>
        <p:nvSpPr>
          <p:cNvPr id="6" name="Segnaposto piè di pagina 5"/>
          <p:cNvSpPr>
            <a:spLocks noGrp="1"/>
          </p:cNvSpPr>
          <p:nvPr>
            <p:ph type="ftr" sz="quarter" idx="11"/>
          </p:nvPr>
        </p:nvSpPr>
        <p:spPr/>
        <p:txBody>
          <a:bodyPr/>
          <a:lstStyle/>
          <a:p>
            <a:r>
              <a:rPr lang="it-IT" smtClean="0"/>
              <a:t>Regione Siciliana</a:t>
            </a:r>
            <a:endParaRPr lang="it-IT"/>
          </a:p>
        </p:txBody>
      </p:sp>
      <p:sp>
        <p:nvSpPr>
          <p:cNvPr id="7" name="Segnaposto numero diapositiva 6"/>
          <p:cNvSpPr>
            <a:spLocks noGrp="1"/>
          </p:cNvSpPr>
          <p:nvPr>
            <p:ph type="sldNum" sz="quarter" idx="12"/>
          </p:nvPr>
        </p:nvSpPr>
        <p:spPr/>
        <p:txBody>
          <a:bodyPr/>
          <a:lstStyle/>
          <a:p>
            <a:fld id="{98D1593D-7E9A-4785-A569-4C92BCFAC7A4}" type="slidenum">
              <a:rPr lang="it-IT" smtClean="0"/>
              <a:pPr/>
              <a:t>‹N›</a:t>
            </a:fld>
            <a:endParaRPr lang="it-IT"/>
          </a:p>
        </p:txBody>
      </p:sp>
    </p:spTree>
    <p:extLst>
      <p:ext uri="{BB962C8B-B14F-4D97-AF65-F5344CB8AC3E}">
        <p14:creationId xmlns:p14="http://schemas.microsoft.com/office/powerpoint/2010/main" val="1647552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6B44076-51BD-41D2-AC64-1853E39CF787}" type="datetime1">
              <a:rPr lang="it-IT" smtClean="0"/>
              <a:pPr/>
              <a:t>13/02/2015</a:t>
            </a:fld>
            <a:endParaRPr lang="it-IT"/>
          </a:p>
        </p:txBody>
      </p:sp>
      <p:sp>
        <p:nvSpPr>
          <p:cNvPr id="6" name="Segnaposto piè di pagina 5"/>
          <p:cNvSpPr>
            <a:spLocks noGrp="1"/>
          </p:cNvSpPr>
          <p:nvPr>
            <p:ph type="ftr" sz="quarter" idx="11"/>
          </p:nvPr>
        </p:nvSpPr>
        <p:spPr/>
        <p:txBody>
          <a:bodyPr/>
          <a:lstStyle/>
          <a:p>
            <a:r>
              <a:rPr lang="it-IT" smtClean="0"/>
              <a:t>Regione Siciliana</a:t>
            </a:r>
            <a:endParaRPr lang="it-IT"/>
          </a:p>
        </p:txBody>
      </p:sp>
      <p:sp>
        <p:nvSpPr>
          <p:cNvPr id="7" name="Segnaposto numero diapositiva 6"/>
          <p:cNvSpPr>
            <a:spLocks noGrp="1"/>
          </p:cNvSpPr>
          <p:nvPr>
            <p:ph type="sldNum" sz="quarter" idx="12"/>
          </p:nvPr>
        </p:nvSpPr>
        <p:spPr/>
        <p:txBody>
          <a:bodyPr/>
          <a:lstStyle/>
          <a:p>
            <a:fld id="{98D1593D-7E9A-4785-A569-4C92BCFAC7A4}" type="slidenum">
              <a:rPr lang="it-IT" smtClean="0"/>
              <a:pPr/>
              <a:t>‹N›</a:t>
            </a:fld>
            <a:endParaRPr lang="it-IT"/>
          </a:p>
        </p:txBody>
      </p:sp>
    </p:spTree>
    <p:extLst>
      <p:ext uri="{BB962C8B-B14F-4D97-AF65-F5344CB8AC3E}">
        <p14:creationId xmlns:p14="http://schemas.microsoft.com/office/powerpoint/2010/main" val="421839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BCB16-41C0-4E39-8496-895BA06F777B}" type="datetime1">
              <a:rPr lang="it-IT" smtClean="0"/>
              <a:pPr/>
              <a:t>13/02/2015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Regione Siciliana</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1593D-7E9A-4785-A569-4C92BCFAC7A4}" type="slidenum">
              <a:rPr lang="it-IT" smtClean="0"/>
              <a:pPr/>
              <a:t>‹N›</a:t>
            </a:fld>
            <a:endParaRPr lang="it-IT"/>
          </a:p>
        </p:txBody>
      </p:sp>
    </p:spTree>
    <p:extLst>
      <p:ext uri="{BB962C8B-B14F-4D97-AF65-F5344CB8AC3E}">
        <p14:creationId xmlns:p14="http://schemas.microsoft.com/office/powerpoint/2010/main" val="1397011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www.dps.tesoro.it/aree_interne/ml.as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5"/>
          <p:cNvSpPr>
            <a:spLocks noChangeShapeType="1"/>
          </p:cNvSpPr>
          <p:nvPr/>
        </p:nvSpPr>
        <p:spPr bwMode="auto">
          <a:xfrm>
            <a:off x="549275" y="838200"/>
            <a:ext cx="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73735" name="Picture 6" descr="LateraleLogoPerPpt"/>
          <p:cNvPicPr>
            <a:picLocks noChangeAspect="1" noChangeArrowheads="1"/>
          </p:cNvPicPr>
          <p:nvPr/>
        </p:nvPicPr>
        <p:blipFill>
          <a:blip r:embed="rId3" cstate="print">
            <a:duotone>
              <a:schemeClr val="accent1">
                <a:shade val="45000"/>
                <a:satMod val="135000"/>
              </a:schemeClr>
              <a:prstClr val="white"/>
            </a:duotone>
            <a:extLst/>
          </a:blip>
          <a:srcRect l="32469" t="18527" b="6009"/>
          <a:stretch>
            <a:fillRect/>
          </a:stretch>
        </p:blipFill>
        <p:spPr bwMode="auto">
          <a:xfrm>
            <a:off x="0" y="0"/>
            <a:ext cx="548640" cy="6858000"/>
          </a:xfrm>
          <a:prstGeom prst="rect">
            <a:avLst/>
          </a:prstGeom>
          <a:noFill/>
          <a:ln>
            <a:noFill/>
          </a:ln>
        </p:spPr>
      </p:pic>
      <p:sp>
        <p:nvSpPr>
          <p:cNvPr id="205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Wingdings" pitchFamily="2" charset="2"/>
              <a:buNone/>
            </a:pPr>
            <a:endParaRPr lang="en-US">
              <a:latin typeface="Calibri" pitchFamily="34" charset="0"/>
            </a:endParaRPr>
          </a:p>
        </p:txBody>
      </p:sp>
      <p:sp>
        <p:nvSpPr>
          <p:cNvPr id="11" name="Line 2"/>
          <p:cNvSpPr>
            <a:spLocks noChangeShapeType="1"/>
          </p:cNvSpPr>
          <p:nvPr/>
        </p:nvSpPr>
        <p:spPr bwMode="auto">
          <a:xfrm>
            <a:off x="549275" y="838200"/>
            <a:ext cx="8451850" cy="0"/>
          </a:xfrm>
          <a:prstGeom prst="line">
            <a:avLst/>
          </a:prstGeom>
          <a:noFill/>
          <a:ln w="15875">
            <a:solidFill>
              <a:schemeClr val="accent2">
                <a:lumMod val="40000"/>
                <a:lumOff val="60000"/>
              </a:schemeClr>
            </a:solidFill>
            <a:round/>
            <a:headEnd/>
            <a:tailEnd/>
          </a:ln>
          <a:extLst/>
        </p:spPr>
        <p:txBody>
          <a:bodyPr wrap="none" anchor="ctr"/>
          <a:lstStyle/>
          <a:p>
            <a:pPr fontAlgn="auto">
              <a:spcBef>
                <a:spcPts val="0"/>
              </a:spcBef>
              <a:spcAft>
                <a:spcPts val="0"/>
              </a:spcAft>
              <a:defRPr/>
            </a:pPr>
            <a:endParaRPr lang="it-IT">
              <a:latin typeface="+mn-lt"/>
            </a:endParaRPr>
          </a:p>
        </p:txBody>
      </p:sp>
      <p:sp>
        <p:nvSpPr>
          <p:cNvPr id="2058" name="Rettangolo 17"/>
          <p:cNvSpPr>
            <a:spLocks noChangeArrowheads="1"/>
          </p:cNvSpPr>
          <p:nvPr/>
        </p:nvSpPr>
        <p:spPr bwMode="auto">
          <a:xfrm>
            <a:off x="971600" y="2060848"/>
            <a:ext cx="7848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3600" b="1" dirty="0" smtClean="0"/>
              <a:t>Il riassetto delle province dopo </a:t>
            </a:r>
            <a:r>
              <a:rPr lang="it-IT" sz="3600" b="1" dirty="0" smtClean="0"/>
              <a:t>la </a:t>
            </a:r>
            <a:r>
              <a:rPr lang="it-IT" sz="3600" b="1" dirty="0" err="1" smtClean="0"/>
              <a:t>L.R</a:t>
            </a:r>
            <a:r>
              <a:rPr lang="it-IT" sz="3600" b="1" dirty="0" smtClean="0"/>
              <a:t>. n.8/2014: </a:t>
            </a:r>
            <a:r>
              <a:rPr lang="it-IT" sz="3600" b="1" dirty="0" smtClean="0"/>
              <a:t>alcune variabili demografiche ed economiche</a:t>
            </a:r>
            <a:endParaRPr lang="it-IT" sz="3600" b="1" i="1" dirty="0">
              <a:solidFill>
                <a:schemeClr val="tx2"/>
              </a:solidFill>
              <a:ea typeface="ＭＳ Ｐゴシック" pitchFamily="34" charset="-128"/>
              <a:cs typeface="Arial" charset="0"/>
            </a:endParaRPr>
          </a:p>
        </p:txBody>
      </p:sp>
      <p:pic>
        <p:nvPicPr>
          <p:cNvPr id="9" name="Immagine 8" descr="LogoGis20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900" y="165053"/>
            <a:ext cx="1511300" cy="1130300"/>
          </a:xfrm>
          <a:prstGeom prst="rect">
            <a:avLst/>
          </a:prstGeom>
          <a:noFill/>
        </p:spPr>
      </p:pic>
      <p:sp>
        <p:nvSpPr>
          <p:cNvPr id="10" name="Rectangle 5"/>
          <p:cNvSpPr txBox="1">
            <a:spLocks noChangeArrowheads="1"/>
          </p:cNvSpPr>
          <p:nvPr/>
        </p:nvSpPr>
        <p:spPr bwMode="auto">
          <a:xfrm>
            <a:off x="950790" y="5075680"/>
            <a:ext cx="6911975" cy="1008062"/>
          </a:xfrm>
          <a:prstGeom prst="rect">
            <a:avLst/>
          </a:prstGeom>
          <a:noFill/>
          <a:ln w="9525">
            <a:noFill/>
            <a:miter lim="800000"/>
            <a:headEnd/>
            <a:tailEnd/>
          </a:ln>
        </p:spPr>
        <p:txBody>
          <a:bodyPr/>
          <a:lstStyle/>
          <a:p>
            <a:pPr eaLnBrk="1" hangingPunct="1">
              <a:spcBef>
                <a:spcPct val="20000"/>
              </a:spcBef>
              <a:buClr>
                <a:srgbClr val="AC0000"/>
              </a:buClr>
              <a:buFont typeface="Wingdings" pitchFamily="2" charset="2"/>
              <a:buNone/>
              <a:defRPr/>
            </a:pPr>
            <a:r>
              <a:rPr lang="it-IT" sz="1200" b="1" i="1" kern="0" dirty="0">
                <a:solidFill>
                  <a:schemeClr val="tx1"/>
                </a:solidFill>
                <a:latin typeface="+mn-lt"/>
                <a:ea typeface="+mn-ea"/>
              </a:rPr>
              <a:t>GIUSEPPE NOBILE</a:t>
            </a:r>
          </a:p>
          <a:p>
            <a:pPr eaLnBrk="1" hangingPunct="1">
              <a:spcBef>
                <a:spcPct val="20000"/>
              </a:spcBef>
              <a:buClr>
                <a:srgbClr val="AC0000"/>
              </a:buClr>
              <a:buFont typeface="Wingdings" pitchFamily="2" charset="2"/>
              <a:buNone/>
              <a:defRPr/>
            </a:pPr>
            <a:r>
              <a:rPr lang="it-IT" sz="1200" b="1" i="1" kern="0" dirty="0">
                <a:solidFill>
                  <a:schemeClr val="tx1"/>
                </a:solidFill>
                <a:latin typeface="+mn-lt"/>
                <a:ea typeface="+mn-ea"/>
              </a:rPr>
              <a:t>gnobile@regione.sicilia.it</a:t>
            </a:r>
          </a:p>
          <a:p>
            <a:pPr eaLnBrk="1" hangingPunct="1">
              <a:spcBef>
                <a:spcPct val="20000"/>
              </a:spcBef>
              <a:buClr>
                <a:srgbClr val="AC0000"/>
              </a:buClr>
              <a:buFont typeface="Wingdings" pitchFamily="2" charset="2"/>
              <a:buNone/>
              <a:defRPr/>
            </a:pPr>
            <a:r>
              <a:rPr lang="it-IT" sz="1200" b="1" kern="0" dirty="0">
                <a:solidFill>
                  <a:schemeClr val="tx1"/>
                </a:solidFill>
                <a:latin typeface="+mn-lt"/>
                <a:ea typeface="+mn-ea"/>
              </a:rPr>
              <a:t>Regione Siciliana – Servizio Statistica  ed Analisi Economica</a:t>
            </a:r>
          </a:p>
          <a:p>
            <a:pPr eaLnBrk="1" hangingPunct="1">
              <a:spcBef>
                <a:spcPct val="20000"/>
              </a:spcBef>
              <a:buClr>
                <a:srgbClr val="AC0000"/>
              </a:buClr>
              <a:buFont typeface="Wingdings" pitchFamily="2" charset="2"/>
              <a:buNone/>
              <a:defRPr/>
            </a:pPr>
            <a:endParaRPr lang="it-IT" sz="1600" b="1" kern="0" dirty="0">
              <a:solidFill>
                <a:schemeClr val="tx1"/>
              </a:solidFill>
              <a:latin typeface="+mn-lt"/>
              <a:ea typeface="+mn-ea"/>
            </a:endParaRPr>
          </a:p>
          <a:p>
            <a:pPr eaLnBrk="1" hangingPunct="1">
              <a:spcBef>
                <a:spcPct val="20000"/>
              </a:spcBef>
              <a:buClr>
                <a:srgbClr val="AC0000"/>
              </a:buClr>
              <a:buFont typeface="Wingdings" pitchFamily="2" charset="2"/>
              <a:buNone/>
              <a:defRPr/>
            </a:pPr>
            <a:endParaRPr lang="it-IT" sz="1600" b="1" kern="0" dirty="0">
              <a:solidFill>
                <a:schemeClr val="tx1"/>
              </a:solidFill>
              <a:latin typeface="+mn-lt"/>
              <a:ea typeface="+mn-ea"/>
            </a:endParaRPr>
          </a:p>
        </p:txBody>
      </p:sp>
      <p:sp>
        <p:nvSpPr>
          <p:cNvPr id="12" name="CasellaDiTesto 8"/>
          <p:cNvSpPr txBox="1">
            <a:spLocks noChangeArrowheads="1"/>
          </p:cNvSpPr>
          <p:nvPr/>
        </p:nvSpPr>
        <p:spPr bwMode="auto">
          <a:xfrm>
            <a:off x="2665290" y="4289867"/>
            <a:ext cx="44989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bg1"/>
                </a:solidFill>
                <a:latin typeface="Arial" charset="0"/>
                <a:ea typeface="ＭＳ Ｐゴシック" pitchFamily="34" charset="-128"/>
              </a:defRPr>
            </a:lvl1pPr>
            <a:lvl2pPr marL="742950" indent="-285750">
              <a:defRPr sz="1000">
                <a:solidFill>
                  <a:schemeClr val="bg1"/>
                </a:solidFill>
                <a:latin typeface="Arial" charset="0"/>
                <a:ea typeface="ＭＳ Ｐゴシック" pitchFamily="34" charset="-128"/>
              </a:defRPr>
            </a:lvl2pPr>
            <a:lvl3pPr marL="1143000" indent="-228600">
              <a:defRPr sz="1000">
                <a:solidFill>
                  <a:schemeClr val="bg1"/>
                </a:solidFill>
                <a:latin typeface="Arial" charset="0"/>
                <a:ea typeface="ＭＳ Ｐゴシック" pitchFamily="34" charset="-128"/>
              </a:defRPr>
            </a:lvl3pPr>
            <a:lvl4pPr marL="1600200" indent="-228600">
              <a:defRPr sz="1000">
                <a:solidFill>
                  <a:schemeClr val="bg1"/>
                </a:solidFill>
                <a:latin typeface="Arial" charset="0"/>
                <a:ea typeface="ＭＳ Ｐゴシック" pitchFamily="34" charset="-128"/>
              </a:defRPr>
            </a:lvl4pPr>
            <a:lvl5pPr marL="2057400" indent="-228600">
              <a:defRPr sz="10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bg1"/>
                </a:solidFill>
                <a:latin typeface="Arial" charset="0"/>
                <a:ea typeface="ＭＳ Ｐゴシック" pitchFamily="34" charset="-128"/>
              </a:defRPr>
            </a:lvl9pPr>
          </a:lstStyle>
          <a:p>
            <a:pPr algn="ctr"/>
            <a:r>
              <a:rPr lang="it-IT" sz="1200" b="1" i="1" dirty="0" smtClean="0">
                <a:solidFill>
                  <a:schemeClr val="tx1"/>
                </a:solidFill>
              </a:rPr>
              <a:t>Camera di Commercio di Siracusa - </a:t>
            </a:r>
            <a:r>
              <a:rPr lang="it-IT" sz="1200" b="1" i="1" dirty="0">
                <a:solidFill>
                  <a:schemeClr val="tx1"/>
                </a:solidFill>
              </a:rPr>
              <a:t>24 ottobre 2014 </a:t>
            </a: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5" y="111338"/>
            <a:ext cx="518083" cy="67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1273658" y="206983"/>
            <a:ext cx="888247" cy="523220"/>
          </a:xfrm>
          <a:prstGeom prst="rect">
            <a:avLst/>
          </a:prstGeom>
          <a:noFill/>
        </p:spPr>
        <p:txBody>
          <a:bodyPr wrap="square" rtlCol="0">
            <a:spAutoFit/>
          </a:bodyPr>
          <a:lstStyle/>
          <a:p>
            <a:r>
              <a:rPr lang="it-IT" sz="1400" b="1" dirty="0" smtClean="0"/>
              <a:t>Regione </a:t>
            </a:r>
          </a:p>
          <a:p>
            <a:r>
              <a:rPr lang="it-IT" sz="1400" b="1" dirty="0" smtClean="0"/>
              <a:t>Siciliana</a:t>
            </a:r>
            <a:endParaRPr lang="it-IT" sz="1400" b="1" dirty="0"/>
          </a:p>
        </p:txBody>
      </p:sp>
      <p:pic>
        <p:nvPicPr>
          <p:cNvPr id="16" name="Picture 5" descr="Logo a color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6791" y="298843"/>
            <a:ext cx="8667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758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5"/>
          <p:cNvSpPr>
            <a:spLocks noChangeShapeType="1"/>
          </p:cNvSpPr>
          <p:nvPr/>
        </p:nvSpPr>
        <p:spPr bwMode="auto">
          <a:xfrm>
            <a:off x="549275" y="838200"/>
            <a:ext cx="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73735" name="Picture 6" descr="LateraleLogoPerPpt"/>
          <p:cNvPicPr>
            <a:picLocks noChangeAspect="1" noChangeArrowheads="1"/>
          </p:cNvPicPr>
          <p:nvPr/>
        </p:nvPicPr>
        <p:blipFill>
          <a:blip r:embed="rId3" cstate="print">
            <a:duotone>
              <a:schemeClr val="accent1">
                <a:shade val="45000"/>
                <a:satMod val="135000"/>
              </a:schemeClr>
              <a:prstClr val="white"/>
            </a:duotone>
            <a:extLst/>
          </a:blip>
          <a:srcRect l="32469" t="18527" b="6009"/>
          <a:stretch>
            <a:fillRect/>
          </a:stretch>
        </p:blipFill>
        <p:spPr bwMode="auto">
          <a:xfrm>
            <a:off x="0" y="0"/>
            <a:ext cx="548640" cy="6858000"/>
          </a:xfrm>
          <a:prstGeom prst="rect">
            <a:avLst/>
          </a:prstGeom>
          <a:noFill/>
          <a:ln>
            <a:noFill/>
          </a:ln>
        </p:spPr>
      </p:pic>
      <p:sp>
        <p:nvSpPr>
          <p:cNvPr id="205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Wingdings" pitchFamily="2" charset="2"/>
              <a:buNone/>
            </a:pPr>
            <a:endParaRPr lang="en-US">
              <a:latin typeface="Calibri" pitchFamily="34" charset="0"/>
            </a:endParaRPr>
          </a:p>
        </p:txBody>
      </p:sp>
      <p:sp>
        <p:nvSpPr>
          <p:cNvPr id="11" name="Line 2"/>
          <p:cNvSpPr>
            <a:spLocks noChangeShapeType="1"/>
          </p:cNvSpPr>
          <p:nvPr/>
        </p:nvSpPr>
        <p:spPr bwMode="auto">
          <a:xfrm>
            <a:off x="549275" y="838200"/>
            <a:ext cx="8451850" cy="0"/>
          </a:xfrm>
          <a:prstGeom prst="line">
            <a:avLst/>
          </a:prstGeom>
          <a:noFill/>
          <a:ln w="15875">
            <a:solidFill>
              <a:schemeClr val="accent2">
                <a:lumMod val="40000"/>
                <a:lumOff val="60000"/>
              </a:schemeClr>
            </a:solidFill>
            <a:round/>
            <a:headEnd/>
            <a:tailEnd/>
          </a:ln>
          <a:extLst/>
        </p:spPr>
        <p:txBody>
          <a:bodyPr wrap="none" anchor="ctr"/>
          <a:lstStyle/>
          <a:p>
            <a:pPr fontAlgn="auto">
              <a:spcBef>
                <a:spcPts val="0"/>
              </a:spcBef>
              <a:spcAft>
                <a:spcPts val="0"/>
              </a:spcAft>
              <a:defRPr/>
            </a:pPr>
            <a:endParaRPr lang="it-IT">
              <a:latin typeface="+mn-lt"/>
            </a:endParaRPr>
          </a:p>
        </p:txBody>
      </p:sp>
      <p:sp>
        <p:nvSpPr>
          <p:cNvPr id="6" name="Rettangolo 5"/>
          <p:cNvSpPr/>
          <p:nvPr/>
        </p:nvSpPr>
        <p:spPr>
          <a:xfrm>
            <a:off x="827584" y="1124745"/>
            <a:ext cx="7992888" cy="40934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it-IT" sz="2000" dirty="0" smtClean="0"/>
              <a:t>Le Aree Interne come oggetto d’intervento sono state proposte come una delle tre opzioni strategiche per la programmazione europea 2014-2020.</a:t>
            </a:r>
          </a:p>
          <a:p>
            <a:pPr algn="just"/>
            <a:endParaRPr lang="it-IT" sz="2000" dirty="0" smtClean="0"/>
          </a:p>
          <a:p>
            <a:pPr algn="just"/>
            <a:r>
              <a:rPr lang="it-IT" sz="2000" dirty="0" smtClean="0"/>
              <a:t>Nel sito :</a:t>
            </a:r>
          </a:p>
          <a:p>
            <a:pPr algn="just"/>
            <a:r>
              <a:rPr lang="it-IT" sz="2000" dirty="0" smtClean="0">
                <a:hlinkClick r:id="rId4"/>
              </a:rPr>
              <a:t>http://www.dps.tesoro.it/</a:t>
            </a:r>
            <a:r>
              <a:rPr lang="it-IT" sz="2000" dirty="0" err="1" smtClean="0">
                <a:hlinkClick r:id="rId4"/>
              </a:rPr>
              <a:t>aree_interne</a:t>
            </a:r>
            <a:r>
              <a:rPr lang="it-IT" sz="2000" dirty="0" smtClean="0">
                <a:hlinkClick r:id="rId4"/>
              </a:rPr>
              <a:t>/</a:t>
            </a:r>
            <a:r>
              <a:rPr lang="it-IT" sz="2000" dirty="0" err="1" smtClean="0">
                <a:hlinkClick r:id="rId4"/>
              </a:rPr>
              <a:t>ml.asp</a:t>
            </a:r>
            <a:endParaRPr lang="it-IT" sz="2000" dirty="0" smtClean="0"/>
          </a:p>
          <a:p>
            <a:pPr algn="just"/>
            <a:r>
              <a:rPr lang="it-IT" sz="2000" dirty="0" smtClean="0"/>
              <a:t> è possibile scaricare materiali relativi alle attività di studio sviluppate sul tema dal Dipartimento sviluppo e coesione del MISE, tra cui:</a:t>
            </a:r>
          </a:p>
          <a:p>
            <a:pPr algn="just"/>
            <a:endParaRPr lang="it-IT" sz="2000" dirty="0" smtClean="0"/>
          </a:p>
          <a:p>
            <a:pPr indent="449263">
              <a:buFont typeface="Wingdings" pitchFamily="2" charset="2"/>
              <a:buChar char="§"/>
            </a:pPr>
            <a:r>
              <a:rPr lang="it-IT" sz="2000" dirty="0" smtClean="0"/>
              <a:t>Analisi statistiche prodotte dal Comitato Tecnico Aree Interne</a:t>
            </a:r>
          </a:p>
          <a:p>
            <a:pPr indent="449263">
              <a:buFont typeface="Wingdings" pitchFamily="2" charset="2"/>
              <a:buChar char="§"/>
            </a:pPr>
            <a:r>
              <a:rPr lang="it-IT" sz="2000" dirty="0" smtClean="0"/>
              <a:t>Nota metodologica sulla </a:t>
            </a:r>
            <a:r>
              <a:rPr lang="it-IT" sz="2000" dirty="0" err="1" smtClean="0"/>
              <a:t>territorializzazione</a:t>
            </a:r>
            <a:r>
              <a:rPr lang="it-IT" sz="2000" dirty="0" smtClean="0"/>
              <a:t> delle aree interne </a:t>
            </a:r>
          </a:p>
          <a:p>
            <a:pPr indent="449263">
              <a:buFont typeface="Wingdings" pitchFamily="2" charset="2"/>
              <a:buChar char="§"/>
            </a:pPr>
            <a:r>
              <a:rPr lang="it-IT" sz="2000" dirty="0" smtClean="0"/>
              <a:t>Base dati comunale</a:t>
            </a:r>
          </a:p>
          <a:p>
            <a:pPr algn="just"/>
            <a:endParaRPr lang="it-IT" sz="2000" dirty="0" smtClean="0"/>
          </a:p>
          <a:p>
            <a:pPr algn="just"/>
            <a:endParaRPr lang="it-IT" sz="2000" dirty="0" smtClean="0"/>
          </a:p>
        </p:txBody>
      </p:sp>
      <p:sp>
        <p:nvSpPr>
          <p:cNvPr id="8" name="CasellaDiTesto 7"/>
          <p:cNvSpPr txBox="1"/>
          <p:nvPr/>
        </p:nvSpPr>
        <p:spPr>
          <a:xfrm>
            <a:off x="899592" y="260648"/>
            <a:ext cx="6985887" cy="461665"/>
          </a:xfrm>
          <a:prstGeom prst="rect">
            <a:avLst/>
          </a:prstGeom>
          <a:noFill/>
        </p:spPr>
        <p:txBody>
          <a:bodyPr wrap="none" rtlCol="0">
            <a:spAutoFit/>
          </a:bodyPr>
          <a:lstStyle/>
          <a:p>
            <a:r>
              <a:rPr lang="it-IT" sz="2400" b="1" dirty="0" smtClean="0"/>
              <a:t>Un’altra lettura del territorio: il progetto Aree Interne</a:t>
            </a:r>
            <a:endParaRPr lang="it-IT" sz="2400" b="1" dirty="0"/>
          </a:p>
        </p:txBody>
      </p:sp>
    </p:spTree>
    <p:extLst>
      <p:ext uri="{BB962C8B-B14F-4D97-AF65-F5344CB8AC3E}">
        <p14:creationId xmlns:p14="http://schemas.microsoft.com/office/powerpoint/2010/main" val="760758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5"/>
          <p:cNvSpPr>
            <a:spLocks noChangeShapeType="1"/>
          </p:cNvSpPr>
          <p:nvPr/>
        </p:nvSpPr>
        <p:spPr bwMode="auto">
          <a:xfrm>
            <a:off x="549275" y="838200"/>
            <a:ext cx="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73735" name="Picture 6" descr="LateraleLogoPerPpt"/>
          <p:cNvPicPr>
            <a:picLocks noChangeAspect="1" noChangeArrowheads="1"/>
          </p:cNvPicPr>
          <p:nvPr/>
        </p:nvPicPr>
        <p:blipFill>
          <a:blip r:embed="rId3" cstate="print">
            <a:duotone>
              <a:schemeClr val="accent1">
                <a:shade val="45000"/>
                <a:satMod val="135000"/>
              </a:schemeClr>
              <a:prstClr val="white"/>
            </a:duotone>
            <a:extLst/>
          </a:blip>
          <a:srcRect l="32469" t="18527" b="6009"/>
          <a:stretch>
            <a:fillRect/>
          </a:stretch>
        </p:blipFill>
        <p:spPr bwMode="auto">
          <a:xfrm>
            <a:off x="0" y="0"/>
            <a:ext cx="548640" cy="6858000"/>
          </a:xfrm>
          <a:prstGeom prst="rect">
            <a:avLst/>
          </a:prstGeom>
          <a:noFill/>
          <a:ln>
            <a:noFill/>
          </a:ln>
        </p:spPr>
      </p:pic>
      <p:sp>
        <p:nvSpPr>
          <p:cNvPr id="205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Wingdings" pitchFamily="2" charset="2"/>
              <a:buNone/>
            </a:pPr>
            <a:endParaRPr lang="en-US">
              <a:latin typeface="Calibri" pitchFamily="34" charset="0"/>
            </a:endParaRPr>
          </a:p>
        </p:txBody>
      </p:sp>
      <p:sp>
        <p:nvSpPr>
          <p:cNvPr id="11" name="Line 2"/>
          <p:cNvSpPr>
            <a:spLocks noChangeShapeType="1"/>
          </p:cNvSpPr>
          <p:nvPr/>
        </p:nvSpPr>
        <p:spPr bwMode="auto">
          <a:xfrm>
            <a:off x="549275" y="838200"/>
            <a:ext cx="8451850" cy="0"/>
          </a:xfrm>
          <a:prstGeom prst="line">
            <a:avLst/>
          </a:prstGeom>
          <a:noFill/>
          <a:ln w="15875">
            <a:solidFill>
              <a:schemeClr val="accent2">
                <a:lumMod val="40000"/>
                <a:lumOff val="60000"/>
              </a:schemeClr>
            </a:solidFill>
            <a:round/>
            <a:headEnd/>
            <a:tailEnd/>
          </a:ln>
          <a:extLst/>
        </p:spPr>
        <p:txBody>
          <a:bodyPr wrap="none" anchor="ctr"/>
          <a:lstStyle/>
          <a:p>
            <a:pPr fontAlgn="auto">
              <a:spcBef>
                <a:spcPts val="0"/>
              </a:spcBef>
              <a:spcAft>
                <a:spcPts val="0"/>
              </a:spcAft>
              <a:defRPr/>
            </a:pPr>
            <a:endParaRPr lang="it-IT">
              <a:latin typeface="+mn-lt"/>
            </a:endParaRPr>
          </a:p>
        </p:txBody>
      </p:sp>
      <p:sp>
        <p:nvSpPr>
          <p:cNvPr id="6" name="Rettangolo 5"/>
          <p:cNvSpPr/>
          <p:nvPr/>
        </p:nvSpPr>
        <p:spPr>
          <a:xfrm>
            <a:off x="827584" y="1124744"/>
            <a:ext cx="7992888" cy="4893647"/>
          </a:xfrm>
          <a:prstGeom prst="rect">
            <a:avLst/>
          </a:prstGeom>
        </p:spPr>
        <p:txBody>
          <a:bodyPr wrap="square">
            <a:spAutoFit/>
          </a:bodyPr>
          <a:lstStyle/>
          <a:p>
            <a:pPr algn="just"/>
            <a:r>
              <a:rPr lang="it-IT" dirty="0" smtClean="0"/>
              <a:t>Secondo il progetto DPS sulle “Aree Interne”, il carattere di “centro di offerta di servizi” è riservato solo ed esclusivamente a quei comuni, o aggregati di comuni confinanti, in grado di offrire simultaneamente:</a:t>
            </a:r>
          </a:p>
          <a:p>
            <a:pPr algn="just"/>
            <a:endParaRPr lang="it-IT" dirty="0" smtClean="0"/>
          </a:p>
          <a:p>
            <a:pPr marL="261938" indent="-261938" algn="just">
              <a:buFont typeface="Wingdings" pitchFamily="2" charset="2"/>
              <a:buChar char="Ø"/>
            </a:pPr>
            <a:r>
              <a:rPr lang="it-IT" b="1" dirty="0" smtClean="0"/>
              <a:t>tutta l’offerta scolastica secondaria; </a:t>
            </a:r>
          </a:p>
          <a:p>
            <a:pPr marL="261938" indent="-261938" algn="just"/>
            <a:endParaRPr lang="it-IT" dirty="0" smtClean="0"/>
          </a:p>
          <a:p>
            <a:pPr marL="261938" indent="-261938" algn="just">
              <a:buFont typeface="Wingdings" pitchFamily="2" charset="2"/>
              <a:buChar char="Ø"/>
            </a:pPr>
            <a:r>
              <a:rPr lang="it-IT" b="1" dirty="0" smtClean="0"/>
              <a:t>ospedali sedi di DEA (“dipartimento emergenza e accettazione”) di II livello </a:t>
            </a:r>
          </a:p>
          <a:p>
            <a:pPr marL="261938"/>
            <a:r>
              <a:rPr lang="it-IT" sz="1400" i="1" dirty="0" smtClean="0"/>
              <a:t>(aggregazione funzionale di unità operative che, oltre alle prestazioni fornite dal Pronto Soccorso, garantisce le funzioni di osservazione, breve degenza e di rianimazione e realizza interventi diagnostico-terapeutici di medicina generale, chirurgia generale, ortopedia e traumatologia, terapia intensiva di cardiologia. Inoltre assicura le prestazioni di laboratorio di analisi chimico-cliniche e microbiologiche, di diagnostica per immagini, e trasfusionali.); </a:t>
            </a:r>
          </a:p>
          <a:p>
            <a:pPr marL="261938"/>
            <a:endParaRPr lang="it-IT" sz="1400" i="1" dirty="0" smtClean="0"/>
          </a:p>
          <a:p>
            <a:pPr marL="261938" indent="-261938" algn="just">
              <a:buFont typeface="Wingdings" pitchFamily="2" charset="2"/>
              <a:buChar char="Ø"/>
            </a:pPr>
            <a:r>
              <a:rPr lang="it-IT" b="1" dirty="0" smtClean="0"/>
              <a:t>stazioni ferroviarie “</a:t>
            </a:r>
            <a:r>
              <a:rPr lang="it-IT" b="1" dirty="0" err="1" smtClean="0"/>
              <a:t>Platinum</a:t>
            </a:r>
            <a:r>
              <a:rPr lang="it-IT" b="1" dirty="0" smtClean="0"/>
              <a:t>”, “</a:t>
            </a:r>
            <a:r>
              <a:rPr lang="it-IT" b="1" dirty="0" err="1" smtClean="0"/>
              <a:t>Gold</a:t>
            </a:r>
            <a:r>
              <a:rPr lang="it-IT" b="1" dirty="0" smtClean="0"/>
              <a:t>” o “Silver”. </a:t>
            </a:r>
            <a:endParaRPr lang="it-IT" sz="1400" b="1" i="1" dirty="0" smtClean="0"/>
          </a:p>
          <a:p>
            <a:pPr marL="261938"/>
            <a:r>
              <a:rPr lang="it-IT" sz="1400" i="1" dirty="0" smtClean="0"/>
              <a:t> RFI classifica le stazioni in: PLATINUM (13 grandi impianti): frequentazione superiore ai 6.000 viaggiatori medi/giorno ed un alto numero di treni medi/giorno con elevata incidenza di treni di qualità; GOLD (103 impianti medio - grandi): frequentazione abbastanza alta, con una offerta </a:t>
            </a:r>
            <a:r>
              <a:rPr lang="it-IT" sz="1400" i="1" dirty="0" err="1" smtClean="0"/>
              <a:t>trasportistica</a:t>
            </a:r>
            <a:r>
              <a:rPr lang="it-IT" sz="1400" i="1" dirty="0" smtClean="0"/>
              <a:t> significativa sia locale che di qualità; SILVER (impianti medio - piccoli), con una frequentazione media per servizi metropolitani - regionali e di lunga percorrenza inferiore a quella delle GOLD; BRONZE (impianti piccoli con bassa frequentazione solo regionale)</a:t>
            </a:r>
          </a:p>
        </p:txBody>
      </p:sp>
      <p:sp>
        <p:nvSpPr>
          <p:cNvPr id="8" name="CasellaDiTesto 7"/>
          <p:cNvSpPr txBox="1"/>
          <p:nvPr/>
        </p:nvSpPr>
        <p:spPr>
          <a:xfrm>
            <a:off x="611560" y="188640"/>
            <a:ext cx="8458598" cy="461665"/>
          </a:xfrm>
          <a:prstGeom prst="rect">
            <a:avLst/>
          </a:prstGeom>
          <a:noFill/>
        </p:spPr>
        <p:txBody>
          <a:bodyPr wrap="none" rtlCol="0">
            <a:spAutoFit/>
          </a:bodyPr>
          <a:lstStyle/>
          <a:p>
            <a:r>
              <a:rPr lang="it-IT" sz="2400" b="1" dirty="0" smtClean="0"/>
              <a:t>I centri di offerta di servizi (poli) secondo il progetto Aree Interne</a:t>
            </a:r>
            <a:endParaRPr lang="it-IT" sz="2400" b="1" dirty="0"/>
          </a:p>
        </p:txBody>
      </p:sp>
    </p:spTree>
    <p:extLst>
      <p:ext uri="{BB962C8B-B14F-4D97-AF65-F5344CB8AC3E}">
        <p14:creationId xmlns:p14="http://schemas.microsoft.com/office/powerpoint/2010/main" val="760758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5"/>
          <p:cNvSpPr>
            <a:spLocks noChangeShapeType="1"/>
          </p:cNvSpPr>
          <p:nvPr/>
        </p:nvSpPr>
        <p:spPr bwMode="auto">
          <a:xfrm>
            <a:off x="549275" y="838200"/>
            <a:ext cx="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73735" name="Picture 6" descr="LateraleLogoPerPpt"/>
          <p:cNvPicPr>
            <a:picLocks noChangeAspect="1" noChangeArrowheads="1"/>
          </p:cNvPicPr>
          <p:nvPr/>
        </p:nvPicPr>
        <p:blipFill>
          <a:blip r:embed="rId3" cstate="print">
            <a:duotone>
              <a:schemeClr val="accent1">
                <a:shade val="45000"/>
                <a:satMod val="135000"/>
              </a:schemeClr>
              <a:prstClr val="white"/>
            </a:duotone>
            <a:extLst/>
          </a:blip>
          <a:srcRect l="32469" t="18527" b="6009"/>
          <a:stretch>
            <a:fillRect/>
          </a:stretch>
        </p:blipFill>
        <p:spPr bwMode="auto">
          <a:xfrm>
            <a:off x="0" y="0"/>
            <a:ext cx="548640" cy="6858000"/>
          </a:xfrm>
          <a:prstGeom prst="rect">
            <a:avLst/>
          </a:prstGeom>
          <a:noFill/>
          <a:ln>
            <a:noFill/>
          </a:ln>
        </p:spPr>
      </p:pic>
      <p:sp>
        <p:nvSpPr>
          <p:cNvPr id="205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Wingdings" pitchFamily="2" charset="2"/>
              <a:buNone/>
            </a:pPr>
            <a:endParaRPr lang="en-US">
              <a:latin typeface="Calibri" pitchFamily="34" charset="0"/>
            </a:endParaRPr>
          </a:p>
        </p:txBody>
      </p:sp>
      <p:sp>
        <p:nvSpPr>
          <p:cNvPr id="11" name="Line 2"/>
          <p:cNvSpPr>
            <a:spLocks noChangeShapeType="1"/>
          </p:cNvSpPr>
          <p:nvPr/>
        </p:nvSpPr>
        <p:spPr bwMode="auto">
          <a:xfrm>
            <a:off x="549275" y="838200"/>
            <a:ext cx="8451850" cy="0"/>
          </a:xfrm>
          <a:prstGeom prst="line">
            <a:avLst/>
          </a:prstGeom>
          <a:noFill/>
          <a:ln w="15875">
            <a:solidFill>
              <a:schemeClr val="accent2">
                <a:lumMod val="40000"/>
                <a:lumOff val="60000"/>
              </a:schemeClr>
            </a:solidFill>
            <a:round/>
            <a:headEnd/>
            <a:tailEnd/>
          </a:ln>
          <a:extLst/>
        </p:spPr>
        <p:txBody>
          <a:bodyPr wrap="none" anchor="ctr"/>
          <a:lstStyle/>
          <a:p>
            <a:pPr fontAlgn="auto">
              <a:spcBef>
                <a:spcPts val="0"/>
              </a:spcBef>
              <a:spcAft>
                <a:spcPts val="0"/>
              </a:spcAft>
              <a:defRPr/>
            </a:pPr>
            <a:endParaRPr lang="it-IT">
              <a:latin typeface="+mn-lt"/>
            </a:endParaRPr>
          </a:p>
        </p:txBody>
      </p:sp>
      <p:sp>
        <p:nvSpPr>
          <p:cNvPr id="8" name="Rettangolo 7"/>
          <p:cNvSpPr/>
          <p:nvPr/>
        </p:nvSpPr>
        <p:spPr>
          <a:xfrm>
            <a:off x="827584" y="1052736"/>
            <a:ext cx="7776864" cy="1754326"/>
          </a:xfrm>
          <a:prstGeom prst="rect">
            <a:avLst/>
          </a:prstGeom>
        </p:spPr>
        <p:txBody>
          <a:bodyPr wrap="square">
            <a:spAutoFit/>
          </a:bodyPr>
          <a:lstStyle/>
          <a:p>
            <a:r>
              <a:rPr lang="it-IT" dirty="0" smtClean="0"/>
              <a:t>La metodologia proposta si sostanzia in due fasi principali: </a:t>
            </a:r>
          </a:p>
          <a:p>
            <a:pPr marL="342900" indent="-342900">
              <a:buFont typeface="+mj-lt"/>
              <a:buAutoNum type="arabicPeriod"/>
            </a:pPr>
            <a:r>
              <a:rPr lang="it-IT" b="1" dirty="0" smtClean="0"/>
              <a:t>Individuazione dei poli, secondo un criterio di capacità di offerta di alcuni servizi essenziali; </a:t>
            </a:r>
          </a:p>
          <a:p>
            <a:pPr marL="342900" indent="-342900">
              <a:buFont typeface="+mj-lt"/>
              <a:buAutoNum type="arabicPeriod"/>
            </a:pPr>
            <a:r>
              <a:rPr lang="it-IT" b="1" dirty="0" smtClean="0"/>
              <a:t>Classificazione dei restanti comuni in 4 fasce: aree peri-urbane; aree intermedie; aree periferiche e aree ultra periferiche, in base alle distanze dai poli misurate in tempi di percorrenza </a:t>
            </a:r>
            <a:endParaRPr lang="it-IT" b="1" dirty="0"/>
          </a:p>
        </p:txBody>
      </p:sp>
      <p:pic>
        <p:nvPicPr>
          <p:cNvPr id="163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2996952"/>
            <a:ext cx="81724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sellaDiTesto 9"/>
          <p:cNvSpPr txBox="1"/>
          <p:nvPr/>
        </p:nvSpPr>
        <p:spPr>
          <a:xfrm>
            <a:off x="611560" y="188640"/>
            <a:ext cx="8458598" cy="461665"/>
          </a:xfrm>
          <a:prstGeom prst="rect">
            <a:avLst/>
          </a:prstGeom>
          <a:noFill/>
        </p:spPr>
        <p:txBody>
          <a:bodyPr wrap="none" rtlCol="0">
            <a:spAutoFit/>
          </a:bodyPr>
          <a:lstStyle/>
          <a:p>
            <a:r>
              <a:rPr lang="it-IT" sz="2400" b="1" dirty="0" smtClean="0"/>
              <a:t>I centri di offerta di servizi (poli) secondo il progetto Aree Interne</a:t>
            </a:r>
            <a:endParaRPr lang="it-IT" sz="2400" b="1" dirty="0"/>
          </a:p>
        </p:txBody>
      </p:sp>
    </p:spTree>
    <p:extLst>
      <p:ext uri="{BB962C8B-B14F-4D97-AF65-F5344CB8AC3E}">
        <p14:creationId xmlns:p14="http://schemas.microsoft.com/office/powerpoint/2010/main" val="760758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5" name="Picture 6" descr="LateraleLogoPerPpt"/>
          <p:cNvPicPr>
            <a:picLocks noChangeAspect="1" noChangeArrowheads="1"/>
          </p:cNvPicPr>
          <p:nvPr/>
        </p:nvPicPr>
        <p:blipFill>
          <a:blip r:embed="rId3" cstate="print">
            <a:duotone>
              <a:schemeClr val="accent1">
                <a:shade val="45000"/>
                <a:satMod val="135000"/>
              </a:schemeClr>
              <a:prstClr val="white"/>
            </a:duotone>
            <a:extLst/>
          </a:blip>
          <a:srcRect l="32469" t="18527" b="6009"/>
          <a:stretch>
            <a:fillRect/>
          </a:stretch>
        </p:blipFill>
        <p:spPr bwMode="auto">
          <a:xfrm>
            <a:off x="0" y="0"/>
            <a:ext cx="548640" cy="6858000"/>
          </a:xfrm>
          <a:prstGeom prst="rect">
            <a:avLst/>
          </a:prstGeom>
          <a:noFill/>
          <a:ln>
            <a:noFill/>
          </a:ln>
        </p:spPr>
      </p:pic>
      <p:sp>
        <p:nvSpPr>
          <p:cNvPr id="205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Wingdings" pitchFamily="2" charset="2"/>
              <a:buNone/>
            </a:pPr>
            <a:endParaRPr lang="en-US">
              <a:latin typeface="Calibri" pitchFamily="34" charset="0"/>
            </a:endParaRPr>
          </a:p>
        </p:txBody>
      </p:sp>
      <p:sp>
        <p:nvSpPr>
          <p:cNvPr id="13" name="Line 2"/>
          <p:cNvSpPr>
            <a:spLocks noChangeShapeType="1"/>
          </p:cNvSpPr>
          <p:nvPr/>
        </p:nvSpPr>
        <p:spPr bwMode="auto">
          <a:xfrm>
            <a:off x="549275" y="838200"/>
            <a:ext cx="8451850" cy="0"/>
          </a:xfrm>
          <a:prstGeom prst="line">
            <a:avLst/>
          </a:prstGeom>
          <a:noFill/>
          <a:ln w="15875">
            <a:solidFill>
              <a:schemeClr val="accent2">
                <a:lumMod val="40000"/>
                <a:lumOff val="60000"/>
              </a:schemeClr>
            </a:solidFill>
            <a:round/>
            <a:headEnd/>
            <a:tailEnd/>
          </a:ln>
          <a:extLst/>
        </p:spPr>
        <p:txBody>
          <a:bodyPr wrap="none" anchor="ctr"/>
          <a:lstStyle/>
          <a:p>
            <a:pPr fontAlgn="auto">
              <a:spcBef>
                <a:spcPts val="0"/>
              </a:spcBef>
              <a:spcAft>
                <a:spcPts val="0"/>
              </a:spcAft>
              <a:defRPr/>
            </a:pPr>
            <a:endParaRPr lang="it-IT">
              <a:latin typeface="+mn-lt"/>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908720"/>
            <a:ext cx="8100132"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asellaDiTesto 14"/>
          <p:cNvSpPr txBox="1"/>
          <p:nvPr/>
        </p:nvSpPr>
        <p:spPr>
          <a:xfrm>
            <a:off x="611560" y="188640"/>
            <a:ext cx="8164479" cy="400110"/>
          </a:xfrm>
          <a:prstGeom prst="rect">
            <a:avLst/>
          </a:prstGeom>
          <a:noFill/>
        </p:spPr>
        <p:txBody>
          <a:bodyPr wrap="none" rtlCol="0">
            <a:spAutoFit/>
          </a:bodyPr>
          <a:lstStyle/>
          <a:p>
            <a:r>
              <a:rPr lang="it-IT" sz="2000" b="1" dirty="0" smtClean="0"/>
              <a:t>La condivisione e l’accessibilità dei servizi : la realtà multipolare della Sicilia</a:t>
            </a:r>
            <a:endParaRPr lang="it-IT" sz="2000" b="1" dirty="0"/>
          </a:p>
        </p:txBody>
      </p:sp>
      <p:sp>
        <p:nvSpPr>
          <p:cNvPr id="2" name="Segnaposto piè di pagina 1"/>
          <p:cNvSpPr>
            <a:spLocks noGrp="1"/>
          </p:cNvSpPr>
          <p:nvPr>
            <p:ph type="ftr" sz="quarter" idx="11"/>
          </p:nvPr>
        </p:nvSpPr>
        <p:spPr/>
        <p:txBody>
          <a:bodyPr/>
          <a:lstStyle/>
          <a:p>
            <a:r>
              <a:rPr lang="it-IT" smtClean="0"/>
              <a:t>Regione Siciliana</a:t>
            </a:r>
            <a:endParaRPr lang="it-IT"/>
          </a:p>
        </p:txBody>
      </p:sp>
    </p:spTree>
    <p:extLst>
      <p:ext uri="{BB962C8B-B14F-4D97-AF65-F5344CB8AC3E}">
        <p14:creationId xmlns:p14="http://schemas.microsoft.com/office/powerpoint/2010/main" val="760758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5"/>
          <p:cNvSpPr>
            <a:spLocks noChangeShapeType="1"/>
          </p:cNvSpPr>
          <p:nvPr/>
        </p:nvSpPr>
        <p:spPr bwMode="auto">
          <a:xfrm>
            <a:off x="549275" y="838200"/>
            <a:ext cx="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73735" name="Picture 6" descr="LateraleLogoPerPpt"/>
          <p:cNvPicPr>
            <a:picLocks noChangeAspect="1" noChangeArrowheads="1"/>
          </p:cNvPicPr>
          <p:nvPr/>
        </p:nvPicPr>
        <p:blipFill>
          <a:blip r:embed="rId3" cstate="print">
            <a:duotone>
              <a:schemeClr val="accent1">
                <a:shade val="45000"/>
                <a:satMod val="135000"/>
              </a:schemeClr>
              <a:prstClr val="white"/>
            </a:duotone>
            <a:extLst/>
          </a:blip>
          <a:srcRect l="32469" t="18527" b="6009"/>
          <a:stretch>
            <a:fillRect/>
          </a:stretch>
        </p:blipFill>
        <p:spPr bwMode="auto">
          <a:xfrm>
            <a:off x="0" y="0"/>
            <a:ext cx="548640" cy="6858000"/>
          </a:xfrm>
          <a:prstGeom prst="rect">
            <a:avLst/>
          </a:prstGeom>
          <a:noFill/>
          <a:ln>
            <a:noFill/>
          </a:ln>
        </p:spPr>
      </p:pic>
      <p:sp>
        <p:nvSpPr>
          <p:cNvPr id="205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Wingdings" pitchFamily="2" charset="2"/>
              <a:buNone/>
            </a:pPr>
            <a:endParaRPr lang="en-US">
              <a:latin typeface="Calibri" pitchFamily="34" charset="0"/>
            </a:endParaRPr>
          </a:p>
        </p:txBody>
      </p:sp>
      <p:sp>
        <p:nvSpPr>
          <p:cNvPr id="11" name="Line 2"/>
          <p:cNvSpPr>
            <a:spLocks noChangeShapeType="1"/>
          </p:cNvSpPr>
          <p:nvPr/>
        </p:nvSpPr>
        <p:spPr bwMode="auto">
          <a:xfrm>
            <a:off x="549275" y="838200"/>
            <a:ext cx="8451850" cy="0"/>
          </a:xfrm>
          <a:prstGeom prst="line">
            <a:avLst/>
          </a:prstGeom>
          <a:noFill/>
          <a:ln w="15875">
            <a:solidFill>
              <a:schemeClr val="accent2">
                <a:lumMod val="40000"/>
                <a:lumOff val="60000"/>
              </a:schemeClr>
            </a:solidFill>
            <a:round/>
            <a:headEnd/>
            <a:tailEnd/>
          </a:ln>
          <a:extLst/>
        </p:spPr>
        <p:txBody>
          <a:bodyPr wrap="none" anchor="ctr"/>
          <a:lstStyle/>
          <a:p>
            <a:pPr fontAlgn="auto">
              <a:spcBef>
                <a:spcPts val="0"/>
              </a:spcBef>
              <a:spcAft>
                <a:spcPts val="0"/>
              </a:spcAft>
              <a:defRPr/>
            </a:pPr>
            <a:endParaRPr lang="it-IT">
              <a:latin typeface="+mn-lt"/>
            </a:endParaRPr>
          </a:p>
        </p:txBody>
      </p:sp>
      <p:graphicFrame>
        <p:nvGraphicFramePr>
          <p:cNvPr id="9" name="Tabella 8"/>
          <p:cNvGraphicFramePr>
            <a:graphicFrameLocks noGrp="1"/>
          </p:cNvGraphicFramePr>
          <p:nvPr/>
        </p:nvGraphicFramePr>
        <p:xfrm>
          <a:off x="899592" y="1412776"/>
          <a:ext cx="7560839" cy="5047488"/>
        </p:xfrm>
        <a:graphic>
          <a:graphicData uri="http://schemas.openxmlformats.org/drawingml/2006/table">
            <a:tbl>
              <a:tblPr>
                <a:tableStyleId>{69CF1AB2-1976-4502-BF36-3FF5EA218861}</a:tableStyleId>
              </a:tblPr>
              <a:tblGrid>
                <a:gridCol w="1431007"/>
                <a:gridCol w="1003840"/>
                <a:gridCol w="1217423"/>
                <a:gridCol w="875690"/>
                <a:gridCol w="1025198"/>
                <a:gridCol w="982483"/>
                <a:gridCol w="1025198"/>
              </a:tblGrid>
              <a:tr h="762000">
                <a:tc>
                  <a:txBody>
                    <a:bodyPr/>
                    <a:lstStyle/>
                    <a:p>
                      <a:pPr>
                        <a:lnSpc>
                          <a:spcPct val="115000"/>
                        </a:lnSpc>
                        <a:spcAft>
                          <a:spcPts val="0"/>
                        </a:spcAft>
                      </a:pPr>
                      <a:r>
                        <a:rPr lang="it-IT" sz="1600" dirty="0"/>
                        <a:t> </a:t>
                      </a:r>
                      <a:endParaRPr lang="it-IT"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N. Comuni</a:t>
                      </a:r>
                      <a:endParaRPr lang="it-IT" sz="1600">
                        <a:latin typeface="Calibri"/>
                        <a:ea typeface="Calibri"/>
                        <a:cs typeface="Times New Roman"/>
                      </a:endParaRPr>
                    </a:p>
                  </a:txBody>
                  <a:tcPr marL="44450" marR="44450" marT="0" marB="0" anchor="ctr"/>
                </a:tc>
                <a:tc>
                  <a:txBody>
                    <a:bodyPr/>
                    <a:lstStyle/>
                    <a:p>
                      <a:pPr algn="r">
                        <a:lnSpc>
                          <a:spcPct val="115000"/>
                        </a:lnSpc>
                        <a:spcAft>
                          <a:spcPts val="0"/>
                        </a:spcAft>
                      </a:pPr>
                      <a:r>
                        <a:rPr lang="it-IT" sz="1600" dirty="0"/>
                        <a:t>Popolazione residente</a:t>
                      </a:r>
                      <a:endParaRPr lang="it-IT" sz="1600" dirty="0">
                        <a:latin typeface="Calibri"/>
                        <a:ea typeface="Calibri"/>
                        <a:cs typeface="Times New Roman"/>
                      </a:endParaRPr>
                    </a:p>
                  </a:txBody>
                  <a:tcPr marL="44450" marR="44450" marT="0" marB="0" anchor="ctr"/>
                </a:tc>
                <a:tc>
                  <a:txBody>
                    <a:bodyPr/>
                    <a:lstStyle/>
                    <a:p>
                      <a:pPr algn="r">
                        <a:lnSpc>
                          <a:spcPct val="115000"/>
                        </a:lnSpc>
                        <a:spcAft>
                          <a:spcPts val="0"/>
                        </a:spcAft>
                      </a:pPr>
                      <a:r>
                        <a:rPr lang="it-IT" sz="1600"/>
                        <a:t>Stranieri /1000 res.</a:t>
                      </a:r>
                      <a:endParaRPr lang="it-IT" sz="1600">
                        <a:latin typeface="Calibri"/>
                        <a:ea typeface="Calibri"/>
                        <a:cs typeface="Times New Roman"/>
                      </a:endParaRPr>
                    </a:p>
                  </a:txBody>
                  <a:tcPr marL="44450" marR="44450" marT="0" marB="0" anchor="ctr"/>
                </a:tc>
                <a:tc>
                  <a:txBody>
                    <a:bodyPr/>
                    <a:lstStyle/>
                    <a:p>
                      <a:pPr algn="r">
                        <a:lnSpc>
                          <a:spcPct val="115000"/>
                        </a:lnSpc>
                        <a:spcAft>
                          <a:spcPts val="0"/>
                        </a:spcAft>
                      </a:pPr>
                      <a:r>
                        <a:rPr lang="it-IT" sz="1600"/>
                        <a:t>Età    media</a:t>
                      </a:r>
                      <a:endParaRPr lang="it-IT" sz="1600">
                        <a:latin typeface="Calibri"/>
                        <a:ea typeface="Calibri"/>
                        <a:cs typeface="Times New Roman"/>
                      </a:endParaRPr>
                    </a:p>
                  </a:txBody>
                  <a:tcPr marL="44450" marR="44450" marT="0" marB="0" anchor="ctr"/>
                </a:tc>
                <a:tc>
                  <a:txBody>
                    <a:bodyPr/>
                    <a:lstStyle/>
                    <a:p>
                      <a:pPr algn="r">
                        <a:lnSpc>
                          <a:spcPct val="115000"/>
                        </a:lnSpc>
                        <a:spcAft>
                          <a:spcPts val="0"/>
                        </a:spcAft>
                      </a:pPr>
                      <a:r>
                        <a:rPr lang="it-IT" sz="1600"/>
                        <a:t>Sperficie Km</a:t>
                      </a:r>
                      <a:r>
                        <a:rPr lang="it-IT" sz="1600" baseline="30000"/>
                        <a:t>2</a:t>
                      </a:r>
                      <a:endParaRPr lang="it-IT" sz="1600">
                        <a:latin typeface="Calibri"/>
                        <a:ea typeface="Calibri"/>
                        <a:cs typeface="Times New Roman"/>
                      </a:endParaRPr>
                    </a:p>
                  </a:txBody>
                  <a:tcPr marL="44450" marR="44450" marT="0" marB="0" anchor="ctr"/>
                </a:tc>
                <a:tc>
                  <a:txBody>
                    <a:bodyPr/>
                    <a:lstStyle/>
                    <a:p>
                      <a:pPr algn="r">
                        <a:lnSpc>
                          <a:spcPct val="115000"/>
                        </a:lnSpc>
                        <a:spcAft>
                          <a:spcPts val="0"/>
                        </a:spcAft>
                      </a:pPr>
                      <a:r>
                        <a:rPr lang="it-IT" sz="1600"/>
                        <a:t>Residenti per Km</a:t>
                      </a:r>
                      <a:r>
                        <a:rPr lang="it-IT" sz="1600" baseline="30000"/>
                        <a:t>2</a:t>
                      </a:r>
                      <a:endParaRPr lang="it-IT" sz="1600">
                        <a:latin typeface="Calibri"/>
                        <a:ea typeface="Calibri"/>
                        <a:cs typeface="Times New Roman"/>
                      </a:endParaRPr>
                    </a:p>
                  </a:txBody>
                  <a:tcPr marL="44450" marR="44450" marT="0" marB="0" anchor="ctr"/>
                </a:tc>
              </a:tr>
              <a:tr h="142875">
                <a:tc>
                  <a:txBody>
                    <a:bodyPr/>
                    <a:lstStyle/>
                    <a:p>
                      <a:pPr>
                        <a:lnSpc>
                          <a:spcPct val="115000"/>
                        </a:lnSpc>
                        <a:spcAft>
                          <a:spcPts val="0"/>
                        </a:spcAft>
                      </a:pPr>
                      <a:r>
                        <a:rPr lang="it-IT" sz="1600"/>
                        <a:t>Palermo CM</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dirty="0"/>
                        <a:t>26</a:t>
                      </a:r>
                      <a:endParaRPr lang="it-IT"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dirty="0"/>
                        <a:t>1.032.640</a:t>
                      </a:r>
                      <a:endParaRPr lang="it-IT"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dirty="0"/>
                        <a:t>23,0</a:t>
                      </a:r>
                      <a:endParaRPr lang="it-IT"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dirty="0"/>
                        <a:t>40,6</a:t>
                      </a:r>
                      <a:endParaRPr lang="it-IT"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1.375</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dirty="0"/>
                        <a:t>751</a:t>
                      </a:r>
                      <a:endParaRPr lang="it-IT" sz="1600" dirty="0">
                        <a:latin typeface="Calibri"/>
                        <a:ea typeface="Calibri"/>
                        <a:cs typeface="Times New Roman"/>
                      </a:endParaRPr>
                    </a:p>
                  </a:txBody>
                  <a:tcPr marL="44450" marR="44450" marT="0" marB="0" anchor="b">
                    <a:solidFill>
                      <a:srgbClr val="FFFF00"/>
                    </a:solidFill>
                  </a:tcPr>
                </a:tc>
              </a:tr>
              <a:tr h="142875">
                <a:tc>
                  <a:txBody>
                    <a:bodyPr/>
                    <a:lstStyle/>
                    <a:p>
                      <a:pPr>
                        <a:lnSpc>
                          <a:spcPct val="115000"/>
                        </a:lnSpc>
                        <a:spcAft>
                          <a:spcPts val="0"/>
                        </a:spcAft>
                      </a:pPr>
                      <a:r>
                        <a:rPr lang="it-IT" sz="1600"/>
                        <a:t>Messina CM</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51</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478.309</a:t>
                      </a:r>
                      <a:endParaRPr lang="it-IT" sz="1600">
                        <a:latin typeface="Calibri"/>
                        <a:ea typeface="Calibri"/>
                        <a:cs typeface="Times New Roman"/>
                      </a:endParaRPr>
                    </a:p>
                  </a:txBody>
                  <a:tcPr marL="44450" marR="44450" marT="0" marB="0" anchor="b"/>
                </a:tc>
                <a:tc>
                  <a:txBody>
                    <a:bodyPr/>
                    <a:lstStyle/>
                    <a:p>
                      <a:pPr marL="0" algn="r" defTabSz="914400" rtl="0" eaLnBrk="1" latinLnBrk="0" hangingPunct="1">
                        <a:lnSpc>
                          <a:spcPct val="115000"/>
                        </a:lnSpc>
                        <a:spcAft>
                          <a:spcPts val="0"/>
                        </a:spcAft>
                      </a:pPr>
                      <a:r>
                        <a:rPr lang="it-IT" sz="1600" kern="1200" dirty="0">
                          <a:solidFill>
                            <a:schemeClr val="dk1"/>
                          </a:solidFill>
                          <a:latin typeface="+mn-lt"/>
                          <a:ea typeface="+mn-ea"/>
                          <a:cs typeface="+mn-cs"/>
                        </a:rPr>
                        <a:t>42,2</a:t>
                      </a:r>
                    </a:p>
                  </a:txBody>
                  <a:tcPr marL="44450" marR="44450" marT="0" marB="0" anchor="b">
                    <a:solidFill>
                      <a:srgbClr val="FFFF00"/>
                    </a:solidFill>
                  </a:tcPr>
                </a:tc>
                <a:tc>
                  <a:txBody>
                    <a:bodyPr/>
                    <a:lstStyle/>
                    <a:p>
                      <a:pPr marL="0" algn="r" defTabSz="914400" rtl="0" eaLnBrk="1" latinLnBrk="0" hangingPunct="1">
                        <a:lnSpc>
                          <a:spcPct val="115000"/>
                        </a:lnSpc>
                        <a:spcAft>
                          <a:spcPts val="0"/>
                        </a:spcAft>
                      </a:pPr>
                      <a:r>
                        <a:rPr lang="it-IT" sz="1600" kern="1200" dirty="0">
                          <a:solidFill>
                            <a:schemeClr val="dk1"/>
                          </a:solidFill>
                          <a:latin typeface="+mn-lt"/>
                          <a:ea typeface="+mn-ea"/>
                          <a:cs typeface="+mn-cs"/>
                        </a:rPr>
                        <a:t>42,9</a:t>
                      </a:r>
                    </a:p>
                  </a:txBody>
                  <a:tcPr marL="44450" marR="44450" marT="0" marB="0" anchor="b">
                    <a:solidFill>
                      <a:srgbClr val="FFFF00"/>
                    </a:solidFill>
                  </a:tcPr>
                </a:tc>
                <a:tc>
                  <a:txBody>
                    <a:bodyPr/>
                    <a:lstStyle/>
                    <a:p>
                      <a:pPr algn="r">
                        <a:lnSpc>
                          <a:spcPct val="115000"/>
                        </a:lnSpc>
                        <a:spcAft>
                          <a:spcPts val="0"/>
                        </a:spcAft>
                      </a:pPr>
                      <a:r>
                        <a:rPr lang="it-IT" sz="1600"/>
                        <a:t>1.138</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dirty="0"/>
                        <a:t>420</a:t>
                      </a:r>
                      <a:endParaRPr lang="it-IT" sz="1600" dirty="0">
                        <a:latin typeface="Calibri"/>
                        <a:ea typeface="Calibri"/>
                        <a:cs typeface="Times New Roman"/>
                      </a:endParaRPr>
                    </a:p>
                  </a:txBody>
                  <a:tcPr marL="44450" marR="44450" marT="0" marB="0" anchor="b">
                    <a:solidFill>
                      <a:srgbClr val="FFFF00"/>
                    </a:solidFill>
                  </a:tcPr>
                </a:tc>
              </a:tr>
              <a:tr h="142875">
                <a:tc>
                  <a:txBody>
                    <a:bodyPr/>
                    <a:lstStyle/>
                    <a:p>
                      <a:pPr>
                        <a:lnSpc>
                          <a:spcPct val="115000"/>
                        </a:lnSpc>
                        <a:spcAft>
                          <a:spcPts val="0"/>
                        </a:spcAft>
                      </a:pPr>
                      <a:r>
                        <a:rPr lang="it-IT" sz="1600"/>
                        <a:t>Catania CM</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dirty="0"/>
                        <a:t>27</a:t>
                      </a:r>
                      <a:endParaRPr lang="it-IT"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753.210</a:t>
                      </a:r>
                      <a:endParaRPr lang="it-IT" sz="1600">
                        <a:latin typeface="Calibri"/>
                        <a:ea typeface="Calibri"/>
                        <a:cs typeface="Times New Roman"/>
                      </a:endParaRPr>
                    </a:p>
                  </a:txBody>
                  <a:tcPr marL="44450" marR="44450" marT="0" marB="0" anchor="b"/>
                </a:tc>
                <a:tc>
                  <a:txBody>
                    <a:bodyPr/>
                    <a:lstStyle/>
                    <a:p>
                      <a:pPr marL="0" algn="r" defTabSz="914400" rtl="0" eaLnBrk="1" latinLnBrk="0" hangingPunct="1">
                        <a:lnSpc>
                          <a:spcPct val="115000"/>
                        </a:lnSpc>
                        <a:spcAft>
                          <a:spcPts val="0"/>
                        </a:spcAft>
                      </a:pPr>
                      <a:r>
                        <a:rPr lang="it-IT" sz="1600" kern="1200">
                          <a:solidFill>
                            <a:schemeClr val="dk1"/>
                          </a:solidFill>
                          <a:latin typeface="+mn-lt"/>
                          <a:ea typeface="+mn-ea"/>
                          <a:cs typeface="+mn-cs"/>
                        </a:rPr>
                        <a:t>18,2</a:t>
                      </a:r>
                    </a:p>
                  </a:txBody>
                  <a:tcPr marL="44450" marR="44450" marT="0" marB="0" anchor="b"/>
                </a:tc>
                <a:tc>
                  <a:txBody>
                    <a:bodyPr/>
                    <a:lstStyle/>
                    <a:p>
                      <a:pPr marL="0" algn="r" defTabSz="914400" rtl="0" eaLnBrk="1" latinLnBrk="0" hangingPunct="1">
                        <a:lnSpc>
                          <a:spcPct val="115000"/>
                        </a:lnSpc>
                        <a:spcAft>
                          <a:spcPts val="0"/>
                        </a:spcAft>
                      </a:pPr>
                      <a:r>
                        <a:rPr lang="it-IT" sz="1600" kern="1200" dirty="0">
                          <a:solidFill>
                            <a:schemeClr val="dk1"/>
                          </a:solidFill>
                          <a:latin typeface="+mn-lt"/>
                          <a:ea typeface="+mn-ea"/>
                          <a:cs typeface="+mn-cs"/>
                        </a:rPr>
                        <a:t>40,6</a:t>
                      </a:r>
                    </a:p>
                  </a:txBody>
                  <a:tcPr marL="44450" marR="44450" marT="0" marB="0" anchor="b"/>
                </a:tc>
                <a:tc>
                  <a:txBody>
                    <a:bodyPr/>
                    <a:lstStyle/>
                    <a:p>
                      <a:pPr algn="r">
                        <a:lnSpc>
                          <a:spcPct val="115000"/>
                        </a:lnSpc>
                        <a:spcAft>
                          <a:spcPts val="0"/>
                        </a:spcAft>
                      </a:pPr>
                      <a:r>
                        <a:rPr lang="it-IT" sz="1600" dirty="0"/>
                        <a:t>960</a:t>
                      </a:r>
                      <a:endParaRPr lang="it-IT"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dirty="0"/>
                        <a:t>785</a:t>
                      </a:r>
                      <a:endParaRPr lang="it-IT" sz="1600" dirty="0">
                        <a:latin typeface="Calibri"/>
                        <a:ea typeface="Calibri"/>
                        <a:cs typeface="Times New Roman"/>
                      </a:endParaRPr>
                    </a:p>
                  </a:txBody>
                  <a:tcPr marL="44450" marR="44450" marT="0" marB="0" anchor="b">
                    <a:solidFill>
                      <a:srgbClr val="FFFF00"/>
                    </a:solidFill>
                  </a:tcPr>
                </a:tc>
              </a:tr>
              <a:tr h="142875">
                <a:tc>
                  <a:txBody>
                    <a:bodyPr/>
                    <a:lstStyle/>
                    <a:p>
                      <a:pPr>
                        <a:lnSpc>
                          <a:spcPct val="115000"/>
                        </a:lnSpc>
                        <a:spcAft>
                          <a:spcPts val="0"/>
                        </a:spcAft>
                      </a:pPr>
                      <a:r>
                        <a:rPr lang="it-IT" sz="1600"/>
                        <a:t>Trapani LC</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dirty="0"/>
                        <a:t>24</a:t>
                      </a:r>
                      <a:endParaRPr lang="it-IT"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429.917</a:t>
                      </a:r>
                      <a:endParaRPr lang="it-IT" sz="1600">
                        <a:latin typeface="Calibri"/>
                        <a:ea typeface="Calibri"/>
                        <a:cs typeface="Times New Roman"/>
                      </a:endParaRPr>
                    </a:p>
                  </a:txBody>
                  <a:tcPr marL="44450" marR="44450" marT="0" marB="0" anchor="b"/>
                </a:tc>
                <a:tc>
                  <a:txBody>
                    <a:bodyPr/>
                    <a:lstStyle/>
                    <a:p>
                      <a:pPr marL="0" algn="r" defTabSz="914400" rtl="0" eaLnBrk="1" latinLnBrk="0" hangingPunct="1">
                        <a:lnSpc>
                          <a:spcPct val="115000"/>
                        </a:lnSpc>
                        <a:spcAft>
                          <a:spcPts val="0"/>
                        </a:spcAft>
                      </a:pPr>
                      <a:r>
                        <a:rPr lang="it-IT" sz="1600" kern="1200">
                          <a:solidFill>
                            <a:schemeClr val="dk1"/>
                          </a:solidFill>
                          <a:latin typeface="+mn-lt"/>
                          <a:ea typeface="+mn-ea"/>
                          <a:cs typeface="+mn-cs"/>
                        </a:rPr>
                        <a:t>24,1</a:t>
                      </a:r>
                    </a:p>
                  </a:txBody>
                  <a:tcPr marL="44450" marR="44450" marT="0" marB="0" anchor="b"/>
                </a:tc>
                <a:tc>
                  <a:txBody>
                    <a:bodyPr/>
                    <a:lstStyle/>
                    <a:p>
                      <a:pPr marL="0" algn="r" defTabSz="914400" rtl="0" eaLnBrk="1" latinLnBrk="0" hangingPunct="1">
                        <a:lnSpc>
                          <a:spcPct val="115000"/>
                        </a:lnSpc>
                        <a:spcAft>
                          <a:spcPts val="0"/>
                        </a:spcAft>
                      </a:pPr>
                      <a:r>
                        <a:rPr lang="it-IT" sz="1600" kern="1200" dirty="0">
                          <a:solidFill>
                            <a:schemeClr val="dk1"/>
                          </a:solidFill>
                          <a:latin typeface="+mn-lt"/>
                          <a:ea typeface="+mn-ea"/>
                          <a:cs typeface="+mn-cs"/>
                        </a:rPr>
                        <a:t>42,6</a:t>
                      </a:r>
                    </a:p>
                  </a:txBody>
                  <a:tcPr marL="44450" marR="44450" marT="0" marB="0" anchor="b">
                    <a:solidFill>
                      <a:srgbClr val="FFFF00"/>
                    </a:solidFill>
                  </a:tcPr>
                </a:tc>
                <a:tc>
                  <a:txBody>
                    <a:bodyPr/>
                    <a:lstStyle/>
                    <a:p>
                      <a:pPr algn="r">
                        <a:lnSpc>
                          <a:spcPct val="115000"/>
                        </a:lnSpc>
                        <a:spcAft>
                          <a:spcPts val="0"/>
                        </a:spcAft>
                      </a:pPr>
                      <a:r>
                        <a:rPr lang="it-IT" sz="1600"/>
                        <a:t>2.470</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174</a:t>
                      </a:r>
                      <a:endParaRPr lang="it-IT" sz="1600">
                        <a:latin typeface="Calibri"/>
                        <a:ea typeface="Calibri"/>
                        <a:cs typeface="Times New Roman"/>
                      </a:endParaRPr>
                    </a:p>
                  </a:txBody>
                  <a:tcPr marL="44450" marR="44450" marT="0" marB="0" anchor="b"/>
                </a:tc>
              </a:tr>
              <a:tr h="142875">
                <a:tc>
                  <a:txBody>
                    <a:bodyPr/>
                    <a:lstStyle/>
                    <a:p>
                      <a:pPr>
                        <a:lnSpc>
                          <a:spcPct val="115000"/>
                        </a:lnSpc>
                        <a:spcAft>
                          <a:spcPts val="0"/>
                        </a:spcAft>
                      </a:pPr>
                      <a:r>
                        <a:rPr lang="it-IT" sz="1600"/>
                        <a:t>Agrigento LC</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43</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446.837</a:t>
                      </a:r>
                      <a:endParaRPr lang="it-IT" sz="1600">
                        <a:latin typeface="Calibri"/>
                        <a:ea typeface="Calibri"/>
                        <a:cs typeface="Times New Roman"/>
                      </a:endParaRPr>
                    </a:p>
                  </a:txBody>
                  <a:tcPr marL="44450" marR="44450" marT="0" marB="0" anchor="b"/>
                </a:tc>
                <a:tc>
                  <a:txBody>
                    <a:bodyPr/>
                    <a:lstStyle/>
                    <a:p>
                      <a:pPr marL="0" algn="r" defTabSz="914400" rtl="0" eaLnBrk="1" latinLnBrk="0" hangingPunct="1">
                        <a:lnSpc>
                          <a:spcPct val="115000"/>
                        </a:lnSpc>
                        <a:spcAft>
                          <a:spcPts val="0"/>
                        </a:spcAft>
                      </a:pPr>
                      <a:r>
                        <a:rPr lang="it-IT" sz="1600" kern="1200" dirty="0">
                          <a:solidFill>
                            <a:schemeClr val="dk1"/>
                          </a:solidFill>
                          <a:latin typeface="+mn-lt"/>
                          <a:ea typeface="+mn-ea"/>
                          <a:cs typeface="+mn-cs"/>
                        </a:rPr>
                        <a:t>20,6</a:t>
                      </a:r>
                    </a:p>
                  </a:txBody>
                  <a:tcPr marL="44450" marR="44450" marT="0" marB="0" anchor="b"/>
                </a:tc>
                <a:tc>
                  <a:txBody>
                    <a:bodyPr/>
                    <a:lstStyle/>
                    <a:p>
                      <a:pPr marL="0" algn="r" defTabSz="914400" rtl="0" eaLnBrk="1" latinLnBrk="0" hangingPunct="1">
                        <a:lnSpc>
                          <a:spcPct val="115000"/>
                        </a:lnSpc>
                        <a:spcAft>
                          <a:spcPts val="0"/>
                        </a:spcAft>
                      </a:pPr>
                      <a:r>
                        <a:rPr lang="it-IT" sz="1600" kern="1200" dirty="0">
                          <a:solidFill>
                            <a:schemeClr val="dk1"/>
                          </a:solidFill>
                          <a:latin typeface="+mn-lt"/>
                          <a:ea typeface="+mn-ea"/>
                          <a:cs typeface="+mn-cs"/>
                        </a:rPr>
                        <a:t>41,9</a:t>
                      </a:r>
                    </a:p>
                  </a:txBody>
                  <a:tcPr marL="44450" marR="44450" marT="0" marB="0" anchor="b">
                    <a:solidFill>
                      <a:srgbClr val="FFFF00"/>
                    </a:solidFill>
                  </a:tcPr>
                </a:tc>
                <a:tc>
                  <a:txBody>
                    <a:bodyPr/>
                    <a:lstStyle/>
                    <a:p>
                      <a:pPr algn="r">
                        <a:lnSpc>
                          <a:spcPct val="115000"/>
                        </a:lnSpc>
                        <a:spcAft>
                          <a:spcPts val="0"/>
                        </a:spcAft>
                      </a:pPr>
                      <a:r>
                        <a:rPr lang="it-IT" sz="1600"/>
                        <a:t>3.053</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146</a:t>
                      </a:r>
                      <a:endParaRPr lang="it-IT" sz="1600">
                        <a:latin typeface="Calibri"/>
                        <a:ea typeface="Calibri"/>
                        <a:cs typeface="Times New Roman"/>
                      </a:endParaRPr>
                    </a:p>
                  </a:txBody>
                  <a:tcPr marL="44450" marR="44450" marT="0" marB="0" anchor="b"/>
                </a:tc>
              </a:tr>
              <a:tr h="142875">
                <a:tc>
                  <a:txBody>
                    <a:bodyPr/>
                    <a:lstStyle/>
                    <a:p>
                      <a:pPr>
                        <a:lnSpc>
                          <a:spcPct val="115000"/>
                        </a:lnSpc>
                        <a:spcAft>
                          <a:spcPts val="0"/>
                        </a:spcAft>
                      </a:pPr>
                      <a:r>
                        <a:rPr lang="it-IT" sz="1600"/>
                        <a:t>Caltanissetta LC</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22</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273.099</a:t>
                      </a:r>
                      <a:endParaRPr lang="it-IT" sz="1600">
                        <a:latin typeface="Calibri"/>
                        <a:ea typeface="Calibri"/>
                        <a:cs typeface="Times New Roman"/>
                      </a:endParaRPr>
                    </a:p>
                  </a:txBody>
                  <a:tcPr marL="44450" marR="44450" marT="0" marB="0" anchor="b"/>
                </a:tc>
                <a:tc>
                  <a:txBody>
                    <a:bodyPr/>
                    <a:lstStyle/>
                    <a:p>
                      <a:pPr marL="0" algn="r" defTabSz="914400" rtl="0" eaLnBrk="1" latinLnBrk="0" hangingPunct="1">
                        <a:lnSpc>
                          <a:spcPct val="115000"/>
                        </a:lnSpc>
                        <a:spcAft>
                          <a:spcPts val="0"/>
                        </a:spcAft>
                      </a:pPr>
                      <a:r>
                        <a:rPr lang="it-IT" sz="1600" kern="1200">
                          <a:solidFill>
                            <a:schemeClr val="dk1"/>
                          </a:solidFill>
                          <a:latin typeface="+mn-lt"/>
                          <a:ea typeface="+mn-ea"/>
                          <a:cs typeface="+mn-cs"/>
                        </a:rPr>
                        <a:t>18,5</a:t>
                      </a:r>
                    </a:p>
                  </a:txBody>
                  <a:tcPr marL="44450" marR="44450" marT="0" marB="0" anchor="b"/>
                </a:tc>
                <a:tc>
                  <a:txBody>
                    <a:bodyPr/>
                    <a:lstStyle/>
                    <a:p>
                      <a:pPr marL="0" algn="r" defTabSz="914400" rtl="0" eaLnBrk="1" latinLnBrk="0" hangingPunct="1">
                        <a:lnSpc>
                          <a:spcPct val="115000"/>
                        </a:lnSpc>
                        <a:spcAft>
                          <a:spcPts val="0"/>
                        </a:spcAft>
                      </a:pPr>
                      <a:r>
                        <a:rPr lang="it-IT" sz="1600" kern="1200" dirty="0">
                          <a:solidFill>
                            <a:schemeClr val="dk1"/>
                          </a:solidFill>
                          <a:latin typeface="+mn-lt"/>
                          <a:ea typeface="+mn-ea"/>
                          <a:cs typeface="+mn-cs"/>
                        </a:rPr>
                        <a:t>41,1</a:t>
                      </a:r>
                    </a:p>
                  </a:txBody>
                  <a:tcPr marL="44450" marR="44450" marT="0" marB="0" anchor="b"/>
                </a:tc>
                <a:tc>
                  <a:txBody>
                    <a:bodyPr/>
                    <a:lstStyle/>
                    <a:p>
                      <a:pPr algn="r">
                        <a:lnSpc>
                          <a:spcPct val="115000"/>
                        </a:lnSpc>
                        <a:spcAft>
                          <a:spcPts val="0"/>
                        </a:spcAft>
                      </a:pPr>
                      <a:r>
                        <a:rPr lang="it-IT" sz="1600"/>
                        <a:t>2.138</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dirty="0"/>
                        <a:t>128</a:t>
                      </a:r>
                      <a:endParaRPr lang="it-IT" sz="1600" dirty="0">
                        <a:latin typeface="Calibri"/>
                        <a:ea typeface="Calibri"/>
                        <a:cs typeface="Times New Roman"/>
                      </a:endParaRPr>
                    </a:p>
                  </a:txBody>
                  <a:tcPr marL="44450" marR="44450" marT="0" marB="0" anchor="b"/>
                </a:tc>
              </a:tr>
              <a:tr h="142875">
                <a:tc>
                  <a:txBody>
                    <a:bodyPr/>
                    <a:lstStyle/>
                    <a:p>
                      <a:pPr>
                        <a:lnSpc>
                          <a:spcPct val="115000"/>
                        </a:lnSpc>
                        <a:spcAft>
                          <a:spcPts val="0"/>
                        </a:spcAft>
                      </a:pPr>
                      <a:r>
                        <a:rPr lang="it-IT" sz="1600"/>
                        <a:t>Enna LC</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20</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173.451</a:t>
                      </a:r>
                      <a:endParaRPr lang="it-IT" sz="1600">
                        <a:latin typeface="Calibri"/>
                        <a:ea typeface="Calibri"/>
                        <a:cs typeface="Times New Roman"/>
                      </a:endParaRPr>
                    </a:p>
                  </a:txBody>
                  <a:tcPr marL="44450" marR="44450" marT="0" marB="0" anchor="b"/>
                </a:tc>
                <a:tc>
                  <a:txBody>
                    <a:bodyPr/>
                    <a:lstStyle/>
                    <a:p>
                      <a:pPr marL="0" algn="r" defTabSz="914400" rtl="0" eaLnBrk="1" latinLnBrk="0" hangingPunct="1">
                        <a:lnSpc>
                          <a:spcPct val="115000"/>
                        </a:lnSpc>
                        <a:spcAft>
                          <a:spcPts val="0"/>
                        </a:spcAft>
                      </a:pPr>
                      <a:r>
                        <a:rPr lang="it-IT" sz="1600" kern="1200">
                          <a:solidFill>
                            <a:schemeClr val="dk1"/>
                          </a:solidFill>
                          <a:latin typeface="+mn-lt"/>
                          <a:ea typeface="+mn-ea"/>
                          <a:cs typeface="+mn-cs"/>
                        </a:rPr>
                        <a:t>14,5</a:t>
                      </a:r>
                    </a:p>
                  </a:txBody>
                  <a:tcPr marL="44450" marR="44450" marT="0" marB="0" anchor="b"/>
                </a:tc>
                <a:tc>
                  <a:txBody>
                    <a:bodyPr/>
                    <a:lstStyle/>
                    <a:p>
                      <a:pPr marL="0" algn="r" defTabSz="914400" rtl="0" eaLnBrk="1" latinLnBrk="0" hangingPunct="1">
                        <a:lnSpc>
                          <a:spcPct val="115000"/>
                        </a:lnSpc>
                        <a:spcAft>
                          <a:spcPts val="0"/>
                        </a:spcAft>
                      </a:pPr>
                      <a:r>
                        <a:rPr lang="it-IT" sz="1600" kern="1200" dirty="0">
                          <a:solidFill>
                            <a:schemeClr val="dk1"/>
                          </a:solidFill>
                          <a:latin typeface="+mn-lt"/>
                          <a:ea typeface="+mn-ea"/>
                          <a:cs typeface="+mn-cs"/>
                        </a:rPr>
                        <a:t>42,4</a:t>
                      </a:r>
                    </a:p>
                  </a:txBody>
                  <a:tcPr marL="44450" marR="44450" marT="0" marB="0" anchor="b">
                    <a:solidFill>
                      <a:srgbClr val="FFFF00"/>
                    </a:solidFill>
                  </a:tcPr>
                </a:tc>
                <a:tc>
                  <a:txBody>
                    <a:bodyPr/>
                    <a:lstStyle/>
                    <a:p>
                      <a:pPr marL="0" algn="r" defTabSz="914400" rtl="0" eaLnBrk="1" latinLnBrk="0" hangingPunct="1">
                        <a:lnSpc>
                          <a:spcPct val="115000"/>
                        </a:lnSpc>
                        <a:spcAft>
                          <a:spcPts val="0"/>
                        </a:spcAft>
                      </a:pPr>
                      <a:r>
                        <a:rPr lang="it-IT" sz="1600" kern="1200" dirty="0"/>
                        <a:t>2.575</a:t>
                      </a:r>
                      <a:endParaRPr lang="it-IT" sz="1600" kern="1200" dirty="0">
                        <a:solidFill>
                          <a:schemeClr val="dk1"/>
                        </a:solidFill>
                        <a:latin typeface="+mn-lt"/>
                        <a:ea typeface="+mn-ea"/>
                        <a:cs typeface="+mn-cs"/>
                      </a:endParaRPr>
                    </a:p>
                  </a:txBody>
                  <a:tcPr marL="44450" marR="44450" marT="0" marB="0" anchor="b"/>
                </a:tc>
                <a:tc>
                  <a:txBody>
                    <a:bodyPr/>
                    <a:lstStyle/>
                    <a:p>
                      <a:pPr marL="0" algn="r" defTabSz="914400" rtl="0" eaLnBrk="1" latinLnBrk="0" hangingPunct="1">
                        <a:lnSpc>
                          <a:spcPct val="115000"/>
                        </a:lnSpc>
                        <a:spcAft>
                          <a:spcPts val="0"/>
                        </a:spcAft>
                      </a:pPr>
                      <a:r>
                        <a:rPr lang="it-IT" sz="1600" kern="1200" dirty="0"/>
                        <a:t>67</a:t>
                      </a:r>
                      <a:endParaRPr lang="it-IT" sz="1600" kern="1200" dirty="0">
                        <a:solidFill>
                          <a:schemeClr val="dk1"/>
                        </a:solidFill>
                        <a:latin typeface="+mn-lt"/>
                        <a:ea typeface="+mn-ea"/>
                        <a:cs typeface="+mn-cs"/>
                      </a:endParaRPr>
                    </a:p>
                  </a:txBody>
                  <a:tcPr marL="44450" marR="44450" marT="0" marB="0" anchor="b"/>
                </a:tc>
              </a:tr>
              <a:tr h="142875">
                <a:tc>
                  <a:txBody>
                    <a:bodyPr/>
                    <a:lstStyle/>
                    <a:p>
                      <a:pPr>
                        <a:lnSpc>
                          <a:spcPct val="115000"/>
                        </a:lnSpc>
                        <a:spcAft>
                          <a:spcPts val="0"/>
                        </a:spcAft>
                      </a:pPr>
                      <a:r>
                        <a:rPr lang="it-IT" sz="1600"/>
                        <a:t>Ragusa LC</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dirty="0"/>
                        <a:t>12</a:t>
                      </a:r>
                      <a:endParaRPr lang="it-IT"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307.492</a:t>
                      </a:r>
                      <a:endParaRPr lang="it-IT" sz="1600">
                        <a:latin typeface="Calibri"/>
                        <a:ea typeface="Calibri"/>
                        <a:cs typeface="Times New Roman"/>
                      </a:endParaRPr>
                    </a:p>
                  </a:txBody>
                  <a:tcPr marL="44450" marR="44450" marT="0" marB="0" anchor="b"/>
                </a:tc>
                <a:tc>
                  <a:txBody>
                    <a:bodyPr/>
                    <a:lstStyle/>
                    <a:p>
                      <a:pPr marL="0" algn="r" defTabSz="914400" rtl="0" eaLnBrk="1" latinLnBrk="0" hangingPunct="1">
                        <a:lnSpc>
                          <a:spcPct val="115000"/>
                        </a:lnSpc>
                        <a:spcAft>
                          <a:spcPts val="0"/>
                        </a:spcAft>
                      </a:pPr>
                      <a:r>
                        <a:rPr lang="it-IT" sz="1600" kern="1200" dirty="0">
                          <a:solidFill>
                            <a:schemeClr val="dk1"/>
                          </a:solidFill>
                          <a:latin typeface="+mn-lt"/>
                          <a:ea typeface="+mn-ea"/>
                          <a:cs typeface="+mn-cs"/>
                        </a:rPr>
                        <a:t>53,9</a:t>
                      </a:r>
                    </a:p>
                  </a:txBody>
                  <a:tcPr marL="44450" marR="44450" marT="0" marB="0" anchor="b">
                    <a:solidFill>
                      <a:srgbClr val="FFFF00"/>
                    </a:solidFill>
                  </a:tcPr>
                </a:tc>
                <a:tc>
                  <a:txBody>
                    <a:bodyPr/>
                    <a:lstStyle/>
                    <a:p>
                      <a:pPr marL="0" algn="r" defTabSz="914400" rtl="0" eaLnBrk="1" latinLnBrk="0" hangingPunct="1">
                        <a:lnSpc>
                          <a:spcPct val="115000"/>
                        </a:lnSpc>
                        <a:spcAft>
                          <a:spcPts val="0"/>
                        </a:spcAft>
                      </a:pPr>
                      <a:r>
                        <a:rPr lang="it-IT" sz="1600" kern="1200" dirty="0">
                          <a:solidFill>
                            <a:schemeClr val="dk1"/>
                          </a:solidFill>
                          <a:latin typeface="+mn-lt"/>
                          <a:ea typeface="+mn-ea"/>
                          <a:cs typeface="+mn-cs"/>
                        </a:rPr>
                        <a:t>41,3</a:t>
                      </a:r>
                    </a:p>
                  </a:txBody>
                  <a:tcPr marL="44450" marR="44450" marT="0" marB="0" anchor="b"/>
                </a:tc>
                <a:tc>
                  <a:txBody>
                    <a:bodyPr/>
                    <a:lstStyle/>
                    <a:p>
                      <a:pPr algn="r">
                        <a:lnSpc>
                          <a:spcPct val="115000"/>
                        </a:lnSpc>
                        <a:spcAft>
                          <a:spcPts val="0"/>
                        </a:spcAft>
                      </a:pPr>
                      <a:r>
                        <a:rPr lang="it-IT" sz="1600"/>
                        <a:t>1.624</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dirty="0"/>
                        <a:t>189</a:t>
                      </a:r>
                      <a:endParaRPr lang="it-IT" sz="1600" dirty="0">
                        <a:latin typeface="Calibri"/>
                        <a:ea typeface="Calibri"/>
                        <a:cs typeface="Times New Roman"/>
                      </a:endParaRPr>
                    </a:p>
                  </a:txBody>
                  <a:tcPr marL="44450" marR="44450" marT="0" marB="0" anchor="b"/>
                </a:tc>
              </a:tr>
              <a:tr h="142875">
                <a:tc>
                  <a:txBody>
                    <a:bodyPr/>
                    <a:lstStyle/>
                    <a:p>
                      <a:pPr>
                        <a:lnSpc>
                          <a:spcPct val="115000"/>
                        </a:lnSpc>
                        <a:spcAft>
                          <a:spcPts val="0"/>
                        </a:spcAft>
                      </a:pPr>
                      <a:r>
                        <a:rPr lang="it-IT" sz="1600"/>
                        <a:t>Siracusa LC</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21</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399.933</a:t>
                      </a:r>
                      <a:endParaRPr lang="it-IT" sz="1600">
                        <a:latin typeface="Calibri"/>
                        <a:ea typeface="Calibri"/>
                        <a:cs typeface="Times New Roman"/>
                      </a:endParaRPr>
                    </a:p>
                  </a:txBody>
                  <a:tcPr marL="44450" marR="44450" marT="0" marB="0" anchor="b"/>
                </a:tc>
                <a:tc>
                  <a:txBody>
                    <a:bodyPr/>
                    <a:lstStyle/>
                    <a:p>
                      <a:pPr marL="0" algn="r" defTabSz="914400" rtl="0" eaLnBrk="1" latinLnBrk="0" hangingPunct="1">
                        <a:lnSpc>
                          <a:spcPct val="115000"/>
                        </a:lnSpc>
                        <a:spcAft>
                          <a:spcPts val="0"/>
                        </a:spcAft>
                      </a:pPr>
                      <a:r>
                        <a:rPr lang="it-IT" sz="1600" kern="1200">
                          <a:solidFill>
                            <a:schemeClr val="dk1"/>
                          </a:solidFill>
                          <a:latin typeface="+mn-lt"/>
                          <a:ea typeface="+mn-ea"/>
                          <a:cs typeface="+mn-cs"/>
                        </a:rPr>
                        <a:t>23,6</a:t>
                      </a:r>
                    </a:p>
                  </a:txBody>
                  <a:tcPr marL="44450" marR="44450" marT="0" marB="0" anchor="b"/>
                </a:tc>
                <a:tc>
                  <a:txBody>
                    <a:bodyPr/>
                    <a:lstStyle/>
                    <a:p>
                      <a:pPr marL="0" algn="r" defTabSz="914400" rtl="0" eaLnBrk="1" latinLnBrk="0" hangingPunct="1">
                        <a:lnSpc>
                          <a:spcPct val="115000"/>
                        </a:lnSpc>
                        <a:spcAft>
                          <a:spcPts val="0"/>
                        </a:spcAft>
                      </a:pPr>
                      <a:r>
                        <a:rPr lang="it-IT" sz="1600" kern="1200" dirty="0">
                          <a:solidFill>
                            <a:schemeClr val="dk1"/>
                          </a:solidFill>
                          <a:latin typeface="+mn-lt"/>
                          <a:ea typeface="+mn-ea"/>
                          <a:cs typeface="+mn-cs"/>
                        </a:rPr>
                        <a:t>41,8</a:t>
                      </a:r>
                    </a:p>
                  </a:txBody>
                  <a:tcPr marL="44450" marR="44450" marT="0" marB="0" anchor="b">
                    <a:solidFill>
                      <a:srgbClr val="FFFF00"/>
                    </a:solidFill>
                  </a:tcPr>
                </a:tc>
                <a:tc>
                  <a:txBody>
                    <a:bodyPr/>
                    <a:lstStyle/>
                    <a:p>
                      <a:pPr algn="r">
                        <a:lnSpc>
                          <a:spcPct val="115000"/>
                        </a:lnSpc>
                        <a:spcAft>
                          <a:spcPts val="0"/>
                        </a:spcAft>
                      </a:pPr>
                      <a:r>
                        <a:rPr lang="it-IT" sz="1600"/>
                        <a:t>2.124</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188</a:t>
                      </a:r>
                      <a:endParaRPr lang="it-IT" sz="1600">
                        <a:latin typeface="Calibri"/>
                        <a:ea typeface="Calibri"/>
                        <a:cs typeface="Times New Roman"/>
                      </a:endParaRPr>
                    </a:p>
                  </a:txBody>
                  <a:tcPr marL="44450" marR="44450" marT="0" marB="0" anchor="b"/>
                </a:tc>
              </a:tr>
              <a:tr h="142875">
                <a:tc>
                  <a:txBody>
                    <a:bodyPr/>
                    <a:lstStyle/>
                    <a:p>
                      <a:pPr>
                        <a:lnSpc>
                          <a:spcPct val="115000"/>
                        </a:lnSpc>
                        <a:spcAft>
                          <a:spcPts val="0"/>
                        </a:spcAft>
                      </a:pPr>
                      <a:r>
                        <a:rPr lang="it-IT" sz="1600"/>
                        <a:t>Palermo LC</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56</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210.945</a:t>
                      </a:r>
                      <a:endParaRPr lang="it-IT" sz="1600">
                        <a:latin typeface="Calibri"/>
                        <a:ea typeface="Calibri"/>
                        <a:cs typeface="Times New Roman"/>
                      </a:endParaRPr>
                    </a:p>
                  </a:txBody>
                  <a:tcPr marL="44450" marR="44450" marT="0" marB="0" anchor="b"/>
                </a:tc>
                <a:tc>
                  <a:txBody>
                    <a:bodyPr/>
                    <a:lstStyle/>
                    <a:p>
                      <a:pPr marL="0" algn="r" defTabSz="914400" rtl="0" eaLnBrk="1" latinLnBrk="0" hangingPunct="1">
                        <a:lnSpc>
                          <a:spcPct val="115000"/>
                        </a:lnSpc>
                        <a:spcAft>
                          <a:spcPts val="0"/>
                        </a:spcAft>
                      </a:pPr>
                      <a:r>
                        <a:rPr lang="it-IT" sz="1600" kern="1200" dirty="0">
                          <a:solidFill>
                            <a:schemeClr val="dk1"/>
                          </a:solidFill>
                          <a:latin typeface="+mn-lt"/>
                          <a:ea typeface="+mn-ea"/>
                          <a:cs typeface="+mn-cs"/>
                        </a:rPr>
                        <a:t>14,3</a:t>
                      </a:r>
                    </a:p>
                  </a:txBody>
                  <a:tcPr marL="44450" marR="44450" marT="0" marB="0" anchor="b"/>
                </a:tc>
                <a:tc>
                  <a:txBody>
                    <a:bodyPr/>
                    <a:lstStyle/>
                    <a:p>
                      <a:pPr marL="0" algn="r" defTabSz="914400" rtl="0" eaLnBrk="1" latinLnBrk="0" hangingPunct="1">
                        <a:lnSpc>
                          <a:spcPct val="115000"/>
                        </a:lnSpc>
                        <a:spcAft>
                          <a:spcPts val="0"/>
                        </a:spcAft>
                      </a:pPr>
                      <a:r>
                        <a:rPr lang="it-IT" sz="1600" kern="1200" dirty="0">
                          <a:solidFill>
                            <a:schemeClr val="dk1"/>
                          </a:solidFill>
                          <a:latin typeface="+mn-lt"/>
                          <a:ea typeface="+mn-ea"/>
                          <a:cs typeface="+mn-cs"/>
                        </a:rPr>
                        <a:t>44,2</a:t>
                      </a:r>
                    </a:p>
                  </a:txBody>
                  <a:tcPr marL="44450" marR="44450" marT="0" marB="0" anchor="b">
                    <a:solidFill>
                      <a:srgbClr val="FFFF00"/>
                    </a:solidFill>
                  </a:tcPr>
                </a:tc>
                <a:tc>
                  <a:txBody>
                    <a:bodyPr/>
                    <a:lstStyle/>
                    <a:p>
                      <a:pPr algn="r">
                        <a:lnSpc>
                          <a:spcPct val="115000"/>
                        </a:lnSpc>
                        <a:spcAft>
                          <a:spcPts val="0"/>
                        </a:spcAft>
                      </a:pPr>
                      <a:r>
                        <a:rPr lang="it-IT" sz="1600" dirty="0"/>
                        <a:t>3.634</a:t>
                      </a:r>
                      <a:endParaRPr lang="it-IT"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dirty="0"/>
                        <a:t>58</a:t>
                      </a:r>
                      <a:endParaRPr lang="it-IT" sz="1600" dirty="0">
                        <a:latin typeface="Calibri"/>
                        <a:ea typeface="Calibri"/>
                        <a:cs typeface="Times New Roman"/>
                      </a:endParaRPr>
                    </a:p>
                  </a:txBody>
                  <a:tcPr marL="44450" marR="44450" marT="0" marB="0" anchor="b"/>
                </a:tc>
              </a:tr>
              <a:tr h="142875">
                <a:tc>
                  <a:txBody>
                    <a:bodyPr/>
                    <a:lstStyle/>
                    <a:p>
                      <a:pPr>
                        <a:lnSpc>
                          <a:spcPct val="115000"/>
                        </a:lnSpc>
                        <a:spcAft>
                          <a:spcPts val="0"/>
                        </a:spcAft>
                      </a:pPr>
                      <a:r>
                        <a:rPr lang="it-IT" sz="1600"/>
                        <a:t>Messina LC</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dirty="0"/>
                        <a:t>57</a:t>
                      </a:r>
                      <a:endParaRPr lang="it-IT"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dirty="0"/>
                        <a:t>171.515</a:t>
                      </a:r>
                      <a:endParaRPr lang="it-IT" sz="1600" dirty="0">
                        <a:latin typeface="Calibri"/>
                        <a:ea typeface="Calibri"/>
                        <a:cs typeface="Times New Roman"/>
                      </a:endParaRPr>
                    </a:p>
                  </a:txBody>
                  <a:tcPr marL="44450" marR="44450" marT="0" marB="0" anchor="b"/>
                </a:tc>
                <a:tc>
                  <a:txBody>
                    <a:bodyPr/>
                    <a:lstStyle/>
                    <a:p>
                      <a:pPr marL="0" algn="r" defTabSz="914400" rtl="0" eaLnBrk="1" latinLnBrk="0" hangingPunct="1">
                        <a:lnSpc>
                          <a:spcPct val="115000"/>
                        </a:lnSpc>
                        <a:spcAft>
                          <a:spcPts val="0"/>
                        </a:spcAft>
                      </a:pPr>
                      <a:r>
                        <a:rPr lang="it-IT" sz="1600" kern="1200">
                          <a:solidFill>
                            <a:schemeClr val="dk1"/>
                          </a:solidFill>
                          <a:latin typeface="+mn-lt"/>
                          <a:ea typeface="+mn-ea"/>
                          <a:cs typeface="+mn-cs"/>
                        </a:rPr>
                        <a:t>23,0</a:t>
                      </a:r>
                    </a:p>
                  </a:txBody>
                  <a:tcPr marL="44450" marR="44450" marT="0" marB="0" anchor="b"/>
                </a:tc>
                <a:tc>
                  <a:txBody>
                    <a:bodyPr/>
                    <a:lstStyle/>
                    <a:p>
                      <a:pPr marL="0" algn="r" defTabSz="914400" rtl="0" eaLnBrk="1" latinLnBrk="0" hangingPunct="1">
                        <a:lnSpc>
                          <a:spcPct val="115000"/>
                        </a:lnSpc>
                        <a:spcAft>
                          <a:spcPts val="0"/>
                        </a:spcAft>
                      </a:pPr>
                      <a:r>
                        <a:rPr lang="it-IT" sz="1600" kern="1200" dirty="0">
                          <a:solidFill>
                            <a:schemeClr val="dk1"/>
                          </a:solidFill>
                          <a:latin typeface="+mn-lt"/>
                          <a:ea typeface="+mn-ea"/>
                          <a:cs typeface="+mn-cs"/>
                        </a:rPr>
                        <a:t>44,3</a:t>
                      </a:r>
                    </a:p>
                  </a:txBody>
                  <a:tcPr marL="44450" marR="44450" marT="0" marB="0" anchor="b">
                    <a:solidFill>
                      <a:srgbClr val="FFFF00"/>
                    </a:solidFill>
                  </a:tcPr>
                </a:tc>
                <a:tc>
                  <a:txBody>
                    <a:bodyPr/>
                    <a:lstStyle/>
                    <a:p>
                      <a:pPr algn="r">
                        <a:lnSpc>
                          <a:spcPct val="115000"/>
                        </a:lnSpc>
                        <a:spcAft>
                          <a:spcPts val="0"/>
                        </a:spcAft>
                      </a:pPr>
                      <a:r>
                        <a:rPr lang="it-IT" sz="1600"/>
                        <a:t>2.128</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81</a:t>
                      </a:r>
                      <a:endParaRPr lang="it-IT" sz="1600">
                        <a:latin typeface="Calibri"/>
                        <a:ea typeface="Calibri"/>
                        <a:cs typeface="Times New Roman"/>
                      </a:endParaRPr>
                    </a:p>
                  </a:txBody>
                  <a:tcPr marL="44450" marR="44450" marT="0" marB="0" anchor="b"/>
                </a:tc>
              </a:tr>
              <a:tr h="142875">
                <a:tc>
                  <a:txBody>
                    <a:bodyPr/>
                    <a:lstStyle/>
                    <a:p>
                      <a:pPr>
                        <a:lnSpc>
                          <a:spcPct val="115000"/>
                        </a:lnSpc>
                        <a:spcAft>
                          <a:spcPts val="0"/>
                        </a:spcAft>
                      </a:pPr>
                      <a:r>
                        <a:rPr lang="it-IT" sz="1600"/>
                        <a:t>Catania LC</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31</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325.556</a:t>
                      </a:r>
                      <a:endParaRPr lang="it-IT" sz="1600">
                        <a:latin typeface="Calibri"/>
                        <a:ea typeface="Calibri"/>
                        <a:cs typeface="Times New Roman"/>
                      </a:endParaRPr>
                    </a:p>
                  </a:txBody>
                  <a:tcPr marL="44450" marR="44450" marT="0" marB="0" anchor="b"/>
                </a:tc>
                <a:tc>
                  <a:txBody>
                    <a:bodyPr/>
                    <a:lstStyle/>
                    <a:p>
                      <a:pPr marL="0" algn="r" defTabSz="914400" rtl="0" eaLnBrk="1" latinLnBrk="0" hangingPunct="1">
                        <a:lnSpc>
                          <a:spcPct val="115000"/>
                        </a:lnSpc>
                        <a:spcAft>
                          <a:spcPts val="0"/>
                        </a:spcAft>
                      </a:pPr>
                      <a:r>
                        <a:rPr lang="it-IT" sz="1600" kern="1200">
                          <a:solidFill>
                            <a:schemeClr val="dk1"/>
                          </a:solidFill>
                          <a:latin typeface="+mn-lt"/>
                          <a:ea typeface="+mn-ea"/>
                          <a:cs typeface="+mn-cs"/>
                        </a:rPr>
                        <a:t>22,1</a:t>
                      </a:r>
                    </a:p>
                  </a:txBody>
                  <a:tcPr marL="44450" marR="44450" marT="0" marB="0" anchor="b"/>
                </a:tc>
                <a:tc>
                  <a:txBody>
                    <a:bodyPr/>
                    <a:lstStyle/>
                    <a:p>
                      <a:pPr marL="0" algn="r" defTabSz="914400" rtl="0" eaLnBrk="1" latinLnBrk="0" hangingPunct="1">
                        <a:lnSpc>
                          <a:spcPct val="115000"/>
                        </a:lnSpc>
                        <a:spcAft>
                          <a:spcPts val="0"/>
                        </a:spcAft>
                      </a:pPr>
                      <a:r>
                        <a:rPr lang="it-IT" sz="1600" kern="1200" dirty="0">
                          <a:solidFill>
                            <a:schemeClr val="dk1"/>
                          </a:solidFill>
                          <a:latin typeface="+mn-lt"/>
                          <a:ea typeface="+mn-ea"/>
                          <a:cs typeface="+mn-cs"/>
                        </a:rPr>
                        <a:t>41,1</a:t>
                      </a:r>
                    </a:p>
                  </a:txBody>
                  <a:tcPr marL="44450" marR="44450" marT="0" marB="0" anchor="b"/>
                </a:tc>
                <a:tc>
                  <a:txBody>
                    <a:bodyPr/>
                    <a:lstStyle/>
                    <a:p>
                      <a:pPr algn="r">
                        <a:lnSpc>
                          <a:spcPct val="115000"/>
                        </a:lnSpc>
                        <a:spcAft>
                          <a:spcPts val="0"/>
                        </a:spcAft>
                      </a:pPr>
                      <a:r>
                        <a:rPr lang="it-IT" sz="1600"/>
                        <a:t>2.614</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125</a:t>
                      </a:r>
                      <a:endParaRPr lang="it-IT" sz="1600">
                        <a:latin typeface="Calibri"/>
                        <a:ea typeface="Calibri"/>
                        <a:cs typeface="Times New Roman"/>
                      </a:endParaRPr>
                    </a:p>
                  </a:txBody>
                  <a:tcPr marL="44450" marR="44450" marT="0" marB="0" anchor="b"/>
                </a:tc>
              </a:tr>
              <a:tr h="252000">
                <a:tc>
                  <a:txBody>
                    <a:bodyPr/>
                    <a:lstStyle/>
                    <a:p>
                      <a:pPr>
                        <a:lnSpc>
                          <a:spcPct val="115000"/>
                        </a:lnSpc>
                        <a:spcAft>
                          <a:spcPts val="0"/>
                        </a:spcAft>
                      </a:pPr>
                      <a:r>
                        <a:rPr lang="it-IT" sz="1600"/>
                        <a:t> </a:t>
                      </a:r>
                      <a:endParaRPr lang="it-IT" sz="1600">
                        <a:latin typeface="Calibri"/>
                        <a:ea typeface="Calibri"/>
                        <a:cs typeface="Times New Roman"/>
                      </a:endParaRPr>
                    </a:p>
                  </a:txBody>
                  <a:tcPr marL="44450" marR="44450" marT="0" marB="0" anchor="b"/>
                </a:tc>
                <a:tc>
                  <a:txBody>
                    <a:bodyPr/>
                    <a:lstStyle/>
                    <a:p>
                      <a:pPr>
                        <a:lnSpc>
                          <a:spcPct val="115000"/>
                        </a:lnSpc>
                      </a:pPr>
                      <a:endParaRPr lang="it-IT" sz="1600">
                        <a:latin typeface="Calibri"/>
                        <a:ea typeface="Times New Roman"/>
                      </a:endParaRPr>
                    </a:p>
                  </a:txBody>
                  <a:tcPr marL="44450" marR="44450" marT="0" marB="0" anchor="b"/>
                </a:tc>
                <a:tc>
                  <a:txBody>
                    <a:bodyPr/>
                    <a:lstStyle/>
                    <a:p>
                      <a:pPr>
                        <a:lnSpc>
                          <a:spcPct val="115000"/>
                        </a:lnSpc>
                      </a:pPr>
                      <a:endParaRPr lang="it-IT" sz="1600">
                        <a:latin typeface="Calibri"/>
                        <a:ea typeface="Times New Roman"/>
                      </a:endParaRPr>
                    </a:p>
                  </a:txBody>
                  <a:tcPr marL="44450" marR="44450" marT="0" marB="0" anchor="b"/>
                </a:tc>
                <a:tc>
                  <a:txBody>
                    <a:bodyPr/>
                    <a:lstStyle/>
                    <a:p>
                      <a:pPr marL="0" algn="r" defTabSz="914400" rtl="0" eaLnBrk="1" latinLnBrk="0" hangingPunct="1">
                        <a:lnSpc>
                          <a:spcPct val="115000"/>
                        </a:lnSpc>
                        <a:spcAft>
                          <a:spcPts val="0"/>
                        </a:spcAft>
                      </a:pPr>
                      <a:r>
                        <a:rPr lang="it-IT" sz="1600" kern="1200">
                          <a:solidFill>
                            <a:schemeClr val="dk1"/>
                          </a:solidFill>
                          <a:latin typeface="+mn-lt"/>
                          <a:ea typeface="+mn-ea"/>
                          <a:cs typeface="+mn-cs"/>
                        </a:rPr>
                        <a:t> </a:t>
                      </a:r>
                    </a:p>
                  </a:txBody>
                  <a:tcPr marL="44450" marR="44450" marT="0" marB="0" anchor="b"/>
                </a:tc>
                <a:tc>
                  <a:txBody>
                    <a:bodyPr/>
                    <a:lstStyle/>
                    <a:p>
                      <a:pPr marL="0" algn="r" defTabSz="914400" rtl="0" eaLnBrk="1" latinLnBrk="0" hangingPunct="1">
                        <a:lnSpc>
                          <a:spcPct val="115000"/>
                        </a:lnSpc>
                        <a:spcAft>
                          <a:spcPts val="0"/>
                        </a:spcAft>
                      </a:pPr>
                      <a:endParaRPr lang="it-IT" sz="1600" kern="1200" dirty="0">
                        <a:solidFill>
                          <a:schemeClr val="dk1"/>
                        </a:solidFill>
                        <a:latin typeface="+mn-lt"/>
                        <a:ea typeface="+mn-ea"/>
                        <a:cs typeface="+mn-cs"/>
                      </a:endParaRPr>
                    </a:p>
                  </a:txBody>
                  <a:tcPr marL="44450" marR="44450" marT="0" marB="0" anchor="b"/>
                </a:tc>
                <a:tc>
                  <a:txBody>
                    <a:bodyPr/>
                    <a:lstStyle/>
                    <a:p>
                      <a:pPr>
                        <a:lnSpc>
                          <a:spcPct val="115000"/>
                        </a:lnSpc>
                      </a:pPr>
                      <a:endParaRPr lang="it-IT" sz="1600">
                        <a:latin typeface="Calibri"/>
                        <a:ea typeface="Times New Roman"/>
                      </a:endParaRPr>
                    </a:p>
                  </a:txBody>
                  <a:tcPr marL="44450" marR="44450" marT="0" marB="0" anchor="b"/>
                </a:tc>
                <a:tc>
                  <a:txBody>
                    <a:bodyPr/>
                    <a:lstStyle/>
                    <a:p>
                      <a:pPr>
                        <a:lnSpc>
                          <a:spcPct val="115000"/>
                        </a:lnSpc>
                        <a:spcAft>
                          <a:spcPts val="0"/>
                        </a:spcAft>
                      </a:pPr>
                      <a:r>
                        <a:rPr lang="it-IT" sz="1600" dirty="0"/>
                        <a:t> </a:t>
                      </a:r>
                      <a:endParaRPr lang="it-IT" sz="1600" dirty="0">
                        <a:latin typeface="Calibri"/>
                        <a:ea typeface="Calibri"/>
                        <a:cs typeface="Times New Roman"/>
                      </a:endParaRPr>
                    </a:p>
                  </a:txBody>
                  <a:tcPr marL="44450" marR="44450" marT="0" marB="0" anchor="b"/>
                </a:tc>
              </a:tr>
              <a:tr h="142875">
                <a:tc>
                  <a:txBody>
                    <a:bodyPr/>
                    <a:lstStyle/>
                    <a:p>
                      <a:pPr>
                        <a:lnSpc>
                          <a:spcPct val="115000"/>
                        </a:lnSpc>
                        <a:spcAft>
                          <a:spcPts val="0"/>
                        </a:spcAft>
                      </a:pPr>
                      <a:r>
                        <a:rPr lang="it-IT" sz="1600"/>
                        <a:t>Extra CM</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286</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2.738.745</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24,6</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42,1</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22.359</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122</a:t>
                      </a:r>
                      <a:endParaRPr lang="it-IT" sz="1600">
                        <a:latin typeface="Calibri"/>
                        <a:ea typeface="Calibri"/>
                        <a:cs typeface="Times New Roman"/>
                      </a:endParaRPr>
                    </a:p>
                  </a:txBody>
                  <a:tcPr marL="44450" marR="44450" marT="0" marB="0" anchor="b"/>
                </a:tc>
              </a:tr>
              <a:tr h="142875">
                <a:tc>
                  <a:txBody>
                    <a:bodyPr/>
                    <a:lstStyle/>
                    <a:p>
                      <a:pPr>
                        <a:lnSpc>
                          <a:spcPct val="115000"/>
                        </a:lnSpc>
                        <a:spcAft>
                          <a:spcPts val="0"/>
                        </a:spcAft>
                      </a:pPr>
                      <a:r>
                        <a:rPr lang="it-IT" sz="1600"/>
                        <a:t>SICILIA</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390</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dirty="0"/>
                        <a:t>5.002.904</a:t>
                      </a:r>
                      <a:endParaRPr lang="it-IT" sz="1600" dirty="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25,0</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41,6</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a:t>25.832</a:t>
                      </a:r>
                      <a:endParaRPr lang="it-IT" sz="1600">
                        <a:latin typeface="Calibri"/>
                        <a:ea typeface="Calibri"/>
                        <a:cs typeface="Times New Roman"/>
                      </a:endParaRPr>
                    </a:p>
                  </a:txBody>
                  <a:tcPr marL="44450" marR="44450" marT="0" marB="0" anchor="b"/>
                </a:tc>
                <a:tc>
                  <a:txBody>
                    <a:bodyPr/>
                    <a:lstStyle/>
                    <a:p>
                      <a:pPr algn="r">
                        <a:lnSpc>
                          <a:spcPct val="115000"/>
                        </a:lnSpc>
                        <a:spcAft>
                          <a:spcPts val="0"/>
                        </a:spcAft>
                      </a:pPr>
                      <a:r>
                        <a:rPr lang="it-IT" sz="1600" dirty="0"/>
                        <a:t>194</a:t>
                      </a:r>
                      <a:endParaRPr lang="it-IT" sz="1600" dirty="0">
                        <a:latin typeface="Calibri"/>
                        <a:ea typeface="Calibri"/>
                        <a:cs typeface="Times New Roman"/>
                      </a:endParaRPr>
                    </a:p>
                  </a:txBody>
                  <a:tcPr marL="44450" marR="44450" marT="0" marB="0" anchor="b"/>
                </a:tc>
              </a:tr>
            </a:tbl>
          </a:graphicData>
        </a:graphic>
      </p:graphicFrame>
      <p:sp>
        <p:nvSpPr>
          <p:cNvPr id="10" name="CasellaDiTesto 9"/>
          <p:cNvSpPr txBox="1"/>
          <p:nvPr/>
        </p:nvSpPr>
        <p:spPr>
          <a:xfrm>
            <a:off x="1547664" y="980728"/>
            <a:ext cx="2529860" cy="369332"/>
          </a:xfrm>
          <a:prstGeom prst="rect">
            <a:avLst/>
          </a:prstGeom>
          <a:noFill/>
        </p:spPr>
        <p:txBody>
          <a:bodyPr wrap="none" rtlCol="0">
            <a:spAutoFit/>
          </a:bodyPr>
          <a:lstStyle/>
          <a:p>
            <a:r>
              <a:rPr lang="it-IT" b="1" dirty="0" smtClean="0"/>
              <a:t>Superficie e popolazione</a:t>
            </a:r>
            <a:endParaRPr lang="it-IT" b="1" dirty="0"/>
          </a:p>
        </p:txBody>
      </p:sp>
      <p:sp>
        <p:nvSpPr>
          <p:cNvPr id="12" name="CasellaDiTesto 11"/>
          <p:cNvSpPr txBox="1"/>
          <p:nvPr/>
        </p:nvSpPr>
        <p:spPr>
          <a:xfrm>
            <a:off x="5220072" y="980728"/>
            <a:ext cx="1556645" cy="369332"/>
          </a:xfrm>
          <a:prstGeom prst="rect">
            <a:avLst/>
          </a:prstGeom>
          <a:noFill/>
        </p:spPr>
        <p:txBody>
          <a:bodyPr wrap="none" rtlCol="0">
            <a:spAutoFit/>
          </a:bodyPr>
          <a:lstStyle/>
          <a:p>
            <a:r>
              <a:rPr lang="it-IT" dirty="0" smtClean="0"/>
              <a:t> valori &gt; Sicilia </a:t>
            </a:r>
            <a:endParaRPr lang="it-IT" dirty="0"/>
          </a:p>
        </p:txBody>
      </p:sp>
      <p:sp>
        <p:nvSpPr>
          <p:cNvPr id="13" name="Rettangolo 12"/>
          <p:cNvSpPr/>
          <p:nvPr/>
        </p:nvSpPr>
        <p:spPr>
          <a:xfrm>
            <a:off x="5004048" y="1124744"/>
            <a:ext cx="216024" cy="1440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884412" y="6460773"/>
            <a:ext cx="2860270" cy="276999"/>
          </a:xfrm>
          <a:prstGeom prst="rect">
            <a:avLst/>
          </a:prstGeom>
          <a:noFill/>
        </p:spPr>
        <p:txBody>
          <a:bodyPr wrap="none" rtlCol="0">
            <a:spAutoFit/>
          </a:bodyPr>
          <a:lstStyle/>
          <a:p>
            <a:r>
              <a:rPr lang="it-IT" sz="1200" i="1" dirty="0" smtClean="0"/>
              <a:t>Fonte: Istat, Censimento  popolazione 2011</a:t>
            </a:r>
            <a:endParaRPr lang="it-IT" sz="1200" i="1" dirty="0"/>
          </a:p>
        </p:txBody>
      </p:sp>
      <p:sp>
        <p:nvSpPr>
          <p:cNvPr id="14" name="CasellaDiTesto 13"/>
          <p:cNvSpPr txBox="1"/>
          <p:nvPr/>
        </p:nvSpPr>
        <p:spPr>
          <a:xfrm>
            <a:off x="683568" y="188640"/>
            <a:ext cx="4935390" cy="461665"/>
          </a:xfrm>
          <a:prstGeom prst="rect">
            <a:avLst/>
          </a:prstGeom>
          <a:noFill/>
        </p:spPr>
        <p:txBody>
          <a:bodyPr wrap="none" rtlCol="0">
            <a:spAutoFit/>
          </a:bodyPr>
          <a:lstStyle/>
          <a:p>
            <a:r>
              <a:rPr lang="it-IT" sz="2400" b="1" dirty="0" err="1" smtClean="0"/>
              <a:t>CM</a:t>
            </a:r>
            <a:r>
              <a:rPr lang="it-IT" sz="2400" b="1" dirty="0" smtClean="0"/>
              <a:t> e LC : quali risorse per lo sviluppo</a:t>
            </a:r>
          </a:p>
        </p:txBody>
      </p:sp>
    </p:spTree>
    <p:extLst>
      <p:ext uri="{BB962C8B-B14F-4D97-AF65-F5344CB8AC3E}">
        <p14:creationId xmlns:p14="http://schemas.microsoft.com/office/powerpoint/2010/main" val="760758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5"/>
          <p:cNvSpPr>
            <a:spLocks noChangeShapeType="1"/>
          </p:cNvSpPr>
          <p:nvPr/>
        </p:nvSpPr>
        <p:spPr bwMode="auto">
          <a:xfrm>
            <a:off x="549275" y="838200"/>
            <a:ext cx="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73735" name="Picture 6" descr="LateraleLogoPerPpt"/>
          <p:cNvPicPr>
            <a:picLocks noChangeAspect="1" noChangeArrowheads="1"/>
          </p:cNvPicPr>
          <p:nvPr/>
        </p:nvPicPr>
        <p:blipFill>
          <a:blip r:embed="rId3" cstate="print">
            <a:duotone>
              <a:schemeClr val="accent1">
                <a:shade val="45000"/>
                <a:satMod val="135000"/>
              </a:schemeClr>
              <a:prstClr val="white"/>
            </a:duotone>
            <a:extLst/>
          </a:blip>
          <a:srcRect l="32469" t="18527" b="6009"/>
          <a:stretch>
            <a:fillRect/>
          </a:stretch>
        </p:blipFill>
        <p:spPr bwMode="auto">
          <a:xfrm>
            <a:off x="0" y="0"/>
            <a:ext cx="548640" cy="6858000"/>
          </a:xfrm>
          <a:prstGeom prst="rect">
            <a:avLst/>
          </a:prstGeom>
          <a:noFill/>
          <a:ln>
            <a:noFill/>
          </a:ln>
        </p:spPr>
      </p:pic>
      <p:sp>
        <p:nvSpPr>
          <p:cNvPr id="205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Wingdings" pitchFamily="2" charset="2"/>
              <a:buNone/>
            </a:pPr>
            <a:endParaRPr lang="en-US">
              <a:latin typeface="Calibri" pitchFamily="34" charset="0"/>
            </a:endParaRPr>
          </a:p>
        </p:txBody>
      </p:sp>
      <p:sp>
        <p:nvSpPr>
          <p:cNvPr id="11" name="Line 2"/>
          <p:cNvSpPr>
            <a:spLocks noChangeShapeType="1"/>
          </p:cNvSpPr>
          <p:nvPr/>
        </p:nvSpPr>
        <p:spPr bwMode="auto">
          <a:xfrm>
            <a:off x="549275" y="838200"/>
            <a:ext cx="8451850" cy="0"/>
          </a:xfrm>
          <a:prstGeom prst="line">
            <a:avLst/>
          </a:prstGeom>
          <a:noFill/>
          <a:ln w="15875">
            <a:solidFill>
              <a:schemeClr val="accent2">
                <a:lumMod val="40000"/>
                <a:lumOff val="60000"/>
              </a:schemeClr>
            </a:solidFill>
            <a:round/>
            <a:headEnd/>
            <a:tailEnd/>
          </a:ln>
          <a:extLst/>
        </p:spPr>
        <p:txBody>
          <a:bodyPr wrap="none" anchor="ctr"/>
          <a:lstStyle/>
          <a:p>
            <a:pPr fontAlgn="auto">
              <a:spcBef>
                <a:spcPts val="0"/>
              </a:spcBef>
              <a:spcAft>
                <a:spcPts val="0"/>
              </a:spcAft>
              <a:defRPr/>
            </a:pPr>
            <a:endParaRPr lang="it-IT">
              <a:latin typeface="+mn-lt"/>
            </a:endParaRPr>
          </a:p>
        </p:txBody>
      </p:sp>
      <p:graphicFrame>
        <p:nvGraphicFramePr>
          <p:cNvPr id="17" name="Tabella 16"/>
          <p:cNvGraphicFramePr>
            <a:graphicFrameLocks noGrp="1"/>
          </p:cNvGraphicFramePr>
          <p:nvPr/>
        </p:nvGraphicFramePr>
        <p:xfrm>
          <a:off x="827584" y="1340768"/>
          <a:ext cx="7560840" cy="5069115"/>
        </p:xfrm>
        <a:graphic>
          <a:graphicData uri="http://schemas.openxmlformats.org/drawingml/2006/table">
            <a:tbl>
              <a:tblPr>
                <a:tableStyleId>{3C2FFA5D-87B4-456A-9821-1D502468CF0F}</a:tableStyleId>
              </a:tblPr>
              <a:tblGrid>
                <a:gridCol w="1588872"/>
                <a:gridCol w="1479295"/>
                <a:gridCol w="1479295"/>
                <a:gridCol w="1506689"/>
                <a:gridCol w="1506689"/>
              </a:tblGrid>
              <a:tr h="720000">
                <a:tc>
                  <a:txBody>
                    <a:bodyPr/>
                    <a:lstStyle/>
                    <a:p>
                      <a:pPr marL="0" algn="l" defTabSz="914400" rtl="0" eaLnBrk="1" fontAlgn="b" latinLnBrk="0" hangingPunct="1">
                        <a:lnSpc>
                          <a:spcPct val="115000"/>
                        </a:lnSpc>
                        <a:spcAft>
                          <a:spcPts val="0"/>
                        </a:spcAft>
                      </a:pPr>
                      <a:r>
                        <a:rPr lang="it-IT" sz="1600" kern="1200" dirty="0"/>
                        <a:t> </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ctr" latinLnBrk="0" hangingPunct="1">
                        <a:lnSpc>
                          <a:spcPct val="115000"/>
                        </a:lnSpc>
                        <a:spcAft>
                          <a:spcPts val="0"/>
                        </a:spcAft>
                      </a:pPr>
                      <a:r>
                        <a:rPr lang="it-IT" sz="1600" kern="1200" dirty="0"/>
                        <a:t>N. UL delle imprese</a:t>
                      </a:r>
                      <a:endParaRPr lang="it-IT" sz="1600" kern="1200" dirty="0">
                        <a:solidFill>
                          <a:schemeClr val="dk1"/>
                        </a:solidFill>
                        <a:latin typeface="+mn-lt"/>
                        <a:ea typeface="+mn-ea"/>
                        <a:cs typeface="+mn-cs"/>
                      </a:endParaRPr>
                    </a:p>
                  </a:txBody>
                  <a:tcPr marL="9525" marR="9525" marT="9525" marB="0" anchor="ctr"/>
                </a:tc>
                <a:tc>
                  <a:txBody>
                    <a:bodyPr/>
                    <a:lstStyle/>
                    <a:p>
                      <a:pPr marL="0" algn="r" defTabSz="914400" rtl="0" eaLnBrk="1" fontAlgn="ctr" latinLnBrk="0" hangingPunct="1">
                        <a:lnSpc>
                          <a:spcPct val="115000"/>
                        </a:lnSpc>
                        <a:spcAft>
                          <a:spcPts val="0"/>
                        </a:spcAft>
                      </a:pPr>
                      <a:r>
                        <a:rPr lang="it-IT" sz="1600" kern="1200" dirty="0"/>
                        <a:t>Addetti UL imprese</a:t>
                      </a:r>
                      <a:endParaRPr lang="it-IT" sz="1600" kern="1200" dirty="0">
                        <a:solidFill>
                          <a:schemeClr val="dk1"/>
                        </a:solidFill>
                        <a:latin typeface="+mn-lt"/>
                        <a:ea typeface="+mn-ea"/>
                        <a:cs typeface="+mn-cs"/>
                      </a:endParaRPr>
                    </a:p>
                  </a:txBody>
                  <a:tcPr marL="9525" marR="9525" marT="9525" marB="0" anchor="ctr"/>
                </a:tc>
                <a:tc>
                  <a:txBody>
                    <a:bodyPr/>
                    <a:lstStyle/>
                    <a:p>
                      <a:pPr marL="0" algn="r" defTabSz="914400" rtl="0" eaLnBrk="1" fontAlgn="ctr" latinLnBrk="0" hangingPunct="1">
                        <a:lnSpc>
                          <a:spcPct val="115000"/>
                        </a:lnSpc>
                        <a:spcAft>
                          <a:spcPts val="0"/>
                        </a:spcAft>
                      </a:pPr>
                      <a:r>
                        <a:rPr lang="it-IT" sz="1600" kern="1200" dirty="0"/>
                        <a:t>UL delle imprese / Km</a:t>
                      </a:r>
                      <a:r>
                        <a:rPr lang="it-IT" sz="1600" kern="1200" baseline="30000" dirty="0"/>
                        <a:t>2</a:t>
                      </a:r>
                      <a:endParaRPr lang="it-IT" sz="1600" kern="1200" baseline="30000" dirty="0">
                        <a:solidFill>
                          <a:schemeClr val="dk1"/>
                        </a:solidFill>
                        <a:latin typeface="+mn-lt"/>
                        <a:ea typeface="+mn-ea"/>
                        <a:cs typeface="+mn-cs"/>
                      </a:endParaRPr>
                    </a:p>
                  </a:txBody>
                  <a:tcPr marL="9525" marR="9525" marT="9525" marB="0" anchor="ctr"/>
                </a:tc>
                <a:tc>
                  <a:txBody>
                    <a:bodyPr/>
                    <a:lstStyle/>
                    <a:p>
                      <a:pPr marL="0" algn="r" defTabSz="914400" rtl="0" eaLnBrk="1" fontAlgn="ctr" latinLnBrk="0" hangingPunct="1">
                        <a:lnSpc>
                          <a:spcPct val="115000"/>
                        </a:lnSpc>
                        <a:spcAft>
                          <a:spcPts val="0"/>
                        </a:spcAft>
                      </a:pPr>
                      <a:r>
                        <a:rPr lang="it-IT" sz="1600" kern="1200" dirty="0"/>
                        <a:t>Addetti UL  *100 residenti</a:t>
                      </a:r>
                      <a:endParaRPr lang="it-IT" sz="1600" kern="1200" dirty="0">
                        <a:solidFill>
                          <a:schemeClr val="dk1"/>
                        </a:solidFill>
                        <a:latin typeface="+mn-lt"/>
                        <a:ea typeface="+mn-ea"/>
                        <a:cs typeface="+mn-cs"/>
                      </a:endParaRPr>
                    </a:p>
                  </a:txBody>
                  <a:tcPr marL="9525" marR="9525" marT="9525" marB="0" anchor="ctr"/>
                </a:tc>
              </a:tr>
              <a:tr h="258775">
                <a:tc>
                  <a:txBody>
                    <a:bodyPr/>
                    <a:lstStyle/>
                    <a:p>
                      <a:pPr marL="0" algn="l" defTabSz="914400" rtl="0" eaLnBrk="1" fontAlgn="b" latinLnBrk="0" hangingPunct="1">
                        <a:lnSpc>
                          <a:spcPct val="115000"/>
                        </a:lnSpc>
                        <a:spcAft>
                          <a:spcPts val="0"/>
                        </a:spcAft>
                      </a:pPr>
                      <a:r>
                        <a:rPr lang="it-IT" sz="1600" kern="1200" dirty="0"/>
                        <a:t>Palermo CM</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54.371</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171.800</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39,5</a:t>
                      </a:r>
                      <a:endParaRPr lang="it-IT" sz="1600" kern="1200" dirty="0">
                        <a:solidFill>
                          <a:schemeClr val="dk1"/>
                        </a:solidFill>
                        <a:latin typeface="+mn-lt"/>
                        <a:ea typeface="+mn-ea"/>
                        <a:cs typeface="+mn-cs"/>
                      </a:endParaRPr>
                    </a:p>
                  </a:txBody>
                  <a:tcPr marL="9525" marR="9525" marT="9525" marB="0" anchor="b">
                    <a:solidFill>
                      <a:srgbClr val="FFFF00"/>
                    </a:solidFill>
                  </a:tcPr>
                </a:tc>
                <a:tc>
                  <a:txBody>
                    <a:bodyPr/>
                    <a:lstStyle/>
                    <a:p>
                      <a:pPr marL="0" algn="r" defTabSz="914400" rtl="0" eaLnBrk="1" fontAlgn="b" latinLnBrk="0" hangingPunct="1">
                        <a:lnSpc>
                          <a:spcPct val="115000"/>
                        </a:lnSpc>
                        <a:spcAft>
                          <a:spcPts val="0"/>
                        </a:spcAft>
                      </a:pPr>
                      <a:r>
                        <a:rPr lang="it-IT" sz="1600" kern="1200" dirty="0"/>
                        <a:t>16,6</a:t>
                      </a:r>
                      <a:endParaRPr lang="it-IT" sz="1600" kern="1200" dirty="0">
                        <a:solidFill>
                          <a:schemeClr val="dk1"/>
                        </a:solidFill>
                        <a:latin typeface="+mn-lt"/>
                        <a:ea typeface="+mn-ea"/>
                        <a:cs typeface="+mn-cs"/>
                      </a:endParaRPr>
                    </a:p>
                  </a:txBody>
                  <a:tcPr marL="9525" marR="9525" marT="9525" marB="0" anchor="b">
                    <a:solidFill>
                      <a:srgbClr val="FFFF00"/>
                    </a:solidFill>
                  </a:tcPr>
                </a:tc>
              </a:tr>
              <a:tr h="258775">
                <a:tc>
                  <a:txBody>
                    <a:bodyPr/>
                    <a:lstStyle/>
                    <a:p>
                      <a:pPr marL="0" algn="l" defTabSz="914400" rtl="0" eaLnBrk="1" fontAlgn="b" latinLnBrk="0" hangingPunct="1">
                        <a:lnSpc>
                          <a:spcPct val="115000"/>
                        </a:lnSpc>
                        <a:spcAft>
                          <a:spcPts val="0"/>
                        </a:spcAft>
                      </a:pPr>
                      <a:r>
                        <a:rPr lang="it-IT" sz="1600" kern="1200" dirty="0"/>
                        <a:t>Messina CM</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30.130</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80.055</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26,5</a:t>
                      </a:r>
                      <a:endParaRPr lang="it-IT" sz="1600" kern="1200" dirty="0">
                        <a:solidFill>
                          <a:schemeClr val="dk1"/>
                        </a:solidFill>
                        <a:latin typeface="+mn-lt"/>
                        <a:ea typeface="+mn-ea"/>
                        <a:cs typeface="+mn-cs"/>
                      </a:endParaRPr>
                    </a:p>
                  </a:txBody>
                  <a:tcPr marL="9525" marR="9525" marT="9525" marB="0" anchor="b">
                    <a:solidFill>
                      <a:srgbClr val="FFFF00"/>
                    </a:solidFill>
                  </a:tcPr>
                </a:tc>
                <a:tc>
                  <a:txBody>
                    <a:bodyPr/>
                    <a:lstStyle/>
                    <a:p>
                      <a:pPr marL="0" algn="r" defTabSz="914400" rtl="0" eaLnBrk="1" fontAlgn="b" latinLnBrk="0" hangingPunct="1">
                        <a:lnSpc>
                          <a:spcPct val="115000"/>
                        </a:lnSpc>
                        <a:spcAft>
                          <a:spcPts val="0"/>
                        </a:spcAft>
                      </a:pPr>
                      <a:r>
                        <a:rPr lang="it-IT" sz="1600" kern="1200" dirty="0"/>
                        <a:t>16,7</a:t>
                      </a:r>
                      <a:endParaRPr lang="it-IT" sz="1600" kern="1200" dirty="0">
                        <a:solidFill>
                          <a:schemeClr val="dk1"/>
                        </a:solidFill>
                        <a:latin typeface="+mn-lt"/>
                        <a:ea typeface="+mn-ea"/>
                        <a:cs typeface="+mn-cs"/>
                      </a:endParaRPr>
                    </a:p>
                  </a:txBody>
                  <a:tcPr marL="9525" marR="9525" marT="9525" marB="0" anchor="b">
                    <a:solidFill>
                      <a:srgbClr val="FFFF00"/>
                    </a:solidFill>
                  </a:tcPr>
                </a:tc>
              </a:tr>
              <a:tr h="258775">
                <a:tc>
                  <a:txBody>
                    <a:bodyPr/>
                    <a:lstStyle/>
                    <a:p>
                      <a:pPr marL="0" algn="l" defTabSz="914400" rtl="0" eaLnBrk="1" fontAlgn="b" latinLnBrk="0" hangingPunct="1">
                        <a:lnSpc>
                          <a:spcPct val="115000"/>
                        </a:lnSpc>
                        <a:spcAft>
                          <a:spcPts val="0"/>
                        </a:spcAft>
                      </a:pPr>
                      <a:r>
                        <a:rPr lang="it-IT" sz="1600" kern="1200" dirty="0"/>
                        <a:t>Catania CM</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50.339</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146.632</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52,4</a:t>
                      </a:r>
                      <a:endParaRPr lang="it-IT" sz="1600" kern="1200" dirty="0">
                        <a:solidFill>
                          <a:schemeClr val="dk1"/>
                        </a:solidFill>
                        <a:latin typeface="+mn-lt"/>
                        <a:ea typeface="+mn-ea"/>
                        <a:cs typeface="+mn-cs"/>
                      </a:endParaRPr>
                    </a:p>
                  </a:txBody>
                  <a:tcPr marL="9525" marR="9525" marT="9525" marB="0" anchor="b">
                    <a:solidFill>
                      <a:srgbClr val="FFFF00"/>
                    </a:solidFill>
                  </a:tcPr>
                </a:tc>
                <a:tc>
                  <a:txBody>
                    <a:bodyPr/>
                    <a:lstStyle/>
                    <a:p>
                      <a:pPr marL="0" algn="r" defTabSz="914400" rtl="0" eaLnBrk="1" fontAlgn="b" latinLnBrk="0" hangingPunct="1">
                        <a:lnSpc>
                          <a:spcPct val="115000"/>
                        </a:lnSpc>
                        <a:spcAft>
                          <a:spcPts val="0"/>
                        </a:spcAft>
                      </a:pPr>
                      <a:r>
                        <a:rPr lang="it-IT" sz="1600" kern="1200" dirty="0"/>
                        <a:t>19,5</a:t>
                      </a:r>
                      <a:endParaRPr lang="it-IT" sz="1600" kern="1200" dirty="0">
                        <a:solidFill>
                          <a:schemeClr val="dk1"/>
                        </a:solidFill>
                        <a:latin typeface="+mn-lt"/>
                        <a:ea typeface="+mn-ea"/>
                        <a:cs typeface="+mn-cs"/>
                      </a:endParaRPr>
                    </a:p>
                  </a:txBody>
                  <a:tcPr marL="9525" marR="9525" marT="9525" marB="0" anchor="b">
                    <a:solidFill>
                      <a:srgbClr val="FFFF00"/>
                    </a:solidFill>
                  </a:tcPr>
                </a:tc>
              </a:tr>
              <a:tr h="258775">
                <a:tc>
                  <a:txBody>
                    <a:bodyPr/>
                    <a:lstStyle/>
                    <a:p>
                      <a:pPr marL="0" algn="l" defTabSz="914400" rtl="0" eaLnBrk="1" fontAlgn="b" latinLnBrk="0" hangingPunct="1">
                        <a:lnSpc>
                          <a:spcPct val="115000"/>
                        </a:lnSpc>
                        <a:spcAft>
                          <a:spcPts val="0"/>
                        </a:spcAft>
                      </a:pPr>
                      <a:r>
                        <a:rPr lang="it-IT" sz="1600" kern="1200" dirty="0"/>
                        <a:t>Trapani LC</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26.722</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67.847</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10,8</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15,8</a:t>
                      </a:r>
                      <a:endParaRPr lang="it-IT" sz="1600" kern="1200" dirty="0">
                        <a:solidFill>
                          <a:schemeClr val="dk1"/>
                        </a:solidFill>
                        <a:latin typeface="+mn-lt"/>
                        <a:ea typeface="+mn-ea"/>
                        <a:cs typeface="+mn-cs"/>
                      </a:endParaRPr>
                    </a:p>
                  </a:txBody>
                  <a:tcPr marL="9525" marR="9525" marT="9525" marB="0" anchor="b">
                    <a:solidFill>
                      <a:srgbClr val="FFFF00"/>
                    </a:solidFill>
                  </a:tcPr>
                </a:tc>
              </a:tr>
              <a:tr h="258775">
                <a:tc>
                  <a:txBody>
                    <a:bodyPr/>
                    <a:lstStyle/>
                    <a:p>
                      <a:pPr marL="0" algn="l" defTabSz="914400" rtl="0" eaLnBrk="1" fontAlgn="b" latinLnBrk="0" hangingPunct="1">
                        <a:lnSpc>
                          <a:spcPct val="115000"/>
                        </a:lnSpc>
                        <a:spcAft>
                          <a:spcPts val="0"/>
                        </a:spcAft>
                      </a:pPr>
                      <a:r>
                        <a:rPr lang="it-IT" sz="1600" kern="1200" dirty="0"/>
                        <a:t>Agrigento LC</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24.477</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56.332</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8,0</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12,6</a:t>
                      </a:r>
                      <a:endParaRPr lang="it-IT" sz="1600" kern="1200" dirty="0">
                        <a:solidFill>
                          <a:schemeClr val="dk1"/>
                        </a:solidFill>
                        <a:latin typeface="+mn-lt"/>
                        <a:ea typeface="+mn-ea"/>
                        <a:cs typeface="+mn-cs"/>
                      </a:endParaRPr>
                    </a:p>
                  </a:txBody>
                  <a:tcPr marL="9525" marR="9525" marT="9525" marB="0" anchor="b"/>
                </a:tc>
              </a:tr>
              <a:tr h="258775">
                <a:tc>
                  <a:txBody>
                    <a:bodyPr/>
                    <a:lstStyle/>
                    <a:p>
                      <a:pPr marL="0" algn="l" defTabSz="914400" rtl="0" eaLnBrk="1" fontAlgn="b" latinLnBrk="0" hangingPunct="1">
                        <a:lnSpc>
                          <a:spcPct val="115000"/>
                        </a:lnSpc>
                        <a:spcAft>
                          <a:spcPts val="0"/>
                        </a:spcAft>
                      </a:pPr>
                      <a:r>
                        <a:rPr lang="it-IT" sz="1600" kern="1200" dirty="0"/>
                        <a:t>Caltanissetta LC</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14.308</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41.204</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6,7</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15,1</a:t>
                      </a:r>
                      <a:endParaRPr lang="it-IT" sz="1600" kern="1200" dirty="0">
                        <a:solidFill>
                          <a:schemeClr val="dk1"/>
                        </a:solidFill>
                        <a:latin typeface="+mn-lt"/>
                        <a:ea typeface="+mn-ea"/>
                        <a:cs typeface="+mn-cs"/>
                      </a:endParaRPr>
                    </a:p>
                  </a:txBody>
                  <a:tcPr marL="9525" marR="9525" marT="9525" marB="0" anchor="b"/>
                </a:tc>
              </a:tr>
              <a:tr h="258775">
                <a:tc>
                  <a:txBody>
                    <a:bodyPr/>
                    <a:lstStyle/>
                    <a:p>
                      <a:pPr marL="0" algn="l" defTabSz="914400" rtl="0" eaLnBrk="1" fontAlgn="b" latinLnBrk="0" hangingPunct="1">
                        <a:lnSpc>
                          <a:spcPct val="115000"/>
                        </a:lnSpc>
                        <a:spcAft>
                          <a:spcPts val="0"/>
                        </a:spcAft>
                      </a:pPr>
                      <a:r>
                        <a:rPr lang="it-IT" sz="1600" kern="1200" dirty="0"/>
                        <a:t>Enna LC</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9.238</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21.804</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3,6</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12,6</a:t>
                      </a:r>
                      <a:endParaRPr lang="it-IT" sz="1600" kern="1200" dirty="0">
                        <a:solidFill>
                          <a:schemeClr val="dk1"/>
                        </a:solidFill>
                        <a:latin typeface="+mn-lt"/>
                        <a:ea typeface="+mn-ea"/>
                        <a:cs typeface="+mn-cs"/>
                      </a:endParaRPr>
                    </a:p>
                  </a:txBody>
                  <a:tcPr marL="9525" marR="9525" marT="9525" marB="0" anchor="b"/>
                </a:tc>
              </a:tr>
              <a:tr h="258775">
                <a:tc>
                  <a:txBody>
                    <a:bodyPr/>
                    <a:lstStyle/>
                    <a:p>
                      <a:pPr marL="0" algn="l" defTabSz="914400" rtl="0" eaLnBrk="1" fontAlgn="b" latinLnBrk="0" hangingPunct="1">
                        <a:lnSpc>
                          <a:spcPct val="115000"/>
                        </a:lnSpc>
                        <a:spcAft>
                          <a:spcPts val="0"/>
                        </a:spcAft>
                      </a:pPr>
                      <a:r>
                        <a:rPr lang="it-IT" sz="1600" kern="1200" dirty="0"/>
                        <a:t>Ragusa LC</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20.567</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55.115</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12,7</a:t>
                      </a:r>
                      <a:endParaRPr lang="it-IT" sz="1600" kern="1200" dirty="0">
                        <a:solidFill>
                          <a:schemeClr val="dk1"/>
                        </a:solidFill>
                        <a:latin typeface="+mn-lt"/>
                        <a:ea typeface="+mn-ea"/>
                        <a:cs typeface="+mn-cs"/>
                      </a:endParaRPr>
                    </a:p>
                  </a:txBody>
                  <a:tcPr marL="9525" marR="9525" marT="9525" marB="0" anchor="b">
                    <a:solidFill>
                      <a:srgbClr val="FFFF00"/>
                    </a:solidFill>
                  </a:tcPr>
                </a:tc>
                <a:tc>
                  <a:txBody>
                    <a:bodyPr/>
                    <a:lstStyle/>
                    <a:p>
                      <a:pPr marL="0" algn="r" defTabSz="914400" rtl="0" eaLnBrk="1" fontAlgn="b" latinLnBrk="0" hangingPunct="1">
                        <a:lnSpc>
                          <a:spcPct val="115000"/>
                        </a:lnSpc>
                        <a:spcAft>
                          <a:spcPts val="0"/>
                        </a:spcAft>
                      </a:pPr>
                      <a:r>
                        <a:rPr lang="it-IT" sz="1600" kern="1200" dirty="0"/>
                        <a:t>17,9</a:t>
                      </a:r>
                      <a:endParaRPr lang="it-IT" sz="1600" kern="1200" dirty="0">
                        <a:solidFill>
                          <a:schemeClr val="dk1"/>
                        </a:solidFill>
                        <a:latin typeface="+mn-lt"/>
                        <a:ea typeface="+mn-ea"/>
                        <a:cs typeface="+mn-cs"/>
                      </a:endParaRPr>
                    </a:p>
                  </a:txBody>
                  <a:tcPr marL="9525" marR="9525" marT="9525" marB="0" anchor="b">
                    <a:solidFill>
                      <a:srgbClr val="FFFF00"/>
                    </a:solidFill>
                  </a:tcPr>
                </a:tc>
              </a:tr>
              <a:tr h="258775">
                <a:tc>
                  <a:txBody>
                    <a:bodyPr/>
                    <a:lstStyle/>
                    <a:p>
                      <a:pPr marL="0" algn="l" defTabSz="914400" rtl="0" eaLnBrk="1" fontAlgn="b" latinLnBrk="0" hangingPunct="1">
                        <a:lnSpc>
                          <a:spcPct val="115000"/>
                        </a:lnSpc>
                        <a:spcAft>
                          <a:spcPts val="0"/>
                        </a:spcAft>
                      </a:pPr>
                      <a:r>
                        <a:rPr lang="it-IT" sz="1600" kern="1200" dirty="0"/>
                        <a:t>Siracusa LC</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21.479</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65.037</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10,1</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16,3</a:t>
                      </a:r>
                      <a:endParaRPr lang="it-IT" sz="1600" kern="1200" dirty="0">
                        <a:solidFill>
                          <a:schemeClr val="dk1"/>
                        </a:solidFill>
                        <a:latin typeface="+mn-lt"/>
                        <a:ea typeface="+mn-ea"/>
                        <a:cs typeface="+mn-cs"/>
                      </a:endParaRPr>
                    </a:p>
                  </a:txBody>
                  <a:tcPr marL="9525" marR="9525" marT="9525" marB="0" anchor="b">
                    <a:solidFill>
                      <a:srgbClr val="FFFF00"/>
                    </a:solidFill>
                  </a:tcPr>
                </a:tc>
              </a:tr>
              <a:tr h="258775">
                <a:tc>
                  <a:txBody>
                    <a:bodyPr/>
                    <a:lstStyle/>
                    <a:p>
                      <a:pPr marL="0" algn="l" defTabSz="914400" rtl="0" eaLnBrk="1" fontAlgn="b" latinLnBrk="0" hangingPunct="1">
                        <a:lnSpc>
                          <a:spcPct val="115000"/>
                        </a:lnSpc>
                        <a:spcAft>
                          <a:spcPts val="0"/>
                        </a:spcAft>
                      </a:pPr>
                      <a:r>
                        <a:rPr lang="it-IT" sz="1600" kern="1200" dirty="0"/>
                        <a:t>Palermo LC</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10.584</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21.804</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2,9</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10,3</a:t>
                      </a:r>
                      <a:endParaRPr lang="it-IT" sz="1600" kern="1200" dirty="0">
                        <a:solidFill>
                          <a:schemeClr val="dk1"/>
                        </a:solidFill>
                        <a:latin typeface="+mn-lt"/>
                        <a:ea typeface="+mn-ea"/>
                        <a:cs typeface="+mn-cs"/>
                      </a:endParaRPr>
                    </a:p>
                  </a:txBody>
                  <a:tcPr marL="9525" marR="9525" marT="9525" marB="0" anchor="b"/>
                </a:tc>
              </a:tr>
              <a:tr h="258775">
                <a:tc>
                  <a:txBody>
                    <a:bodyPr/>
                    <a:lstStyle/>
                    <a:p>
                      <a:pPr marL="0" algn="l" defTabSz="914400" rtl="0" eaLnBrk="1" fontAlgn="b" latinLnBrk="0" hangingPunct="1">
                        <a:lnSpc>
                          <a:spcPct val="115000"/>
                        </a:lnSpc>
                        <a:spcAft>
                          <a:spcPts val="0"/>
                        </a:spcAft>
                      </a:pPr>
                      <a:r>
                        <a:rPr lang="it-IT" sz="1600" kern="1200" dirty="0"/>
                        <a:t>Messina LC</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11.215</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26.029</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5,3</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15,2</a:t>
                      </a:r>
                      <a:endParaRPr lang="it-IT" sz="1600" kern="1200" dirty="0">
                        <a:solidFill>
                          <a:schemeClr val="dk1"/>
                        </a:solidFill>
                        <a:latin typeface="+mn-lt"/>
                        <a:ea typeface="+mn-ea"/>
                        <a:cs typeface="+mn-cs"/>
                      </a:endParaRPr>
                    </a:p>
                  </a:txBody>
                  <a:tcPr marL="9525" marR="9525" marT="9525" marB="0" anchor="b"/>
                </a:tc>
              </a:tr>
              <a:tr h="258775">
                <a:tc>
                  <a:txBody>
                    <a:bodyPr/>
                    <a:lstStyle/>
                    <a:p>
                      <a:pPr marL="0" algn="l" defTabSz="914400" rtl="0" eaLnBrk="1" fontAlgn="b" latinLnBrk="0" hangingPunct="1">
                        <a:lnSpc>
                          <a:spcPct val="115000"/>
                        </a:lnSpc>
                        <a:spcAft>
                          <a:spcPts val="0"/>
                        </a:spcAft>
                      </a:pPr>
                      <a:r>
                        <a:rPr lang="it-IT" sz="1600" kern="1200" dirty="0"/>
                        <a:t>Catania LC</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16.034</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37.094</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6,1</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11,4</a:t>
                      </a:r>
                      <a:endParaRPr lang="it-IT" sz="1600" kern="1200" dirty="0">
                        <a:solidFill>
                          <a:schemeClr val="dk1"/>
                        </a:solidFill>
                        <a:latin typeface="+mn-lt"/>
                        <a:ea typeface="+mn-ea"/>
                        <a:cs typeface="+mn-cs"/>
                      </a:endParaRPr>
                    </a:p>
                  </a:txBody>
                  <a:tcPr marL="9525" marR="9525" marT="9525" marB="0" anchor="b"/>
                </a:tc>
              </a:tr>
              <a:tr h="216000">
                <a:tc>
                  <a:txBody>
                    <a:bodyPr/>
                    <a:lstStyle/>
                    <a:p>
                      <a:pPr marL="0" algn="l" defTabSz="914400" rtl="0" eaLnBrk="1" fontAlgn="b" latinLnBrk="0" hangingPunct="1">
                        <a:lnSpc>
                          <a:spcPct val="115000"/>
                        </a:lnSpc>
                        <a:spcAft>
                          <a:spcPts val="0"/>
                        </a:spcAft>
                      </a:pPr>
                      <a:r>
                        <a:rPr lang="it-IT" sz="1600" kern="1200" dirty="0"/>
                        <a:t> </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 </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 </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 </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 </a:t>
                      </a:r>
                      <a:endParaRPr lang="it-IT" sz="1600" kern="1200" dirty="0">
                        <a:solidFill>
                          <a:schemeClr val="dk1"/>
                        </a:solidFill>
                        <a:latin typeface="+mn-lt"/>
                        <a:ea typeface="+mn-ea"/>
                        <a:cs typeface="+mn-cs"/>
                      </a:endParaRPr>
                    </a:p>
                  </a:txBody>
                  <a:tcPr marL="9525" marR="9525" marT="9525" marB="0" anchor="b"/>
                </a:tc>
              </a:tr>
              <a:tr h="258775">
                <a:tc>
                  <a:txBody>
                    <a:bodyPr/>
                    <a:lstStyle/>
                    <a:p>
                      <a:pPr marL="0" algn="l" defTabSz="914400" rtl="0" eaLnBrk="1" fontAlgn="b" latinLnBrk="0" hangingPunct="1">
                        <a:lnSpc>
                          <a:spcPct val="115000"/>
                        </a:lnSpc>
                        <a:spcAft>
                          <a:spcPts val="0"/>
                        </a:spcAft>
                      </a:pPr>
                      <a:r>
                        <a:rPr lang="it-IT" sz="1600" kern="1200" dirty="0"/>
                        <a:t>Extra CM</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154.624</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392.266</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6,9</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14,3</a:t>
                      </a:r>
                      <a:endParaRPr lang="it-IT" sz="1600" kern="1200" dirty="0">
                        <a:solidFill>
                          <a:schemeClr val="dk1"/>
                        </a:solidFill>
                        <a:latin typeface="+mn-lt"/>
                        <a:ea typeface="+mn-ea"/>
                        <a:cs typeface="+mn-cs"/>
                      </a:endParaRPr>
                    </a:p>
                  </a:txBody>
                  <a:tcPr marL="9525" marR="9525" marT="9525" marB="0" anchor="b"/>
                </a:tc>
              </a:tr>
              <a:tr h="258775">
                <a:tc>
                  <a:txBody>
                    <a:bodyPr/>
                    <a:lstStyle/>
                    <a:p>
                      <a:pPr marL="0" algn="l" defTabSz="914400" rtl="0" eaLnBrk="1" fontAlgn="b" latinLnBrk="0" hangingPunct="1">
                        <a:lnSpc>
                          <a:spcPct val="115000"/>
                        </a:lnSpc>
                        <a:spcAft>
                          <a:spcPts val="0"/>
                        </a:spcAft>
                      </a:pPr>
                      <a:r>
                        <a:rPr lang="it-IT" sz="1600" kern="1200" dirty="0"/>
                        <a:t>SICILIA</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289.464</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790.753</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11,2</a:t>
                      </a:r>
                      <a:endParaRPr lang="it-IT" sz="1600"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lnSpc>
                          <a:spcPct val="115000"/>
                        </a:lnSpc>
                        <a:spcAft>
                          <a:spcPts val="0"/>
                        </a:spcAft>
                      </a:pPr>
                      <a:r>
                        <a:rPr lang="it-IT" sz="1600" kern="1200" dirty="0"/>
                        <a:t>15,8</a:t>
                      </a:r>
                      <a:endParaRPr lang="it-IT" sz="1600" kern="1200" dirty="0">
                        <a:solidFill>
                          <a:schemeClr val="dk1"/>
                        </a:solidFill>
                        <a:latin typeface="+mn-lt"/>
                        <a:ea typeface="+mn-ea"/>
                        <a:cs typeface="+mn-cs"/>
                      </a:endParaRPr>
                    </a:p>
                  </a:txBody>
                  <a:tcPr marL="9525" marR="9525" marT="9525" marB="0" anchor="b"/>
                </a:tc>
              </a:tr>
            </a:tbl>
          </a:graphicData>
        </a:graphic>
      </p:graphicFrame>
      <p:sp>
        <p:nvSpPr>
          <p:cNvPr id="22" name="CasellaDiTesto 21"/>
          <p:cNvSpPr txBox="1"/>
          <p:nvPr/>
        </p:nvSpPr>
        <p:spPr>
          <a:xfrm>
            <a:off x="827584" y="908720"/>
            <a:ext cx="3043013" cy="369332"/>
          </a:xfrm>
          <a:prstGeom prst="rect">
            <a:avLst/>
          </a:prstGeom>
          <a:noFill/>
        </p:spPr>
        <p:txBody>
          <a:bodyPr wrap="none" rtlCol="0">
            <a:spAutoFit/>
          </a:bodyPr>
          <a:lstStyle/>
          <a:p>
            <a:r>
              <a:rPr lang="it-IT" b="1" dirty="0" smtClean="0"/>
              <a:t>Densità dell’attività d’impresa</a:t>
            </a:r>
            <a:endParaRPr lang="it-IT" b="1" dirty="0"/>
          </a:p>
        </p:txBody>
      </p:sp>
      <p:sp>
        <p:nvSpPr>
          <p:cNvPr id="23" name="CasellaDiTesto 22"/>
          <p:cNvSpPr txBox="1"/>
          <p:nvPr/>
        </p:nvSpPr>
        <p:spPr>
          <a:xfrm>
            <a:off x="755576" y="6381328"/>
            <a:ext cx="2651752" cy="276999"/>
          </a:xfrm>
          <a:prstGeom prst="rect">
            <a:avLst/>
          </a:prstGeom>
          <a:noFill/>
        </p:spPr>
        <p:txBody>
          <a:bodyPr wrap="none" rtlCol="0">
            <a:spAutoFit/>
          </a:bodyPr>
          <a:lstStyle/>
          <a:p>
            <a:r>
              <a:rPr lang="it-IT" sz="1200" i="1" dirty="0" smtClean="0"/>
              <a:t>Fonte: Istat, Censimento  industria 2011</a:t>
            </a:r>
            <a:endParaRPr lang="it-IT" sz="1200" i="1" dirty="0"/>
          </a:p>
        </p:txBody>
      </p:sp>
      <p:sp>
        <p:nvSpPr>
          <p:cNvPr id="14" name="CasellaDiTesto 13"/>
          <p:cNvSpPr txBox="1"/>
          <p:nvPr/>
        </p:nvSpPr>
        <p:spPr>
          <a:xfrm>
            <a:off x="5220072" y="908720"/>
            <a:ext cx="1556645" cy="369332"/>
          </a:xfrm>
          <a:prstGeom prst="rect">
            <a:avLst/>
          </a:prstGeom>
          <a:noFill/>
        </p:spPr>
        <p:txBody>
          <a:bodyPr wrap="none" rtlCol="0">
            <a:spAutoFit/>
          </a:bodyPr>
          <a:lstStyle/>
          <a:p>
            <a:r>
              <a:rPr lang="it-IT" dirty="0" smtClean="0"/>
              <a:t> valori &gt; Sicilia </a:t>
            </a:r>
            <a:endParaRPr lang="it-IT" dirty="0"/>
          </a:p>
        </p:txBody>
      </p:sp>
      <p:sp>
        <p:nvSpPr>
          <p:cNvPr id="15" name="Rettangolo 14"/>
          <p:cNvSpPr/>
          <p:nvPr/>
        </p:nvSpPr>
        <p:spPr>
          <a:xfrm>
            <a:off x="5004048" y="1052736"/>
            <a:ext cx="216024" cy="1440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683568" y="188640"/>
            <a:ext cx="4228465" cy="461665"/>
          </a:xfrm>
          <a:prstGeom prst="rect">
            <a:avLst/>
          </a:prstGeom>
          <a:noFill/>
        </p:spPr>
        <p:txBody>
          <a:bodyPr wrap="none" rtlCol="0">
            <a:spAutoFit/>
          </a:bodyPr>
          <a:lstStyle/>
          <a:p>
            <a:r>
              <a:rPr lang="it-IT" sz="2400" b="1" dirty="0" smtClean="0"/>
              <a:t>Risorse per lo sviluppo: </a:t>
            </a:r>
            <a:r>
              <a:rPr lang="it-IT" sz="2400" b="1" dirty="0" err="1" smtClean="0"/>
              <a:t>CM</a:t>
            </a:r>
            <a:r>
              <a:rPr lang="it-IT" sz="2400" b="1" dirty="0" smtClean="0"/>
              <a:t> e LC</a:t>
            </a:r>
          </a:p>
        </p:txBody>
      </p:sp>
    </p:spTree>
    <p:extLst>
      <p:ext uri="{BB962C8B-B14F-4D97-AF65-F5344CB8AC3E}">
        <p14:creationId xmlns:p14="http://schemas.microsoft.com/office/powerpoint/2010/main" val="760758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5"/>
          <p:cNvSpPr>
            <a:spLocks noChangeShapeType="1"/>
          </p:cNvSpPr>
          <p:nvPr/>
        </p:nvSpPr>
        <p:spPr bwMode="auto">
          <a:xfrm>
            <a:off x="549275" y="838200"/>
            <a:ext cx="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73735" name="Picture 6" descr="LateraleLogoPerPpt"/>
          <p:cNvPicPr>
            <a:picLocks noChangeAspect="1" noChangeArrowheads="1"/>
          </p:cNvPicPr>
          <p:nvPr/>
        </p:nvPicPr>
        <p:blipFill>
          <a:blip r:embed="rId3" cstate="print">
            <a:duotone>
              <a:schemeClr val="accent1">
                <a:shade val="45000"/>
                <a:satMod val="135000"/>
              </a:schemeClr>
              <a:prstClr val="white"/>
            </a:duotone>
            <a:extLst/>
          </a:blip>
          <a:srcRect l="32469" t="18527" b="6009"/>
          <a:stretch>
            <a:fillRect/>
          </a:stretch>
        </p:blipFill>
        <p:spPr bwMode="auto">
          <a:xfrm>
            <a:off x="0" y="0"/>
            <a:ext cx="548640" cy="6858000"/>
          </a:xfrm>
          <a:prstGeom prst="rect">
            <a:avLst/>
          </a:prstGeom>
          <a:noFill/>
          <a:ln>
            <a:noFill/>
          </a:ln>
        </p:spPr>
      </p:pic>
      <p:sp>
        <p:nvSpPr>
          <p:cNvPr id="205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Wingdings" pitchFamily="2" charset="2"/>
              <a:buNone/>
            </a:pPr>
            <a:endParaRPr lang="en-US">
              <a:latin typeface="Calibri" pitchFamily="34" charset="0"/>
            </a:endParaRPr>
          </a:p>
        </p:txBody>
      </p:sp>
      <p:sp>
        <p:nvSpPr>
          <p:cNvPr id="11" name="Line 2"/>
          <p:cNvSpPr>
            <a:spLocks noChangeShapeType="1"/>
          </p:cNvSpPr>
          <p:nvPr/>
        </p:nvSpPr>
        <p:spPr bwMode="auto">
          <a:xfrm>
            <a:off x="549275" y="838200"/>
            <a:ext cx="8451850" cy="0"/>
          </a:xfrm>
          <a:prstGeom prst="line">
            <a:avLst/>
          </a:prstGeom>
          <a:noFill/>
          <a:ln w="15875">
            <a:solidFill>
              <a:schemeClr val="accent2">
                <a:lumMod val="40000"/>
                <a:lumOff val="60000"/>
              </a:schemeClr>
            </a:solidFill>
            <a:round/>
            <a:headEnd/>
            <a:tailEnd/>
          </a:ln>
          <a:extLst/>
        </p:spPr>
        <p:txBody>
          <a:bodyPr wrap="none" anchor="ctr"/>
          <a:lstStyle/>
          <a:p>
            <a:pPr fontAlgn="auto">
              <a:spcBef>
                <a:spcPts val="0"/>
              </a:spcBef>
              <a:spcAft>
                <a:spcPts val="0"/>
              </a:spcAft>
              <a:defRPr/>
            </a:pPr>
            <a:endParaRPr lang="it-IT">
              <a:latin typeface="+mn-lt"/>
            </a:endParaRPr>
          </a:p>
        </p:txBody>
      </p:sp>
      <p:graphicFrame>
        <p:nvGraphicFramePr>
          <p:cNvPr id="7" name="Tabella 6"/>
          <p:cNvGraphicFramePr>
            <a:graphicFrameLocks noGrp="1"/>
          </p:cNvGraphicFramePr>
          <p:nvPr>
            <p:extLst>
              <p:ext uri="{D42A27DB-BD31-4B8C-83A1-F6EECF244321}">
                <p14:modId xmlns:p14="http://schemas.microsoft.com/office/powerpoint/2010/main" val="810050380"/>
              </p:ext>
            </p:extLst>
          </p:nvPr>
        </p:nvGraphicFramePr>
        <p:xfrm>
          <a:off x="899592" y="1484784"/>
          <a:ext cx="7632848" cy="4206240"/>
        </p:xfrm>
        <a:graphic>
          <a:graphicData uri="http://schemas.openxmlformats.org/drawingml/2006/table">
            <a:tbl>
              <a:tblPr>
                <a:tableStyleId>{3C2FFA5D-87B4-456A-9821-1D502468CF0F}</a:tableStyleId>
              </a:tblPr>
              <a:tblGrid>
                <a:gridCol w="1224136"/>
                <a:gridCol w="1028180"/>
                <a:gridCol w="988044"/>
                <a:gridCol w="1152128"/>
                <a:gridCol w="936104"/>
                <a:gridCol w="1106596"/>
                <a:gridCol w="1197660"/>
              </a:tblGrid>
              <a:tr h="762000">
                <a:tc>
                  <a:txBody>
                    <a:bodyPr/>
                    <a:lstStyle/>
                    <a:p>
                      <a:pPr algn="ctr" fontAlgn="ctr"/>
                      <a:r>
                        <a:rPr lang="it-IT" sz="1400" u="none" strike="noStrike" dirty="0"/>
                        <a:t> </a:t>
                      </a:r>
                      <a:endParaRPr lang="it-IT" sz="1400" b="1" i="0" u="none" strike="noStrike" dirty="0">
                        <a:solidFill>
                          <a:srgbClr val="000000"/>
                        </a:solidFill>
                        <a:latin typeface="Garamond"/>
                      </a:endParaRPr>
                    </a:p>
                  </a:txBody>
                  <a:tcPr marL="9525" marR="9525" marT="9525" marB="0" anchor="ctr"/>
                </a:tc>
                <a:tc>
                  <a:txBody>
                    <a:bodyPr/>
                    <a:lstStyle/>
                    <a:p>
                      <a:pPr algn="r" fontAlgn="ctr"/>
                      <a:r>
                        <a:rPr lang="it-IT" sz="1400" u="none" strike="noStrike"/>
                        <a:t>N. UL manifattura</a:t>
                      </a:r>
                      <a:endParaRPr lang="it-IT" sz="1400" b="1" i="0" u="none" strike="noStrike">
                        <a:solidFill>
                          <a:srgbClr val="000000"/>
                        </a:solidFill>
                        <a:latin typeface="Garamond"/>
                      </a:endParaRPr>
                    </a:p>
                  </a:txBody>
                  <a:tcPr marL="9525" marR="9525" marT="9525" marB="0" anchor="ctr"/>
                </a:tc>
                <a:tc>
                  <a:txBody>
                    <a:bodyPr/>
                    <a:lstStyle/>
                    <a:p>
                      <a:pPr algn="r" fontAlgn="ctr"/>
                      <a:r>
                        <a:rPr lang="it-IT" sz="1400" u="none" strike="noStrike"/>
                        <a:t>Addetti UL manifattura</a:t>
                      </a:r>
                      <a:endParaRPr lang="it-IT" sz="1400" b="1" i="0" u="none" strike="noStrike">
                        <a:solidFill>
                          <a:srgbClr val="000000"/>
                        </a:solidFill>
                        <a:latin typeface="Garamond"/>
                      </a:endParaRPr>
                    </a:p>
                  </a:txBody>
                  <a:tcPr marL="9525" marR="9525" marT="9525" marB="0" anchor="ctr"/>
                </a:tc>
                <a:tc>
                  <a:txBody>
                    <a:bodyPr/>
                    <a:lstStyle/>
                    <a:p>
                      <a:pPr algn="r" fontAlgn="ctr"/>
                      <a:r>
                        <a:rPr lang="it-IT" sz="1400" u="none" strike="noStrike"/>
                        <a:t>N. UL manifattura / 100 Km</a:t>
                      </a:r>
                      <a:r>
                        <a:rPr lang="it-IT" sz="1400" u="none" strike="noStrike" baseline="30000"/>
                        <a:t>2</a:t>
                      </a:r>
                      <a:endParaRPr lang="it-IT" sz="1400" b="1" i="0" u="none" strike="noStrike">
                        <a:solidFill>
                          <a:srgbClr val="000000"/>
                        </a:solidFill>
                        <a:latin typeface="Garamond"/>
                      </a:endParaRPr>
                    </a:p>
                  </a:txBody>
                  <a:tcPr marL="9525" marR="9525" marT="9525" marB="0" anchor="ctr"/>
                </a:tc>
                <a:tc>
                  <a:txBody>
                    <a:bodyPr/>
                    <a:lstStyle/>
                    <a:p>
                      <a:pPr algn="r" fontAlgn="ctr"/>
                      <a:r>
                        <a:rPr lang="it-IT" sz="1400" u="none" strike="noStrike" dirty="0"/>
                        <a:t>Addetti UL manifattura / 1000 residenti</a:t>
                      </a:r>
                      <a:endParaRPr lang="it-IT" sz="1400" b="1" i="0" u="none" strike="noStrike" dirty="0">
                        <a:solidFill>
                          <a:srgbClr val="000000"/>
                        </a:solidFill>
                        <a:latin typeface="Garamond"/>
                      </a:endParaRPr>
                    </a:p>
                  </a:txBody>
                  <a:tcPr marL="9525" marR="9525" marT="9525" marB="0" anchor="ctr"/>
                </a:tc>
                <a:tc>
                  <a:txBody>
                    <a:bodyPr/>
                    <a:lstStyle/>
                    <a:p>
                      <a:pPr algn="r" fontAlgn="ctr"/>
                      <a:r>
                        <a:rPr lang="it-IT" sz="1400" u="none" strike="noStrike" dirty="0"/>
                        <a:t>Indice di spec. </a:t>
                      </a:r>
                      <a:r>
                        <a:rPr lang="it-IT" sz="1400" u="none" strike="noStrike" dirty="0" smtClean="0"/>
                        <a:t>Manifattura Sicilia = 1</a:t>
                      </a:r>
                      <a:endParaRPr lang="it-IT" sz="1400" b="1" i="0" u="none" strike="noStrike" dirty="0">
                        <a:solidFill>
                          <a:srgbClr val="000000"/>
                        </a:solidFill>
                        <a:latin typeface="Garamond"/>
                      </a:endParaRPr>
                    </a:p>
                  </a:txBody>
                  <a:tcPr marL="9525" marR="9525" marT="9525"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it-IT" sz="1400" u="none" strike="noStrike" kern="1200" dirty="0" smtClean="0"/>
                        <a:t>*Indice di spec. manifattura</a:t>
                      </a:r>
                    </a:p>
                    <a:p>
                      <a:pPr algn="r" fontAlgn="ctr"/>
                      <a:r>
                        <a:rPr lang="it-IT" sz="1400" u="none" strike="noStrike" kern="1200" dirty="0" smtClean="0"/>
                        <a:t>Italia = 1</a:t>
                      </a:r>
                      <a:endParaRPr lang="it-IT" sz="1400" u="none" strike="noStrike" kern="1200" dirty="0">
                        <a:solidFill>
                          <a:schemeClr val="dk1"/>
                        </a:solidFill>
                        <a:latin typeface="+mn-lt"/>
                        <a:ea typeface="+mn-ea"/>
                        <a:cs typeface="+mn-cs"/>
                      </a:endParaRPr>
                    </a:p>
                  </a:txBody>
                  <a:tcPr marL="9525" marR="9525" marT="9525" marB="0" anchor="ctr"/>
                </a:tc>
              </a:tr>
              <a:tr h="142875">
                <a:tc>
                  <a:txBody>
                    <a:bodyPr/>
                    <a:lstStyle/>
                    <a:p>
                      <a:pPr algn="l" fontAlgn="b"/>
                      <a:r>
                        <a:rPr lang="it-IT" sz="1400" u="none" strike="noStrike" dirty="0"/>
                        <a:t>Palermo </a:t>
                      </a:r>
                      <a:r>
                        <a:rPr lang="it-IT" sz="1400" u="none" strike="noStrike" dirty="0" err="1"/>
                        <a:t>CM</a:t>
                      </a:r>
                      <a:endParaRPr lang="it-IT" sz="1400" b="0" i="0" u="none" strike="noStrike" dirty="0">
                        <a:solidFill>
                          <a:srgbClr val="000000"/>
                        </a:solidFill>
                        <a:latin typeface="Garamond"/>
                      </a:endParaRPr>
                    </a:p>
                  </a:txBody>
                  <a:tcPr marL="9525" marR="9525" marT="9525" marB="0" anchor="b"/>
                </a:tc>
                <a:tc>
                  <a:txBody>
                    <a:bodyPr/>
                    <a:lstStyle/>
                    <a:p>
                      <a:pPr algn="r" fontAlgn="b"/>
                      <a:r>
                        <a:rPr lang="it-IT" sz="1400" u="none" strike="noStrike"/>
                        <a:t>3.891</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dirty="0"/>
                        <a:t>16.846</a:t>
                      </a:r>
                      <a:endParaRPr lang="it-IT" sz="1400" b="0" i="0" u="none" strike="noStrike" dirty="0">
                        <a:solidFill>
                          <a:srgbClr val="000000"/>
                        </a:solidFill>
                        <a:latin typeface="Garamond"/>
                      </a:endParaRPr>
                    </a:p>
                  </a:txBody>
                  <a:tcPr marL="9525" marR="9525" marT="9525" marB="0" anchor="b"/>
                </a:tc>
                <a:tc>
                  <a:txBody>
                    <a:bodyPr/>
                    <a:lstStyle/>
                    <a:p>
                      <a:pPr algn="r" fontAlgn="b"/>
                      <a:r>
                        <a:rPr lang="it-IT" sz="1400" u="none" strike="noStrike" dirty="0"/>
                        <a:t>282,9</a:t>
                      </a:r>
                      <a:endParaRPr lang="it-IT" sz="1400" b="0" i="0" u="none" strike="noStrike" dirty="0">
                        <a:solidFill>
                          <a:srgbClr val="000000"/>
                        </a:solidFill>
                        <a:latin typeface="Garamond"/>
                      </a:endParaRPr>
                    </a:p>
                  </a:txBody>
                  <a:tcPr marL="9525" marR="9525" marT="9525" marB="0" anchor="b">
                    <a:solidFill>
                      <a:srgbClr val="FFFF00"/>
                    </a:solidFill>
                  </a:tcPr>
                </a:tc>
                <a:tc>
                  <a:txBody>
                    <a:bodyPr/>
                    <a:lstStyle/>
                    <a:p>
                      <a:pPr algn="r" fontAlgn="b"/>
                      <a:r>
                        <a:rPr lang="it-IT" sz="1400" u="none" strike="noStrike"/>
                        <a:t>16,3</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dirty="0"/>
                        <a:t>0,78</a:t>
                      </a:r>
                      <a:endParaRPr lang="it-IT" sz="1400" b="0" i="0" u="none" strike="noStrike" dirty="0">
                        <a:solidFill>
                          <a:srgbClr val="000000"/>
                        </a:solidFill>
                        <a:latin typeface="Garamond"/>
                      </a:endParaRPr>
                    </a:p>
                  </a:txBody>
                  <a:tcPr marL="9525" marR="9525" marT="9525" marB="0" anchor="b"/>
                </a:tc>
                <a:tc>
                  <a:txBody>
                    <a:bodyPr/>
                    <a:lstStyle/>
                    <a:p>
                      <a:pPr marL="0" algn="r" defTabSz="914400" rtl="0" eaLnBrk="1" fontAlgn="b" latinLnBrk="0" hangingPunct="1"/>
                      <a:r>
                        <a:rPr lang="it-IT" sz="1400" u="none" strike="noStrike" kern="1200" dirty="0"/>
                        <a:t>0,41</a:t>
                      </a:r>
                      <a:endParaRPr lang="it-IT" sz="1400" u="none" strike="noStrike" kern="1200" dirty="0">
                        <a:solidFill>
                          <a:schemeClr val="dk1"/>
                        </a:solidFill>
                        <a:latin typeface="+mn-lt"/>
                        <a:ea typeface="+mn-ea"/>
                        <a:cs typeface="+mn-cs"/>
                      </a:endParaRPr>
                    </a:p>
                  </a:txBody>
                  <a:tcPr marL="9525" marR="9525" marT="9525" marB="0" anchor="b"/>
                </a:tc>
              </a:tr>
              <a:tr h="142875">
                <a:tc>
                  <a:txBody>
                    <a:bodyPr/>
                    <a:lstStyle/>
                    <a:p>
                      <a:pPr algn="l" fontAlgn="b"/>
                      <a:r>
                        <a:rPr lang="it-IT" sz="1400" u="none" strike="noStrike" dirty="0"/>
                        <a:t>Messina CM</a:t>
                      </a:r>
                      <a:endParaRPr lang="it-IT" sz="1400" b="0" i="0" u="none" strike="noStrike" dirty="0">
                        <a:solidFill>
                          <a:srgbClr val="000000"/>
                        </a:solidFill>
                        <a:latin typeface="Garamond"/>
                      </a:endParaRPr>
                    </a:p>
                  </a:txBody>
                  <a:tcPr marL="9525" marR="9525" marT="9525" marB="0" anchor="b"/>
                </a:tc>
                <a:tc>
                  <a:txBody>
                    <a:bodyPr/>
                    <a:lstStyle/>
                    <a:p>
                      <a:pPr algn="r" fontAlgn="b"/>
                      <a:r>
                        <a:rPr lang="it-IT" sz="1400" u="none" strike="noStrike"/>
                        <a:t>2.119</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dirty="0"/>
                        <a:t>8.842</a:t>
                      </a:r>
                      <a:endParaRPr lang="it-IT" sz="1400" b="0" i="0" u="none" strike="noStrike" dirty="0">
                        <a:solidFill>
                          <a:srgbClr val="000000"/>
                        </a:solidFill>
                        <a:latin typeface="Garamond"/>
                      </a:endParaRPr>
                    </a:p>
                  </a:txBody>
                  <a:tcPr marL="9525" marR="9525" marT="9525" marB="0" anchor="b"/>
                </a:tc>
                <a:tc>
                  <a:txBody>
                    <a:bodyPr/>
                    <a:lstStyle/>
                    <a:p>
                      <a:pPr algn="r" fontAlgn="b"/>
                      <a:r>
                        <a:rPr lang="it-IT" sz="1400" u="none" strike="noStrike" dirty="0"/>
                        <a:t>186,2</a:t>
                      </a:r>
                      <a:endParaRPr lang="it-IT" sz="1400" b="0" i="0" u="none" strike="noStrike" dirty="0">
                        <a:solidFill>
                          <a:srgbClr val="000000"/>
                        </a:solidFill>
                        <a:latin typeface="Garamond"/>
                      </a:endParaRPr>
                    </a:p>
                  </a:txBody>
                  <a:tcPr marL="9525" marR="9525" marT="9525" marB="0" anchor="b">
                    <a:solidFill>
                      <a:srgbClr val="FFFF00"/>
                    </a:solidFill>
                  </a:tcPr>
                </a:tc>
                <a:tc>
                  <a:txBody>
                    <a:bodyPr/>
                    <a:lstStyle/>
                    <a:p>
                      <a:pPr algn="r" fontAlgn="b"/>
                      <a:r>
                        <a:rPr lang="it-IT" sz="1400" u="none" strike="noStrike"/>
                        <a:t>18,5</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dirty="0"/>
                        <a:t>0,88</a:t>
                      </a:r>
                      <a:endParaRPr lang="it-IT" sz="1400" b="0" i="0" u="none" strike="noStrike" dirty="0">
                        <a:solidFill>
                          <a:srgbClr val="000000"/>
                        </a:solidFill>
                        <a:latin typeface="Garamond"/>
                      </a:endParaRPr>
                    </a:p>
                  </a:txBody>
                  <a:tcPr marL="9525" marR="9525" marT="9525" marB="0" anchor="b"/>
                </a:tc>
                <a:tc>
                  <a:txBody>
                    <a:bodyPr/>
                    <a:lstStyle/>
                    <a:p>
                      <a:pPr marL="0" algn="r" defTabSz="914400" rtl="0" eaLnBrk="1" fontAlgn="b" latinLnBrk="0" hangingPunct="1"/>
                      <a:r>
                        <a:rPr lang="it-IT" sz="1400" u="none" strike="noStrike" kern="1200" dirty="0"/>
                        <a:t>0,47</a:t>
                      </a:r>
                      <a:endParaRPr lang="it-IT" sz="1400" u="none" strike="noStrike" kern="1200" dirty="0">
                        <a:solidFill>
                          <a:schemeClr val="dk1"/>
                        </a:solidFill>
                        <a:latin typeface="+mn-lt"/>
                        <a:ea typeface="+mn-ea"/>
                        <a:cs typeface="+mn-cs"/>
                      </a:endParaRPr>
                    </a:p>
                  </a:txBody>
                  <a:tcPr marL="9525" marR="9525" marT="9525" marB="0" anchor="b"/>
                </a:tc>
              </a:tr>
              <a:tr h="142875">
                <a:tc>
                  <a:txBody>
                    <a:bodyPr/>
                    <a:lstStyle/>
                    <a:p>
                      <a:pPr algn="l" fontAlgn="b"/>
                      <a:r>
                        <a:rPr lang="it-IT" sz="1400" u="none" strike="noStrike"/>
                        <a:t>Catania CM</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dirty="0"/>
                        <a:t>3.932</a:t>
                      </a:r>
                      <a:endParaRPr lang="it-IT" sz="1400" b="0" i="0" u="none" strike="noStrike" dirty="0">
                        <a:solidFill>
                          <a:srgbClr val="000000"/>
                        </a:solidFill>
                        <a:latin typeface="Garamond"/>
                      </a:endParaRPr>
                    </a:p>
                  </a:txBody>
                  <a:tcPr marL="9525" marR="9525" marT="9525" marB="0" anchor="b"/>
                </a:tc>
                <a:tc>
                  <a:txBody>
                    <a:bodyPr/>
                    <a:lstStyle/>
                    <a:p>
                      <a:pPr marL="0" algn="r" defTabSz="914400" rtl="0" eaLnBrk="1" fontAlgn="b" latinLnBrk="0" hangingPunct="1"/>
                      <a:r>
                        <a:rPr lang="it-IT" sz="1400" u="none" strike="noStrike" kern="1200" dirty="0"/>
                        <a:t>15.994</a:t>
                      </a:r>
                      <a:endParaRPr lang="it-IT" sz="1400" u="none" strike="noStrike" kern="1200" dirty="0">
                        <a:solidFill>
                          <a:schemeClr val="dk1"/>
                        </a:solidFill>
                        <a:latin typeface="+mn-lt"/>
                        <a:ea typeface="+mn-ea"/>
                        <a:cs typeface="+mn-cs"/>
                      </a:endParaRPr>
                    </a:p>
                  </a:txBody>
                  <a:tcPr marL="9525" marR="9525" marT="9525" marB="0" anchor="b"/>
                </a:tc>
                <a:tc>
                  <a:txBody>
                    <a:bodyPr/>
                    <a:lstStyle/>
                    <a:p>
                      <a:pPr algn="r" fontAlgn="b"/>
                      <a:r>
                        <a:rPr lang="it-IT" sz="1400" u="none" strike="noStrike" dirty="0"/>
                        <a:t>409,7</a:t>
                      </a:r>
                      <a:endParaRPr lang="it-IT" sz="1400" b="0" i="0" u="none" strike="noStrike" dirty="0">
                        <a:solidFill>
                          <a:srgbClr val="000000"/>
                        </a:solidFill>
                        <a:latin typeface="Garamond"/>
                      </a:endParaRPr>
                    </a:p>
                  </a:txBody>
                  <a:tcPr marL="9525" marR="9525" marT="9525" marB="0" anchor="b">
                    <a:solidFill>
                      <a:srgbClr val="FFFF00"/>
                    </a:solidFill>
                  </a:tcPr>
                </a:tc>
                <a:tc>
                  <a:txBody>
                    <a:bodyPr/>
                    <a:lstStyle/>
                    <a:p>
                      <a:pPr algn="r" fontAlgn="b"/>
                      <a:r>
                        <a:rPr lang="it-IT" sz="1400" u="none" strike="noStrike" dirty="0"/>
                        <a:t>21,2</a:t>
                      </a:r>
                      <a:endParaRPr lang="it-IT" sz="1400" b="0" i="0" u="none" strike="noStrike" dirty="0">
                        <a:solidFill>
                          <a:srgbClr val="000000"/>
                        </a:solidFill>
                        <a:latin typeface="Garamond"/>
                      </a:endParaRPr>
                    </a:p>
                  </a:txBody>
                  <a:tcPr marL="9525" marR="9525" marT="9525" marB="0" anchor="b">
                    <a:solidFill>
                      <a:srgbClr val="FFFF00"/>
                    </a:solidFill>
                  </a:tcPr>
                </a:tc>
                <a:tc>
                  <a:txBody>
                    <a:bodyPr/>
                    <a:lstStyle/>
                    <a:p>
                      <a:pPr algn="r" fontAlgn="b"/>
                      <a:r>
                        <a:rPr lang="it-IT" sz="1400" u="none" strike="noStrike" dirty="0"/>
                        <a:t>0,87</a:t>
                      </a:r>
                      <a:endParaRPr lang="it-IT" sz="1400" b="0" i="0" u="none" strike="noStrike" dirty="0">
                        <a:solidFill>
                          <a:srgbClr val="000000"/>
                        </a:solidFill>
                        <a:latin typeface="Garamond"/>
                      </a:endParaRPr>
                    </a:p>
                  </a:txBody>
                  <a:tcPr marL="9525" marR="9525" marT="9525" marB="0" anchor="b"/>
                </a:tc>
                <a:tc>
                  <a:txBody>
                    <a:bodyPr/>
                    <a:lstStyle/>
                    <a:p>
                      <a:pPr marL="0" algn="r" defTabSz="914400" rtl="0" eaLnBrk="1" fontAlgn="b" latinLnBrk="0" hangingPunct="1"/>
                      <a:r>
                        <a:rPr lang="it-IT" sz="1400" u="none" strike="noStrike" kern="1200" dirty="0"/>
                        <a:t>0,46</a:t>
                      </a:r>
                      <a:endParaRPr lang="it-IT" sz="1400" u="none" strike="noStrike" kern="1200" dirty="0">
                        <a:solidFill>
                          <a:schemeClr val="dk1"/>
                        </a:solidFill>
                        <a:latin typeface="+mn-lt"/>
                        <a:ea typeface="+mn-ea"/>
                        <a:cs typeface="+mn-cs"/>
                      </a:endParaRPr>
                    </a:p>
                  </a:txBody>
                  <a:tcPr marL="9525" marR="9525" marT="9525" marB="0" anchor="b"/>
                </a:tc>
              </a:tr>
              <a:tr h="142875">
                <a:tc>
                  <a:txBody>
                    <a:bodyPr/>
                    <a:lstStyle/>
                    <a:p>
                      <a:pPr algn="l" fontAlgn="b"/>
                      <a:r>
                        <a:rPr lang="it-IT" sz="1400" u="none" strike="noStrike"/>
                        <a:t>Trapani LC</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a:t>2.555</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dirty="0"/>
                        <a:t>9.522</a:t>
                      </a:r>
                      <a:endParaRPr lang="it-IT" sz="1400" b="0" i="0" u="none" strike="noStrike" dirty="0">
                        <a:solidFill>
                          <a:srgbClr val="000000"/>
                        </a:solidFill>
                        <a:latin typeface="Garamond"/>
                      </a:endParaRPr>
                    </a:p>
                  </a:txBody>
                  <a:tcPr marL="9525" marR="9525" marT="9525" marB="0" anchor="b"/>
                </a:tc>
                <a:tc>
                  <a:txBody>
                    <a:bodyPr/>
                    <a:lstStyle/>
                    <a:p>
                      <a:pPr algn="r" fontAlgn="b"/>
                      <a:r>
                        <a:rPr lang="it-IT" sz="1400" u="none" strike="noStrike" dirty="0"/>
                        <a:t>103,5</a:t>
                      </a:r>
                      <a:endParaRPr lang="it-IT" sz="1400" b="0" i="0" u="none" strike="noStrike" dirty="0">
                        <a:solidFill>
                          <a:srgbClr val="000000"/>
                        </a:solidFill>
                        <a:latin typeface="Garamond"/>
                      </a:endParaRPr>
                    </a:p>
                  </a:txBody>
                  <a:tcPr marL="9525" marR="9525" marT="9525" marB="0" anchor="b">
                    <a:solidFill>
                      <a:srgbClr val="FFFF00"/>
                    </a:solidFill>
                  </a:tcPr>
                </a:tc>
                <a:tc>
                  <a:txBody>
                    <a:bodyPr/>
                    <a:lstStyle/>
                    <a:p>
                      <a:pPr algn="r" fontAlgn="b"/>
                      <a:r>
                        <a:rPr lang="it-IT" sz="1400" u="none" strike="noStrike" dirty="0"/>
                        <a:t>22,1</a:t>
                      </a:r>
                      <a:endParaRPr lang="it-IT" sz="1400" b="0" i="0" u="none" strike="noStrike" dirty="0">
                        <a:solidFill>
                          <a:srgbClr val="000000"/>
                        </a:solidFill>
                        <a:latin typeface="Garamond"/>
                      </a:endParaRPr>
                    </a:p>
                  </a:txBody>
                  <a:tcPr marL="9525" marR="9525" marT="9525" marB="0" anchor="b">
                    <a:solidFill>
                      <a:srgbClr val="FFFF00"/>
                    </a:solidFill>
                  </a:tcPr>
                </a:tc>
                <a:tc>
                  <a:txBody>
                    <a:bodyPr/>
                    <a:lstStyle/>
                    <a:p>
                      <a:pPr algn="r" fontAlgn="b"/>
                      <a:r>
                        <a:rPr lang="it-IT" sz="1400" u="none" strike="noStrike" dirty="0"/>
                        <a:t>1,12</a:t>
                      </a:r>
                      <a:endParaRPr lang="it-IT" sz="1400" b="0" i="0" u="none" strike="noStrike" dirty="0">
                        <a:solidFill>
                          <a:srgbClr val="000000"/>
                        </a:solidFill>
                        <a:latin typeface="Garamond"/>
                      </a:endParaRPr>
                    </a:p>
                  </a:txBody>
                  <a:tcPr marL="9525" marR="9525" marT="9525" marB="0" anchor="b">
                    <a:solidFill>
                      <a:srgbClr val="FFFF00"/>
                    </a:solidFill>
                  </a:tcPr>
                </a:tc>
                <a:tc>
                  <a:txBody>
                    <a:bodyPr/>
                    <a:lstStyle/>
                    <a:p>
                      <a:pPr marL="0" algn="r" defTabSz="914400" rtl="0" eaLnBrk="1" fontAlgn="b" latinLnBrk="0" hangingPunct="1"/>
                      <a:r>
                        <a:rPr lang="it-IT" sz="1400" u="none" strike="noStrike" kern="1200" dirty="0"/>
                        <a:t>0,59</a:t>
                      </a:r>
                      <a:endParaRPr lang="it-IT" sz="1400" u="none" strike="noStrike" kern="1200" dirty="0">
                        <a:solidFill>
                          <a:schemeClr val="dk1"/>
                        </a:solidFill>
                        <a:latin typeface="+mn-lt"/>
                        <a:ea typeface="+mn-ea"/>
                        <a:cs typeface="+mn-cs"/>
                      </a:endParaRPr>
                    </a:p>
                  </a:txBody>
                  <a:tcPr marL="9525" marR="9525" marT="9525" marB="0" anchor="b"/>
                </a:tc>
              </a:tr>
              <a:tr h="142875">
                <a:tc>
                  <a:txBody>
                    <a:bodyPr/>
                    <a:lstStyle/>
                    <a:p>
                      <a:pPr algn="l" fontAlgn="b"/>
                      <a:r>
                        <a:rPr lang="it-IT" sz="1400" u="none" strike="noStrike"/>
                        <a:t>Agrigento LC</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a:t>2.037</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a:t>5.975</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dirty="0"/>
                        <a:t>66,7</a:t>
                      </a:r>
                      <a:endParaRPr lang="it-IT" sz="1400" b="0" i="0" u="none" strike="noStrike" dirty="0">
                        <a:solidFill>
                          <a:srgbClr val="000000"/>
                        </a:solidFill>
                        <a:latin typeface="Garamond"/>
                      </a:endParaRPr>
                    </a:p>
                  </a:txBody>
                  <a:tcPr marL="9525" marR="9525" marT="9525" marB="0" anchor="b"/>
                </a:tc>
                <a:tc>
                  <a:txBody>
                    <a:bodyPr/>
                    <a:lstStyle/>
                    <a:p>
                      <a:pPr algn="r" fontAlgn="b"/>
                      <a:r>
                        <a:rPr lang="it-IT" sz="1400" u="none" strike="noStrike" dirty="0"/>
                        <a:t>13,4</a:t>
                      </a:r>
                      <a:endParaRPr lang="it-IT" sz="1400" b="0" i="0" u="none" strike="noStrike" dirty="0">
                        <a:solidFill>
                          <a:srgbClr val="000000"/>
                        </a:solidFill>
                        <a:latin typeface="Garamond"/>
                      </a:endParaRPr>
                    </a:p>
                  </a:txBody>
                  <a:tcPr marL="9525" marR="9525" marT="9525" marB="0" anchor="b"/>
                </a:tc>
                <a:tc>
                  <a:txBody>
                    <a:bodyPr/>
                    <a:lstStyle/>
                    <a:p>
                      <a:pPr marL="0" algn="r" defTabSz="914400" rtl="0" eaLnBrk="1" fontAlgn="b" latinLnBrk="0" hangingPunct="1"/>
                      <a:r>
                        <a:rPr lang="it-IT" sz="1400" u="none" strike="noStrike" kern="1200" dirty="0"/>
                        <a:t>0,85</a:t>
                      </a:r>
                      <a:endParaRPr lang="it-IT" sz="1400" u="none" strike="noStrike" kern="1200" dirty="0">
                        <a:solidFill>
                          <a:schemeClr val="dk1"/>
                        </a:solidFill>
                        <a:latin typeface="+mn-lt"/>
                        <a:ea typeface="+mn-ea"/>
                        <a:cs typeface="+mn-cs"/>
                      </a:endParaRPr>
                    </a:p>
                  </a:txBody>
                  <a:tcPr marL="9525" marR="9525" marT="9525" marB="0" anchor="b"/>
                </a:tc>
                <a:tc>
                  <a:txBody>
                    <a:bodyPr/>
                    <a:lstStyle/>
                    <a:p>
                      <a:pPr marL="0" algn="r" defTabSz="914400" rtl="0" eaLnBrk="1" fontAlgn="b" latinLnBrk="0" hangingPunct="1"/>
                      <a:r>
                        <a:rPr lang="it-IT" sz="1400" u="none" strike="noStrike" kern="1200" dirty="0"/>
                        <a:t>0,45</a:t>
                      </a:r>
                      <a:endParaRPr lang="it-IT" sz="1400" u="none" strike="noStrike" kern="1200" dirty="0">
                        <a:solidFill>
                          <a:schemeClr val="dk1"/>
                        </a:solidFill>
                        <a:latin typeface="+mn-lt"/>
                        <a:ea typeface="+mn-ea"/>
                        <a:cs typeface="+mn-cs"/>
                      </a:endParaRPr>
                    </a:p>
                  </a:txBody>
                  <a:tcPr marL="9525" marR="9525" marT="9525" marB="0" anchor="b"/>
                </a:tc>
              </a:tr>
              <a:tr h="142875">
                <a:tc>
                  <a:txBody>
                    <a:bodyPr/>
                    <a:lstStyle/>
                    <a:p>
                      <a:pPr algn="l" fontAlgn="b"/>
                      <a:r>
                        <a:rPr lang="it-IT" sz="1400" u="none" strike="noStrike"/>
                        <a:t>Caltanissetta LC</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a:t>1.337</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dirty="0"/>
                        <a:t>6.463</a:t>
                      </a:r>
                      <a:endParaRPr lang="it-IT" sz="1400" b="0" i="0" u="none" strike="noStrike" dirty="0">
                        <a:solidFill>
                          <a:srgbClr val="000000"/>
                        </a:solidFill>
                        <a:latin typeface="Garamond"/>
                      </a:endParaRPr>
                    </a:p>
                  </a:txBody>
                  <a:tcPr marL="9525" marR="9525" marT="9525" marB="0" anchor="b"/>
                </a:tc>
                <a:tc>
                  <a:txBody>
                    <a:bodyPr/>
                    <a:lstStyle/>
                    <a:p>
                      <a:pPr algn="r" fontAlgn="b"/>
                      <a:r>
                        <a:rPr lang="it-IT" sz="1400" u="none" strike="noStrike"/>
                        <a:t>62,5</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dirty="0"/>
                        <a:t>23,7</a:t>
                      </a:r>
                      <a:endParaRPr lang="it-IT" sz="1400" b="0" i="0" u="none" strike="noStrike" dirty="0">
                        <a:solidFill>
                          <a:srgbClr val="000000"/>
                        </a:solidFill>
                        <a:latin typeface="Garamond"/>
                      </a:endParaRPr>
                    </a:p>
                  </a:txBody>
                  <a:tcPr marL="9525" marR="9525" marT="9525" marB="0" anchor="b">
                    <a:solidFill>
                      <a:srgbClr val="FFFF00"/>
                    </a:solidFill>
                  </a:tcPr>
                </a:tc>
                <a:tc>
                  <a:txBody>
                    <a:bodyPr/>
                    <a:lstStyle/>
                    <a:p>
                      <a:pPr algn="r" fontAlgn="b"/>
                      <a:r>
                        <a:rPr lang="it-IT" sz="1400" u="none" strike="noStrike" dirty="0"/>
                        <a:t>1,26</a:t>
                      </a:r>
                      <a:endParaRPr lang="it-IT" sz="1400" b="0" i="0" u="none" strike="noStrike" dirty="0">
                        <a:solidFill>
                          <a:srgbClr val="000000"/>
                        </a:solidFill>
                        <a:latin typeface="Garamond"/>
                      </a:endParaRPr>
                    </a:p>
                  </a:txBody>
                  <a:tcPr marL="9525" marR="9525" marT="9525" marB="0" anchor="b">
                    <a:solidFill>
                      <a:srgbClr val="FFFF00"/>
                    </a:solidFill>
                  </a:tcPr>
                </a:tc>
                <a:tc>
                  <a:txBody>
                    <a:bodyPr/>
                    <a:lstStyle/>
                    <a:p>
                      <a:pPr marL="0" algn="r" defTabSz="914400" rtl="0" eaLnBrk="1" fontAlgn="b" latinLnBrk="0" hangingPunct="1"/>
                      <a:r>
                        <a:rPr lang="it-IT" sz="1400" u="none" strike="noStrike" kern="1200" dirty="0"/>
                        <a:t>0,66</a:t>
                      </a:r>
                      <a:endParaRPr lang="it-IT" sz="1400" u="none" strike="noStrike" kern="1200" dirty="0">
                        <a:solidFill>
                          <a:schemeClr val="dk1"/>
                        </a:solidFill>
                        <a:latin typeface="+mn-lt"/>
                        <a:ea typeface="+mn-ea"/>
                        <a:cs typeface="+mn-cs"/>
                      </a:endParaRPr>
                    </a:p>
                  </a:txBody>
                  <a:tcPr marL="9525" marR="9525" marT="9525" marB="0" anchor="b"/>
                </a:tc>
              </a:tr>
              <a:tr h="142875">
                <a:tc>
                  <a:txBody>
                    <a:bodyPr/>
                    <a:lstStyle/>
                    <a:p>
                      <a:pPr algn="l" fontAlgn="b"/>
                      <a:r>
                        <a:rPr lang="it-IT" sz="1400" u="none" strike="noStrike"/>
                        <a:t>Enna LC</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dirty="0"/>
                        <a:t>914</a:t>
                      </a:r>
                      <a:endParaRPr lang="it-IT" sz="1400" b="0" i="0" u="none" strike="noStrike" dirty="0">
                        <a:solidFill>
                          <a:srgbClr val="000000"/>
                        </a:solidFill>
                        <a:latin typeface="Garamond"/>
                      </a:endParaRPr>
                    </a:p>
                  </a:txBody>
                  <a:tcPr marL="9525" marR="9525" marT="9525" marB="0" anchor="b"/>
                </a:tc>
                <a:tc>
                  <a:txBody>
                    <a:bodyPr/>
                    <a:lstStyle/>
                    <a:p>
                      <a:pPr algn="r" fontAlgn="b"/>
                      <a:r>
                        <a:rPr lang="it-IT" sz="1400" u="none" strike="noStrike" dirty="0"/>
                        <a:t>3.028</a:t>
                      </a:r>
                      <a:endParaRPr lang="it-IT" sz="1400" b="0" i="0" u="none" strike="noStrike" dirty="0">
                        <a:solidFill>
                          <a:srgbClr val="000000"/>
                        </a:solidFill>
                        <a:latin typeface="Garamond"/>
                      </a:endParaRPr>
                    </a:p>
                  </a:txBody>
                  <a:tcPr marL="9525" marR="9525" marT="9525" marB="0" anchor="b"/>
                </a:tc>
                <a:tc>
                  <a:txBody>
                    <a:bodyPr/>
                    <a:lstStyle/>
                    <a:p>
                      <a:pPr algn="r" fontAlgn="b"/>
                      <a:r>
                        <a:rPr lang="it-IT" sz="1400" u="none" strike="noStrike" dirty="0"/>
                        <a:t>35,5</a:t>
                      </a:r>
                      <a:endParaRPr lang="it-IT" sz="1400" b="0" i="0" u="none" strike="noStrike" dirty="0">
                        <a:solidFill>
                          <a:srgbClr val="000000"/>
                        </a:solidFill>
                        <a:latin typeface="Garamond"/>
                      </a:endParaRPr>
                    </a:p>
                  </a:txBody>
                  <a:tcPr marL="9525" marR="9525" marT="9525" marB="0" anchor="b"/>
                </a:tc>
                <a:tc>
                  <a:txBody>
                    <a:bodyPr/>
                    <a:lstStyle/>
                    <a:p>
                      <a:pPr algn="r" fontAlgn="b"/>
                      <a:r>
                        <a:rPr lang="it-IT" sz="1400" u="none" strike="noStrike"/>
                        <a:t>17,5</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dirty="0"/>
                        <a:t>1,11</a:t>
                      </a:r>
                      <a:endParaRPr lang="it-IT" sz="1400" b="0" i="0" u="none" strike="noStrike" dirty="0">
                        <a:solidFill>
                          <a:srgbClr val="000000"/>
                        </a:solidFill>
                        <a:latin typeface="Garamond"/>
                      </a:endParaRPr>
                    </a:p>
                  </a:txBody>
                  <a:tcPr marL="9525" marR="9525" marT="9525" marB="0" anchor="b">
                    <a:solidFill>
                      <a:srgbClr val="FFFF00"/>
                    </a:solidFill>
                  </a:tcPr>
                </a:tc>
                <a:tc>
                  <a:txBody>
                    <a:bodyPr/>
                    <a:lstStyle/>
                    <a:p>
                      <a:pPr marL="0" algn="r" defTabSz="914400" rtl="0" eaLnBrk="1" fontAlgn="b" latinLnBrk="0" hangingPunct="1"/>
                      <a:r>
                        <a:rPr lang="it-IT" sz="1400" u="none" strike="noStrike" kern="1200" dirty="0"/>
                        <a:t>0,59</a:t>
                      </a:r>
                      <a:endParaRPr lang="it-IT" sz="1400" u="none" strike="noStrike" kern="1200" dirty="0">
                        <a:solidFill>
                          <a:schemeClr val="dk1"/>
                        </a:solidFill>
                        <a:latin typeface="+mn-lt"/>
                        <a:ea typeface="+mn-ea"/>
                        <a:cs typeface="+mn-cs"/>
                      </a:endParaRPr>
                    </a:p>
                  </a:txBody>
                  <a:tcPr marL="9525" marR="9525" marT="9525" marB="0" anchor="b"/>
                </a:tc>
              </a:tr>
              <a:tr h="142875">
                <a:tc>
                  <a:txBody>
                    <a:bodyPr/>
                    <a:lstStyle/>
                    <a:p>
                      <a:pPr algn="l" fontAlgn="b"/>
                      <a:r>
                        <a:rPr lang="it-IT" sz="1400" u="none" strike="noStrike"/>
                        <a:t>Ragusa LC</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a:t>1.792</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a:t>7.765</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dirty="0"/>
                        <a:t>110,4</a:t>
                      </a:r>
                      <a:endParaRPr lang="it-IT" sz="1400" b="0" i="0" u="none" strike="noStrike" dirty="0">
                        <a:solidFill>
                          <a:srgbClr val="000000"/>
                        </a:solidFill>
                        <a:latin typeface="Garamond"/>
                      </a:endParaRPr>
                    </a:p>
                  </a:txBody>
                  <a:tcPr marL="9525" marR="9525" marT="9525" marB="0" anchor="b">
                    <a:solidFill>
                      <a:srgbClr val="FFFF00"/>
                    </a:solidFill>
                  </a:tcPr>
                </a:tc>
                <a:tc>
                  <a:txBody>
                    <a:bodyPr/>
                    <a:lstStyle/>
                    <a:p>
                      <a:pPr algn="r" fontAlgn="b"/>
                      <a:r>
                        <a:rPr lang="it-IT" sz="1400" u="none" strike="noStrike" dirty="0"/>
                        <a:t>25,3</a:t>
                      </a:r>
                      <a:endParaRPr lang="it-IT" sz="1400" b="0" i="0" u="none" strike="noStrike" dirty="0">
                        <a:solidFill>
                          <a:srgbClr val="000000"/>
                        </a:solidFill>
                        <a:latin typeface="Garamond"/>
                      </a:endParaRPr>
                    </a:p>
                  </a:txBody>
                  <a:tcPr marL="9525" marR="9525" marT="9525" marB="0" anchor="b">
                    <a:solidFill>
                      <a:srgbClr val="FFFF00"/>
                    </a:solidFill>
                  </a:tcPr>
                </a:tc>
                <a:tc>
                  <a:txBody>
                    <a:bodyPr/>
                    <a:lstStyle/>
                    <a:p>
                      <a:pPr algn="r" fontAlgn="b"/>
                      <a:r>
                        <a:rPr lang="it-IT" sz="1400" u="none" strike="noStrike" dirty="0"/>
                        <a:t>1,13</a:t>
                      </a:r>
                      <a:endParaRPr lang="it-IT" sz="1400" b="0" i="0" u="none" strike="noStrike" dirty="0">
                        <a:solidFill>
                          <a:srgbClr val="000000"/>
                        </a:solidFill>
                        <a:latin typeface="Garamond"/>
                      </a:endParaRPr>
                    </a:p>
                  </a:txBody>
                  <a:tcPr marL="9525" marR="9525" marT="9525" marB="0" anchor="b">
                    <a:solidFill>
                      <a:srgbClr val="FFFF00"/>
                    </a:solidFill>
                  </a:tcPr>
                </a:tc>
                <a:tc>
                  <a:txBody>
                    <a:bodyPr/>
                    <a:lstStyle/>
                    <a:p>
                      <a:pPr marL="0" algn="r" defTabSz="914400" rtl="0" eaLnBrk="1" fontAlgn="b" latinLnBrk="0" hangingPunct="1"/>
                      <a:r>
                        <a:rPr lang="it-IT" sz="1400" u="none" strike="noStrike" kern="1200" dirty="0"/>
                        <a:t>0,60</a:t>
                      </a:r>
                      <a:endParaRPr lang="it-IT" sz="1400" u="none" strike="noStrike" kern="1200" dirty="0">
                        <a:solidFill>
                          <a:schemeClr val="dk1"/>
                        </a:solidFill>
                        <a:latin typeface="+mn-lt"/>
                        <a:ea typeface="+mn-ea"/>
                        <a:cs typeface="+mn-cs"/>
                      </a:endParaRPr>
                    </a:p>
                  </a:txBody>
                  <a:tcPr marL="9525" marR="9525" marT="9525" marB="0" anchor="b"/>
                </a:tc>
              </a:tr>
              <a:tr h="142875">
                <a:tc>
                  <a:txBody>
                    <a:bodyPr/>
                    <a:lstStyle/>
                    <a:p>
                      <a:pPr algn="l" fontAlgn="b"/>
                      <a:r>
                        <a:rPr lang="it-IT" sz="1400" u="none" strike="noStrike"/>
                        <a:t>Siracusa LC</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a:t>1.742</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a:t>11.572</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dirty="0"/>
                        <a:t>82,0</a:t>
                      </a:r>
                      <a:endParaRPr lang="it-IT" sz="1400" b="0" i="0" u="none" strike="noStrike" dirty="0">
                        <a:solidFill>
                          <a:srgbClr val="000000"/>
                        </a:solidFill>
                        <a:latin typeface="Garamond"/>
                      </a:endParaRPr>
                    </a:p>
                  </a:txBody>
                  <a:tcPr marL="9525" marR="9525" marT="9525" marB="0" anchor="b"/>
                </a:tc>
                <a:tc>
                  <a:txBody>
                    <a:bodyPr/>
                    <a:lstStyle/>
                    <a:p>
                      <a:pPr algn="r" fontAlgn="b"/>
                      <a:r>
                        <a:rPr lang="it-IT" sz="1400" u="none" strike="noStrike" dirty="0"/>
                        <a:t>28,9</a:t>
                      </a:r>
                      <a:endParaRPr lang="it-IT" sz="1400" b="0" i="0" u="none" strike="noStrike" dirty="0">
                        <a:solidFill>
                          <a:srgbClr val="000000"/>
                        </a:solidFill>
                        <a:latin typeface="Garamond"/>
                      </a:endParaRPr>
                    </a:p>
                  </a:txBody>
                  <a:tcPr marL="9525" marR="9525" marT="9525" marB="0" anchor="b">
                    <a:solidFill>
                      <a:srgbClr val="FFFF00"/>
                    </a:solidFill>
                  </a:tcPr>
                </a:tc>
                <a:tc>
                  <a:txBody>
                    <a:bodyPr/>
                    <a:lstStyle/>
                    <a:p>
                      <a:pPr algn="r" fontAlgn="b"/>
                      <a:r>
                        <a:rPr lang="it-IT" sz="1400" u="none" strike="noStrike" dirty="0"/>
                        <a:t>1,42</a:t>
                      </a:r>
                      <a:endParaRPr lang="it-IT" sz="1400" b="0" i="0" u="none" strike="noStrike" dirty="0">
                        <a:solidFill>
                          <a:srgbClr val="000000"/>
                        </a:solidFill>
                        <a:latin typeface="Garamond"/>
                      </a:endParaRPr>
                    </a:p>
                  </a:txBody>
                  <a:tcPr marL="9525" marR="9525" marT="9525" marB="0" anchor="b">
                    <a:solidFill>
                      <a:srgbClr val="FFFF00"/>
                    </a:solidFill>
                  </a:tcPr>
                </a:tc>
                <a:tc>
                  <a:txBody>
                    <a:bodyPr/>
                    <a:lstStyle/>
                    <a:p>
                      <a:pPr marL="0" algn="r" defTabSz="914400" rtl="0" eaLnBrk="1" fontAlgn="b" latinLnBrk="0" hangingPunct="1"/>
                      <a:r>
                        <a:rPr lang="it-IT" sz="1400" u="none" strike="noStrike" kern="1200" dirty="0"/>
                        <a:t>0,75</a:t>
                      </a:r>
                      <a:endParaRPr lang="it-IT" sz="1400" u="none" strike="noStrike" kern="1200" dirty="0">
                        <a:solidFill>
                          <a:schemeClr val="dk1"/>
                        </a:solidFill>
                        <a:latin typeface="+mn-lt"/>
                        <a:ea typeface="+mn-ea"/>
                        <a:cs typeface="+mn-cs"/>
                      </a:endParaRPr>
                    </a:p>
                  </a:txBody>
                  <a:tcPr marL="9525" marR="9525" marT="9525" marB="0" anchor="b"/>
                </a:tc>
              </a:tr>
              <a:tr h="142875">
                <a:tc>
                  <a:txBody>
                    <a:bodyPr/>
                    <a:lstStyle/>
                    <a:p>
                      <a:pPr algn="l" fontAlgn="b"/>
                      <a:r>
                        <a:rPr lang="it-IT" sz="1400" u="none" strike="noStrike"/>
                        <a:t>Palermo LC</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a:t>1.007</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dirty="0"/>
                        <a:t>2.739</a:t>
                      </a:r>
                      <a:endParaRPr lang="it-IT" sz="1400" b="0" i="0" u="none" strike="noStrike" dirty="0">
                        <a:solidFill>
                          <a:srgbClr val="000000"/>
                        </a:solidFill>
                        <a:latin typeface="Garamond"/>
                      </a:endParaRPr>
                    </a:p>
                  </a:txBody>
                  <a:tcPr marL="9525" marR="9525" marT="9525" marB="0" anchor="b"/>
                </a:tc>
                <a:tc>
                  <a:txBody>
                    <a:bodyPr/>
                    <a:lstStyle/>
                    <a:p>
                      <a:pPr algn="r" fontAlgn="b"/>
                      <a:r>
                        <a:rPr lang="it-IT" sz="1400" u="none" strike="noStrike" dirty="0"/>
                        <a:t>27,7</a:t>
                      </a:r>
                      <a:endParaRPr lang="it-IT" sz="1400" b="0" i="0" u="none" strike="noStrike" dirty="0">
                        <a:solidFill>
                          <a:srgbClr val="000000"/>
                        </a:solidFill>
                        <a:latin typeface="Garamond"/>
                      </a:endParaRPr>
                    </a:p>
                  </a:txBody>
                  <a:tcPr marL="9525" marR="9525" marT="9525" marB="0" anchor="b"/>
                </a:tc>
                <a:tc>
                  <a:txBody>
                    <a:bodyPr/>
                    <a:lstStyle/>
                    <a:p>
                      <a:pPr algn="r" fontAlgn="b"/>
                      <a:r>
                        <a:rPr lang="it-IT" sz="1400" u="none" strike="noStrike" dirty="0"/>
                        <a:t>13,0</a:t>
                      </a:r>
                      <a:endParaRPr lang="it-IT" sz="1400" b="0" i="0" u="none" strike="noStrike" dirty="0">
                        <a:solidFill>
                          <a:srgbClr val="000000"/>
                        </a:solidFill>
                        <a:latin typeface="Garamond"/>
                      </a:endParaRPr>
                    </a:p>
                  </a:txBody>
                  <a:tcPr marL="9525" marR="9525" marT="9525" marB="0" anchor="b"/>
                </a:tc>
                <a:tc>
                  <a:txBody>
                    <a:bodyPr/>
                    <a:lstStyle/>
                    <a:p>
                      <a:pPr algn="r" fontAlgn="b"/>
                      <a:r>
                        <a:rPr lang="it-IT" sz="1400" u="none" strike="noStrike" dirty="0"/>
                        <a:t>1,01</a:t>
                      </a:r>
                      <a:endParaRPr lang="it-IT" sz="1400" b="0" i="0" u="none" strike="noStrike" dirty="0">
                        <a:solidFill>
                          <a:srgbClr val="000000"/>
                        </a:solidFill>
                        <a:latin typeface="Garamond"/>
                      </a:endParaRPr>
                    </a:p>
                  </a:txBody>
                  <a:tcPr marL="9525" marR="9525" marT="9525" marB="0" anchor="b">
                    <a:solidFill>
                      <a:srgbClr val="FFFF00"/>
                    </a:solidFill>
                  </a:tcPr>
                </a:tc>
                <a:tc>
                  <a:txBody>
                    <a:bodyPr/>
                    <a:lstStyle/>
                    <a:p>
                      <a:pPr marL="0" algn="r" defTabSz="914400" rtl="0" eaLnBrk="1" fontAlgn="b" latinLnBrk="0" hangingPunct="1"/>
                      <a:r>
                        <a:rPr lang="it-IT" sz="1400" u="none" strike="noStrike" kern="1200" dirty="0"/>
                        <a:t>0,53</a:t>
                      </a:r>
                      <a:endParaRPr lang="it-IT" sz="1400" u="none" strike="noStrike" kern="1200" dirty="0">
                        <a:solidFill>
                          <a:schemeClr val="dk1"/>
                        </a:solidFill>
                        <a:latin typeface="+mn-lt"/>
                        <a:ea typeface="+mn-ea"/>
                        <a:cs typeface="+mn-cs"/>
                      </a:endParaRPr>
                    </a:p>
                  </a:txBody>
                  <a:tcPr marL="9525" marR="9525" marT="9525" marB="0" anchor="b"/>
                </a:tc>
              </a:tr>
              <a:tr h="142875">
                <a:tc>
                  <a:txBody>
                    <a:bodyPr/>
                    <a:lstStyle/>
                    <a:p>
                      <a:pPr algn="l" fontAlgn="b"/>
                      <a:r>
                        <a:rPr lang="it-IT" sz="1400" u="none" strike="noStrike"/>
                        <a:t>Messina LC</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a:t>1.137</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dirty="0"/>
                        <a:t>4.340</a:t>
                      </a:r>
                      <a:endParaRPr lang="it-IT" sz="1400" b="0" i="0" u="none" strike="noStrike" dirty="0">
                        <a:solidFill>
                          <a:srgbClr val="000000"/>
                        </a:solidFill>
                        <a:latin typeface="Garamond"/>
                      </a:endParaRPr>
                    </a:p>
                  </a:txBody>
                  <a:tcPr marL="9525" marR="9525" marT="9525" marB="0" anchor="b"/>
                </a:tc>
                <a:tc>
                  <a:txBody>
                    <a:bodyPr/>
                    <a:lstStyle/>
                    <a:p>
                      <a:pPr algn="r" fontAlgn="b"/>
                      <a:r>
                        <a:rPr lang="it-IT" sz="1400" u="none" strike="noStrike"/>
                        <a:t>53,4</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dirty="0"/>
                        <a:t>25,3</a:t>
                      </a:r>
                      <a:endParaRPr lang="it-IT" sz="1400" b="0" i="0" u="none" strike="noStrike" dirty="0">
                        <a:solidFill>
                          <a:srgbClr val="000000"/>
                        </a:solidFill>
                        <a:latin typeface="Garamond"/>
                      </a:endParaRPr>
                    </a:p>
                  </a:txBody>
                  <a:tcPr marL="9525" marR="9525" marT="9525" marB="0" anchor="b">
                    <a:solidFill>
                      <a:srgbClr val="FFFF00"/>
                    </a:solidFill>
                  </a:tcPr>
                </a:tc>
                <a:tc>
                  <a:txBody>
                    <a:bodyPr/>
                    <a:lstStyle/>
                    <a:p>
                      <a:pPr algn="r" fontAlgn="b"/>
                      <a:r>
                        <a:rPr lang="it-IT" sz="1400" u="none" strike="noStrike" dirty="0"/>
                        <a:t>1,33</a:t>
                      </a:r>
                      <a:endParaRPr lang="it-IT" sz="1400" b="0" i="0" u="none" strike="noStrike" dirty="0">
                        <a:solidFill>
                          <a:srgbClr val="000000"/>
                        </a:solidFill>
                        <a:latin typeface="Garamond"/>
                      </a:endParaRPr>
                    </a:p>
                  </a:txBody>
                  <a:tcPr marL="9525" marR="9525" marT="9525" marB="0" anchor="b">
                    <a:solidFill>
                      <a:srgbClr val="FFFF00"/>
                    </a:solidFill>
                  </a:tcPr>
                </a:tc>
                <a:tc>
                  <a:txBody>
                    <a:bodyPr/>
                    <a:lstStyle/>
                    <a:p>
                      <a:pPr marL="0" algn="r" defTabSz="914400" rtl="0" eaLnBrk="1" fontAlgn="b" latinLnBrk="0" hangingPunct="1"/>
                      <a:r>
                        <a:rPr lang="it-IT" sz="1400" u="none" strike="noStrike" kern="1200" dirty="0"/>
                        <a:t>0,71</a:t>
                      </a:r>
                      <a:endParaRPr lang="it-IT" sz="1400" u="none" strike="noStrike" kern="1200" dirty="0">
                        <a:solidFill>
                          <a:schemeClr val="dk1"/>
                        </a:solidFill>
                        <a:latin typeface="+mn-lt"/>
                        <a:ea typeface="+mn-ea"/>
                        <a:cs typeface="+mn-cs"/>
                      </a:endParaRPr>
                    </a:p>
                  </a:txBody>
                  <a:tcPr marL="9525" marR="9525" marT="9525" marB="0" anchor="b"/>
                </a:tc>
              </a:tr>
              <a:tr h="142875">
                <a:tc>
                  <a:txBody>
                    <a:bodyPr/>
                    <a:lstStyle/>
                    <a:p>
                      <a:pPr algn="l" fontAlgn="b"/>
                      <a:r>
                        <a:rPr lang="it-IT" sz="1400" u="none" strike="noStrike"/>
                        <a:t>Catania LC</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a:t>1.720</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a:t>5.712</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a:t>65,8</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a:t>17,5</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dirty="0"/>
                        <a:t>1,23</a:t>
                      </a:r>
                      <a:endParaRPr lang="it-IT" sz="1400" b="0" i="0" u="none" strike="noStrike" dirty="0">
                        <a:solidFill>
                          <a:srgbClr val="000000"/>
                        </a:solidFill>
                        <a:latin typeface="Garamond"/>
                      </a:endParaRPr>
                    </a:p>
                  </a:txBody>
                  <a:tcPr marL="9525" marR="9525" marT="9525" marB="0" anchor="b">
                    <a:solidFill>
                      <a:srgbClr val="FFFF00"/>
                    </a:solidFill>
                  </a:tcPr>
                </a:tc>
                <a:tc>
                  <a:txBody>
                    <a:bodyPr/>
                    <a:lstStyle/>
                    <a:p>
                      <a:pPr marL="0" algn="r" defTabSz="914400" rtl="0" eaLnBrk="1" fontAlgn="b" latinLnBrk="0" hangingPunct="1"/>
                      <a:r>
                        <a:rPr lang="it-IT" sz="1400" u="none" strike="noStrike" kern="1200" dirty="0"/>
                        <a:t>0,65</a:t>
                      </a:r>
                      <a:endParaRPr lang="it-IT" sz="1400" u="none" strike="noStrike" kern="1200" dirty="0">
                        <a:solidFill>
                          <a:schemeClr val="dk1"/>
                        </a:solidFill>
                        <a:latin typeface="+mn-lt"/>
                        <a:ea typeface="+mn-ea"/>
                        <a:cs typeface="+mn-cs"/>
                      </a:endParaRPr>
                    </a:p>
                  </a:txBody>
                  <a:tcPr marL="9525" marR="9525" marT="9525" marB="0" anchor="b"/>
                </a:tc>
              </a:tr>
              <a:tr h="66675">
                <a:tc>
                  <a:txBody>
                    <a:bodyPr/>
                    <a:lstStyle/>
                    <a:p>
                      <a:pPr algn="l" fontAlgn="b"/>
                      <a:r>
                        <a:rPr lang="it-IT" sz="1400" u="none" strike="noStrike"/>
                        <a:t> </a:t>
                      </a:r>
                      <a:endParaRPr lang="it-IT" sz="1400" b="0" i="0" u="none" strike="noStrike">
                        <a:solidFill>
                          <a:srgbClr val="000000"/>
                        </a:solidFill>
                        <a:latin typeface="Garamond"/>
                      </a:endParaRPr>
                    </a:p>
                  </a:txBody>
                  <a:tcPr marL="9525" marR="9525" marT="9525" marB="0" anchor="b"/>
                </a:tc>
                <a:tc>
                  <a:txBody>
                    <a:bodyPr/>
                    <a:lstStyle/>
                    <a:p>
                      <a:pPr algn="l" fontAlgn="b"/>
                      <a:endParaRPr lang="it-IT" sz="1400" b="0" i="0" u="none" strike="noStrike">
                        <a:solidFill>
                          <a:srgbClr val="000000"/>
                        </a:solidFill>
                        <a:latin typeface="Garamond"/>
                      </a:endParaRPr>
                    </a:p>
                  </a:txBody>
                  <a:tcPr marL="9525" marR="9525" marT="9525" marB="0" anchor="b"/>
                </a:tc>
                <a:tc>
                  <a:txBody>
                    <a:bodyPr/>
                    <a:lstStyle/>
                    <a:p>
                      <a:pPr algn="l" fontAlgn="b"/>
                      <a:endParaRPr lang="it-IT" sz="1400" b="0" i="0" u="none" strike="noStrike">
                        <a:solidFill>
                          <a:srgbClr val="000000"/>
                        </a:solidFill>
                        <a:latin typeface="Garamond"/>
                      </a:endParaRPr>
                    </a:p>
                  </a:txBody>
                  <a:tcPr marL="9525" marR="9525" marT="9525" marB="0" anchor="b"/>
                </a:tc>
                <a:tc>
                  <a:txBody>
                    <a:bodyPr/>
                    <a:lstStyle/>
                    <a:p>
                      <a:pPr algn="l" fontAlgn="b"/>
                      <a:endParaRPr lang="it-IT" sz="1400" b="0" i="0" u="none" strike="noStrike">
                        <a:solidFill>
                          <a:srgbClr val="000000"/>
                        </a:solidFill>
                        <a:latin typeface="Garamond"/>
                      </a:endParaRPr>
                    </a:p>
                  </a:txBody>
                  <a:tcPr marL="9525" marR="9525" marT="9525" marB="0" anchor="b"/>
                </a:tc>
                <a:tc>
                  <a:txBody>
                    <a:bodyPr/>
                    <a:lstStyle/>
                    <a:p>
                      <a:pPr algn="l" fontAlgn="b"/>
                      <a:endParaRPr lang="it-IT" sz="1400" b="0" i="0" u="none" strike="noStrike" dirty="0">
                        <a:solidFill>
                          <a:srgbClr val="000000"/>
                        </a:solidFill>
                        <a:latin typeface="Garamond"/>
                      </a:endParaRPr>
                    </a:p>
                  </a:txBody>
                  <a:tcPr marL="9525" marR="9525" marT="9525" marB="0" anchor="b"/>
                </a:tc>
                <a:tc>
                  <a:txBody>
                    <a:bodyPr/>
                    <a:lstStyle/>
                    <a:p>
                      <a:pPr algn="l" fontAlgn="b"/>
                      <a:r>
                        <a:rPr lang="it-IT" sz="1400" u="none" strike="noStrike" dirty="0"/>
                        <a:t> </a:t>
                      </a:r>
                      <a:endParaRPr lang="it-IT" sz="1400" b="0" i="0" u="none" strike="noStrike" dirty="0">
                        <a:solidFill>
                          <a:srgbClr val="000000"/>
                        </a:solidFill>
                        <a:latin typeface="Garamond"/>
                      </a:endParaRPr>
                    </a:p>
                  </a:txBody>
                  <a:tcPr marL="9525" marR="9525" marT="9525" marB="0" anchor="b"/>
                </a:tc>
                <a:tc>
                  <a:txBody>
                    <a:bodyPr/>
                    <a:lstStyle/>
                    <a:p>
                      <a:pPr marL="0" algn="r" defTabSz="914400" rtl="0" eaLnBrk="1" fontAlgn="b" latinLnBrk="0" hangingPunct="1"/>
                      <a:endParaRPr lang="it-IT" sz="1400" u="none" strike="noStrike" kern="1200" dirty="0">
                        <a:solidFill>
                          <a:schemeClr val="dk1"/>
                        </a:solidFill>
                        <a:latin typeface="+mn-lt"/>
                        <a:ea typeface="+mn-ea"/>
                        <a:cs typeface="+mn-cs"/>
                      </a:endParaRPr>
                    </a:p>
                  </a:txBody>
                  <a:tcPr marL="9525" marR="9525" marT="9525" marB="0" anchor="b"/>
                </a:tc>
              </a:tr>
              <a:tr h="142875">
                <a:tc>
                  <a:txBody>
                    <a:bodyPr/>
                    <a:lstStyle/>
                    <a:p>
                      <a:pPr algn="l" fontAlgn="b"/>
                      <a:r>
                        <a:rPr lang="it-IT" sz="1400" u="none" strike="noStrike"/>
                        <a:t>Extra CM</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a:t>14.241</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dirty="0"/>
                        <a:t>57.116</a:t>
                      </a:r>
                      <a:endParaRPr lang="it-IT" sz="1400" b="0" i="0" u="none" strike="noStrike" dirty="0">
                        <a:solidFill>
                          <a:srgbClr val="000000"/>
                        </a:solidFill>
                        <a:latin typeface="Garamond"/>
                      </a:endParaRPr>
                    </a:p>
                  </a:txBody>
                  <a:tcPr marL="9525" marR="9525" marT="9525" marB="0" anchor="b"/>
                </a:tc>
                <a:tc>
                  <a:txBody>
                    <a:bodyPr/>
                    <a:lstStyle/>
                    <a:p>
                      <a:pPr algn="r" fontAlgn="b"/>
                      <a:r>
                        <a:rPr lang="it-IT" sz="1400" b="0" i="0" u="none" strike="noStrike" dirty="0">
                          <a:solidFill>
                            <a:srgbClr val="000000"/>
                          </a:solidFill>
                          <a:latin typeface="+mj-lt"/>
                        </a:rPr>
                        <a:t>63,7</a:t>
                      </a:r>
                    </a:p>
                  </a:txBody>
                  <a:tcPr marL="9525" marR="9525" marT="9525" marB="0" anchor="b"/>
                </a:tc>
                <a:tc>
                  <a:txBody>
                    <a:bodyPr/>
                    <a:lstStyle/>
                    <a:p>
                      <a:pPr algn="r" fontAlgn="b"/>
                      <a:r>
                        <a:rPr lang="it-IT" sz="1400" u="none" strike="noStrike"/>
                        <a:t>20,9</a:t>
                      </a:r>
                      <a:endParaRPr lang="it-IT" sz="1400" b="0" i="0" u="none" strike="noStrike">
                        <a:solidFill>
                          <a:srgbClr val="000000"/>
                        </a:solidFill>
                        <a:latin typeface="Garamond"/>
                      </a:endParaRPr>
                    </a:p>
                  </a:txBody>
                  <a:tcPr marL="9525" marR="9525" marT="9525" marB="0" anchor="b"/>
                </a:tc>
                <a:tc>
                  <a:txBody>
                    <a:bodyPr/>
                    <a:lstStyle/>
                    <a:p>
                      <a:pPr algn="r" fontAlgn="b"/>
                      <a:r>
                        <a:rPr lang="it-IT" sz="1400" u="none" strike="noStrike" dirty="0"/>
                        <a:t>1,17</a:t>
                      </a:r>
                      <a:endParaRPr lang="it-IT" sz="1400" b="0" i="0" u="none" strike="noStrike" dirty="0">
                        <a:solidFill>
                          <a:srgbClr val="000000"/>
                        </a:solidFill>
                        <a:latin typeface="Garamond"/>
                      </a:endParaRPr>
                    </a:p>
                  </a:txBody>
                  <a:tcPr marL="9525" marR="9525" marT="9525" marB="0" anchor="b"/>
                </a:tc>
                <a:tc>
                  <a:txBody>
                    <a:bodyPr/>
                    <a:lstStyle/>
                    <a:p>
                      <a:pPr marL="0" algn="r" defTabSz="914400" rtl="0" eaLnBrk="1" fontAlgn="b" latinLnBrk="0" hangingPunct="1"/>
                      <a:r>
                        <a:rPr lang="it-IT" sz="1400" u="none" strike="noStrike" kern="1200" dirty="0"/>
                        <a:t>0,62</a:t>
                      </a:r>
                      <a:endParaRPr lang="it-IT" sz="1400" u="none" strike="noStrike" kern="1200" dirty="0">
                        <a:solidFill>
                          <a:schemeClr val="dk1"/>
                        </a:solidFill>
                        <a:latin typeface="+mn-lt"/>
                        <a:ea typeface="+mn-ea"/>
                        <a:cs typeface="+mn-cs"/>
                      </a:endParaRPr>
                    </a:p>
                  </a:txBody>
                  <a:tcPr marL="9525" marR="9525" marT="9525" marB="0" anchor="b"/>
                </a:tc>
              </a:tr>
              <a:tr h="142875">
                <a:tc>
                  <a:txBody>
                    <a:bodyPr/>
                    <a:lstStyle/>
                    <a:p>
                      <a:pPr algn="l" fontAlgn="b"/>
                      <a:r>
                        <a:rPr lang="it-IT" sz="1400" u="none" strike="noStrike" dirty="0"/>
                        <a:t>SICILIA</a:t>
                      </a:r>
                      <a:endParaRPr lang="it-IT" sz="1400" b="1" i="0" u="none" strike="noStrike" dirty="0">
                        <a:solidFill>
                          <a:srgbClr val="000000"/>
                        </a:solidFill>
                        <a:latin typeface="Garamond"/>
                      </a:endParaRPr>
                    </a:p>
                  </a:txBody>
                  <a:tcPr marL="9525" marR="9525" marT="9525" marB="0" anchor="b"/>
                </a:tc>
                <a:tc>
                  <a:txBody>
                    <a:bodyPr/>
                    <a:lstStyle/>
                    <a:p>
                      <a:pPr algn="r" fontAlgn="b"/>
                      <a:r>
                        <a:rPr lang="it-IT" sz="1400" u="none" strike="noStrike"/>
                        <a:t>24.183</a:t>
                      </a:r>
                      <a:endParaRPr lang="it-IT" sz="1400" b="1" i="0" u="none" strike="noStrike">
                        <a:solidFill>
                          <a:srgbClr val="000000"/>
                        </a:solidFill>
                        <a:latin typeface="Garamond"/>
                      </a:endParaRPr>
                    </a:p>
                  </a:txBody>
                  <a:tcPr marL="9525" marR="9525" marT="9525" marB="0" anchor="b"/>
                </a:tc>
                <a:tc>
                  <a:txBody>
                    <a:bodyPr/>
                    <a:lstStyle/>
                    <a:p>
                      <a:pPr algn="r" fontAlgn="b"/>
                      <a:r>
                        <a:rPr lang="it-IT" sz="1400" u="none" strike="noStrike"/>
                        <a:t>98.798</a:t>
                      </a:r>
                      <a:endParaRPr lang="it-IT" sz="1400" b="1" i="0" u="none" strike="noStrike">
                        <a:solidFill>
                          <a:srgbClr val="000000"/>
                        </a:solidFill>
                        <a:latin typeface="Garamond"/>
                      </a:endParaRPr>
                    </a:p>
                  </a:txBody>
                  <a:tcPr marL="9525" marR="9525" marT="9525" marB="0" anchor="b"/>
                </a:tc>
                <a:tc>
                  <a:txBody>
                    <a:bodyPr/>
                    <a:lstStyle/>
                    <a:p>
                      <a:pPr algn="r" fontAlgn="b"/>
                      <a:r>
                        <a:rPr lang="it-IT" sz="1400" b="1" i="0" u="none" strike="noStrike" dirty="0">
                          <a:solidFill>
                            <a:srgbClr val="000000"/>
                          </a:solidFill>
                          <a:latin typeface="+mj-lt"/>
                        </a:rPr>
                        <a:t>93,6</a:t>
                      </a:r>
                    </a:p>
                  </a:txBody>
                  <a:tcPr marL="9525" marR="9525" marT="9525" marB="0" anchor="b"/>
                </a:tc>
                <a:tc>
                  <a:txBody>
                    <a:bodyPr/>
                    <a:lstStyle/>
                    <a:p>
                      <a:pPr algn="r" fontAlgn="b"/>
                      <a:r>
                        <a:rPr lang="it-IT" sz="1400" u="none" strike="noStrike" dirty="0"/>
                        <a:t>19,7</a:t>
                      </a:r>
                      <a:endParaRPr lang="it-IT" sz="1400" b="1" i="0" u="none" strike="noStrike" dirty="0">
                        <a:solidFill>
                          <a:srgbClr val="000000"/>
                        </a:solidFill>
                        <a:latin typeface="Garamond"/>
                      </a:endParaRPr>
                    </a:p>
                  </a:txBody>
                  <a:tcPr marL="9525" marR="9525" marT="9525" marB="0" anchor="b"/>
                </a:tc>
                <a:tc>
                  <a:txBody>
                    <a:bodyPr/>
                    <a:lstStyle/>
                    <a:p>
                      <a:pPr algn="r" fontAlgn="b"/>
                      <a:r>
                        <a:rPr lang="it-IT" sz="1400" u="none" strike="noStrike" dirty="0"/>
                        <a:t>1,00</a:t>
                      </a:r>
                      <a:endParaRPr lang="it-IT" sz="1400" b="1" i="0" u="none" strike="noStrike" dirty="0">
                        <a:solidFill>
                          <a:srgbClr val="000000"/>
                        </a:solidFill>
                        <a:latin typeface="Garamond"/>
                      </a:endParaRPr>
                    </a:p>
                  </a:txBody>
                  <a:tcPr marL="9525" marR="9525" marT="9525" marB="0" anchor="b"/>
                </a:tc>
                <a:tc>
                  <a:txBody>
                    <a:bodyPr/>
                    <a:lstStyle/>
                    <a:p>
                      <a:pPr marL="0" algn="r" defTabSz="914400" rtl="0" eaLnBrk="1" fontAlgn="b" latinLnBrk="0" hangingPunct="1"/>
                      <a:r>
                        <a:rPr lang="it-IT" sz="1400" u="none" strike="noStrike" kern="1200" dirty="0"/>
                        <a:t>0,53</a:t>
                      </a:r>
                      <a:endParaRPr lang="it-IT" sz="1400" u="none" strike="noStrike" kern="1200" dirty="0">
                        <a:solidFill>
                          <a:schemeClr val="dk1"/>
                        </a:solidFill>
                        <a:latin typeface="+mn-lt"/>
                        <a:ea typeface="+mn-ea"/>
                        <a:cs typeface="+mn-cs"/>
                      </a:endParaRPr>
                    </a:p>
                  </a:txBody>
                  <a:tcPr marL="9525" marR="9525" marT="9525" marB="0" anchor="b"/>
                </a:tc>
              </a:tr>
            </a:tbl>
          </a:graphicData>
        </a:graphic>
      </p:graphicFrame>
      <p:sp>
        <p:nvSpPr>
          <p:cNvPr id="8" name="CasellaDiTesto 7"/>
          <p:cNvSpPr txBox="1"/>
          <p:nvPr/>
        </p:nvSpPr>
        <p:spPr>
          <a:xfrm>
            <a:off x="6300192" y="980728"/>
            <a:ext cx="1556645" cy="369332"/>
          </a:xfrm>
          <a:prstGeom prst="rect">
            <a:avLst/>
          </a:prstGeom>
          <a:noFill/>
        </p:spPr>
        <p:txBody>
          <a:bodyPr wrap="none" rtlCol="0">
            <a:spAutoFit/>
          </a:bodyPr>
          <a:lstStyle/>
          <a:p>
            <a:r>
              <a:rPr lang="it-IT" dirty="0" smtClean="0"/>
              <a:t> valori &gt; Sicilia </a:t>
            </a:r>
            <a:endParaRPr lang="it-IT" dirty="0"/>
          </a:p>
        </p:txBody>
      </p:sp>
      <p:sp>
        <p:nvSpPr>
          <p:cNvPr id="9" name="Rettangolo 8"/>
          <p:cNvSpPr/>
          <p:nvPr/>
        </p:nvSpPr>
        <p:spPr>
          <a:xfrm>
            <a:off x="6084168" y="1124744"/>
            <a:ext cx="216024" cy="1440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827584" y="980728"/>
            <a:ext cx="5202514" cy="369332"/>
          </a:xfrm>
          <a:prstGeom prst="rect">
            <a:avLst/>
          </a:prstGeom>
          <a:noFill/>
        </p:spPr>
        <p:txBody>
          <a:bodyPr wrap="none" rtlCol="0">
            <a:spAutoFit/>
          </a:bodyPr>
          <a:lstStyle/>
          <a:p>
            <a:r>
              <a:rPr lang="it-IT" b="1" dirty="0" smtClean="0"/>
              <a:t>Densità della manifattura e indice di specializzazione</a:t>
            </a:r>
            <a:endParaRPr lang="it-IT" b="1" dirty="0"/>
          </a:p>
        </p:txBody>
      </p:sp>
      <p:sp>
        <p:nvSpPr>
          <p:cNvPr id="15" name="CasellaDiTesto 14"/>
          <p:cNvSpPr txBox="1"/>
          <p:nvPr/>
        </p:nvSpPr>
        <p:spPr>
          <a:xfrm>
            <a:off x="899592" y="6021288"/>
            <a:ext cx="2651752" cy="276999"/>
          </a:xfrm>
          <a:prstGeom prst="rect">
            <a:avLst/>
          </a:prstGeom>
          <a:noFill/>
        </p:spPr>
        <p:txBody>
          <a:bodyPr wrap="none" rtlCol="0">
            <a:spAutoFit/>
          </a:bodyPr>
          <a:lstStyle/>
          <a:p>
            <a:r>
              <a:rPr lang="it-IT" sz="1200" i="1" dirty="0" smtClean="0"/>
              <a:t>Fonte: Istat, Censimento  industria 2011</a:t>
            </a:r>
            <a:endParaRPr lang="it-IT" sz="1200" i="1" dirty="0"/>
          </a:p>
        </p:txBody>
      </p:sp>
      <p:sp>
        <p:nvSpPr>
          <p:cNvPr id="16" name="CasellaDiTesto 15"/>
          <p:cNvSpPr txBox="1"/>
          <p:nvPr/>
        </p:nvSpPr>
        <p:spPr>
          <a:xfrm>
            <a:off x="683568" y="188640"/>
            <a:ext cx="4228465" cy="461665"/>
          </a:xfrm>
          <a:prstGeom prst="rect">
            <a:avLst/>
          </a:prstGeom>
          <a:noFill/>
        </p:spPr>
        <p:txBody>
          <a:bodyPr wrap="none" rtlCol="0">
            <a:spAutoFit/>
          </a:bodyPr>
          <a:lstStyle/>
          <a:p>
            <a:r>
              <a:rPr lang="it-IT" sz="2400" b="1" dirty="0" smtClean="0"/>
              <a:t>Risorse per lo sviluppo: </a:t>
            </a:r>
            <a:r>
              <a:rPr lang="it-IT" sz="2400" b="1" dirty="0" err="1" smtClean="0"/>
              <a:t>CM</a:t>
            </a:r>
            <a:r>
              <a:rPr lang="it-IT" sz="2400" b="1" dirty="0" smtClean="0"/>
              <a:t> e LC</a:t>
            </a:r>
          </a:p>
        </p:txBody>
      </p:sp>
      <p:sp>
        <p:nvSpPr>
          <p:cNvPr id="2" name="CasellaDiTesto 1"/>
          <p:cNvSpPr txBox="1"/>
          <p:nvPr/>
        </p:nvSpPr>
        <p:spPr>
          <a:xfrm>
            <a:off x="4914621" y="5866038"/>
            <a:ext cx="3694088" cy="523220"/>
          </a:xfrm>
          <a:prstGeom prst="rect">
            <a:avLst/>
          </a:prstGeom>
          <a:noFill/>
        </p:spPr>
        <p:txBody>
          <a:bodyPr wrap="none" rtlCol="0">
            <a:spAutoFit/>
          </a:bodyPr>
          <a:lstStyle/>
          <a:p>
            <a:r>
              <a:rPr lang="it-IT" sz="1400" i="1" dirty="0" smtClean="0"/>
              <a:t>*Anche l’indice rispetto a Italia = 1 mostra valori</a:t>
            </a:r>
          </a:p>
          <a:p>
            <a:r>
              <a:rPr lang="it-IT" sz="1400" i="1" dirty="0"/>
              <a:t>p</a:t>
            </a:r>
            <a:r>
              <a:rPr lang="it-IT" sz="1400" i="1" dirty="0" smtClean="0"/>
              <a:t>iù elevati fuori dalle CM</a:t>
            </a:r>
            <a:endParaRPr lang="it-IT" sz="1400" i="1" dirty="0"/>
          </a:p>
        </p:txBody>
      </p:sp>
    </p:spTree>
    <p:extLst>
      <p:ext uri="{BB962C8B-B14F-4D97-AF65-F5344CB8AC3E}">
        <p14:creationId xmlns:p14="http://schemas.microsoft.com/office/powerpoint/2010/main" val="760758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5"/>
          <p:cNvSpPr>
            <a:spLocks noChangeShapeType="1"/>
          </p:cNvSpPr>
          <p:nvPr/>
        </p:nvSpPr>
        <p:spPr bwMode="auto">
          <a:xfrm>
            <a:off x="549275" y="838200"/>
            <a:ext cx="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73735" name="Picture 6" descr="LateraleLogoPerPpt"/>
          <p:cNvPicPr>
            <a:picLocks noChangeAspect="1" noChangeArrowheads="1"/>
          </p:cNvPicPr>
          <p:nvPr/>
        </p:nvPicPr>
        <p:blipFill>
          <a:blip r:embed="rId3" cstate="print">
            <a:duotone>
              <a:schemeClr val="accent1">
                <a:shade val="45000"/>
                <a:satMod val="135000"/>
              </a:schemeClr>
              <a:prstClr val="white"/>
            </a:duotone>
            <a:extLst/>
          </a:blip>
          <a:srcRect l="32469" t="18527" b="6009"/>
          <a:stretch>
            <a:fillRect/>
          </a:stretch>
        </p:blipFill>
        <p:spPr bwMode="auto">
          <a:xfrm>
            <a:off x="0" y="0"/>
            <a:ext cx="548640" cy="6858000"/>
          </a:xfrm>
          <a:prstGeom prst="rect">
            <a:avLst/>
          </a:prstGeom>
          <a:noFill/>
          <a:ln>
            <a:noFill/>
          </a:ln>
        </p:spPr>
      </p:pic>
      <p:sp>
        <p:nvSpPr>
          <p:cNvPr id="205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Wingdings" pitchFamily="2" charset="2"/>
              <a:buNone/>
            </a:pPr>
            <a:endParaRPr lang="en-US">
              <a:latin typeface="Calibri" pitchFamily="34" charset="0"/>
            </a:endParaRPr>
          </a:p>
        </p:txBody>
      </p:sp>
      <p:sp>
        <p:nvSpPr>
          <p:cNvPr id="11" name="Line 2"/>
          <p:cNvSpPr>
            <a:spLocks noChangeShapeType="1"/>
          </p:cNvSpPr>
          <p:nvPr/>
        </p:nvSpPr>
        <p:spPr bwMode="auto">
          <a:xfrm>
            <a:off x="549275" y="838200"/>
            <a:ext cx="8451850" cy="0"/>
          </a:xfrm>
          <a:prstGeom prst="line">
            <a:avLst/>
          </a:prstGeom>
          <a:noFill/>
          <a:ln w="15875">
            <a:solidFill>
              <a:schemeClr val="accent2">
                <a:lumMod val="40000"/>
                <a:lumOff val="60000"/>
              </a:schemeClr>
            </a:solidFill>
            <a:round/>
            <a:headEnd/>
            <a:tailEnd/>
          </a:ln>
          <a:extLst/>
        </p:spPr>
        <p:txBody>
          <a:bodyPr wrap="none" anchor="ctr"/>
          <a:lstStyle/>
          <a:p>
            <a:pPr fontAlgn="auto">
              <a:spcBef>
                <a:spcPts val="0"/>
              </a:spcBef>
              <a:spcAft>
                <a:spcPts val="0"/>
              </a:spcAft>
              <a:defRPr/>
            </a:pPr>
            <a:endParaRPr lang="it-IT">
              <a:latin typeface="+mn-lt"/>
            </a:endParaRPr>
          </a:p>
        </p:txBody>
      </p:sp>
      <p:graphicFrame>
        <p:nvGraphicFramePr>
          <p:cNvPr id="8" name="Tabella 7"/>
          <p:cNvGraphicFramePr>
            <a:graphicFrameLocks noGrp="1"/>
          </p:cNvGraphicFramePr>
          <p:nvPr>
            <p:extLst>
              <p:ext uri="{D42A27DB-BD31-4B8C-83A1-F6EECF244321}">
                <p14:modId xmlns:p14="http://schemas.microsoft.com/office/powerpoint/2010/main" val="901107880"/>
              </p:ext>
            </p:extLst>
          </p:nvPr>
        </p:nvGraphicFramePr>
        <p:xfrm>
          <a:off x="755576" y="1556792"/>
          <a:ext cx="7992889" cy="4207275"/>
        </p:xfrm>
        <a:graphic>
          <a:graphicData uri="http://schemas.openxmlformats.org/drawingml/2006/table">
            <a:tbl>
              <a:tblPr>
                <a:tableStyleId>{3C2FFA5D-87B4-456A-9821-1D502468CF0F}</a:tableStyleId>
              </a:tblPr>
              <a:tblGrid>
                <a:gridCol w="1354405"/>
                <a:gridCol w="915654"/>
                <a:gridCol w="970301"/>
                <a:gridCol w="1008112"/>
                <a:gridCol w="1340829"/>
                <a:gridCol w="1251459"/>
                <a:gridCol w="1152129"/>
              </a:tblGrid>
              <a:tr h="864000">
                <a:tc>
                  <a:txBody>
                    <a:bodyPr/>
                    <a:lstStyle/>
                    <a:p>
                      <a:pPr algn="l" fontAlgn="b"/>
                      <a:r>
                        <a:rPr lang="it-IT" sz="1400" u="none" strike="noStrike" dirty="0"/>
                        <a:t> </a:t>
                      </a:r>
                      <a:endParaRPr lang="it-IT" sz="1400" b="0" i="0" u="none" strike="noStrike" dirty="0">
                        <a:solidFill>
                          <a:srgbClr val="000000"/>
                        </a:solidFill>
                        <a:latin typeface="+mj-lt"/>
                      </a:endParaRPr>
                    </a:p>
                  </a:txBody>
                  <a:tcPr marL="9525" marR="9525" marT="9525" marB="0" anchor="ctr"/>
                </a:tc>
                <a:tc>
                  <a:txBody>
                    <a:bodyPr/>
                    <a:lstStyle/>
                    <a:p>
                      <a:pPr algn="r" fontAlgn="ctr"/>
                      <a:r>
                        <a:rPr lang="it-IT" sz="1400" u="none" strike="noStrike" dirty="0"/>
                        <a:t>N. UL alloggio e rist.</a:t>
                      </a:r>
                      <a:endParaRPr lang="it-IT" sz="1400" b="0" i="0" u="none" strike="noStrike" dirty="0">
                        <a:solidFill>
                          <a:srgbClr val="000000"/>
                        </a:solidFill>
                        <a:latin typeface="+mj-lt"/>
                      </a:endParaRPr>
                    </a:p>
                  </a:txBody>
                  <a:tcPr marL="9525" marR="9525" marT="9525" marB="0" anchor="ctr"/>
                </a:tc>
                <a:tc>
                  <a:txBody>
                    <a:bodyPr/>
                    <a:lstStyle/>
                    <a:p>
                      <a:pPr algn="r" fontAlgn="ctr"/>
                      <a:r>
                        <a:rPr lang="it-IT" sz="1400" u="none" strike="noStrike" dirty="0"/>
                        <a:t>Addetti UL alloggio e rist.</a:t>
                      </a:r>
                      <a:endParaRPr lang="it-IT" sz="1400" b="0" i="0" u="none" strike="noStrike" dirty="0">
                        <a:solidFill>
                          <a:srgbClr val="000000"/>
                        </a:solidFill>
                        <a:latin typeface="+mj-lt"/>
                      </a:endParaRPr>
                    </a:p>
                  </a:txBody>
                  <a:tcPr marL="9525" marR="9525" marT="9525" marB="0" anchor="ctr"/>
                </a:tc>
                <a:tc>
                  <a:txBody>
                    <a:bodyPr/>
                    <a:lstStyle/>
                    <a:p>
                      <a:pPr algn="r" fontAlgn="ctr"/>
                      <a:r>
                        <a:rPr lang="de-DE" sz="1400" u="none" strike="noStrike" dirty="0"/>
                        <a:t>N. UL all. e </a:t>
                      </a:r>
                      <a:r>
                        <a:rPr lang="de-DE" sz="1400" u="none" strike="noStrike" dirty="0" err="1"/>
                        <a:t>rist</a:t>
                      </a:r>
                      <a:r>
                        <a:rPr lang="de-DE" sz="1400" u="none" strike="noStrike" dirty="0"/>
                        <a:t>. / 100 Km</a:t>
                      </a:r>
                      <a:r>
                        <a:rPr lang="de-DE" sz="1400" u="none" strike="noStrike" baseline="30000" dirty="0"/>
                        <a:t>2</a:t>
                      </a:r>
                      <a:endParaRPr lang="de-DE" sz="1400" b="0" i="0" u="none" strike="noStrike" dirty="0">
                        <a:solidFill>
                          <a:srgbClr val="000000"/>
                        </a:solidFill>
                        <a:latin typeface="+mj-lt"/>
                      </a:endParaRPr>
                    </a:p>
                  </a:txBody>
                  <a:tcPr marL="9525" marR="9525" marT="9525" marB="0" anchor="ctr"/>
                </a:tc>
                <a:tc>
                  <a:txBody>
                    <a:bodyPr/>
                    <a:lstStyle/>
                    <a:p>
                      <a:pPr algn="r" fontAlgn="ctr"/>
                      <a:r>
                        <a:rPr lang="it-IT" sz="1400" u="none" strike="noStrike" dirty="0"/>
                        <a:t>Addetti UL all. e rist. / 1000 residenti</a:t>
                      </a:r>
                      <a:endParaRPr lang="it-IT" sz="1400" b="0" i="0" u="none" strike="noStrike" dirty="0">
                        <a:solidFill>
                          <a:srgbClr val="000000"/>
                        </a:solidFill>
                        <a:latin typeface="+mj-lt"/>
                      </a:endParaRPr>
                    </a:p>
                  </a:txBody>
                  <a:tcPr marL="9525" marR="9525" marT="9525" marB="0" anchor="ctr"/>
                </a:tc>
                <a:tc>
                  <a:txBody>
                    <a:bodyPr/>
                    <a:lstStyle/>
                    <a:p>
                      <a:pPr algn="r" fontAlgn="ctr"/>
                      <a:r>
                        <a:rPr lang="it-IT" sz="1400" u="none" strike="noStrike" dirty="0"/>
                        <a:t>Indice di spec. alloggio e </a:t>
                      </a:r>
                      <a:r>
                        <a:rPr lang="it-IT" sz="1400" u="none" strike="noStrike" dirty="0" smtClean="0"/>
                        <a:t>rist. Sicilia = 1</a:t>
                      </a:r>
                      <a:endParaRPr lang="it-IT" sz="1400" b="0" i="0" u="none" strike="noStrike" dirty="0">
                        <a:solidFill>
                          <a:srgbClr val="000000"/>
                        </a:solidFill>
                        <a:latin typeface="+mj-lt"/>
                      </a:endParaRPr>
                    </a:p>
                  </a:txBody>
                  <a:tcPr marL="9525" marR="9525" marT="9525"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it-IT" sz="1400" u="none" strike="noStrike" kern="1200" dirty="0" smtClean="0"/>
                        <a:t>*Indice di spec. alloggio e rist. Italia = 1</a:t>
                      </a:r>
                    </a:p>
                  </a:txBody>
                  <a:tcPr marL="9525" marR="9525" marT="9525" marB="0" anchor="ctr"/>
                </a:tc>
              </a:tr>
              <a:tr h="142875">
                <a:tc>
                  <a:txBody>
                    <a:bodyPr/>
                    <a:lstStyle/>
                    <a:p>
                      <a:pPr algn="l" fontAlgn="b"/>
                      <a:r>
                        <a:rPr lang="it-IT" sz="1400" u="none" strike="noStrike"/>
                        <a:t>Palermo CM</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3.245</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11.872</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dirty="0"/>
                        <a:t>235,9</a:t>
                      </a:r>
                      <a:endParaRPr lang="it-IT" sz="1400" b="0" i="0" u="none" strike="noStrike" dirty="0">
                        <a:solidFill>
                          <a:srgbClr val="000000"/>
                        </a:solidFill>
                        <a:latin typeface="+mj-lt"/>
                      </a:endParaRPr>
                    </a:p>
                  </a:txBody>
                  <a:tcPr marL="9525" marR="9525" marT="9525" marB="0" anchor="b">
                    <a:solidFill>
                      <a:srgbClr val="FFFF00"/>
                    </a:solidFill>
                  </a:tcPr>
                </a:tc>
                <a:tc>
                  <a:txBody>
                    <a:bodyPr/>
                    <a:lstStyle/>
                    <a:p>
                      <a:pPr algn="r" fontAlgn="b"/>
                      <a:r>
                        <a:rPr lang="it-IT" sz="1400" u="none" strike="noStrike"/>
                        <a:t>11,5</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dirty="0"/>
                        <a:t>0,90</a:t>
                      </a:r>
                      <a:endParaRPr lang="it-IT" sz="1400" b="0" i="0" u="none" strike="noStrike" dirty="0">
                        <a:solidFill>
                          <a:srgbClr val="000000"/>
                        </a:solidFill>
                        <a:latin typeface="+mj-lt"/>
                      </a:endParaRPr>
                    </a:p>
                  </a:txBody>
                  <a:tcPr marL="9525" marR="9525" marT="9525" marB="0" anchor="b"/>
                </a:tc>
                <a:tc>
                  <a:txBody>
                    <a:bodyPr/>
                    <a:lstStyle/>
                    <a:p>
                      <a:pPr algn="r" fontAlgn="b"/>
                      <a:r>
                        <a:rPr lang="it-IT" sz="1400" u="none" strike="noStrike" dirty="0"/>
                        <a:t>0,93</a:t>
                      </a:r>
                      <a:endParaRPr lang="it-IT" sz="1400" b="0" i="0" u="none" strike="noStrike" dirty="0">
                        <a:solidFill>
                          <a:srgbClr val="000000"/>
                        </a:solidFill>
                        <a:latin typeface="+mj-lt"/>
                      </a:endParaRPr>
                    </a:p>
                  </a:txBody>
                  <a:tcPr marL="9525" marR="9525" marT="9525" marB="0" anchor="b"/>
                </a:tc>
              </a:tr>
              <a:tr h="142875">
                <a:tc>
                  <a:txBody>
                    <a:bodyPr/>
                    <a:lstStyle/>
                    <a:p>
                      <a:pPr algn="l" fontAlgn="b"/>
                      <a:r>
                        <a:rPr lang="it-IT" sz="1400" u="none" strike="noStrike"/>
                        <a:t>Messina CM</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2.395</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7.320</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dirty="0"/>
                        <a:t>210,4</a:t>
                      </a:r>
                      <a:endParaRPr lang="it-IT" sz="1400" b="0" i="0" u="none" strike="noStrike" dirty="0">
                        <a:solidFill>
                          <a:srgbClr val="000000"/>
                        </a:solidFill>
                        <a:latin typeface="+mj-lt"/>
                      </a:endParaRPr>
                    </a:p>
                  </a:txBody>
                  <a:tcPr marL="9525" marR="9525" marT="9525" marB="0" anchor="b">
                    <a:solidFill>
                      <a:srgbClr val="FFFF00"/>
                    </a:solidFill>
                  </a:tcPr>
                </a:tc>
                <a:tc>
                  <a:txBody>
                    <a:bodyPr/>
                    <a:lstStyle/>
                    <a:p>
                      <a:pPr algn="r" fontAlgn="b"/>
                      <a:r>
                        <a:rPr lang="it-IT" sz="1400" u="none" strike="noStrike" dirty="0"/>
                        <a:t>15,3</a:t>
                      </a:r>
                      <a:endParaRPr lang="it-IT" sz="1400" b="0" i="0" u="none" strike="noStrike" dirty="0">
                        <a:solidFill>
                          <a:srgbClr val="000000"/>
                        </a:solidFill>
                        <a:latin typeface="+mj-lt"/>
                      </a:endParaRPr>
                    </a:p>
                  </a:txBody>
                  <a:tcPr marL="9525" marR="9525" marT="9525" marB="0" anchor="b">
                    <a:solidFill>
                      <a:srgbClr val="FFFF00"/>
                    </a:solidFill>
                  </a:tcPr>
                </a:tc>
                <a:tc>
                  <a:txBody>
                    <a:bodyPr/>
                    <a:lstStyle/>
                    <a:p>
                      <a:pPr algn="r" fontAlgn="b"/>
                      <a:r>
                        <a:rPr lang="it-IT" sz="1400" u="none" strike="noStrike" dirty="0"/>
                        <a:t>1,19</a:t>
                      </a:r>
                      <a:endParaRPr lang="it-IT" sz="1400" b="0" i="0" u="none" strike="noStrike" dirty="0">
                        <a:solidFill>
                          <a:srgbClr val="000000"/>
                        </a:solidFill>
                        <a:latin typeface="+mj-lt"/>
                      </a:endParaRPr>
                    </a:p>
                  </a:txBody>
                  <a:tcPr marL="9525" marR="9525" marT="9525" marB="0" anchor="b">
                    <a:solidFill>
                      <a:srgbClr val="FFFF00"/>
                    </a:solidFill>
                  </a:tcPr>
                </a:tc>
                <a:tc>
                  <a:txBody>
                    <a:bodyPr/>
                    <a:lstStyle/>
                    <a:p>
                      <a:pPr algn="r" fontAlgn="b"/>
                      <a:r>
                        <a:rPr lang="it-IT" sz="1400" u="none" strike="noStrike" dirty="0"/>
                        <a:t>1,23</a:t>
                      </a:r>
                      <a:endParaRPr lang="it-IT" sz="1400" b="0" i="0" u="none" strike="noStrike" dirty="0">
                        <a:solidFill>
                          <a:srgbClr val="000000"/>
                        </a:solidFill>
                        <a:latin typeface="+mj-lt"/>
                      </a:endParaRPr>
                    </a:p>
                  </a:txBody>
                  <a:tcPr marL="9525" marR="9525" marT="9525" marB="0" anchor="b"/>
                </a:tc>
              </a:tr>
              <a:tr h="142875">
                <a:tc>
                  <a:txBody>
                    <a:bodyPr/>
                    <a:lstStyle/>
                    <a:p>
                      <a:pPr algn="l" fontAlgn="b"/>
                      <a:r>
                        <a:rPr lang="it-IT" sz="1400" u="none" strike="noStrike"/>
                        <a:t>Catania CM</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2.518</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8.992</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dirty="0"/>
                        <a:t>262,4</a:t>
                      </a:r>
                      <a:endParaRPr lang="it-IT" sz="1400" b="0" i="0" u="none" strike="noStrike" dirty="0">
                        <a:solidFill>
                          <a:srgbClr val="000000"/>
                        </a:solidFill>
                        <a:latin typeface="+mj-lt"/>
                      </a:endParaRPr>
                    </a:p>
                  </a:txBody>
                  <a:tcPr marL="9525" marR="9525" marT="9525" marB="0" anchor="b">
                    <a:solidFill>
                      <a:srgbClr val="FFFF00"/>
                    </a:solidFill>
                  </a:tcPr>
                </a:tc>
                <a:tc>
                  <a:txBody>
                    <a:bodyPr/>
                    <a:lstStyle/>
                    <a:p>
                      <a:pPr algn="r" fontAlgn="b"/>
                      <a:r>
                        <a:rPr lang="it-IT" sz="1400" u="none" strike="noStrike"/>
                        <a:t>11,9</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0,80</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0,82</a:t>
                      </a:r>
                      <a:endParaRPr lang="it-IT" sz="1400" b="0" i="0" u="none" strike="noStrike">
                        <a:solidFill>
                          <a:srgbClr val="000000"/>
                        </a:solidFill>
                        <a:latin typeface="+mj-lt"/>
                      </a:endParaRPr>
                    </a:p>
                  </a:txBody>
                  <a:tcPr marL="9525" marR="9525" marT="9525" marB="0" anchor="b"/>
                </a:tc>
              </a:tr>
              <a:tr h="142875">
                <a:tc>
                  <a:txBody>
                    <a:bodyPr/>
                    <a:lstStyle/>
                    <a:p>
                      <a:pPr algn="l" fontAlgn="b"/>
                      <a:r>
                        <a:rPr lang="it-IT" sz="1400" u="none" strike="noStrike"/>
                        <a:t>Trapani LC</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2.165</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6.554</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dirty="0"/>
                        <a:t>87,7</a:t>
                      </a:r>
                      <a:endParaRPr lang="it-IT" sz="1400" b="0" i="0" u="none" strike="noStrike" dirty="0">
                        <a:solidFill>
                          <a:srgbClr val="000000"/>
                        </a:solidFill>
                        <a:latin typeface="+mj-lt"/>
                      </a:endParaRPr>
                    </a:p>
                  </a:txBody>
                  <a:tcPr marL="9525" marR="9525" marT="9525" marB="0" anchor="b">
                    <a:solidFill>
                      <a:srgbClr val="FFFF00"/>
                    </a:solidFill>
                  </a:tcPr>
                </a:tc>
                <a:tc>
                  <a:txBody>
                    <a:bodyPr/>
                    <a:lstStyle/>
                    <a:p>
                      <a:pPr algn="r" fontAlgn="b"/>
                      <a:r>
                        <a:rPr lang="it-IT" sz="1400" u="none" strike="noStrike" dirty="0"/>
                        <a:t>15,2</a:t>
                      </a:r>
                      <a:endParaRPr lang="it-IT" sz="1400" b="0" i="0" u="none" strike="noStrike" dirty="0">
                        <a:solidFill>
                          <a:srgbClr val="000000"/>
                        </a:solidFill>
                        <a:latin typeface="+mj-lt"/>
                      </a:endParaRPr>
                    </a:p>
                  </a:txBody>
                  <a:tcPr marL="9525" marR="9525" marT="9525" marB="0" anchor="b">
                    <a:solidFill>
                      <a:srgbClr val="FFFF00"/>
                    </a:solidFill>
                  </a:tcPr>
                </a:tc>
                <a:tc>
                  <a:txBody>
                    <a:bodyPr/>
                    <a:lstStyle/>
                    <a:p>
                      <a:pPr algn="r" fontAlgn="b"/>
                      <a:r>
                        <a:rPr lang="it-IT" sz="1400" u="none" strike="noStrike" dirty="0"/>
                        <a:t>1,26</a:t>
                      </a:r>
                      <a:endParaRPr lang="it-IT" sz="1400" b="0" i="0" u="none" strike="noStrike" dirty="0">
                        <a:solidFill>
                          <a:srgbClr val="000000"/>
                        </a:solidFill>
                        <a:latin typeface="+mj-lt"/>
                      </a:endParaRPr>
                    </a:p>
                  </a:txBody>
                  <a:tcPr marL="9525" marR="9525" marT="9525" marB="0" anchor="b">
                    <a:solidFill>
                      <a:srgbClr val="FFFF00"/>
                    </a:solidFill>
                  </a:tcPr>
                </a:tc>
                <a:tc>
                  <a:txBody>
                    <a:bodyPr/>
                    <a:lstStyle/>
                    <a:p>
                      <a:pPr algn="r" fontAlgn="b"/>
                      <a:r>
                        <a:rPr lang="it-IT" sz="1400" u="none" strike="noStrike" dirty="0"/>
                        <a:t>1,30</a:t>
                      </a:r>
                      <a:endParaRPr lang="it-IT" sz="1400" b="0" i="0" u="none" strike="noStrike" dirty="0">
                        <a:solidFill>
                          <a:srgbClr val="000000"/>
                        </a:solidFill>
                        <a:latin typeface="+mj-lt"/>
                      </a:endParaRPr>
                    </a:p>
                  </a:txBody>
                  <a:tcPr marL="9525" marR="9525" marT="9525" marB="0" anchor="b"/>
                </a:tc>
              </a:tr>
              <a:tr h="142875">
                <a:tc>
                  <a:txBody>
                    <a:bodyPr/>
                    <a:lstStyle/>
                    <a:p>
                      <a:pPr algn="l" fontAlgn="b"/>
                      <a:r>
                        <a:rPr lang="it-IT" sz="1400" u="none" strike="noStrike"/>
                        <a:t>Agrigento LC</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1.993</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5.158</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65,3</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11,5</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dirty="0"/>
                        <a:t>1,19</a:t>
                      </a:r>
                      <a:endParaRPr lang="it-IT" sz="1400" b="0" i="0" u="none" strike="noStrike" dirty="0">
                        <a:solidFill>
                          <a:srgbClr val="000000"/>
                        </a:solidFill>
                        <a:latin typeface="+mj-lt"/>
                      </a:endParaRPr>
                    </a:p>
                  </a:txBody>
                  <a:tcPr marL="9525" marR="9525" marT="9525" marB="0" anchor="b">
                    <a:solidFill>
                      <a:srgbClr val="FFFF00"/>
                    </a:solidFill>
                  </a:tcPr>
                </a:tc>
                <a:tc>
                  <a:txBody>
                    <a:bodyPr/>
                    <a:lstStyle/>
                    <a:p>
                      <a:pPr algn="r" fontAlgn="b"/>
                      <a:r>
                        <a:rPr lang="it-IT" sz="1400" u="none" strike="noStrike"/>
                        <a:t>1,23</a:t>
                      </a:r>
                      <a:endParaRPr lang="it-IT" sz="1400" b="0" i="0" u="none" strike="noStrike">
                        <a:solidFill>
                          <a:srgbClr val="000000"/>
                        </a:solidFill>
                        <a:latin typeface="+mj-lt"/>
                      </a:endParaRPr>
                    </a:p>
                  </a:txBody>
                  <a:tcPr marL="9525" marR="9525" marT="9525" marB="0" anchor="b"/>
                </a:tc>
              </a:tr>
              <a:tr h="142875">
                <a:tc>
                  <a:txBody>
                    <a:bodyPr/>
                    <a:lstStyle/>
                    <a:p>
                      <a:pPr algn="l" fontAlgn="b"/>
                      <a:r>
                        <a:rPr lang="it-IT" sz="1400" u="none" strike="noStrike"/>
                        <a:t>Caltanissetta LC</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939</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2.618</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43,9</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9,6</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0,83</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0,85</a:t>
                      </a:r>
                      <a:endParaRPr lang="it-IT" sz="1400" b="0" i="0" u="none" strike="noStrike">
                        <a:solidFill>
                          <a:srgbClr val="000000"/>
                        </a:solidFill>
                        <a:latin typeface="+mj-lt"/>
                      </a:endParaRPr>
                    </a:p>
                  </a:txBody>
                  <a:tcPr marL="9525" marR="9525" marT="9525" marB="0" anchor="b"/>
                </a:tc>
              </a:tr>
              <a:tr h="142875">
                <a:tc>
                  <a:txBody>
                    <a:bodyPr/>
                    <a:lstStyle/>
                    <a:p>
                      <a:pPr algn="l" fontAlgn="b"/>
                      <a:r>
                        <a:rPr lang="it-IT" sz="1400" u="none" strike="noStrike"/>
                        <a:t>Enna LC</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686</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1.796</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26,6</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10,4</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dirty="0"/>
                        <a:t>1,07</a:t>
                      </a:r>
                      <a:endParaRPr lang="it-IT" sz="1400" b="0" i="0" u="none" strike="noStrike" dirty="0">
                        <a:solidFill>
                          <a:srgbClr val="000000"/>
                        </a:solidFill>
                        <a:latin typeface="+mj-lt"/>
                      </a:endParaRPr>
                    </a:p>
                  </a:txBody>
                  <a:tcPr marL="9525" marR="9525" marT="9525" marB="0" anchor="b">
                    <a:solidFill>
                      <a:srgbClr val="FFFF00"/>
                    </a:solidFill>
                  </a:tcPr>
                </a:tc>
                <a:tc>
                  <a:txBody>
                    <a:bodyPr/>
                    <a:lstStyle/>
                    <a:p>
                      <a:pPr algn="r" fontAlgn="b"/>
                      <a:r>
                        <a:rPr lang="it-IT" sz="1400" u="none" strike="noStrike"/>
                        <a:t>1,11</a:t>
                      </a:r>
                      <a:endParaRPr lang="it-IT" sz="1400" b="0" i="0" u="none" strike="noStrike">
                        <a:solidFill>
                          <a:srgbClr val="000000"/>
                        </a:solidFill>
                        <a:latin typeface="+mj-lt"/>
                      </a:endParaRPr>
                    </a:p>
                  </a:txBody>
                  <a:tcPr marL="9525" marR="9525" marT="9525" marB="0" anchor="b"/>
                </a:tc>
              </a:tr>
              <a:tr h="142875">
                <a:tc>
                  <a:txBody>
                    <a:bodyPr/>
                    <a:lstStyle/>
                    <a:p>
                      <a:pPr algn="l" fontAlgn="b"/>
                      <a:r>
                        <a:rPr lang="it-IT" sz="1400" u="none" strike="noStrike"/>
                        <a:t>Ragusa LC</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1.463</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4.263</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dirty="0"/>
                        <a:t>90,1</a:t>
                      </a:r>
                      <a:endParaRPr lang="it-IT" sz="1400" b="0" i="0" u="none" strike="noStrike" dirty="0">
                        <a:solidFill>
                          <a:srgbClr val="000000"/>
                        </a:solidFill>
                        <a:latin typeface="+mj-lt"/>
                      </a:endParaRPr>
                    </a:p>
                  </a:txBody>
                  <a:tcPr marL="9525" marR="9525" marT="9525" marB="0" anchor="b">
                    <a:solidFill>
                      <a:srgbClr val="FFFF00"/>
                    </a:solidFill>
                  </a:tcPr>
                </a:tc>
                <a:tc>
                  <a:txBody>
                    <a:bodyPr/>
                    <a:lstStyle/>
                    <a:p>
                      <a:pPr algn="r" fontAlgn="b"/>
                      <a:r>
                        <a:rPr lang="it-IT" sz="1400" u="none" strike="noStrike" dirty="0"/>
                        <a:t>13,9</a:t>
                      </a:r>
                      <a:endParaRPr lang="it-IT" sz="1400" b="0" i="0" u="none" strike="noStrike" dirty="0">
                        <a:solidFill>
                          <a:srgbClr val="000000"/>
                        </a:solidFill>
                        <a:latin typeface="+mj-lt"/>
                      </a:endParaRPr>
                    </a:p>
                  </a:txBody>
                  <a:tcPr marL="9525" marR="9525" marT="9525" marB="0" anchor="b">
                    <a:solidFill>
                      <a:srgbClr val="FFFF00"/>
                    </a:solidFill>
                  </a:tcPr>
                </a:tc>
                <a:tc>
                  <a:txBody>
                    <a:bodyPr/>
                    <a:lstStyle/>
                    <a:p>
                      <a:pPr algn="r" fontAlgn="b"/>
                      <a:r>
                        <a:rPr lang="it-IT" sz="1400" u="none" strike="noStrike" dirty="0"/>
                        <a:t>1,01</a:t>
                      </a:r>
                      <a:endParaRPr lang="it-IT" sz="1400" b="0" i="0" u="none" strike="noStrike" dirty="0">
                        <a:solidFill>
                          <a:srgbClr val="000000"/>
                        </a:solidFill>
                        <a:latin typeface="+mj-lt"/>
                      </a:endParaRPr>
                    </a:p>
                  </a:txBody>
                  <a:tcPr marL="9525" marR="9525" marT="9525" marB="0" anchor="b">
                    <a:solidFill>
                      <a:srgbClr val="FFFF00"/>
                    </a:solidFill>
                  </a:tcPr>
                </a:tc>
                <a:tc>
                  <a:txBody>
                    <a:bodyPr/>
                    <a:lstStyle/>
                    <a:p>
                      <a:pPr algn="r" fontAlgn="b"/>
                      <a:r>
                        <a:rPr lang="it-IT" sz="1400" u="none" strike="noStrike"/>
                        <a:t>1,04</a:t>
                      </a:r>
                      <a:endParaRPr lang="it-IT" sz="1400" b="0" i="0" u="none" strike="noStrike">
                        <a:solidFill>
                          <a:srgbClr val="000000"/>
                        </a:solidFill>
                        <a:latin typeface="+mj-lt"/>
                      </a:endParaRPr>
                    </a:p>
                  </a:txBody>
                  <a:tcPr marL="9525" marR="9525" marT="9525" marB="0" anchor="b"/>
                </a:tc>
              </a:tr>
              <a:tr h="142875">
                <a:tc>
                  <a:txBody>
                    <a:bodyPr/>
                    <a:lstStyle/>
                    <a:p>
                      <a:pPr algn="l" fontAlgn="b"/>
                      <a:r>
                        <a:rPr lang="it-IT" sz="1400" u="none" strike="noStrike"/>
                        <a:t>Siracusa LC</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1.742</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4.928</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dirty="0"/>
                        <a:t>82,0</a:t>
                      </a:r>
                      <a:endParaRPr lang="it-IT" sz="1400" b="0" i="0" u="none" strike="noStrike" dirty="0">
                        <a:solidFill>
                          <a:srgbClr val="000000"/>
                        </a:solidFill>
                        <a:latin typeface="+mj-lt"/>
                      </a:endParaRPr>
                    </a:p>
                  </a:txBody>
                  <a:tcPr marL="9525" marR="9525" marT="9525" marB="0" anchor="b">
                    <a:solidFill>
                      <a:srgbClr val="FFFF00"/>
                    </a:solidFill>
                  </a:tcPr>
                </a:tc>
                <a:tc>
                  <a:txBody>
                    <a:bodyPr/>
                    <a:lstStyle/>
                    <a:p>
                      <a:pPr algn="r" fontAlgn="b"/>
                      <a:r>
                        <a:rPr lang="it-IT" sz="1400" u="none" strike="noStrike" dirty="0"/>
                        <a:t>12,3</a:t>
                      </a:r>
                      <a:endParaRPr lang="it-IT" sz="1400" b="0" i="0" u="none" strike="noStrike" dirty="0">
                        <a:solidFill>
                          <a:srgbClr val="000000"/>
                        </a:solidFill>
                        <a:latin typeface="+mj-lt"/>
                      </a:endParaRPr>
                    </a:p>
                  </a:txBody>
                  <a:tcPr marL="9525" marR="9525" marT="9525" marB="0" anchor="b">
                    <a:solidFill>
                      <a:srgbClr val="FFFF00"/>
                    </a:solidFill>
                  </a:tcPr>
                </a:tc>
                <a:tc>
                  <a:txBody>
                    <a:bodyPr/>
                    <a:lstStyle/>
                    <a:p>
                      <a:pPr algn="r" fontAlgn="b"/>
                      <a:r>
                        <a:rPr lang="it-IT" sz="1400" u="none" strike="noStrike"/>
                        <a:t>0,99</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1,02</a:t>
                      </a:r>
                      <a:endParaRPr lang="it-IT" sz="1400" b="0" i="0" u="none" strike="noStrike">
                        <a:solidFill>
                          <a:srgbClr val="000000"/>
                        </a:solidFill>
                        <a:latin typeface="+mj-lt"/>
                      </a:endParaRPr>
                    </a:p>
                  </a:txBody>
                  <a:tcPr marL="9525" marR="9525" marT="9525" marB="0" anchor="b"/>
                </a:tc>
              </a:tr>
              <a:tr h="142875">
                <a:tc>
                  <a:txBody>
                    <a:bodyPr/>
                    <a:lstStyle/>
                    <a:p>
                      <a:pPr algn="l" fontAlgn="b"/>
                      <a:r>
                        <a:rPr lang="it-IT" sz="1400" u="none" strike="noStrike"/>
                        <a:t>Palermo LC</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901</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2.351</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24,8</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11,1</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dirty="0"/>
                        <a:t>1,40</a:t>
                      </a:r>
                      <a:endParaRPr lang="it-IT" sz="1400" b="0" i="0" u="none" strike="noStrike" dirty="0">
                        <a:solidFill>
                          <a:srgbClr val="000000"/>
                        </a:solidFill>
                        <a:latin typeface="+mj-lt"/>
                      </a:endParaRPr>
                    </a:p>
                  </a:txBody>
                  <a:tcPr marL="9525" marR="9525" marT="9525" marB="0" anchor="b">
                    <a:solidFill>
                      <a:srgbClr val="FFFF00"/>
                    </a:solidFill>
                  </a:tcPr>
                </a:tc>
                <a:tc>
                  <a:txBody>
                    <a:bodyPr/>
                    <a:lstStyle/>
                    <a:p>
                      <a:pPr algn="r" fontAlgn="b"/>
                      <a:r>
                        <a:rPr lang="it-IT" sz="1400" u="none" strike="noStrike"/>
                        <a:t>1,45</a:t>
                      </a:r>
                      <a:endParaRPr lang="it-IT" sz="1400" b="0" i="0" u="none" strike="noStrike">
                        <a:solidFill>
                          <a:srgbClr val="000000"/>
                        </a:solidFill>
                        <a:latin typeface="+mj-lt"/>
                      </a:endParaRPr>
                    </a:p>
                  </a:txBody>
                  <a:tcPr marL="9525" marR="9525" marT="9525" marB="0" anchor="b"/>
                </a:tc>
              </a:tr>
              <a:tr h="142875">
                <a:tc>
                  <a:txBody>
                    <a:bodyPr/>
                    <a:lstStyle/>
                    <a:p>
                      <a:pPr algn="l" fontAlgn="b"/>
                      <a:r>
                        <a:rPr lang="it-IT" sz="1400" u="none" strike="noStrike"/>
                        <a:t>Messina LC</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956</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2.303</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44,9</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dirty="0"/>
                        <a:t>13,4</a:t>
                      </a:r>
                      <a:endParaRPr lang="it-IT" sz="1400" b="0" i="0" u="none" strike="noStrike" dirty="0">
                        <a:solidFill>
                          <a:srgbClr val="000000"/>
                        </a:solidFill>
                        <a:latin typeface="+mj-lt"/>
                      </a:endParaRPr>
                    </a:p>
                  </a:txBody>
                  <a:tcPr marL="9525" marR="9525" marT="9525" marB="0" anchor="b">
                    <a:solidFill>
                      <a:srgbClr val="FFFF00"/>
                    </a:solidFill>
                  </a:tcPr>
                </a:tc>
                <a:tc>
                  <a:txBody>
                    <a:bodyPr/>
                    <a:lstStyle/>
                    <a:p>
                      <a:pPr algn="r" fontAlgn="b"/>
                      <a:r>
                        <a:rPr lang="it-IT" sz="1400" u="none" strike="noStrike" dirty="0"/>
                        <a:t>1,15</a:t>
                      </a:r>
                      <a:endParaRPr lang="it-IT" sz="1400" b="0" i="0" u="none" strike="noStrike" dirty="0">
                        <a:solidFill>
                          <a:srgbClr val="000000"/>
                        </a:solidFill>
                        <a:latin typeface="+mj-lt"/>
                      </a:endParaRPr>
                    </a:p>
                  </a:txBody>
                  <a:tcPr marL="9525" marR="9525" marT="9525" marB="0" anchor="b">
                    <a:solidFill>
                      <a:srgbClr val="FFFF00"/>
                    </a:solidFill>
                  </a:tcPr>
                </a:tc>
                <a:tc>
                  <a:txBody>
                    <a:bodyPr/>
                    <a:lstStyle/>
                    <a:p>
                      <a:pPr algn="r" fontAlgn="b"/>
                      <a:r>
                        <a:rPr lang="it-IT" sz="1400" u="none" strike="noStrike" dirty="0"/>
                        <a:t>1,19</a:t>
                      </a:r>
                      <a:endParaRPr lang="it-IT" sz="1400" b="0" i="0" u="none" strike="noStrike" dirty="0">
                        <a:solidFill>
                          <a:srgbClr val="000000"/>
                        </a:solidFill>
                        <a:latin typeface="+mj-lt"/>
                      </a:endParaRPr>
                    </a:p>
                  </a:txBody>
                  <a:tcPr marL="9525" marR="9525" marT="9525" marB="0" anchor="b"/>
                </a:tc>
              </a:tr>
              <a:tr h="142875">
                <a:tc>
                  <a:txBody>
                    <a:bodyPr/>
                    <a:lstStyle/>
                    <a:p>
                      <a:pPr algn="l" fontAlgn="b"/>
                      <a:r>
                        <a:rPr lang="it-IT" sz="1400" u="none" strike="noStrike"/>
                        <a:t>Catania LC</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1.053</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2.589</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40,3</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8,0</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0,91</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0,94</a:t>
                      </a:r>
                      <a:endParaRPr lang="it-IT" sz="1400" b="0" i="0" u="none" strike="noStrike">
                        <a:solidFill>
                          <a:srgbClr val="000000"/>
                        </a:solidFill>
                        <a:latin typeface="+mj-lt"/>
                      </a:endParaRPr>
                    </a:p>
                  </a:txBody>
                  <a:tcPr marL="9525" marR="9525" marT="9525" marB="0" anchor="b"/>
                </a:tc>
              </a:tr>
              <a:tr h="66675">
                <a:tc>
                  <a:txBody>
                    <a:bodyPr/>
                    <a:lstStyle/>
                    <a:p>
                      <a:pPr algn="l" fontAlgn="b"/>
                      <a:r>
                        <a:rPr lang="it-IT" sz="1400" u="none" strike="noStrike"/>
                        <a:t> </a:t>
                      </a:r>
                      <a:endParaRPr lang="it-IT" sz="1400" b="0" i="0" u="none" strike="noStrike">
                        <a:solidFill>
                          <a:srgbClr val="000000"/>
                        </a:solidFill>
                        <a:latin typeface="+mj-lt"/>
                      </a:endParaRPr>
                    </a:p>
                  </a:txBody>
                  <a:tcPr marL="9525" marR="9525" marT="9525" marB="0" anchor="b"/>
                </a:tc>
                <a:tc>
                  <a:txBody>
                    <a:bodyPr/>
                    <a:lstStyle/>
                    <a:p>
                      <a:pPr algn="l" fontAlgn="b"/>
                      <a:endParaRPr lang="it-IT" sz="1400" b="0" i="0" u="none" strike="noStrike">
                        <a:solidFill>
                          <a:srgbClr val="000000"/>
                        </a:solidFill>
                        <a:latin typeface="+mj-lt"/>
                      </a:endParaRPr>
                    </a:p>
                  </a:txBody>
                  <a:tcPr marL="9525" marR="9525" marT="9525" marB="0" anchor="b"/>
                </a:tc>
                <a:tc>
                  <a:txBody>
                    <a:bodyPr/>
                    <a:lstStyle/>
                    <a:p>
                      <a:pPr algn="l" fontAlgn="b"/>
                      <a:endParaRPr lang="it-IT" sz="1400" b="0" i="0" u="none" strike="noStrike">
                        <a:solidFill>
                          <a:srgbClr val="000000"/>
                        </a:solidFill>
                        <a:latin typeface="+mj-lt"/>
                      </a:endParaRPr>
                    </a:p>
                  </a:txBody>
                  <a:tcPr marL="9525" marR="9525" marT="9525" marB="0" anchor="b"/>
                </a:tc>
                <a:tc>
                  <a:txBody>
                    <a:bodyPr/>
                    <a:lstStyle/>
                    <a:p>
                      <a:pPr algn="l" fontAlgn="b"/>
                      <a:endParaRPr lang="it-IT" sz="1400" b="0" i="0" u="none" strike="noStrike">
                        <a:solidFill>
                          <a:srgbClr val="000000"/>
                        </a:solidFill>
                        <a:latin typeface="+mj-lt"/>
                      </a:endParaRPr>
                    </a:p>
                  </a:txBody>
                  <a:tcPr marL="9525" marR="9525" marT="9525" marB="0" anchor="b"/>
                </a:tc>
                <a:tc>
                  <a:txBody>
                    <a:bodyPr/>
                    <a:lstStyle/>
                    <a:p>
                      <a:pPr algn="l" fontAlgn="b"/>
                      <a:endParaRPr lang="it-IT" sz="1400" b="0" i="0" u="none" strike="noStrike">
                        <a:solidFill>
                          <a:srgbClr val="000000"/>
                        </a:solidFill>
                        <a:latin typeface="+mj-lt"/>
                      </a:endParaRPr>
                    </a:p>
                  </a:txBody>
                  <a:tcPr marL="9525" marR="9525" marT="9525" marB="0" anchor="b"/>
                </a:tc>
                <a:tc>
                  <a:txBody>
                    <a:bodyPr/>
                    <a:lstStyle/>
                    <a:p>
                      <a:pPr algn="l" fontAlgn="b"/>
                      <a:r>
                        <a:rPr lang="it-IT" sz="1400" u="none" strike="noStrike"/>
                        <a:t> </a:t>
                      </a:r>
                      <a:endParaRPr lang="it-IT" sz="1400" b="0" i="0" u="none" strike="noStrike">
                        <a:solidFill>
                          <a:srgbClr val="000000"/>
                        </a:solidFill>
                        <a:latin typeface="+mj-lt"/>
                      </a:endParaRPr>
                    </a:p>
                  </a:txBody>
                  <a:tcPr marL="9525" marR="9525" marT="9525" marB="0" anchor="b"/>
                </a:tc>
                <a:tc>
                  <a:txBody>
                    <a:bodyPr/>
                    <a:lstStyle/>
                    <a:p>
                      <a:pPr algn="l" fontAlgn="b"/>
                      <a:endParaRPr lang="it-IT" sz="1400" b="0" i="0" u="none" strike="noStrike">
                        <a:solidFill>
                          <a:srgbClr val="000000"/>
                        </a:solidFill>
                        <a:latin typeface="+mj-lt"/>
                      </a:endParaRPr>
                    </a:p>
                  </a:txBody>
                  <a:tcPr marL="9525" marR="9525" marT="9525" marB="0" anchor="b"/>
                </a:tc>
              </a:tr>
              <a:tr h="142875">
                <a:tc>
                  <a:txBody>
                    <a:bodyPr/>
                    <a:lstStyle/>
                    <a:p>
                      <a:pPr algn="l" fontAlgn="b"/>
                      <a:r>
                        <a:rPr lang="it-IT" sz="1400" u="none" strike="noStrike"/>
                        <a:t>Extra CM</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11.898</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32.560</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53,2</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11,9</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1,08</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1,11</a:t>
                      </a:r>
                      <a:endParaRPr lang="it-IT" sz="1400" b="0" i="0" u="none" strike="noStrike">
                        <a:solidFill>
                          <a:srgbClr val="000000"/>
                        </a:solidFill>
                        <a:latin typeface="+mj-lt"/>
                      </a:endParaRPr>
                    </a:p>
                  </a:txBody>
                  <a:tcPr marL="9525" marR="9525" marT="9525" marB="0" anchor="b"/>
                </a:tc>
              </a:tr>
              <a:tr h="142875">
                <a:tc>
                  <a:txBody>
                    <a:bodyPr/>
                    <a:lstStyle/>
                    <a:p>
                      <a:pPr algn="l" fontAlgn="b"/>
                      <a:r>
                        <a:rPr lang="it-IT" sz="1400" u="none" strike="noStrike" dirty="0"/>
                        <a:t>SICILIA</a:t>
                      </a:r>
                      <a:endParaRPr lang="it-IT" sz="1400" b="0" i="0" u="none" strike="noStrike" dirty="0">
                        <a:solidFill>
                          <a:srgbClr val="000000"/>
                        </a:solidFill>
                        <a:latin typeface="+mj-lt"/>
                      </a:endParaRPr>
                    </a:p>
                  </a:txBody>
                  <a:tcPr marL="9525" marR="9525" marT="9525" marB="0" anchor="b"/>
                </a:tc>
                <a:tc>
                  <a:txBody>
                    <a:bodyPr/>
                    <a:lstStyle/>
                    <a:p>
                      <a:pPr algn="r" fontAlgn="b"/>
                      <a:r>
                        <a:rPr lang="it-IT" sz="1400" u="none" strike="noStrike"/>
                        <a:t>20.056</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a:t>60.744</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dirty="0"/>
                        <a:t>77,6</a:t>
                      </a:r>
                      <a:endParaRPr lang="it-IT" sz="1400" b="0" i="0" u="none" strike="noStrike" dirty="0">
                        <a:solidFill>
                          <a:srgbClr val="000000"/>
                        </a:solidFill>
                        <a:latin typeface="+mj-lt"/>
                      </a:endParaRPr>
                    </a:p>
                  </a:txBody>
                  <a:tcPr marL="9525" marR="9525" marT="9525" marB="0" anchor="b"/>
                </a:tc>
                <a:tc>
                  <a:txBody>
                    <a:bodyPr/>
                    <a:lstStyle/>
                    <a:p>
                      <a:pPr algn="r" fontAlgn="b"/>
                      <a:r>
                        <a:rPr lang="it-IT" sz="1400" u="none" strike="noStrike"/>
                        <a:t>12,1</a:t>
                      </a:r>
                      <a:endParaRPr lang="it-IT" sz="1400" b="0" i="0" u="none" strike="noStrike">
                        <a:solidFill>
                          <a:srgbClr val="000000"/>
                        </a:solidFill>
                        <a:latin typeface="+mj-lt"/>
                      </a:endParaRPr>
                    </a:p>
                  </a:txBody>
                  <a:tcPr marL="9525" marR="9525" marT="9525" marB="0" anchor="b"/>
                </a:tc>
                <a:tc>
                  <a:txBody>
                    <a:bodyPr/>
                    <a:lstStyle/>
                    <a:p>
                      <a:pPr algn="r" fontAlgn="b"/>
                      <a:r>
                        <a:rPr lang="it-IT" sz="1400" u="none" strike="noStrike" dirty="0"/>
                        <a:t>1,00</a:t>
                      </a:r>
                      <a:endParaRPr lang="it-IT" sz="1400" b="0" i="0" u="none" strike="noStrike" dirty="0">
                        <a:solidFill>
                          <a:srgbClr val="000000"/>
                        </a:solidFill>
                        <a:latin typeface="+mj-lt"/>
                      </a:endParaRPr>
                    </a:p>
                  </a:txBody>
                  <a:tcPr marL="9525" marR="9525" marT="9525" marB="0" anchor="b"/>
                </a:tc>
                <a:tc>
                  <a:txBody>
                    <a:bodyPr/>
                    <a:lstStyle/>
                    <a:p>
                      <a:pPr algn="r" fontAlgn="b"/>
                      <a:r>
                        <a:rPr lang="it-IT" sz="1400" u="none" strike="noStrike" dirty="0"/>
                        <a:t>1,03</a:t>
                      </a:r>
                      <a:endParaRPr lang="it-IT" sz="1400" b="0" i="0" u="none" strike="noStrike" dirty="0">
                        <a:solidFill>
                          <a:srgbClr val="000000"/>
                        </a:solidFill>
                        <a:latin typeface="+mj-lt"/>
                      </a:endParaRPr>
                    </a:p>
                  </a:txBody>
                  <a:tcPr marL="9525" marR="9525" marT="9525" marB="0" anchor="b"/>
                </a:tc>
              </a:tr>
            </a:tbl>
          </a:graphicData>
        </a:graphic>
      </p:graphicFrame>
      <p:sp>
        <p:nvSpPr>
          <p:cNvPr id="9" name="CasellaDiTesto 8"/>
          <p:cNvSpPr txBox="1"/>
          <p:nvPr/>
        </p:nvSpPr>
        <p:spPr>
          <a:xfrm>
            <a:off x="7380312" y="980728"/>
            <a:ext cx="1556645" cy="369332"/>
          </a:xfrm>
          <a:prstGeom prst="rect">
            <a:avLst/>
          </a:prstGeom>
          <a:noFill/>
        </p:spPr>
        <p:txBody>
          <a:bodyPr wrap="none" rtlCol="0">
            <a:spAutoFit/>
          </a:bodyPr>
          <a:lstStyle/>
          <a:p>
            <a:r>
              <a:rPr lang="it-IT" dirty="0" smtClean="0"/>
              <a:t> valori &gt; Sicilia </a:t>
            </a:r>
            <a:endParaRPr lang="it-IT" dirty="0"/>
          </a:p>
        </p:txBody>
      </p:sp>
      <p:sp>
        <p:nvSpPr>
          <p:cNvPr id="12" name="Rettangolo 11"/>
          <p:cNvSpPr/>
          <p:nvPr/>
        </p:nvSpPr>
        <p:spPr>
          <a:xfrm>
            <a:off x="7164288" y="1124744"/>
            <a:ext cx="216024" cy="1440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611560" y="1002214"/>
            <a:ext cx="6419963" cy="338554"/>
          </a:xfrm>
          <a:prstGeom prst="rect">
            <a:avLst/>
          </a:prstGeom>
          <a:noFill/>
        </p:spPr>
        <p:txBody>
          <a:bodyPr wrap="none" rtlCol="0">
            <a:spAutoFit/>
          </a:bodyPr>
          <a:lstStyle/>
          <a:p>
            <a:r>
              <a:rPr lang="it-IT" sz="1600" b="1" dirty="0" smtClean="0"/>
              <a:t>Densità delle attività di alloggio e ristorazione  e indice di specializzazione</a:t>
            </a:r>
            <a:endParaRPr lang="it-IT" sz="1600" b="1" dirty="0"/>
          </a:p>
        </p:txBody>
      </p:sp>
      <p:sp>
        <p:nvSpPr>
          <p:cNvPr id="14" name="CasellaDiTesto 13"/>
          <p:cNvSpPr txBox="1"/>
          <p:nvPr/>
        </p:nvSpPr>
        <p:spPr>
          <a:xfrm>
            <a:off x="683568" y="188640"/>
            <a:ext cx="4228465" cy="461665"/>
          </a:xfrm>
          <a:prstGeom prst="rect">
            <a:avLst/>
          </a:prstGeom>
          <a:noFill/>
        </p:spPr>
        <p:txBody>
          <a:bodyPr wrap="none" rtlCol="0">
            <a:spAutoFit/>
          </a:bodyPr>
          <a:lstStyle/>
          <a:p>
            <a:r>
              <a:rPr lang="it-IT" sz="2400" b="1" dirty="0" smtClean="0"/>
              <a:t>Risorse per lo sviluppo: </a:t>
            </a:r>
            <a:r>
              <a:rPr lang="it-IT" sz="2400" b="1" dirty="0" err="1" smtClean="0"/>
              <a:t>CM</a:t>
            </a:r>
            <a:r>
              <a:rPr lang="it-IT" sz="2400" b="1" dirty="0" smtClean="0"/>
              <a:t> e LC</a:t>
            </a:r>
          </a:p>
        </p:txBody>
      </p:sp>
      <p:sp>
        <p:nvSpPr>
          <p:cNvPr id="15" name="CasellaDiTesto 14"/>
          <p:cNvSpPr txBox="1"/>
          <p:nvPr/>
        </p:nvSpPr>
        <p:spPr>
          <a:xfrm>
            <a:off x="899592" y="6021288"/>
            <a:ext cx="2651752" cy="276999"/>
          </a:xfrm>
          <a:prstGeom prst="rect">
            <a:avLst/>
          </a:prstGeom>
          <a:noFill/>
        </p:spPr>
        <p:txBody>
          <a:bodyPr wrap="none" rtlCol="0">
            <a:spAutoFit/>
          </a:bodyPr>
          <a:lstStyle/>
          <a:p>
            <a:r>
              <a:rPr lang="it-IT" sz="1200" i="1" dirty="0" smtClean="0"/>
              <a:t>Fonte: Istat, Censimento  industria 2011</a:t>
            </a:r>
            <a:endParaRPr lang="it-IT" sz="1200" i="1" dirty="0"/>
          </a:p>
        </p:txBody>
      </p:sp>
      <p:sp>
        <p:nvSpPr>
          <p:cNvPr id="16" name="CasellaDiTesto 15"/>
          <p:cNvSpPr txBox="1"/>
          <p:nvPr/>
        </p:nvSpPr>
        <p:spPr>
          <a:xfrm>
            <a:off x="4914621" y="5866038"/>
            <a:ext cx="4102854" cy="523220"/>
          </a:xfrm>
          <a:prstGeom prst="rect">
            <a:avLst/>
          </a:prstGeom>
          <a:noFill/>
        </p:spPr>
        <p:txBody>
          <a:bodyPr wrap="none" rtlCol="0">
            <a:spAutoFit/>
          </a:bodyPr>
          <a:lstStyle/>
          <a:p>
            <a:r>
              <a:rPr lang="it-IT" sz="1400" i="1" dirty="0" smtClean="0"/>
              <a:t>*Esclusa ME, l’indice rispetto a Italia = 1 mostra valori</a:t>
            </a:r>
          </a:p>
          <a:p>
            <a:r>
              <a:rPr lang="it-IT" sz="1400" i="1" dirty="0"/>
              <a:t>p</a:t>
            </a:r>
            <a:r>
              <a:rPr lang="it-IT" sz="1400" i="1" dirty="0" smtClean="0"/>
              <a:t>iù elevati fuori dalle CM</a:t>
            </a:r>
            <a:endParaRPr lang="it-IT" sz="1400" i="1" dirty="0"/>
          </a:p>
        </p:txBody>
      </p:sp>
    </p:spTree>
    <p:extLst>
      <p:ext uri="{BB962C8B-B14F-4D97-AF65-F5344CB8AC3E}">
        <p14:creationId xmlns:p14="http://schemas.microsoft.com/office/powerpoint/2010/main" val="760758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5"/>
          <p:cNvSpPr>
            <a:spLocks noChangeShapeType="1"/>
          </p:cNvSpPr>
          <p:nvPr/>
        </p:nvSpPr>
        <p:spPr bwMode="auto">
          <a:xfrm>
            <a:off x="549275" y="838200"/>
            <a:ext cx="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73735" name="Picture 6" descr="LateraleLogoPerPpt"/>
          <p:cNvPicPr>
            <a:picLocks noChangeAspect="1" noChangeArrowheads="1"/>
          </p:cNvPicPr>
          <p:nvPr/>
        </p:nvPicPr>
        <p:blipFill>
          <a:blip r:embed="rId3" cstate="print">
            <a:duotone>
              <a:schemeClr val="accent1">
                <a:shade val="45000"/>
                <a:satMod val="135000"/>
              </a:schemeClr>
              <a:prstClr val="white"/>
            </a:duotone>
            <a:extLst/>
          </a:blip>
          <a:srcRect l="32469" t="18527" b="6009"/>
          <a:stretch>
            <a:fillRect/>
          </a:stretch>
        </p:blipFill>
        <p:spPr bwMode="auto">
          <a:xfrm>
            <a:off x="0" y="0"/>
            <a:ext cx="548640" cy="6858000"/>
          </a:xfrm>
          <a:prstGeom prst="rect">
            <a:avLst/>
          </a:prstGeom>
          <a:noFill/>
          <a:ln>
            <a:noFill/>
          </a:ln>
        </p:spPr>
      </p:pic>
      <p:sp>
        <p:nvSpPr>
          <p:cNvPr id="205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Wingdings" pitchFamily="2" charset="2"/>
              <a:buNone/>
            </a:pPr>
            <a:endParaRPr lang="en-US">
              <a:latin typeface="Calibri" pitchFamily="34" charset="0"/>
            </a:endParaRPr>
          </a:p>
        </p:txBody>
      </p:sp>
      <p:sp>
        <p:nvSpPr>
          <p:cNvPr id="11" name="Line 2"/>
          <p:cNvSpPr>
            <a:spLocks noChangeShapeType="1"/>
          </p:cNvSpPr>
          <p:nvPr/>
        </p:nvSpPr>
        <p:spPr bwMode="auto">
          <a:xfrm>
            <a:off x="549275" y="838200"/>
            <a:ext cx="8451850" cy="0"/>
          </a:xfrm>
          <a:prstGeom prst="line">
            <a:avLst/>
          </a:prstGeom>
          <a:noFill/>
          <a:ln w="15875">
            <a:solidFill>
              <a:schemeClr val="accent2">
                <a:lumMod val="40000"/>
                <a:lumOff val="60000"/>
              </a:schemeClr>
            </a:solidFill>
            <a:round/>
            <a:headEnd/>
            <a:tailEnd/>
          </a:ln>
          <a:extLst/>
        </p:spPr>
        <p:txBody>
          <a:bodyPr wrap="none" anchor="ctr"/>
          <a:lstStyle/>
          <a:p>
            <a:pPr fontAlgn="auto">
              <a:spcBef>
                <a:spcPts val="0"/>
              </a:spcBef>
              <a:spcAft>
                <a:spcPts val="0"/>
              </a:spcAft>
              <a:defRPr/>
            </a:pPr>
            <a:endParaRPr lang="it-IT">
              <a:latin typeface="+mn-lt"/>
            </a:endParaRPr>
          </a:p>
        </p:txBody>
      </p:sp>
      <p:sp>
        <p:nvSpPr>
          <p:cNvPr id="7" name="CasellaDiTesto 6"/>
          <p:cNvSpPr txBox="1"/>
          <p:nvPr/>
        </p:nvSpPr>
        <p:spPr>
          <a:xfrm>
            <a:off x="683568" y="188640"/>
            <a:ext cx="4228465" cy="461665"/>
          </a:xfrm>
          <a:prstGeom prst="rect">
            <a:avLst/>
          </a:prstGeom>
          <a:noFill/>
        </p:spPr>
        <p:txBody>
          <a:bodyPr wrap="none" rtlCol="0">
            <a:spAutoFit/>
          </a:bodyPr>
          <a:lstStyle/>
          <a:p>
            <a:r>
              <a:rPr lang="it-IT" sz="2400" b="1" dirty="0" smtClean="0"/>
              <a:t>Risorse per lo sviluppo: </a:t>
            </a:r>
            <a:r>
              <a:rPr lang="it-IT" sz="2400" b="1" dirty="0" err="1" smtClean="0"/>
              <a:t>CM</a:t>
            </a:r>
            <a:r>
              <a:rPr lang="it-IT" sz="2400" b="1" dirty="0" smtClean="0"/>
              <a:t> e LC</a:t>
            </a:r>
          </a:p>
        </p:txBody>
      </p:sp>
      <p:graphicFrame>
        <p:nvGraphicFramePr>
          <p:cNvPr id="8" name="Tabella 7"/>
          <p:cNvGraphicFramePr>
            <a:graphicFrameLocks noGrp="1"/>
          </p:cNvGraphicFramePr>
          <p:nvPr/>
        </p:nvGraphicFramePr>
        <p:xfrm>
          <a:off x="755576" y="1700808"/>
          <a:ext cx="7992886" cy="4105275"/>
        </p:xfrm>
        <a:graphic>
          <a:graphicData uri="http://schemas.openxmlformats.org/drawingml/2006/table">
            <a:tbl>
              <a:tblPr>
                <a:tableStyleId>{3C2FFA5D-87B4-456A-9821-1D502468CF0F}</a:tableStyleId>
              </a:tblPr>
              <a:tblGrid>
                <a:gridCol w="1224136"/>
                <a:gridCol w="966634"/>
                <a:gridCol w="1095385"/>
                <a:gridCol w="1095385"/>
                <a:gridCol w="1420576"/>
                <a:gridCol w="1095385"/>
                <a:gridCol w="1095385"/>
              </a:tblGrid>
              <a:tr h="762000">
                <a:tc>
                  <a:txBody>
                    <a:bodyPr/>
                    <a:lstStyle/>
                    <a:p>
                      <a:pPr algn="l" fontAlgn="b"/>
                      <a:r>
                        <a:rPr lang="it-IT" sz="1400" u="none" strike="noStrike" dirty="0">
                          <a:latin typeface="+mn-lt"/>
                        </a:rPr>
                        <a:t> </a:t>
                      </a:r>
                      <a:endParaRPr lang="it-IT" sz="1400" b="0" i="0" u="none" strike="noStrike" dirty="0">
                        <a:solidFill>
                          <a:srgbClr val="000000"/>
                        </a:solidFill>
                        <a:latin typeface="+mn-lt"/>
                      </a:endParaRPr>
                    </a:p>
                  </a:txBody>
                  <a:tcPr marL="9525" marR="9525" marT="9525" marB="0" anchor="b"/>
                </a:tc>
                <a:tc>
                  <a:txBody>
                    <a:bodyPr/>
                    <a:lstStyle/>
                    <a:p>
                      <a:pPr algn="ctr" fontAlgn="ctr"/>
                      <a:r>
                        <a:rPr lang="it-IT" sz="1400" u="none" strike="noStrike">
                          <a:latin typeface="+mn-lt"/>
                        </a:rPr>
                        <a:t>N. UL serv. imprese</a:t>
                      </a:r>
                      <a:endParaRPr lang="it-IT" sz="1400" b="1" i="0" u="none" strike="noStrike">
                        <a:solidFill>
                          <a:srgbClr val="000000"/>
                        </a:solidFill>
                        <a:latin typeface="+mn-lt"/>
                      </a:endParaRPr>
                    </a:p>
                  </a:txBody>
                  <a:tcPr marL="9525" marR="9525" marT="9525" marB="0" anchor="ctr"/>
                </a:tc>
                <a:tc>
                  <a:txBody>
                    <a:bodyPr/>
                    <a:lstStyle/>
                    <a:p>
                      <a:pPr algn="ctr" fontAlgn="ctr"/>
                      <a:r>
                        <a:rPr lang="it-IT" sz="1400" u="none" strike="noStrike">
                          <a:latin typeface="+mn-lt"/>
                        </a:rPr>
                        <a:t>Addetti UL serv. imprese</a:t>
                      </a:r>
                      <a:endParaRPr lang="it-IT" sz="1400" b="1" i="0" u="none" strike="noStrike">
                        <a:solidFill>
                          <a:srgbClr val="000000"/>
                        </a:solidFill>
                        <a:latin typeface="+mn-lt"/>
                      </a:endParaRPr>
                    </a:p>
                  </a:txBody>
                  <a:tcPr marL="9525" marR="9525" marT="9525" marB="0" anchor="ctr"/>
                </a:tc>
                <a:tc>
                  <a:txBody>
                    <a:bodyPr/>
                    <a:lstStyle/>
                    <a:p>
                      <a:pPr algn="r" fontAlgn="ctr"/>
                      <a:r>
                        <a:rPr lang="it-IT" sz="1400" u="none" strike="noStrike">
                          <a:latin typeface="+mn-lt"/>
                        </a:rPr>
                        <a:t>N. UL serv. imprese / 100 Km</a:t>
                      </a:r>
                      <a:r>
                        <a:rPr lang="it-IT" sz="1400" u="none" strike="noStrike" baseline="30000">
                          <a:latin typeface="+mn-lt"/>
                        </a:rPr>
                        <a:t>2</a:t>
                      </a:r>
                      <a:endParaRPr lang="it-IT" sz="1400" b="1" i="0" u="none" strike="noStrike">
                        <a:solidFill>
                          <a:srgbClr val="000000"/>
                        </a:solidFill>
                        <a:latin typeface="+mn-lt"/>
                      </a:endParaRPr>
                    </a:p>
                  </a:txBody>
                  <a:tcPr marL="9525" marR="9525" marT="9525" marB="0" anchor="ctr"/>
                </a:tc>
                <a:tc>
                  <a:txBody>
                    <a:bodyPr/>
                    <a:lstStyle/>
                    <a:p>
                      <a:pPr algn="r" fontAlgn="ctr"/>
                      <a:r>
                        <a:rPr lang="it-IT" sz="1400" u="none" strike="noStrike" dirty="0">
                          <a:latin typeface="+mn-lt"/>
                        </a:rPr>
                        <a:t>Addetti UL </a:t>
                      </a:r>
                      <a:r>
                        <a:rPr lang="it-IT" sz="1400" u="none" strike="noStrike" dirty="0" err="1">
                          <a:latin typeface="+mn-lt"/>
                        </a:rPr>
                        <a:t>serv</a:t>
                      </a:r>
                      <a:r>
                        <a:rPr lang="it-IT" sz="1400" u="none" strike="noStrike" dirty="0">
                          <a:latin typeface="+mn-lt"/>
                        </a:rPr>
                        <a:t>. imprese. / 1000 residenti</a:t>
                      </a:r>
                      <a:endParaRPr lang="it-IT" sz="1400" b="1" i="0" u="none" strike="noStrike" dirty="0">
                        <a:solidFill>
                          <a:srgbClr val="000000"/>
                        </a:solidFill>
                        <a:latin typeface="+mn-lt"/>
                      </a:endParaRPr>
                    </a:p>
                  </a:txBody>
                  <a:tcPr marL="9525" marR="9525" marT="9525" marB="0" anchor="ctr"/>
                </a:tc>
                <a:tc>
                  <a:txBody>
                    <a:bodyPr/>
                    <a:lstStyle/>
                    <a:p>
                      <a:pPr algn="r" fontAlgn="ctr"/>
                      <a:r>
                        <a:rPr lang="it-IT" sz="1400" u="none" strike="noStrike" dirty="0">
                          <a:latin typeface="+mn-lt"/>
                        </a:rPr>
                        <a:t>Indice di spec. </a:t>
                      </a:r>
                      <a:r>
                        <a:rPr lang="it-IT" sz="1400" u="none" strike="noStrike" dirty="0" err="1">
                          <a:latin typeface="+mn-lt"/>
                        </a:rPr>
                        <a:t>serv</a:t>
                      </a:r>
                      <a:r>
                        <a:rPr lang="it-IT" sz="1400" u="none" strike="noStrike" dirty="0">
                          <a:latin typeface="+mn-lt"/>
                        </a:rPr>
                        <a:t>. </a:t>
                      </a:r>
                      <a:r>
                        <a:rPr lang="it-IT" sz="1400" u="none" strike="noStrike" dirty="0" smtClean="0">
                          <a:latin typeface="+mn-lt"/>
                        </a:rPr>
                        <a:t>Imprese </a:t>
                      </a:r>
                      <a:r>
                        <a:rPr lang="it-IT" sz="1400" u="none" strike="noStrike" dirty="0" smtClean="0"/>
                        <a:t>Sicilia = 1</a:t>
                      </a:r>
                      <a:endParaRPr lang="it-IT" sz="1400" b="1" i="0" u="none" strike="noStrike" dirty="0">
                        <a:solidFill>
                          <a:srgbClr val="000000"/>
                        </a:solidFill>
                        <a:latin typeface="+mn-lt"/>
                      </a:endParaRPr>
                    </a:p>
                  </a:txBody>
                  <a:tcPr marL="9525" marR="9525" marT="9525" marB="0" anchor="ctr"/>
                </a:tc>
                <a:tc>
                  <a:txBody>
                    <a:bodyPr/>
                    <a:lstStyle/>
                    <a:p>
                      <a:pPr algn="r" fontAlgn="ctr"/>
                      <a:r>
                        <a:rPr lang="it-IT" sz="1400" u="none" strike="noStrike" dirty="0" smtClean="0">
                          <a:latin typeface="+mn-lt"/>
                        </a:rPr>
                        <a:t>Indice di spec. </a:t>
                      </a:r>
                      <a:r>
                        <a:rPr lang="it-IT" sz="1400" u="none" strike="noStrike" dirty="0" err="1" smtClean="0">
                          <a:latin typeface="+mn-lt"/>
                        </a:rPr>
                        <a:t>serv</a:t>
                      </a:r>
                      <a:r>
                        <a:rPr lang="it-IT" sz="1400" u="none" strike="noStrike" dirty="0" smtClean="0">
                          <a:latin typeface="+mn-lt"/>
                        </a:rPr>
                        <a:t>. Imprese Italia</a:t>
                      </a:r>
                      <a:r>
                        <a:rPr lang="it-IT" sz="1400" u="none" strike="noStrike" dirty="0" smtClean="0"/>
                        <a:t> = 1 </a:t>
                      </a:r>
                      <a:endParaRPr lang="it-IT" sz="1400" b="1" i="0" u="none" strike="noStrike" dirty="0">
                        <a:solidFill>
                          <a:srgbClr val="000000"/>
                        </a:solidFill>
                        <a:latin typeface="+mn-lt"/>
                      </a:endParaRPr>
                    </a:p>
                  </a:txBody>
                  <a:tcPr marL="9525" marR="9525" marT="9525" marB="0" anchor="ctr"/>
                </a:tc>
              </a:tr>
              <a:tr h="142875">
                <a:tc>
                  <a:txBody>
                    <a:bodyPr/>
                    <a:lstStyle/>
                    <a:p>
                      <a:pPr algn="l" fontAlgn="b"/>
                      <a:r>
                        <a:rPr lang="it-IT" sz="1400" u="none" strike="noStrike">
                          <a:latin typeface="+mn-lt"/>
                        </a:rPr>
                        <a:t>Palermo CM</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10.532</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25.607</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dirty="0">
                          <a:latin typeface="+mn-lt"/>
                        </a:rPr>
                        <a:t>765,8</a:t>
                      </a:r>
                      <a:endParaRPr lang="it-IT" sz="1400" b="0" i="0" u="none" strike="noStrike" dirty="0">
                        <a:solidFill>
                          <a:srgbClr val="000000"/>
                        </a:solidFill>
                        <a:latin typeface="+mn-lt"/>
                      </a:endParaRPr>
                    </a:p>
                  </a:txBody>
                  <a:tcPr marL="9525" marR="9525" marT="9525" marB="0" anchor="b">
                    <a:solidFill>
                      <a:srgbClr val="FFFF00"/>
                    </a:solidFill>
                  </a:tcPr>
                </a:tc>
                <a:tc>
                  <a:txBody>
                    <a:bodyPr/>
                    <a:lstStyle/>
                    <a:p>
                      <a:pPr algn="r" fontAlgn="b"/>
                      <a:r>
                        <a:rPr lang="it-IT" sz="1400" u="none" strike="noStrike" dirty="0">
                          <a:latin typeface="+mn-lt"/>
                        </a:rPr>
                        <a:t>24,8</a:t>
                      </a:r>
                      <a:endParaRPr lang="it-IT" sz="1400" b="0" i="0" u="none" strike="noStrike" dirty="0">
                        <a:solidFill>
                          <a:srgbClr val="000000"/>
                        </a:solidFill>
                        <a:latin typeface="+mn-lt"/>
                      </a:endParaRPr>
                    </a:p>
                  </a:txBody>
                  <a:tcPr marL="9525" marR="9525" marT="9525" marB="0" anchor="b">
                    <a:solidFill>
                      <a:srgbClr val="FFFF00"/>
                    </a:solidFill>
                  </a:tcPr>
                </a:tc>
                <a:tc>
                  <a:txBody>
                    <a:bodyPr/>
                    <a:lstStyle/>
                    <a:p>
                      <a:pPr algn="r" fontAlgn="b"/>
                      <a:r>
                        <a:rPr lang="it-IT" sz="1400" u="none" strike="noStrike" dirty="0">
                          <a:latin typeface="+mn-lt"/>
                        </a:rPr>
                        <a:t>1,18</a:t>
                      </a:r>
                      <a:endParaRPr lang="it-IT" sz="1400" b="0" i="0" u="none" strike="noStrike" dirty="0">
                        <a:solidFill>
                          <a:srgbClr val="000000"/>
                        </a:solidFill>
                        <a:latin typeface="+mn-lt"/>
                      </a:endParaRPr>
                    </a:p>
                  </a:txBody>
                  <a:tcPr marL="9525" marR="9525" marT="9525" marB="0" anchor="b">
                    <a:solidFill>
                      <a:srgbClr val="FFFF00"/>
                    </a:solidFill>
                  </a:tcPr>
                </a:tc>
                <a:tc>
                  <a:txBody>
                    <a:bodyPr/>
                    <a:lstStyle/>
                    <a:p>
                      <a:pPr algn="r" fontAlgn="b"/>
                      <a:r>
                        <a:rPr lang="it-IT" sz="1400" b="0" i="0" u="none" strike="noStrike">
                          <a:solidFill>
                            <a:srgbClr val="000000"/>
                          </a:solidFill>
                          <a:latin typeface="Calibri"/>
                        </a:rPr>
                        <a:t>1,10</a:t>
                      </a:r>
                    </a:p>
                  </a:txBody>
                  <a:tcPr marL="9525" marR="9525" marT="9525" marB="0" anchor="b"/>
                </a:tc>
              </a:tr>
              <a:tr h="142875">
                <a:tc>
                  <a:txBody>
                    <a:bodyPr/>
                    <a:lstStyle/>
                    <a:p>
                      <a:pPr algn="l" fontAlgn="b"/>
                      <a:r>
                        <a:rPr lang="it-IT" sz="1400" u="none" strike="noStrike">
                          <a:latin typeface="+mn-lt"/>
                        </a:rPr>
                        <a:t>Messina CM</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5.592</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10.321</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dirty="0">
                          <a:latin typeface="+mn-lt"/>
                        </a:rPr>
                        <a:t>491,3</a:t>
                      </a:r>
                      <a:endParaRPr lang="it-IT" sz="1400" b="0" i="0" u="none" strike="noStrike" dirty="0">
                        <a:solidFill>
                          <a:srgbClr val="000000"/>
                        </a:solidFill>
                        <a:latin typeface="+mn-lt"/>
                      </a:endParaRPr>
                    </a:p>
                  </a:txBody>
                  <a:tcPr marL="9525" marR="9525" marT="9525" marB="0" anchor="b">
                    <a:solidFill>
                      <a:srgbClr val="FFFF00"/>
                    </a:solidFill>
                  </a:tcPr>
                </a:tc>
                <a:tc>
                  <a:txBody>
                    <a:bodyPr/>
                    <a:lstStyle/>
                    <a:p>
                      <a:pPr algn="r" fontAlgn="b"/>
                      <a:r>
                        <a:rPr lang="it-IT" sz="1400" u="none" strike="noStrike" dirty="0">
                          <a:latin typeface="+mn-lt"/>
                        </a:rPr>
                        <a:t>21,6</a:t>
                      </a:r>
                      <a:endParaRPr lang="it-IT" sz="1400" b="0" i="0" u="none" strike="noStrike" dirty="0">
                        <a:solidFill>
                          <a:srgbClr val="000000"/>
                        </a:solidFill>
                        <a:latin typeface="+mn-lt"/>
                      </a:endParaRPr>
                    </a:p>
                  </a:txBody>
                  <a:tcPr marL="9525" marR="9525" marT="9525" marB="0" anchor="b">
                    <a:solidFill>
                      <a:srgbClr val="FFFF00"/>
                    </a:solidFill>
                  </a:tcPr>
                </a:tc>
                <a:tc>
                  <a:txBody>
                    <a:bodyPr/>
                    <a:lstStyle/>
                    <a:p>
                      <a:pPr algn="r" fontAlgn="b"/>
                      <a:r>
                        <a:rPr lang="it-IT" sz="1400" u="none" strike="noStrike" dirty="0">
                          <a:latin typeface="+mn-lt"/>
                        </a:rPr>
                        <a:t>1,02</a:t>
                      </a:r>
                      <a:endParaRPr lang="it-IT" sz="1400" b="0" i="0" u="none" strike="noStrike" dirty="0">
                        <a:solidFill>
                          <a:srgbClr val="000000"/>
                        </a:solidFill>
                        <a:latin typeface="+mn-lt"/>
                      </a:endParaRPr>
                    </a:p>
                  </a:txBody>
                  <a:tcPr marL="9525" marR="9525" marT="9525" marB="0" anchor="b">
                    <a:solidFill>
                      <a:srgbClr val="FFFF00"/>
                    </a:solidFill>
                  </a:tcPr>
                </a:tc>
                <a:tc>
                  <a:txBody>
                    <a:bodyPr/>
                    <a:lstStyle/>
                    <a:p>
                      <a:pPr algn="r" fontAlgn="b"/>
                      <a:r>
                        <a:rPr lang="it-IT" sz="1400" b="0" i="0" u="none" strike="noStrike">
                          <a:solidFill>
                            <a:srgbClr val="000000"/>
                          </a:solidFill>
                          <a:latin typeface="Calibri"/>
                        </a:rPr>
                        <a:t>0,95</a:t>
                      </a:r>
                    </a:p>
                  </a:txBody>
                  <a:tcPr marL="9525" marR="9525" marT="9525" marB="0" anchor="b"/>
                </a:tc>
              </a:tr>
              <a:tr h="142875">
                <a:tc>
                  <a:txBody>
                    <a:bodyPr/>
                    <a:lstStyle/>
                    <a:p>
                      <a:pPr algn="l" fontAlgn="b"/>
                      <a:r>
                        <a:rPr lang="it-IT" sz="1400" u="none" strike="noStrike">
                          <a:latin typeface="+mn-lt"/>
                        </a:rPr>
                        <a:t>Catania CM</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9.269</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19.994</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dirty="0">
                          <a:latin typeface="+mn-lt"/>
                        </a:rPr>
                        <a:t>965,7</a:t>
                      </a:r>
                      <a:endParaRPr lang="it-IT" sz="1400" b="0" i="0" u="none" strike="noStrike" dirty="0">
                        <a:solidFill>
                          <a:srgbClr val="000000"/>
                        </a:solidFill>
                        <a:latin typeface="+mn-lt"/>
                      </a:endParaRPr>
                    </a:p>
                  </a:txBody>
                  <a:tcPr marL="9525" marR="9525" marT="9525" marB="0" anchor="b">
                    <a:solidFill>
                      <a:srgbClr val="FFFF00"/>
                    </a:solidFill>
                  </a:tcPr>
                </a:tc>
                <a:tc>
                  <a:txBody>
                    <a:bodyPr/>
                    <a:lstStyle/>
                    <a:p>
                      <a:pPr algn="r" fontAlgn="b"/>
                      <a:r>
                        <a:rPr lang="it-IT" sz="1400" u="none" strike="noStrike" dirty="0">
                          <a:latin typeface="+mn-lt"/>
                        </a:rPr>
                        <a:t>26,5</a:t>
                      </a:r>
                      <a:endParaRPr lang="it-IT" sz="1400" b="0" i="0" u="none" strike="noStrike" dirty="0">
                        <a:solidFill>
                          <a:srgbClr val="000000"/>
                        </a:solidFill>
                        <a:latin typeface="+mn-lt"/>
                      </a:endParaRPr>
                    </a:p>
                  </a:txBody>
                  <a:tcPr marL="9525" marR="9525" marT="9525" marB="0" anchor="b">
                    <a:solidFill>
                      <a:srgbClr val="FFFF00"/>
                    </a:solidFill>
                  </a:tcPr>
                </a:tc>
                <a:tc>
                  <a:txBody>
                    <a:bodyPr/>
                    <a:lstStyle/>
                    <a:p>
                      <a:pPr algn="r" fontAlgn="b"/>
                      <a:r>
                        <a:rPr lang="it-IT" sz="1400" u="none" strike="noStrike" dirty="0">
                          <a:latin typeface="+mn-lt"/>
                        </a:rPr>
                        <a:t>1,08</a:t>
                      </a:r>
                      <a:endParaRPr lang="it-IT" sz="1400" b="0" i="0" u="none" strike="noStrike" dirty="0">
                        <a:solidFill>
                          <a:srgbClr val="000000"/>
                        </a:solidFill>
                        <a:latin typeface="+mn-lt"/>
                      </a:endParaRPr>
                    </a:p>
                  </a:txBody>
                  <a:tcPr marL="9525" marR="9525" marT="9525" marB="0" anchor="b">
                    <a:solidFill>
                      <a:srgbClr val="FFFF00"/>
                    </a:solidFill>
                  </a:tcPr>
                </a:tc>
                <a:tc>
                  <a:txBody>
                    <a:bodyPr/>
                    <a:lstStyle/>
                    <a:p>
                      <a:pPr algn="r" fontAlgn="b"/>
                      <a:r>
                        <a:rPr lang="it-IT" sz="1400" b="0" i="0" u="none" strike="noStrike">
                          <a:solidFill>
                            <a:srgbClr val="000000"/>
                          </a:solidFill>
                          <a:latin typeface="Calibri"/>
                        </a:rPr>
                        <a:t>1,00</a:t>
                      </a:r>
                    </a:p>
                  </a:txBody>
                  <a:tcPr marL="9525" marR="9525" marT="9525" marB="0" anchor="b"/>
                </a:tc>
              </a:tr>
              <a:tr h="142875">
                <a:tc>
                  <a:txBody>
                    <a:bodyPr/>
                    <a:lstStyle/>
                    <a:p>
                      <a:pPr algn="l" fontAlgn="b"/>
                      <a:r>
                        <a:rPr lang="it-IT" sz="1400" u="none" strike="noStrike">
                          <a:latin typeface="+mn-lt"/>
                        </a:rPr>
                        <a:t>Trapani LC</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4.192</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6.874</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169,7</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16,0</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0,80</a:t>
                      </a:r>
                      <a:endParaRPr lang="it-IT" sz="1400" b="0" i="0" u="none" strike="noStrike">
                        <a:solidFill>
                          <a:srgbClr val="000000"/>
                        </a:solidFill>
                        <a:latin typeface="+mn-lt"/>
                      </a:endParaRPr>
                    </a:p>
                  </a:txBody>
                  <a:tcPr marL="9525" marR="9525" marT="9525" marB="0" anchor="b"/>
                </a:tc>
                <a:tc>
                  <a:txBody>
                    <a:bodyPr/>
                    <a:lstStyle/>
                    <a:p>
                      <a:pPr algn="r" fontAlgn="b"/>
                      <a:r>
                        <a:rPr lang="it-IT" sz="1400" b="0" i="0" u="none" strike="noStrike">
                          <a:solidFill>
                            <a:srgbClr val="000000"/>
                          </a:solidFill>
                          <a:latin typeface="Calibri"/>
                        </a:rPr>
                        <a:t>0,75</a:t>
                      </a:r>
                    </a:p>
                  </a:txBody>
                  <a:tcPr marL="9525" marR="9525" marT="9525" marB="0" anchor="b"/>
                </a:tc>
              </a:tr>
              <a:tr h="142875">
                <a:tc>
                  <a:txBody>
                    <a:bodyPr/>
                    <a:lstStyle/>
                    <a:p>
                      <a:pPr algn="l" fontAlgn="b"/>
                      <a:r>
                        <a:rPr lang="it-IT" sz="1400" u="none" strike="noStrike">
                          <a:latin typeface="+mn-lt"/>
                        </a:rPr>
                        <a:t>Agrigento LC</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3.585</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6.020</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117,4</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13,5</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0,85</a:t>
                      </a:r>
                      <a:endParaRPr lang="it-IT" sz="1400" b="0" i="0" u="none" strike="noStrike">
                        <a:solidFill>
                          <a:srgbClr val="000000"/>
                        </a:solidFill>
                        <a:latin typeface="+mn-lt"/>
                      </a:endParaRPr>
                    </a:p>
                  </a:txBody>
                  <a:tcPr marL="9525" marR="9525" marT="9525" marB="0" anchor="b"/>
                </a:tc>
                <a:tc>
                  <a:txBody>
                    <a:bodyPr/>
                    <a:lstStyle/>
                    <a:p>
                      <a:pPr algn="r" fontAlgn="b"/>
                      <a:r>
                        <a:rPr lang="it-IT" sz="1400" b="0" i="0" u="none" strike="noStrike">
                          <a:solidFill>
                            <a:srgbClr val="000000"/>
                          </a:solidFill>
                          <a:latin typeface="Calibri"/>
                        </a:rPr>
                        <a:t>0,79</a:t>
                      </a:r>
                    </a:p>
                  </a:txBody>
                  <a:tcPr marL="9525" marR="9525" marT="9525" marB="0" anchor="b"/>
                </a:tc>
              </a:tr>
              <a:tr h="142875">
                <a:tc>
                  <a:txBody>
                    <a:bodyPr/>
                    <a:lstStyle/>
                    <a:p>
                      <a:pPr algn="l" fontAlgn="b"/>
                      <a:r>
                        <a:rPr lang="it-IT" sz="1400" u="none" strike="noStrike">
                          <a:latin typeface="+mn-lt"/>
                        </a:rPr>
                        <a:t>Caltanissetta LC</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2.252</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7.503</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105,3</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dirty="0">
                          <a:latin typeface="+mn-lt"/>
                        </a:rPr>
                        <a:t>27,5</a:t>
                      </a:r>
                      <a:endParaRPr lang="it-IT" sz="1400" b="0" i="0" u="none" strike="noStrike" dirty="0">
                        <a:solidFill>
                          <a:srgbClr val="000000"/>
                        </a:solidFill>
                        <a:latin typeface="+mn-lt"/>
                      </a:endParaRPr>
                    </a:p>
                  </a:txBody>
                  <a:tcPr marL="9525" marR="9525" marT="9525" marB="0" anchor="b">
                    <a:solidFill>
                      <a:srgbClr val="FFFF00"/>
                    </a:solidFill>
                  </a:tcPr>
                </a:tc>
                <a:tc>
                  <a:txBody>
                    <a:bodyPr/>
                    <a:lstStyle/>
                    <a:p>
                      <a:pPr algn="r" fontAlgn="b"/>
                      <a:r>
                        <a:rPr lang="it-IT" sz="1400" u="none" strike="noStrike" dirty="0">
                          <a:latin typeface="+mn-lt"/>
                        </a:rPr>
                        <a:t>1,44</a:t>
                      </a:r>
                      <a:endParaRPr lang="it-IT" sz="1400" b="0" i="0" u="none" strike="noStrike" dirty="0">
                        <a:solidFill>
                          <a:srgbClr val="000000"/>
                        </a:solidFill>
                        <a:latin typeface="+mn-lt"/>
                      </a:endParaRPr>
                    </a:p>
                  </a:txBody>
                  <a:tcPr marL="9525" marR="9525" marT="9525" marB="0" anchor="b">
                    <a:solidFill>
                      <a:srgbClr val="FFFF00"/>
                    </a:solidFill>
                  </a:tcPr>
                </a:tc>
                <a:tc>
                  <a:txBody>
                    <a:bodyPr/>
                    <a:lstStyle/>
                    <a:p>
                      <a:pPr algn="r" fontAlgn="b"/>
                      <a:r>
                        <a:rPr lang="it-IT" sz="1400" b="0" i="0" u="none" strike="noStrike" dirty="0">
                          <a:solidFill>
                            <a:srgbClr val="000000"/>
                          </a:solidFill>
                          <a:latin typeface="Calibri"/>
                        </a:rPr>
                        <a:t>1,34</a:t>
                      </a:r>
                    </a:p>
                  </a:txBody>
                  <a:tcPr marL="9525" marR="9525" marT="9525" marB="0" anchor="b"/>
                </a:tc>
              </a:tr>
              <a:tr h="142875">
                <a:tc>
                  <a:txBody>
                    <a:bodyPr/>
                    <a:lstStyle/>
                    <a:p>
                      <a:pPr algn="l" fontAlgn="b"/>
                      <a:r>
                        <a:rPr lang="it-IT" sz="1400" u="none" strike="noStrike">
                          <a:latin typeface="+mn-lt"/>
                        </a:rPr>
                        <a:t>Enna LC</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1.458</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2.539</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56,6</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dirty="0">
                          <a:latin typeface="+mn-lt"/>
                        </a:rPr>
                        <a:t>14,6</a:t>
                      </a:r>
                      <a:endParaRPr lang="it-IT" sz="1400" b="0" i="0" u="none" strike="noStrike" dirty="0">
                        <a:solidFill>
                          <a:srgbClr val="000000"/>
                        </a:solidFill>
                        <a:latin typeface="+mn-lt"/>
                      </a:endParaRPr>
                    </a:p>
                  </a:txBody>
                  <a:tcPr marL="9525" marR="9525" marT="9525" marB="0" anchor="b"/>
                </a:tc>
                <a:tc>
                  <a:txBody>
                    <a:bodyPr/>
                    <a:lstStyle/>
                    <a:p>
                      <a:pPr algn="r" fontAlgn="b"/>
                      <a:r>
                        <a:rPr lang="it-IT" sz="1400" u="none" strike="noStrike">
                          <a:latin typeface="+mn-lt"/>
                        </a:rPr>
                        <a:t>0,92</a:t>
                      </a:r>
                      <a:endParaRPr lang="it-IT" sz="1400" b="0" i="0" u="none" strike="noStrike">
                        <a:solidFill>
                          <a:srgbClr val="000000"/>
                        </a:solidFill>
                        <a:latin typeface="+mn-lt"/>
                      </a:endParaRPr>
                    </a:p>
                  </a:txBody>
                  <a:tcPr marL="9525" marR="9525" marT="9525" marB="0" anchor="b"/>
                </a:tc>
                <a:tc>
                  <a:txBody>
                    <a:bodyPr/>
                    <a:lstStyle/>
                    <a:p>
                      <a:pPr algn="r" fontAlgn="b"/>
                      <a:r>
                        <a:rPr lang="it-IT" sz="1400" b="0" i="0" u="none" strike="noStrike">
                          <a:solidFill>
                            <a:srgbClr val="000000"/>
                          </a:solidFill>
                          <a:latin typeface="Calibri"/>
                        </a:rPr>
                        <a:t>0,86</a:t>
                      </a:r>
                    </a:p>
                  </a:txBody>
                  <a:tcPr marL="9525" marR="9525" marT="9525" marB="0" anchor="b"/>
                </a:tc>
              </a:tr>
              <a:tr h="142875">
                <a:tc>
                  <a:txBody>
                    <a:bodyPr/>
                    <a:lstStyle/>
                    <a:p>
                      <a:pPr algn="l" fontAlgn="b"/>
                      <a:r>
                        <a:rPr lang="it-IT" sz="1400" u="none" strike="noStrike">
                          <a:latin typeface="+mn-lt"/>
                        </a:rPr>
                        <a:t>Ragusa LC</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3.153</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5.499</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dirty="0">
                          <a:latin typeface="+mn-lt"/>
                        </a:rPr>
                        <a:t>194,2</a:t>
                      </a:r>
                      <a:endParaRPr lang="it-IT" sz="1400" b="0" i="0" u="none" strike="noStrike" dirty="0">
                        <a:solidFill>
                          <a:srgbClr val="000000"/>
                        </a:solidFill>
                        <a:latin typeface="+mn-lt"/>
                      </a:endParaRPr>
                    </a:p>
                  </a:txBody>
                  <a:tcPr marL="9525" marR="9525" marT="9525" marB="0" anchor="b">
                    <a:solidFill>
                      <a:srgbClr val="FFFF00"/>
                    </a:solidFill>
                  </a:tcPr>
                </a:tc>
                <a:tc>
                  <a:txBody>
                    <a:bodyPr/>
                    <a:lstStyle/>
                    <a:p>
                      <a:pPr algn="r" fontAlgn="b"/>
                      <a:r>
                        <a:rPr lang="it-IT" sz="1400" u="none" strike="noStrike" dirty="0">
                          <a:latin typeface="+mn-lt"/>
                        </a:rPr>
                        <a:t>17,9</a:t>
                      </a:r>
                      <a:endParaRPr lang="it-IT" sz="1400" b="0" i="0" u="none" strike="noStrike" dirty="0">
                        <a:solidFill>
                          <a:srgbClr val="000000"/>
                        </a:solidFill>
                        <a:latin typeface="+mn-lt"/>
                      </a:endParaRPr>
                    </a:p>
                  </a:txBody>
                  <a:tcPr marL="9525" marR="9525" marT="9525" marB="0" anchor="b"/>
                </a:tc>
                <a:tc>
                  <a:txBody>
                    <a:bodyPr/>
                    <a:lstStyle/>
                    <a:p>
                      <a:pPr algn="r" fontAlgn="b"/>
                      <a:r>
                        <a:rPr lang="it-IT" sz="1400" u="none" strike="noStrike">
                          <a:latin typeface="+mn-lt"/>
                        </a:rPr>
                        <a:t>0,79</a:t>
                      </a:r>
                      <a:endParaRPr lang="it-IT" sz="1400" b="0" i="0" u="none" strike="noStrike">
                        <a:solidFill>
                          <a:srgbClr val="000000"/>
                        </a:solidFill>
                        <a:latin typeface="+mn-lt"/>
                      </a:endParaRPr>
                    </a:p>
                  </a:txBody>
                  <a:tcPr marL="9525" marR="9525" marT="9525" marB="0" anchor="b"/>
                </a:tc>
                <a:tc>
                  <a:txBody>
                    <a:bodyPr/>
                    <a:lstStyle/>
                    <a:p>
                      <a:pPr algn="r" fontAlgn="b"/>
                      <a:r>
                        <a:rPr lang="it-IT" sz="1400" b="0" i="0" u="none" strike="noStrike">
                          <a:solidFill>
                            <a:srgbClr val="000000"/>
                          </a:solidFill>
                          <a:latin typeface="Calibri"/>
                        </a:rPr>
                        <a:t>0,73</a:t>
                      </a:r>
                    </a:p>
                  </a:txBody>
                  <a:tcPr marL="9525" marR="9525" marT="9525" marB="0" anchor="b"/>
                </a:tc>
              </a:tr>
              <a:tr h="142875">
                <a:tc>
                  <a:txBody>
                    <a:bodyPr/>
                    <a:lstStyle/>
                    <a:p>
                      <a:pPr algn="l" fontAlgn="b"/>
                      <a:r>
                        <a:rPr lang="it-IT" sz="1400" u="none" strike="noStrike">
                          <a:latin typeface="+mn-lt"/>
                        </a:rPr>
                        <a:t>Siracusa LC</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3.779</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7.636</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177,9</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19,1</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0,93</a:t>
                      </a:r>
                      <a:endParaRPr lang="it-IT" sz="1400" b="0" i="0" u="none" strike="noStrike">
                        <a:solidFill>
                          <a:srgbClr val="000000"/>
                        </a:solidFill>
                        <a:latin typeface="+mn-lt"/>
                      </a:endParaRPr>
                    </a:p>
                  </a:txBody>
                  <a:tcPr marL="9525" marR="9525" marT="9525" marB="0" anchor="b"/>
                </a:tc>
                <a:tc>
                  <a:txBody>
                    <a:bodyPr/>
                    <a:lstStyle/>
                    <a:p>
                      <a:pPr algn="r" fontAlgn="b"/>
                      <a:r>
                        <a:rPr lang="it-IT" sz="1400" b="0" i="0" u="none" strike="noStrike">
                          <a:solidFill>
                            <a:srgbClr val="000000"/>
                          </a:solidFill>
                          <a:latin typeface="Calibri"/>
                        </a:rPr>
                        <a:t>0,86</a:t>
                      </a:r>
                    </a:p>
                  </a:txBody>
                  <a:tcPr marL="9525" marR="9525" marT="9525" marB="0" anchor="b"/>
                </a:tc>
              </a:tr>
              <a:tr h="142875">
                <a:tc>
                  <a:txBody>
                    <a:bodyPr/>
                    <a:lstStyle/>
                    <a:p>
                      <a:pPr algn="l" fontAlgn="b"/>
                      <a:r>
                        <a:rPr lang="it-IT" sz="1400" u="none" strike="noStrike">
                          <a:latin typeface="+mn-lt"/>
                        </a:rPr>
                        <a:t>Palermo LC</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1.298</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1.829</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35,7</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8,7</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0,67</a:t>
                      </a:r>
                      <a:endParaRPr lang="it-IT" sz="1400" b="0" i="0" u="none" strike="noStrike">
                        <a:solidFill>
                          <a:srgbClr val="000000"/>
                        </a:solidFill>
                        <a:latin typeface="+mn-lt"/>
                      </a:endParaRPr>
                    </a:p>
                  </a:txBody>
                  <a:tcPr marL="9525" marR="9525" marT="9525" marB="0" anchor="b"/>
                </a:tc>
                <a:tc>
                  <a:txBody>
                    <a:bodyPr/>
                    <a:lstStyle/>
                    <a:p>
                      <a:pPr algn="r" fontAlgn="b"/>
                      <a:r>
                        <a:rPr lang="it-IT" sz="1400" b="0" i="0" u="none" strike="noStrike">
                          <a:solidFill>
                            <a:srgbClr val="000000"/>
                          </a:solidFill>
                          <a:latin typeface="Calibri"/>
                        </a:rPr>
                        <a:t>0,62</a:t>
                      </a:r>
                    </a:p>
                  </a:txBody>
                  <a:tcPr marL="9525" marR="9525" marT="9525" marB="0" anchor="b"/>
                </a:tc>
              </a:tr>
              <a:tr h="142875">
                <a:tc>
                  <a:txBody>
                    <a:bodyPr/>
                    <a:lstStyle/>
                    <a:p>
                      <a:pPr algn="l" fontAlgn="b"/>
                      <a:r>
                        <a:rPr lang="it-IT" sz="1400" u="none" strike="noStrike">
                          <a:latin typeface="+mn-lt"/>
                        </a:rPr>
                        <a:t>Messina LC</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1.630</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2.180</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76,6</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12,7</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dirty="0">
                          <a:latin typeface="+mn-lt"/>
                        </a:rPr>
                        <a:t>0,66</a:t>
                      </a:r>
                      <a:endParaRPr lang="it-IT" sz="1400" b="0" i="0" u="none" strike="noStrike" dirty="0">
                        <a:solidFill>
                          <a:srgbClr val="000000"/>
                        </a:solidFill>
                        <a:latin typeface="+mn-lt"/>
                      </a:endParaRPr>
                    </a:p>
                  </a:txBody>
                  <a:tcPr marL="9525" marR="9525" marT="9525" marB="0" anchor="b"/>
                </a:tc>
                <a:tc>
                  <a:txBody>
                    <a:bodyPr/>
                    <a:lstStyle/>
                    <a:p>
                      <a:pPr algn="r" fontAlgn="b"/>
                      <a:r>
                        <a:rPr lang="it-IT" sz="1400" b="0" i="0" u="none" strike="noStrike">
                          <a:solidFill>
                            <a:srgbClr val="000000"/>
                          </a:solidFill>
                          <a:latin typeface="Calibri"/>
                        </a:rPr>
                        <a:t>0,62</a:t>
                      </a:r>
                    </a:p>
                  </a:txBody>
                  <a:tcPr marL="9525" marR="9525" marT="9525" marB="0" anchor="b"/>
                </a:tc>
              </a:tr>
              <a:tr h="142875">
                <a:tc>
                  <a:txBody>
                    <a:bodyPr/>
                    <a:lstStyle/>
                    <a:p>
                      <a:pPr algn="l" fontAlgn="b"/>
                      <a:r>
                        <a:rPr lang="it-IT" sz="1400" u="none" strike="noStrike">
                          <a:latin typeface="+mn-lt"/>
                        </a:rPr>
                        <a:t>Catania LC</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2.038</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3.738</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78,0</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11,5</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0,80</a:t>
                      </a:r>
                      <a:endParaRPr lang="it-IT" sz="1400" b="0" i="0" u="none" strike="noStrike">
                        <a:solidFill>
                          <a:srgbClr val="000000"/>
                        </a:solidFill>
                        <a:latin typeface="+mn-lt"/>
                      </a:endParaRPr>
                    </a:p>
                  </a:txBody>
                  <a:tcPr marL="9525" marR="9525" marT="9525" marB="0" anchor="b"/>
                </a:tc>
                <a:tc>
                  <a:txBody>
                    <a:bodyPr/>
                    <a:lstStyle/>
                    <a:p>
                      <a:pPr algn="r" fontAlgn="b"/>
                      <a:r>
                        <a:rPr lang="it-IT" sz="1400" b="0" i="0" u="none" strike="noStrike">
                          <a:solidFill>
                            <a:srgbClr val="000000"/>
                          </a:solidFill>
                          <a:latin typeface="Calibri"/>
                        </a:rPr>
                        <a:t>0,74</a:t>
                      </a:r>
                    </a:p>
                  </a:txBody>
                  <a:tcPr marL="9525" marR="9525" marT="9525" marB="0" anchor="b"/>
                </a:tc>
              </a:tr>
              <a:tr h="66675">
                <a:tc>
                  <a:txBody>
                    <a:bodyPr/>
                    <a:lstStyle/>
                    <a:p>
                      <a:pPr algn="l" fontAlgn="b"/>
                      <a:r>
                        <a:rPr lang="it-IT" sz="1400" u="none" strike="noStrike">
                          <a:latin typeface="+mn-lt"/>
                        </a:rPr>
                        <a:t> </a:t>
                      </a:r>
                      <a:endParaRPr lang="it-IT" sz="1400" b="0" i="0" u="none" strike="noStrike">
                        <a:solidFill>
                          <a:srgbClr val="000000"/>
                        </a:solidFill>
                        <a:latin typeface="+mn-lt"/>
                      </a:endParaRPr>
                    </a:p>
                  </a:txBody>
                  <a:tcPr marL="9525" marR="9525" marT="9525" marB="0" anchor="b"/>
                </a:tc>
                <a:tc>
                  <a:txBody>
                    <a:bodyPr/>
                    <a:lstStyle/>
                    <a:p>
                      <a:pPr algn="l" fontAlgn="b"/>
                      <a:endParaRPr lang="it-IT" sz="1400" b="0" i="0" u="none" strike="noStrike">
                        <a:solidFill>
                          <a:srgbClr val="000000"/>
                        </a:solidFill>
                        <a:latin typeface="+mn-lt"/>
                      </a:endParaRPr>
                    </a:p>
                  </a:txBody>
                  <a:tcPr marL="9525" marR="9525" marT="9525" marB="0" anchor="b"/>
                </a:tc>
                <a:tc>
                  <a:txBody>
                    <a:bodyPr/>
                    <a:lstStyle/>
                    <a:p>
                      <a:pPr algn="l" fontAlgn="b"/>
                      <a:endParaRPr lang="it-IT" sz="1400" b="0" i="0" u="none" strike="noStrike">
                        <a:solidFill>
                          <a:srgbClr val="000000"/>
                        </a:solidFill>
                        <a:latin typeface="+mn-lt"/>
                      </a:endParaRPr>
                    </a:p>
                  </a:txBody>
                  <a:tcPr marL="9525" marR="9525" marT="9525" marB="0" anchor="b"/>
                </a:tc>
                <a:tc>
                  <a:txBody>
                    <a:bodyPr/>
                    <a:lstStyle/>
                    <a:p>
                      <a:pPr algn="l" fontAlgn="b"/>
                      <a:endParaRPr lang="it-IT" sz="1400" b="0" i="0" u="none" strike="noStrike">
                        <a:solidFill>
                          <a:srgbClr val="000000"/>
                        </a:solidFill>
                        <a:latin typeface="+mn-lt"/>
                      </a:endParaRPr>
                    </a:p>
                  </a:txBody>
                  <a:tcPr marL="9525" marR="9525" marT="9525" marB="0" anchor="b"/>
                </a:tc>
                <a:tc>
                  <a:txBody>
                    <a:bodyPr/>
                    <a:lstStyle/>
                    <a:p>
                      <a:pPr algn="l" fontAlgn="b"/>
                      <a:endParaRPr lang="it-IT" sz="1400" b="0" i="0" u="none" strike="noStrike">
                        <a:solidFill>
                          <a:srgbClr val="000000"/>
                        </a:solidFill>
                        <a:latin typeface="+mn-lt"/>
                      </a:endParaRPr>
                    </a:p>
                  </a:txBody>
                  <a:tcPr marL="9525" marR="9525" marT="9525" marB="0" anchor="b"/>
                </a:tc>
                <a:tc>
                  <a:txBody>
                    <a:bodyPr/>
                    <a:lstStyle/>
                    <a:p>
                      <a:pPr algn="l" fontAlgn="b"/>
                      <a:r>
                        <a:rPr lang="it-IT" sz="1400" u="none" strike="noStrike">
                          <a:latin typeface="+mn-lt"/>
                        </a:rPr>
                        <a:t> </a:t>
                      </a:r>
                      <a:endParaRPr lang="it-IT" sz="1400" b="0" i="0" u="none" strike="noStrike">
                        <a:solidFill>
                          <a:srgbClr val="000000"/>
                        </a:solidFill>
                        <a:latin typeface="+mn-lt"/>
                      </a:endParaRPr>
                    </a:p>
                  </a:txBody>
                  <a:tcPr marL="9525" marR="9525" marT="9525" marB="0" anchor="b"/>
                </a:tc>
                <a:tc>
                  <a:txBody>
                    <a:bodyPr/>
                    <a:lstStyle/>
                    <a:p>
                      <a:pPr algn="l" fontAlgn="b"/>
                      <a:endParaRPr lang="it-IT" sz="1400" b="0" i="0" u="none" strike="noStrike">
                        <a:solidFill>
                          <a:srgbClr val="000000"/>
                        </a:solidFill>
                        <a:latin typeface="Calibri"/>
                      </a:endParaRPr>
                    </a:p>
                  </a:txBody>
                  <a:tcPr marL="9525" marR="9525" marT="9525" marB="0" anchor="b"/>
                </a:tc>
              </a:tr>
              <a:tr h="142875">
                <a:tc>
                  <a:txBody>
                    <a:bodyPr/>
                    <a:lstStyle/>
                    <a:p>
                      <a:pPr algn="l" fontAlgn="b"/>
                      <a:r>
                        <a:rPr lang="it-IT" sz="1400" u="none" strike="noStrike">
                          <a:latin typeface="+mn-lt"/>
                        </a:rPr>
                        <a:t>Extra CM</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23.385</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43.818</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104,6</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16,0</a:t>
                      </a:r>
                      <a:endParaRPr lang="it-IT" sz="1400" b="0"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0,89</a:t>
                      </a:r>
                      <a:endParaRPr lang="it-IT" sz="1400" b="0" i="0" u="none" strike="noStrike">
                        <a:solidFill>
                          <a:srgbClr val="000000"/>
                        </a:solidFill>
                        <a:latin typeface="+mn-lt"/>
                      </a:endParaRPr>
                    </a:p>
                  </a:txBody>
                  <a:tcPr marL="9525" marR="9525" marT="9525" marB="0" anchor="b"/>
                </a:tc>
                <a:tc>
                  <a:txBody>
                    <a:bodyPr/>
                    <a:lstStyle/>
                    <a:p>
                      <a:pPr algn="r" fontAlgn="b"/>
                      <a:r>
                        <a:rPr lang="it-IT" sz="1400" b="0" i="0" u="none" strike="noStrike">
                          <a:solidFill>
                            <a:srgbClr val="000000"/>
                          </a:solidFill>
                          <a:latin typeface="Calibri"/>
                        </a:rPr>
                        <a:t>0,82</a:t>
                      </a:r>
                    </a:p>
                  </a:txBody>
                  <a:tcPr marL="9525" marR="9525" marT="9525" marB="0" anchor="b"/>
                </a:tc>
              </a:tr>
              <a:tr h="142875">
                <a:tc>
                  <a:txBody>
                    <a:bodyPr/>
                    <a:lstStyle/>
                    <a:p>
                      <a:pPr algn="l" fontAlgn="b"/>
                      <a:r>
                        <a:rPr lang="it-IT" sz="1400" u="none" strike="noStrike">
                          <a:latin typeface="+mn-lt"/>
                        </a:rPr>
                        <a:t>SICILIA</a:t>
                      </a:r>
                      <a:endParaRPr lang="it-IT" sz="1400" b="1"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48.778</a:t>
                      </a:r>
                      <a:endParaRPr lang="it-IT" sz="1400" b="1"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99.740</a:t>
                      </a:r>
                      <a:endParaRPr lang="it-IT" sz="1400" b="1"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188,8</a:t>
                      </a:r>
                      <a:endParaRPr lang="it-IT" sz="1400" b="1" i="0" u="none" strike="noStrike">
                        <a:solidFill>
                          <a:srgbClr val="000000"/>
                        </a:solidFill>
                        <a:latin typeface="+mn-lt"/>
                      </a:endParaRPr>
                    </a:p>
                  </a:txBody>
                  <a:tcPr marL="9525" marR="9525" marT="9525" marB="0" anchor="b"/>
                </a:tc>
                <a:tc>
                  <a:txBody>
                    <a:bodyPr/>
                    <a:lstStyle/>
                    <a:p>
                      <a:pPr algn="r" fontAlgn="b"/>
                      <a:r>
                        <a:rPr lang="it-IT" sz="1400" u="none" strike="noStrike">
                          <a:latin typeface="+mn-lt"/>
                        </a:rPr>
                        <a:t>19,9</a:t>
                      </a:r>
                      <a:endParaRPr lang="it-IT" sz="1400" b="1" i="0" u="none" strike="noStrike">
                        <a:solidFill>
                          <a:srgbClr val="000000"/>
                        </a:solidFill>
                        <a:latin typeface="+mn-lt"/>
                      </a:endParaRPr>
                    </a:p>
                  </a:txBody>
                  <a:tcPr marL="9525" marR="9525" marT="9525" marB="0" anchor="b"/>
                </a:tc>
                <a:tc>
                  <a:txBody>
                    <a:bodyPr/>
                    <a:lstStyle/>
                    <a:p>
                      <a:pPr algn="r" fontAlgn="b"/>
                      <a:r>
                        <a:rPr lang="it-IT" sz="1400" u="none" strike="noStrike" dirty="0">
                          <a:latin typeface="+mn-lt"/>
                        </a:rPr>
                        <a:t>1,00</a:t>
                      </a:r>
                      <a:endParaRPr lang="it-IT" sz="1400" b="1" i="0" u="none" strike="noStrike" dirty="0">
                        <a:solidFill>
                          <a:srgbClr val="000000"/>
                        </a:solidFill>
                        <a:latin typeface="+mn-lt"/>
                      </a:endParaRPr>
                    </a:p>
                  </a:txBody>
                  <a:tcPr marL="9525" marR="9525" marT="9525" marB="0" anchor="b"/>
                </a:tc>
                <a:tc>
                  <a:txBody>
                    <a:bodyPr/>
                    <a:lstStyle/>
                    <a:p>
                      <a:pPr algn="r" fontAlgn="b"/>
                      <a:r>
                        <a:rPr lang="it-IT" sz="1400" b="0" i="0" u="none" strike="noStrike" dirty="0">
                          <a:solidFill>
                            <a:srgbClr val="000000"/>
                          </a:solidFill>
                          <a:latin typeface="Calibri"/>
                        </a:rPr>
                        <a:t>0,93</a:t>
                      </a:r>
                    </a:p>
                  </a:txBody>
                  <a:tcPr marL="9525" marR="9525" marT="9525" marB="0" anchor="b"/>
                </a:tc>
              </a:tr>
            </a:tbl>
          </a:graphicData>
        </a:graphic>
      </p:graphicFrame>
      <p:sp>
        <p:nvSpPr>
          <p:cNvPr id="9" name="CasellaDiTesto 8"/>
          <p:cNvSpPr txBox="1"/>
          <p:nvPr/>
        </p:nvSpPr>
        <p:spPr>
          <a:xfrm>
            <a:off x="755576" y="6093296"/>
            <a:ext cx="2651752" cy="276999"/>
          </a:xfrm>
          <a:prstGeom prst="rect">
            <a:avLst/>
          </a:prstGeom>
          <a:noFill/>
        </p:spPr>
        <p:txBody>
          <a:bodyPr wrap="none" rtlCol="0">
            <a:spAutoFit/>
          </a:bodyPr>
          <a:lstStyle/>
          <a:p>
            <a:r>
              <a:rPr lang="it-IT" sz="1200" i="1" dirty="0" smtClean="0"/>
              <a:t>Fonte: Istat, Censimento  industria 2011</a:t>
            </a:r>
            <a:endParaRPr lang="it-IT" sz="1200" i="1" dirty="0"/>
          </a:p>
        </p:txBody>
      </p:sp>
      <p:sp>
        <p:nvSpPr>
          <p:cNvPr id="12" name="CasellaDiTesto 11"/>
          <p:cNvSpPr txBox="1"/>
          <p:nvPr/>
        </p:nvSpPr>
        <p:spPr>
          <a:xfrm>
            <a:off x="7380312" y="980728"/>
            <a:ext cx="1556645" cy="369332"/>
          </a:xfrm>
          <a:prstGeom prst="rect">
            <a:avLst/>
          </a:prstGeom>
          <a:noFill/>
        </p:spPr>
        <p:txBody>
          <a:bodyPr wrap="none" rtlCol="0">
            <a:spAutoFit/>
          </a:bodyPr>
          <a:lstStyle/>
          <a:p>
            <a:r>
              <a:rPr lang="it-IT" dirty="0" smtClean="0"/>
              <a:t> valori &gt; Sicilia </a:t>
            </a:r>
            <a:endParaRPr lang="it-IT" dirty="0"/>
          </a:p>
        </p:txBody>
      </p:sp>
      <p:sp>
        <p:nvSpPr>
          <p:cNvPr id="13" name="Rettangolo 12"/>
          <p:cNvSpPr/>
          <p:nvPr/>
        </p:nvSpPr>
        <p:spPr>
          <a:xfrm>
            <a:off x="7164288" y="1124744"/>
            <a:ext cx="216024" cy="1440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611560" y="1002214"/>
            <a:ext cx="6224524" cy="338554"/>
          </a:xfrm>
          <a:prstGeom prst="rect">
            <a:avLst/>
          </a:prstGeom>
          <a:noFill/>
        </p:spPr>
        <p:txBody>
          <a:bodyPr wrap="none" rtlCol="0">
            <a:spAutoFit/>
          </a:bodyPr>
          <a:lstStyle/>
          <a:p>
            <a:r>
              <a:rPr lang="it-IT" sz="1600" b="1" dirty="0" smtClean="0"/>
              <a:t>Densità delle attività di servizi alle </a:t>
            </a:r>
            <a:r>
              <a:rPr lang="it-IT" sz="1600" b="1" dirty="0" err="1" smtClean="0"/>
              <a:t>imprese*</a:t>
            </a:r>
            <a:r>
              <a:rPr lang="it-IT" sz="1600" b="1" dirty="0" smtClean="0"/>
              <a:t> e indice di specializzazione</a:t>
            </a:r>
            <a:endParaRPr lang="it-IT" sz="1600" b="1" dirty="0"/>
          </a:p>
        </p:txBody>
      </p:sp>
      <p:sp>
        <p:nvSpPr>
          <p:cNvPr id="51202" name="Rectangle 2"/>
          <p:cNvSpPr>
            <a:spLocks noChangeArrowheads="1"/>
          </p:cNvSpPr>
          <p:nvPr/>
        </p:nvSpPr>
        <p:spPr bwMode="auto">
          <a:xfrm>
            <a:off x="3563888" y="6165304"/>
            <a:ext cx="5328592"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Settore costruito aggregando i settori “attività professionali, scientifiche e tecniche” e “noleggio, agenzie di viaggio, servizi di supporto alle imprese”.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60758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5"/>
          <p:cNvSpPr>
            <a:spLocks noChangeShapeType="1"/>
          </p:cNvSpPr>
          <p:nvPr/>
        </p:nvSpPr>
        <p:spPr bwMode="auto">
          <a:xfrm>
            <a:off x="549275" y="838200"/>
            <a:ext cx="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73735" name="Picture 6" descr="LateraleLogoPerPpt"/>
          <p:cNvPicPr>
            <a:picLocks noChangeAspect="1" noChangeArrowheads="1"/>
          </p:cNvPicPr>
          <p:nvPr/>
        </p:nvPicPr>
        <p:blipFill>
          <a:blip r:embed="rId3" cstate="print">
            <a:duotone>
              <a:schemeClr val="accent1">
                <a:shade val="45000"/>
                <a:satMod val="135000"/>
              </a:schemeClr>
              <a:prstClr val="white"/>
            </a:duotone>
            <a:extLst/>
          </a:blip>
          <a:srcRect l="32469" t="18527" b="6009"/>
          <a:stretch>
            <a:fillRect/>
          </a:stretch>
        </p:blipFill>
        <p:spPr bwMode="auto">
          <a:xfrm>
            <a:off x="0" y="0"/>
            <a:ext cx="548640" cy="6858000"/>
          </a:xfrm>
          <a:prstGeom prst="rect">
            <a:avLst/>
          </a:prstGeom>
          <a:noFill/>
          <a:ln>
            <a:noFill/>
          </a:ln>
        </p:spPr>
      </p:pic>
      <p:sp>
        <p:nvSpPr>
          <p:cNvPr id="205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Wingdings" pitchFamily="2" charset="2"/>
              <a:buNone/>
            </a:pPr>
            <a:endParaRPr lang="en-US">
              <a:latin typeface="Calibri" pitchFamily="34" charset="0"/>
            </a:endParaRPr>
          </a:p>
        </p:txBody>
      </p:sp>
      <p:sp>
        <p:nvSpPr>
          <p:cNvPr id="11" name="Line 2"/>
          <p:cNvSpPr>
            <a:spLocks noChangeShapeType="1"/>
          </p:cNvSpPr>
          <p:nvPr/>
        </p:nvSpPr>
        <p:spPr bwMode="auto">
          <a:xfrm>
            <a:off x="549275" y="838200"/>
            <a:ext cx="8451850" cy="0"/>
          </a:xfrm>
          <a:prstGeom prst="line">
            <a:avLst/>
          </a:prstGeom>
          <a:noFill/>
          <a:ln w="15875">
            <a:solidFill>
              <a:schemeClr val="accent2">
                <a:lumMod val="40000"/>
                <a:lumOff val="60000"/>
              </a:schemeClr>
            </a:solidFill>
            <a:round/>
            <a:headEnd/>
            <a:tailEnd/>
          </a:ln>
          <a:extLst/>
        </p:spPr>
        <p:txBody>
          <a:bodyPr wrap="none" anchor="ctr"/>
          <a:lstStyle/>
          <a:p>
            <a:pPr fontAlgn="auto">
              <a:spcBef>
                <a:spcPts val="0"/>
              </a:spcBef>
              <a:spcAft>
                <a:spcPts val="0"/>
              </a:spcAft>
              <a:defRPr/>
            </a:pPr>
            <a:endParaRPr lang="it-IT">
              <a:latin typeface="+mn-lt"/>
            </a:endParaRPr>
          </a:p>
        </p:txBody>
      </p:sp>
      <p:sp>
        <p:nvSpPr>
          <p:cNvPr id="7" name="CasellaDiTesto 6"/>
          <p:cNvSpPr txBox="1"/>
          <p:nvPr/>
        </p:nvSpPr>
        <p:spPr>
          <a:xfrm>
            <a:off x="683568" y="188640"/>
            <a:ext cx="4228465" cy="461665"/>
          </a:xfrm>
          <a:prstGeom prst="rect">
            <a:avLst/>
          </a:prstGeom>
          <a:noFill/>
        </p:spPr>
        <p:txBody>
          <a:bodyPr wrap="none" rtlCol="0">
            <a:spAutoFit/>
          </a:bodyPr>
          <a:lstStyle/>
          <a:p>
            <a:r>
              <a:rPr lang="it-IT" sz="2400" b="1" dirty="0" smtClean="0"/>
              <a:t>Risorse per lo sviluppo: </a:t>
            </a:r>
            <a:r>
              <a:rPr lang="it-IT" sz="2400" b="1" dirty="0" err="1" smtClean="0"/>
              <a:t>CM</a:t>
            </a:r>
            <a:r>
              <a:rPr lang="it-IT" sz="2400" b="1" dirty="0" smtClean="0"/>
              <a:t> e LC</a:t>
            </a:r>
          </a:p>
        </p:txBody>
      </p:sp>
      <p:sp>
        <p:nvSpPr>
          <p:cNvPr id="8" name="Rettangolo 7"/>
          <p:cNvSpPr/>
          <p:nvPr/>
        </p:nvSpPr>
        <p:spPr>
          <a:xfrm>
            <a:off x="827584" y="1052736"/>
            <a:ext cx="7992888" cy="5355312"/>
          </a:xfrm>
          <a:prstGeom prst="rect">
            <a:avLst/>
          </a:prstGeom>
        </p:spPr>
        <p:txBody>
          <a:bodyPr wrap="square">
            <a:spAutoFit/>
          </a:bodyPr>
          <a:lstStyle/>
          <a:p>
            <a:r>
              <a:rPr lang="it-IT" dirty="0" smtClean="0"/>
              <a:t>Conclusivamente: </a:t>
            </a:r>
          </a:p>
          <a:p>
            <a:pPr marL="342900" indent="-342900">
              <a:buFont typeface="Wingdings" pitchFamily="2" charset="2"/>
              <a:buChar char="Ø"/>
            </a:pPr>
            <a:r>
              <a:rPr lang="it-IT" dirty="0" smtClean="0"/>
              <a:t>Le tre </a:t>
            </a:r>
            <a:r>
              <a:rPr lang="it-IT" dirty="0" err="1" smtClean="0"/>
              <a:t>CM</a:t>
            </a:r>
            <a:r>
              <a:rPr lang="it-IT" dirty="0" smtClean="0"/>
              <a:t> (2,3 milioni di abitanti dei 5 milioni che risiedono in Sicilia) mostrano una densità, in termini di unità locali delle imprese attive per km</a:t>
            </a:r>
            <a:r>
              <a:rPr lang="it-IT" baseline="30000" dirty="0" smtClean="0"/>
              <a:t>2</a:t>
            </a:r>
            <a:r>
              <a:rPr lang="it-IT" dirty="0" smtClean="0"/>
              <a:t>, molto superiore alla media regionale; </a:t>
            </a:r>
          </a:p>
          <a:p>
            <a:pPr marL="342900" indent="-342900">
              <a:buFont typeface="Wingdings" pitchFamily="2" charset="2"/>
              <a:buChar char="Ø"/>
            </a:pPr>
            <a:r>
              <a:rPr lang="it-IT" dirty="0" smtClean="0"/>
              <a:t>Il dettaglio relativo al settore manifatturiero mostra, tuttavia, una situazione di svantaggio delle </a:t>
            </a:r>
            <a:r>
              <a:rPr lang="it-IT" dirty="0" err="1" smtClean="0"/>
              <a:t>CM</a:t>
            </a:r>
            <a:r>
              <a:rPr lang="it-IT" dirty="0" smtClean="0"/>
              <a:t> (ad eccezione di Catania) sia in termini di addetti del manifatturiero per mille residenti sia in termini di indice di specializzazione che rivela valori inferiori all’90% (nel caso di Palermo l’indicatore è pari al 78%). Nel resto dell’isola, ad eccezione di Agrigento, l’indice supera invece il dato medio regionale, risultando particolarmente elevato  nei LC Siracusa, Messina e Caltanissetta;</a:t>
            </a:r>
          </a:p>
          <a:p>
            <a:pPr marL="342900" indent="-342900">
              <a:buFont typeface="Wingdings" pitchFamily="2" charset="2"/>
              <a:buChar char="Ø"/>
            </a:pPr>
            <a:r>
              <a:rPr lang="it-IT" dirty="0" smtClean="0"/>
              <a:t>nel settore “alloggio e ristorazione”, come </a:t>
            </a:r>
            <a:r>
              <a:rPr lang="it-IT" i="1" dirty="0" err="1" smtClean="0"/>
              <a:t>proxy</a:t>
            </a:r>
            <a:r>
              <a:rPr lang="it-IT" dirty="0" smtClean="0"/>
              <a:t> dei servizi turistici, , non risultano specializzate le </a:t>
            </a:r>
            <a:r>
              <a:rPr lang="it-IT" dirty="0" err="1" smtClean="0"/>
              <a:t>CM</a:t>
            </a:r>
            <a:r>
              <a:rPr lang="it-IT" dirty="0" smtClean="0"/>
              <a:t> di Palermo e Catania, mentre i territori esterni  (escluso Messina)registrano un indicatore superiore a quello medio regionale;</a:t>
            </a:r>
          </a:p>
          <a:p>
            <a:pPr marL="342900" indent="-342900">
              <a:buFont typeface="Wingdings" pitchFamily="2" charset="2"/>
              <a:buChar char="Ø"/>
            </a:pPr>
            <a:r>
              <a:rPr lang="it-IT" dirty="0" smtClean="0"/>
              <a:t>la situazione risulta praticamente ribaltata considerando i servizi alle imprese nei quali risultano specializzate le tre </a:t>
            </a:r>
            <a:r>
              <a:rPr lang="it-IT" dirty="0" err="1" smtClean="0"/>
              <a:t>CM</a:t>
            </a:r>
            <a:r>
              <a:rPr lang="it-IT" dirty="0" smtClean="0"/>
              <a:t>, oltre alla ex provincia di Caltanissetta che evidenzia il valore più elevato. Ma questo settore raccoglie attività variegate che inducono ad ulteriori indagini</a:t>
            </a:r>
          </a:p>
          <a:p>
            <a:pPr marL="342900" indent="-342900">
              <a:buFont typeface="Wingdings" pitchFamily="2" charset="2"/>
              <a:buChar char="Ø"/>
            </a:pPr>
            <a:endParaRPr lang="it-IT" dirty="0"/>
          </a:p>
        </p:txBody>
      </p:sp>
    </p:spTree>
    <p:extLst>
      <p:ext uri="{BB962C8B-B14F-4D97-AF65-F5344CB8AC3E}">
        <p14:creationId xmlns:p14="http://schemas.microsoft.com/office/powerpoint/2010/main" val="760758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5"/>
          <p:cNvSpPr>
            <a:spLocks noChangeShapeType="1"/>
          </p:cNvSpPr>
          <p:nvPr/>
        </p:nvSpPr>
        <p:spPr bwMode="auto">
          <a:xfrm>
            <a:off x="549275" y="838200"/>
            <a:ext cx="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73735" name="Picture 6" descr="LateraleLogoPerPpt"/>
          <p:cNvPicPr>
            <a:picLocks noChangeAspect="1" noChangeArrowheads="1"/>
          </p:cNvPicPr>
          <p:nvPr/>
        </p:nvPicPr>
        <p:blipFill>
          <a:blip r:embed="rId3" cstate="print">
            <a:duotone>
              <a:schemeClr val="accent1">
                <a:shade val="45000"/>
                <a:satMod val="135000"/>
              </a:schemeClr>
              <a:prstClr val="white"/>
            </a:duotone>
            <a:extLst/>
          </a:blip>
          <a:srcRect l="32469" t="18527" b="6009"/>
          <a:stretch>
            <a:fillRect/>
          </a:stretch>
        </p:blipFill>
        <p:spPr bwMode="auto">
          <a:xfrm>
            <a:off x="0" y="0"/>
            <a:ext cx="548640" cy="6858000"/>
          </a:xfrm>
          <a:prstGeom prst="rect">
            <a:avLst/>
          </a:prstGeom>
          <a:noFill/>
          <a:ln>
            <a:noFill/>
          </a:ln>
        </p:spPr>
      </p:pic>
      <p:sp>
        <p:nvSpPr>
          <p:cNvPr id="205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Wingdings" pitchFamily="2" charset="2"/>
              <a:buNone/>
            </a:pPr>
            <a:endParaRPr lang="en-US">
              <a:latin typeface="Calibri" pitchFamily="34" charset="0"/>
            </a:endParaRPr>
          </a:p>
        </p:txBody>
      </p:sp>
      <p:sp>
        <p:nvSpPr>
          <p:cNvPr id="11" name="Line 2"/>
          <p:cNvSpPr>
            <a:spLocks noChangeShapeType="1"/>
          </p:cNvSpPr>
          <p:nvPr/>
        </p:nvSpPr>
        <p:spPr bwMode="auto">
          <a:xfrm>
            <a:off x="549275" y="838200"/>
            <a:ext cx="8451850" cy="0"/>
          </a:xfrm>
          <a:prstGeom prst="line">
            <a:avLst/>
          </a:prstGeom>
          <a:noFill/>
          <a:ln w="15875">
            <a:solidFill>
              <a:schemeClr val="accent2">
                <a:lumMod val="40000"/>
                <a:lumOff val="60000"/>
              </a:schemeClr>
            </a:solidFill>
            <a:round/>
            <a:headEnd/>
            <a:tailEnd/>
          </a:ln>
          <a:extLst/>
        </p:spPr>
        <p:txBody>
          <a:bodyPr wrap="none" anchor="ctr"/>
          <a:lstStyle/>
          <a:p>
            <a:pPr fontAlgn="auto">
              <a:spcBef>
                <a:spcPts val="0"/>
              </a:spcBef>
              <a:spcAft>
                <a:spcPts val="0"/>
              </a:spcAft>
              <a:defRPr/>
            </a:pPr>
            <a:endParaRPr lang="it-IT">
              <a:latin typeface="+mn-l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9" name="CasellaDiTesto 8"/>
          <p:cNvSpPr txBox="1"/>
          <p:nvPr/>
        </p:nvSpPr>
        <p:spPr>
          <a:xfrm>
            <a:off x="827584" y="332656"/>
            <a:ext cx="5757474" cy="461665"/>
          </a:xfrm>
          <a:prstGeom prst="rect">
            <a:avLst/>
          </a:prstGeom>
          <a:noFill/>
        </p:spPr>
        <p:txBody>
          <a:bodyPr wrap="none" rtlCol="0">
            <a:spAutoFit/>
          </a:bodyPr>
          <a:lstStyle/>
          <a:p>
            <a:r>
              <a:rPr lang="it-IT" sz="2400" b="1" dirty="0" smtClean="0"/>
              <a:t>La «</a:t>
            </a:r>
            <a:r>
              <a:rPr lang="it-IT" sz="2400" b="1" dirty="0" err="1" smtClean="0"/>
              <a:t>governance</a:t>
            </a:r>
            <a:r>
              <a:rPr lang="it-IT" sz="2400" b="1" dirty="0" smtClean="0"/>
              <a:t>» </a:t>
            </a:r>
            <a:r>
              <a:rPr lang="it-IT" sz="2400" b="1" dirty="0"/>
              <a:t>multilivello e le aree vaste</a:t>
            </a:r>
          </a:p>
        </p:txBody>
      </p:sp>
      <p:sp>
        <p:nvSpPr>
          <p:cNvPr id="16" name="Rettangolo 15"/>
          <p:cNvSpPr/>
          <p:nvPr/>
        </p:nvSpPr>
        <p:spPr>
          <a:xfrm>
            <a:off x="971600" y="1556792"/>
            <a:ext cx="7357640" cy="375487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Wingdings" pitchFamily="2" charset="2"/>
              <a:buChar char="q"/>
            </a:pPr>
            <a:r>
              <a:rPr lang="it-IT" sz="2000" dirty="0"/>
              <a:t>In molti paesi europei si è sviluppato </a:t>
            </a:r>
            <a:r>
              <a:rPr lang="it-IT" sz="2000" dirty="0" smtClean="0"/>
              <a:t>, dalla </a:t>
            </a:r>
            <a:r>
              <a:rPr lang="it-IT" sz="2000" dirty="0"/>
              <a:t>fine degli </a:t>
            </a:r>
            <a:r>
              <a:rPr lang="it-IT" sz="2000" dirty="0" smtClean="0"/>
              <a:t>anni ’90, </a:t>
            </a:r>
            <a:r>
              <a:rPr lang="it-IT" sz="2000" dirty="0"/>
              <a:t>una </a:t>
            </a:r>
            <a:r>
              <a:rPr lang="it-IT" sz="2000" dirty="0" smtClean="0"/>
              <a:t>ristrutturazione, </a:t>
            </a:r>
            <a:r>
              <a:rPr lang="it-IT" sz="2000" dirty="0"/>
              <a:t>avviata sia </a:t>
            </a:r>
            <a:r>
              <a:rPr lang="it-IT" sz="2000" dirty="0" smtClean="0"/>
              <a:t>per rendere </a:t>
            </a:r>
            <a:r>
              <a:rPr lang="it-IT" sz="2000" dirty="0"/>
              <a:t>l’azione di governo </a:t>
            </a:r>
            <a:r>
              <a:rPr lang="it-IT" sz="2000" dirty="0" smtClean="0"/>
              <a:t>più </a:t>
            </a:r>
            <a:r>
              <a:rPr lang="it-IT" sz="2000" dirty="0"/>
              <a:t>capace di rispondere alle domande e alle attese dei cittadini, sia</a:t>
            </a:r>
            <a:r>
              <a:rPr lang="it-IT" sz="2000" dirty="0" smtClean="0"/>
              <a:t>, </a:t>
            </a:r>
            <a:r>
              <a:rPr lang="it-IT" sz="2000" dirty="0"/>
              <a:t>soprattutto, allo scopo di razionalizzare e </a:t>
            </a:r>
            <a:r>
              <a:rPr lang="it-IT" sz="2000" dirty="0" smtClean="0"/>
              <a:t>ridurre la </a:t>
            </a:r>
            <a:r>
              <a:rPr lang="it-IT" sz="2000" dirty="0"/>
              <a:t>spesa pubblica, in un contesto di generale crisi fiscale degli Stati</a:t>
            </a:r>
            <a:r>
              <a:rPr lang="it-IT" sz="2000" dirty="0" smtClean="0"/>
              <a:t>.</a:t>
            </a:r>
          </a:p>
          <a:p>
            <a:pPr marL="285750" indent="-285750">
              <a:buFont typeface="Wingdings" pitchFamily="2" charset="2"/>
              <a:buChar char="q"/>
            </a:pPr>
            <a:endParaRPr lang="it-IT" sz="2000" dirty="0"/>
          </a:p>
          <a:p>
            <a:pPr marL="285750" indent="-285750">
              <a:buFont typeface="Wingdings" pitchFamily="2" charset="2"/>
              <a:buChar char="q"/>
            </a:pPr>
            <a:r>
              <a:rPr lang="it-IT" sz="2000" dirty="0" smtClean="0"/>
              <a:t>In Italia, con la </a:t>
            </a:r>
            <a:r>
              <a:rPr lang="it-IT" sz="2000" dirty="0"/>
              <a:t>Legge </a:t>
            </a:r>
            <a:r>
              <a:rPr lang="it-IT" sz="2000" dirty="0" err="1" smtClean="0"/>
              <a:t>Delrio</a:t>
            </a:r>
            <a:r>
              <a:rPr lang="it-IT" sz="2000" dirty="0" smtClean="0"/>
              <a:t> </a:t>
            </a:r>
            <a:r>
              <a:rPr lang="it-IT" sz="2000" dirty="0"/>
              <a:t>(Legge n.56 del 7 aprile </a:t>
            </a:r>
            <a:r>
              <a:rPr lang="it-IT" sz="2000" dirty="0" smtClean="0"/>
              <a:t>2014) e nella Regione Siciliana con la L.R. 24 marzo 2014 n. 8, si sono realizzate modifiche all’assetto degli enti intermedi  (ex province) che mirano alla semplificazione delle procedure ed alla gratuità degli incarichi per gli amministratori</a:t>
            </a:r>
          </a:p>
          <a:p>
            <a:pPr marL="285750" indent="-285750">
              <a:buFont typeface="Wingdings" pitchFamily="2" charset="2"/>
              <a:buChar char="q"/>
            </a:pPr>
            <a:endParaRPr lang="it-IT" dirty="0"/>
          </a:p>
        </p:txBody>
      </p:sp>
    </p:spTree>
    <p:extLst>
      <p:ext uri="{BB962C8B-B14F-4D97-AF65-F5344CB8AC3E}">
        <p14:creationId xmlns:p14="http://schemas.microsoft.com/office/powerpoint/2010/main" val="760758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5"/>
          <p:cNvSpPr>
            <a:spLocks noChangeShapeType="1"/>
          </p:cNvSpPr>
          <p:nvPr/>
        </p:nvSpPr>
        <p:spPr bwMode="auto">
          <a:xfrm>
            <a:off x="549275" y="838200"/>
            <a:ext cx="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73735" name="Picture 6" descr="LateraleLogoPerPpt"/>
          <p:cNvPicPr>
            <a:picLocks noChangeAspect="1" noChangeArrowheads="1"/>
          </p:cNvPicPr>
          <p:nvPr/>
        </p:nvPicPr>
        <p:blipFill>
          <a:blip r:embed="rId3" cstate="print">
            <a:duotone>
              <a:schemeClr val="accent1">
                <a:shade val="45000"/>
                <a:satMod val="135000"/>
              </a:schemeClr>
              <a:prstClr val="white"/>
            </a:duotone>
            <a:extLst/>
          </a:blip>
          <a:srcRect l="32469" t="18527" b="6009"/>
          <a:stretch>
            <a:fillRect/>
          </a:stretch>
        </p:blipFill>
        <p:spPr bwMode="auto">
          <a:xfrm>
            <a:off x="0" y="0"/>
            <a:ext cx="548640" cy="6858000"/>
          </a:xfrm>
          <a:prstGeom prst="rect">
            <a:avLst/>
          </a:prstGeom>
          <a:noFill/>
          <a:ln>
            <a:noFill/>
          </a:ln>
        </p:spPr>
      </p:pic>
      <p:sp>
        <p:nvSpPr>
          <p:cNvPr id="205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Wingdings" pitchFamily="2" charset="2"/>
              <a:buNone/>
            </a:pPr>
            <a:endParaRPr lang="en-US">
              <a:latin typeface="Calibri" pitchFamily="34" charset="0"/>
            </a:endParaRPr>
          </a:p>
        </p:txBody>
      </p:sp>
      <p:sp>
        <p:nvSpPr>
          <p:cNvPr id="11" name="Line 2"/>
          <p:cNvSpPr>
            <a:spLocks noChangeShapeType="1"/>
          </p:cNvSpPr>
          <p:nvPr/>
        </p:nvSpPr>
        <p:spPr bwMode="auto">
          <a:xfrm>
            <a:off x="549275" y="838200"/>
            <a:ext cx="8451850" cy="0"/>
          </a:xfrm>
          <a:prstGeom prst="line">
            <a:avLst/>
          </a:prstGeom>
          <a:noFill/>
          <a:ln w="15875">
            <a:solidFill>
              <a:schemeClr val="accent2">
                <a:lumMod val="40000"/>
                <a:lumOff val="60000"/>
              </a:schemeClr>
            </a:solidFill>
            <a:round/>
            <a:headEnd/>
            <a:tailEnd/>
          </a:ln>
          <a:extLst/>
        </p:spPr>
        <p:txBody>
          <a:bodyPr wrap="none" anchor="ctr"/>
          <a:lstStyle/>
          <a:p>
            <a:pPr fontAlgn="auto">
              <a:spcBef>
                <a:spcPts val="0"/>
              </a:spcBef>
              <a:spcAft>
                <a:spcPts val="0"/>
              </a:spcAft>
              <a:defRPr/>
            </a:pPr>
            <a:endParaRPr lang="it-IT">
              <a:latin typeface="+mn-lt"/>
            </a:endParaRPr>
          </a:p>
        </p:txBody>
      </p:sp>
      <p:sp>
        <p:nvSpPr>
          <p:cNvPr id="7" name="CasellaDiTesto 6"/>
          <p:cNvSpPr txBox="1"/>
          <p:nvPr/>
        </p:nvSpPr>
        <p:spPr>
          <a:xfrm>
            <a:off x="683568" y="188640"/>
            <a:ext cx="5707845" cy="461665"/>
          </a:xfrm>
          <a:prstGeom prst="rect">
            <a:avLst/>
          </a:prstGeom>
          <a:noFill/>
        </p:spPr>
        <p:txBody>
          <a:bodyPr wrap="none" rtlCol="0">
            <a:spAutoFit/>
          </a:bodyPr>
          <a:lstStyle/>
          <a:p>
            <a:r>
              <a:rPr lang="it-IT" sz="2400" b="1" dirty="0" smtClean="0"/>
              <a:t>Distinzione delle aree di II livello in </a:t>
            </a:r>
            <a:r>
              <a:rPr lang="it-IT" sz="2400" b="1" dirty="0" err="1" smtClean="0"/>
              <a:t>CM</a:t>
            </a:r>
            <a:r>
              <a:rPr lang="it-IT" sz="2400" b="1" dirty="0" smtClean="0"/>
              <a:t> e LC</a:t>
            </a:r>
          </a:p>
        </p:txBody>
      </p:sp>
      <p:sp>
        <p:nvSpPr>
          <p:cNvPr id="8" name="Rettangolo 7"/>
          <p:cNvSpPr/>
          <p:nvPr/>
        </p:nvSpPr>
        <p:spPr>
          <a:xfrm>
            <a:off x="827584" y="1052736"/>
            <a:ext cx="7992888" cy="2308324"/>
          </a:xfrm>
          <a:prstGeom prst="rect">
            <a:avLst/>
          </a:prstGeom>
        </p:spPr>
        <p:txBody>
          <a:bodyPr wrap="square">
            <a:spAutoFit/>
          </a:bodyPr>
          <a:lstStyle/>
          <a:p>
            <a:pPr marL="342900" indent="-342900">
              <a:buFont typeface="Wingdings" pitchFamily="2" charset="2"/>
              <a:buChar char="Ø"/>
            </a:pPr>
            <a:r>
              <a:rPr lang="it-IT" dirty="0" smtClean="0"/>
              <a:t>Una visione multipolare dello sviluppo territoriale della Sicilia appare più realistica, sia per la gestione dei servizi che per l’eterogeneità delle vocazioni produttive;</a:t>
            </a:r>
          </a:p>
          <a:p>
            <a:pPr marL="342900" indent="-342900">
              <a:buFont typeface="Wingdings" pitchFamily="2" charset="2"/>
              <a:buChar char="Ø"/>
            </a:pPr>
            <a:r>
              <a:rPr lang="it-IT" dirty="0" smtClean="0"/>
              <a:t>Una gerarchia delle aree ispirata da visioni selettive  degli investimenti pubblici (es. “</a:t>
            </a:r>
            <a:r>
              <a:rPr lang="it-IT" dirty="0" err="1" smtClean="0"/>
              <a:t>smart</a:t>
            </a:r>
            <a:r>
              <a:rPr lang="it-IT" dirty="0" smtClean="0"/>
              <a:t> </a:t>
            </a:r>
            <a:r>
              <a:rPr lang="it-IT" dirty="0" err="1" smtClean="0"/>
              <a:t>cities</a:t>
            </a:r>
            <a:r>
              <a:rPr lang="it-IT" dirty="0" smtClean="0"/>
              <a:t>”) non ha particolari ragioni per concentrarsi nelle attuai </a:t>
            </a:r>
            <a:r>
              <a:rPr lang="it-IT" dirty="0" err="1" smtClean="0"/>
              <a:t>CM</a:t>
            </a:r>
            <a:r>
              <a:rPr lang="it-IT" dirty="0" smtClean="0"/>
              <a:t>;</a:t>
            </a:r>
          </a:p>
          <a:p>
            <a:pPr marL="342900" indent="-342900">
              <a:buFont typeface="Wingdings" pitchFamily="2" charset="2"/>
              <a:buChar char="Ø"/>
            </a:pPr>
            <a:r>
              <a:rPr lang="it-IT" dirty="0" smtClean="0"/>
              <a:t>Il conseguimento di assetti più efficaci ed efficienti delle PP. AA. Appare oggi come il tema principale del dibattito, ma ha possibilità di successo solo con riferimento ad una solida base di indicatori e ad una visione condivisa</a:t>
            </a:r>
          </a:p>
        </p:txBody>
      </p:sp>
      <p:sp>
        <p:nvSpPr>
          <p:cNvPr id="9" name="CasellaDiTesto 8"/>
          <p:cNvSpPr txBox="1"/>
          <p:nvPr/>
        </p:nvSpPr>
        <p:spPr>
          <a:xfrm>
            <a:off x="4067944" y="4941168"/>
            <a:ext cx="872355" cy="369332"/>
          </a:xfrm>
          <a:prstGeom prst="rect">
            <a:avLst/>
          </a:prstGeom>
          <a:noFill/>
        </p:spPr>
        <p:txBody>
          <a:bodyPr wrap="none" rtlCol="0">
            <a:spAutoFit/>
          </a:bodyPr>
          <a:lstStyle/>
          <a:p>
            <a:r>
              <a:rPr lang="it-IT" b="1" i="1" dirty="0" smtClean="0"/>
              <a:t>Grazie!</a:t>
            </a:r>
            <a:endParaRPr lang="it-IT" b="1" i="1" dirty="0"/>
          </a:p>
        </p:txBody>
      </p:sp>
    </p:spTree>
    <p:extLst>
      <p:ext uri="{BB962C8B-B14F-4D97-AF65-F5344CB8AC3E}">
        <p14:creationId xmlns:p14="http://schemas.microsoft.com/office/powerpoint/2010/main" val="760758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092280" y="2636912"/>
            <a:ext cx="1944216" cy="2585323"/>
          </a:xfrm>
          <a:prstGeom prst="rect">
            <a:avLst/>
          </a:prstGeom>
          <a:noFill/>
        </p:spPr>
        <p:txBody>
          <a:bodyPr wrap="square" rtlCol="0">
            <a:spAutoFit/>
          </a:bodyPr>
          <a:lstStyle/>
          <a:p>
            <a:r>
              <a:rPr lang="it-IT" b="1" i="1" dirty="0" smtClean="0"/>
              <a:t>Oltre le Città </a:t>
            </a:r>
            <a:r>
              <a:rPr lang="it-IT" b="1" i="1" dirty="0"/>
              <a:t>M</a:t>
            </a:r>
            <a:r>
              <a:rPr lang="it-IT" b="1" i="1" dirty="0" smtClean="0"/>
              <a:t>etropolitane  permangono in pratica  le vecchie province </a:t>
            </a:r>
          </a:p>
          <a:p>
            <a:r>
              <a:rPr lang="it-IT" b="1" i="1" dirty="0" smtClean="0"/>
              <a:t>con denominazione diversa e con nuove attribuzioni</a:t>
            </a:r>
            <a:endParaRPr lang="it-IT" b="1" i="1" dirty="0"/>
          </a:p>
        </p:txBody>
      </p:sp>
      <p:sp>
        <p:nvSpPr>
          <p:cNvPr id="4" name="CasellaDiTesto 3"/>
          <p:cNvSpPr txBox="1"/>
          <p:nvPr/>
        </p:nvSpPr>
        <p:spPr>
          <a:xfrm>
            <a:off x="251520" y="260648"/>
            <a:ext cx="6450677" cy="461665"/>
          </a:xfrm>
          <a:prstGeom prst="rect">
            <a:avLst/>
          </a:prstGeom>
          <a:noFill/>
        </p:spPr>
        <p:txBody>
          <a:bodyPr wrap="none" rtlCol="0">
            <a:spAutoFit/>
          </a:bodyPr>
          <a:lstStyle/>
          <a:p>
            <a:r>
              <a:rPr lang="it-IT" sz="2400" b="1" dirty="0" smtClean="0"/>
              <a:t>Città metropolitane – Aree vaste – Liberi consorzi</a:t>
            </a:r>
            <a:endParaRPr lang="it-IT" sz="2400" b="1" dirty="0"/>
          </a:p>
        </p:txBody>
      </p:sp>
      <p:pic>
        <p:nvPicPr>
          <p:cNvPr id="1026" name="Picture 2"/>
          <p:cNvPicPr>
            <a:picLocks noChangeAspect="1" noChangeArrowheads="1"/>
          </p:cNvPicPr>
          <p:nvPr/>
        </p:nvPicPr>
        <p:blipFill>
          <a:blip r:embed="rId2" cstate="print"/>
          <a:srcRect/>
          <a:stretch>
            <a:fillRect/>
          </a:stretch>
        </p:blipFill>
        <p:spPr bwMode="auto">
          <a:xfrm>
            <a:off x="971600" y="908720"/>
            <a:ext cx="6031249" cy="5472608"/>
          </a:xfrm>
          <a:prstGeom prst="rect">
            <a:avLst/>
          </a:prstGeom>
          <a:noFill/>
          <a:ln w="9525">
            <a:noFill/>
            <a:miter lim="800000"/>
            <a:headEnd/>
            <a:tailEnd/>
          </a:ln>
        </p:spPr>
      </p:pic>
    </p:spTree>
    <p:extLst>
      <p:ext uri="{BB962C8B-B14F-4D97-AF65-F5344CB8AC3E}">
        <p14:creationId xmlns:p14="http://schemas.microsoft.com/office/powerpoint/2010/main" val="308157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5"/>
          <p:cNvSpPr>
            <a:spLocks noChangeShapeType="1"/>
          </p:cNvSpPr>
          <p:nvPr/>
        </p:nvSpPr>
        <p:spPr bwMode="auto">
          <a:xfrm>
            <a:off x="549275" y="838200"/>
            <a:ext cx="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73735" name="Picture 6" descr="LateraleLogoPerPpt"/>
          <p:cNvPicPr>
            <a:picLocks noChangeAspect="1" noChangeArrowheads="1"/>
          </p:cNvPicPr>
          <p:nvPr/>
        </p:nvPicPr>
        <p:blipFill>
          <a:blip r:embed="rId3" cstate="print">
            <a:duotone>
              <a:schemeClr val="accent1">
                <a:shade val="45000"/>
                <a:satMod val="135000"/>
              </a:schemeClr>
              <a:prstClr val="white"/>
            </a:duotone>
            <a:extLst/>
          </a:blip>
          <a:srcRect l="32469" t="18527" b="6009"/>
          <a:stretch>
            <a:fillRect/>
          </a:stretch>
        </p:blipFill>
        <p:spPr bwMode="auto">
          <a:xfrm>
            <a:off x="0" y="0"/>
            <a:ext cx="548640" cy="6858000"/>
          </a:xfrm>
          <a:prstGeom prst="rect">
            <a:avLst/>
          </a:prstGeom>
          <a:noFill/>
          <a:ln>
            <a:noFill/>
          </a:ln>
        </p:spPr>
      </p:pic>
      <p:sp>
        <p:nvSpPr>
          <p:cNvPr id="205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Wingdings" pitchFamily="2" charset="2"/>
              <a:buNone/>
            </a:pPr>
            <a:endParaRPr lang="en-US">
              <a:latin typeface="Calibri" pitchFamily="34" charset="0"/>
            </a:endParaRPr>
          </a:p>
        </p:txBody>
      </p:sp>
      <p:sp>
        <p:nvSpPr>
          <p:cNvPr id="11" name="Line 2"/>
          <p:cNvSpPr>
            <a:spLocks noChangeShapeType="1"/>
          </p:cNvSpPr>
          <p:nvPr/>
        </p:nvSpPr>
        <p:spPr bwMode="auto">
          <a:xfrm>
            <a:off x="549275" y="838200"/>
            <a:ext cx="8451850" cy="0"/>
          </a:xfrm>
          <a:prstGeom prst="line">
            <a:avLst/>
          </a:prstGeom>
          <a:noFill/>
          <a:ln w="15875">
            <a:solidFill>
              <a:schemeClr val="accent2">
                <a:lumMod val="40000"/>
                <a:lumOff val="60000"/>
              </a:schemeClr>
            </a:solidFill>
            <a:round/>
            <a:headEnd/>
            <a:tailEnd/>
          </a:ln>
          <a:extLst/>
        </p:spPr>
        <p:txBody>
          <a:bodyPr wrap="none" anchor="ctr"/>
          <a:lstStyle/>
          <a:p>
            <a:pPr fontAlgn="auto">
              <a:spcBef>
                <a:spcPts val="0"/>
              </a:spcBef>
              <a:spcAft>
                <a:spcPts val="0"/>
              </a:spcAft>
              <a:defRPr/>
            </a:pPr>
            <a:endParaRPr lang="it-IT">
              <a:latin typeface="+mn-l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3" name="Rettangolo 12"/>
          <p:cNvSpPr/>
          <p:nvPr/>
        </p:nvSpPr>
        <p:spPr>
          <a:xfrm>
            <a:off x="827584" y="2060848"/>
            <a:ext cx="7632848" cy="3785652"/>
          </a:xfrm>
          <a:prstGeom prst="rect">
            <a:avLst/>
          </a:prstGeom>
        </p:spPr>
        <p:txBody>
          <a:bodyPr wrap="square">
            <a:spAutoFit/>
          </a:bodyPr>
          <a:lstStyle/>
          <a:p>
            <a:pPr marL="174625" indent="-174625"/>
            <a:r>
              <a:rPr lang="it-IT" sz="2400" i="1" dirty="0" smtClean="0"/>
              <a:t>Art. 1 – Liberi Consorzi</a:t>
            </a:r>
          </a:p>
          <a:p>
            <a:pPr marL="261938" indent="-261938">
              <a:buFont typeface="Wingdings" pitchFamily="2" charset="2"/>
              <a:buChar char="Ø"/>
            </a:pPr>
            <a:r>
              <a:rPr lang="it-IT" sz="2400" b="1" i="1" dirty="0" smtClean="0">
                <a:solidFill>
                  <a:srgbClr val="FF0000"/>
                </a:solidFill>
              </a:rPr>
              <a:t>“razionalizzare l’erogazione dei servizi al cittadino “</a:t>
            </a:r>
          </a:p>
          <a:p>
            <a:pPr marL="261938" indent="-261938">
              <a:buFont typeface="Wingdings" pitchFamily="2" charset="2"/>
              <a:buChar char="Ø"/>
            </a:pPr>
            <a:r>
              <a:rPr lang="it-IT" sz="2400" b="1" i="1" dirty="0" smtClean="0">
                <a:solidFill>
                  <a:srgbClr val="FF0000"/>
                </a:solidFill>
              </a:rPr>
              <a:t>“conseguire riduzioni dei costi della pubblica amministrazione”</a:t>
            </a:r>
          </a:p>
          <a:p>
            <a:pPr marL="174625" indent="-174625" algn="just">
              <a:buFont typeface="Wingdings" pitchFamily="2" charset="2"/>
              <a:buChar char="Ø"/>
            </a:pPr>
            <a:endParaRPr lang="it-IT" sz="2400" i="1" dirty="0" smtClean="0"/>
          </a:p>
          <a:p>
            <a:pPr marL="174625" indent="-174625" algn="just"/>
            <a:r>
              <a:rPr lang="it-IT" sz="2400" i="1" dirty="0" smtClean="0"/>
              <a:t>Art. 10 – Città Metropolitane</a:t>
            </a:r>
          </a:p>
          <a:p>
            <a:pPr marL="261938" indent="-261938">
              <a:buFont typeface="Wingdings" pitchFamily="2" charset="2"/>
              <a:buChar char="Ø"/>
            </a:pPr>
            <a:r>
              <a:rPr lang="it-IT" sz="2400" b="1" i="1" dirty="0" smtClean="0">
                <a:solidFill>
                  <a:srgbClr val="FF0000"/>
                </a:solidFill>
              </a:rPr>
              <a:t>“I liberi Consorzi e le Città metropolitane esercitano funzioni di coordinamento, pianificazione, programmazione e controllo in materia territoriale, ambientale, di trasporti e di sviluppo economico.”</a:t>
            </a:r>
            <a:endParaRPr lang="it-IT" sz="2400" b="1" i="1" dirty="0">
              <a:solidFill>
                <a:srgbClr val="FF0000"/>
              </a:solidFill>
            </a:endParaRPr>
          </a:p>
        </p:txBody>
      </p:sp>
      <p:sp>
        <p:nvSpPr>
          <p:cNvPr id="14" name="CasellaDiTesto 13"/>
          <p:cNvSpPr txBox="1"/>
          <p:nvPr/>
        </p:nvSpPr>
        <p:spPr>
          <a:xfrm>
            <a:off x="827584" y="332656"/>
            <a:ext cx="8082790" cy="461665"/>
          </a:xfrm>
          <a:prstGeom prst="rect">
            <a:avLst/>
          </a:prstGeom>
          <a:noFill/>
        </p:spPr>
        <p:txBody>
          <a:bodyPr wrap="none" rtlCol="0">
            <a:spAutoFit/>
          </a:bodyPr>
          <a:lstStyle/>
          <a:p>
            <a:r>
              <a:rPr lang="it-IT" sz="2400" b="1" dirty="0" smtClean="0"/>
              <a:t>Liberi Consorzi (LC) e Città Metropolitane (</a:t>
            </a:r>
            <a:r>
              <a:rPr lang="it-IT" sz="2400" b="1" dirty="0" err="1" smtClean="0"/>
              <a:t>CM</a:t>
            </a:r>
            <a:r>
              <a:rPr lang="it-IT" sz="2400" b="1" dirty="0" smtClean="0"/>
              <a:t>) : quali finalità?</a:t>
            </a:r>
            <a:endParaRPr lang="it-IT" sz="2400" b="1" dirty="0"/>
          </a:p>
        </p:txBody>
      </p:sp>
      <p:sp>
        <p:nvSpPr>
          <p:cNvPr id="9" name="CasellaDiTesto 8"/>
          <p:cNvSpPr txBox="1"/>
          <p:nvPr/>
        </p:nvSpPr>
        <p:spPr>
          <a:xfrm>
            <a:off x="827584" y="1268760"/>
            <a:ext cx="7201523" cy="461665"/>
          </a:xfrm>
          <a:prstGeom prst="rect">
            <a:avLst/>
          </a:prstGeom>
          <a:noFill/>
        </p:spPr>
        <p:txBody>
          <a:bodyPr wrap="none" rtlCol="0">
            <a:spAutoFit/>
          </a:bodyPr>
          <a:lstStyle/>
          <a:p>
            <a:r>
              <a:rPr lang="it-IT" sz="2400" b="1" dirty="0" smtClean="0"/>
              <a:t>In Sicilia la Legge Regionale </a:t>
            </a:r>
            <a:r>
              <a:rPr lang="es-ES" sz="2400" b="1" dirty="0" smtClean="0"/>
              <a:t>24 marzo 2014, n. 8. indica:</a:t>
            </a:r>
            <a:endParaRPr lang="it-IT" sz="2400" b="1" dirty="0"/>
          </a:p>
        </p:txBody>
      </p:sp>
    </p:spTree>
    <p:extLst>
      <p:ext uri="{BB962C8B-B14F-4D97-AF65-F5344CB8AC3E}">
        <p14:creationId xmlns:p14="http://schemas.microsoft.com/office/powerpoint/2010/main" val="760758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5"/>
          <p:cNvSpPr>
            <a:spLocks noChangeShapeType="1"/>
          </p:cNvSpPr>
          <p:nvPr/>
        </p:nvSpPr>
        <p:spPr bwMode="auto">
          <a:xfrm>
            <a:off x="549275" y="838200"/>
            <a:ext cx="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73735" name="Picture 6" descr="LateraleLogoPerPpt"/>
          <p:cNvPicPr>
            <a:picLocks noChangeAspect="1" noChangeArrowheads="1"/>
          </p:cNvPicPr>
          <p:nvPr/>
        </p:nvPicPr>
        <p:blipFill>
          <a:blip r:embed="rId3" cstate="print">
            <a:duotone>
              <a:schemeClr val="accent1">
                <a:shade val="45000"/>
                <a:satMod val="135000"/>
              </a:schemeClr>
              <a:prstClr val="white"/>
            </a:duotone>
            <a:extLst/>
          </a:blip>
          <a:srcRect l="32469" t="18527" b="6009"/>
          <a:stretch>
            <a:fillRect/>
          </a:stretch>
        </p:blipFill>
        <p:spPr bwMode="auto">
          <a:xfrm>
            <a:off x="0" y="0"/>
            <a:ext cx="548640" cy="6858000"/>
          </a:xfrm>
          <a:prstGeom prst="rect">
            <a:avLst/>
          </a:prstGeom>
          <a:noFill/>
          <a:ln>
            <a:noFill/>
          </a:ln>
        </p:spPr>
      </p:pic>
      <p:sp>
        <p:nvSpPr>
          <p:cNvPr id="205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Wingdings" pitchFamily="2" charset="2"/>
              <a:buNone/>
            </a:pPr>
            <a:endParaRPr lang="en-US">
              <a:latin typeface="Calibri" pitchFamily="34"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049" name="Rectangle 1"/>
          <p:cNvSpPr>
            <a:spLocks noChangeArrowheads="1"/>
          </p:cNvSpPr>
          <p:nvPr/>
        </p:nvSpPr>
        <p:spPr bwMode="auto">
          <a:xfrm>
            <a:off x="611560" y="0"/>
            <a:ext cx="8280920" cy="6771084"/>
          </a:xfrm>
          <a:prstGeom prst="rect">
            <a:avLst/>
          </a:prstGeom>
          <a:noFill/>
          <a:ln w="9525">
            <a:solidFill>
              <a:srgbClr val="FFFF00"/>
            </a:solid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it-IT" sz="1600" b="1" dirty="0" smtClean="0"/>
              <a:t>LEGGE 7 aprile 2014, n. </a:t>
            </a:r>
            <a:r>
              <a:rPr lang="it-IT" sz="1600" b="1" i="1" dirty="0" smtClean="0"/>
              <a:t>56  - Legge “Del Rio”</a:t>
            </a:r>
          </a:p>
          <a:p>
            <a:pPr lvl="0" fontAlgn="base">
              <a:spcBef>
                <a:spcPct val="0"/>
              </a:spcBef>
              <a:spcAft>
                <a:spcPct val="0"/>
              </a:spcAft>
            </a:pPr>
            <a:r>
              <a:rPr lang="it-IT" sz="1400" i="1" dirty="0" smtClean="0"/>
              <a:t>Disposizioni sulle città metropolitane, sulle province, sulle unioni e fusioni di comuni</a:t>
            </a:r>
            <a:endParaRPr lang="it-IT" sz="1400" b="1" i="1" dirty="0" smtClean="0"/>
          </a:p>
          <a:p>
            <a:pPr lvl="0" fontAlgn="base">
              <a:spcBef>
                <a:spcPct val="0"/>
              </a:spcBef>
              <a:spcAft>
                <a:spcPct val="0"/>
              </a:spcAft>
            </a:pPr>
            <a:r>
              <a:rPr lang="it-IT" sz="1400" dirty="0" smtClean="0">
                <a:solidFill>
                  <a:srgbClr val="404040"/>
                </a:solidFill>
                <a:latin typeface="Trebuchet MS" pitchFamily="34" charset="0"/>
                <a:ea typeface="Times New Roman" pitchFamily="18" charset="0"/>
                <a:cs typeface="Times New Roman" pitchFamily="18" charset="0"/>
              </a:rPr>
              <a:t>ART. 1</a:t>
            </a:r>
          </a:p>
          <a:p>
            <a:pPr marL="261938" marR="0" lvl="0" indent="-261938"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404040"/>
                </a:solidFill>
                <a:effectLst/>
                <a:latin typeface="Trebuchet MS" pitchFamily="34" charset="0"/>
                <a:ea typeface="Times New Roman" pitchFamily="18" charset="0"/>
                <a:cs typeface="Times New Roman" pitchFamily="18" charset="0"/>
              </a:rPr>
              <a:t>44</a:t>
            </a:r>
            <a:r>
              <a:rPr kumimoji="0" lang="it-IT" sz="1400" b="0" i="0" u="none" strike="noStrike" cap="none" normalizeH="0" baseline="0" dirty="0" smtClean="0">
                <a:ln>
                  <a:noFill/>
                </a:ln>
                <a:solidFill>
                  <a:srgbClr val="404040"/>
                </a:solidFill>
                <a:effectLst/>
                <a:latin typeface="Trebuchet MS" pitchFamily="34" charset="0"/>
                <a:ea typeface="Times New Roman" pitchFamily="18" charset="0"/>
                <a:cs typeface="Times New Roman" pitchFamily="18" charset="0"/>
              </a:rPr>
              <a:t>. A valere sulle risorse proprie e trasferite, senza nuovi o maggiori oneri per la finanza pubblica e comunque nel rispetto dei vincoli del patto di stabilità</a:t>
            </a:r>
            <a:r>
              <a:rPr kumimoji="0" lang="it-IT" sz="1400" b="0" i="0" u="none" strike="noStrike" cap="none" normalizeH="0" dirty="0" smtClean="0">
                <a:ln>
                  <a:noFill/>
                </a:ln>
                <a:solidFill>
                  <a:srgbClr val="404040"/>
                </a:solidFill>
                <a:effectLst/>
                <a:latin typeface="Trebuchet MS" pitchFamily="34" charset="0"/>
                <a:ea typeface="Times New Roman" pitchFamily="18" charset="0"/>
                <a:cs typeface="Times New Roman" pitchFamily="18" charset="0"/>
              </a:rPr>
              <a:t> </a:t>
            </a:r>
            <a:r>
              <a:rPr kumimoji="0" lang="it-IT" sz="1400" b="0" i="0" u="none" strike="noStrike" cap="none" normalizeH="0" baseline="0" dirty="0" smtClean="0">
                <a:ln>
                  <a:noFill/>
                </a:ln>
                <a:solidFill>
                  <a:srgbClr val="404040"/>
                </a:solidFill>
                <a:effectLst/>
                <a:latin typeface="Trebuchet MS" pitchFamily="34" charset="0"/>
                <a:ea typeface="Times New Roman" pitchFamily="18" charset="0"/>
                <a:cs typeface="Times New Roman" pitchFamily="18" charset="0"/>
              </a:rPr>
              <a:t>interno, alla città metropolitana sono attribuite le funzioni fondamentali delle province e quelle attribuite alla città metropolitana nell</a:t>
            </a:r>
            <a:r>
              <a:rPr kumimoji="0" lang="it-IT" sz="1400" b="0" i="0" u="none" strike="noStrike" cap="none" normalizeH="0" baseline="0" dirty="0" smtClean="0">
                <a:ln>
                  <a:noFill/>
                </a:ln>
                <a:solidFill>
                  <a:srgbClr val="404040"/>
                </a:solidFill>
                <a:effectLst/>
                <a:latin typeface="Calibri"/>
                <a:ea typeface="Times New Roman" pitchFamily="18" charset="0"/>
                <a:cs typeface="Times New Roman" pitchFamily="18" charset="0"/>
              </a:rPr>
              <a:t>’</a:t>
            </a:r>
            <a:r>
              <a:rPr kumimoji="0" lang="it-IT" sz="1400" b="0" i="0" u="none" strike="noStrike" cap="none" normalizeH="0" baseline="0" dirty="0" smtClean="0">
                <a:ln>
                  <a:noFill/>
                </a:ln>
                <a:solidFill>
                  <a:srgbClr val="404040"/>
                </a:solidFill>
                <a:effectLst/>
                <a:latin typeface="Trebuchet MS" pitchFamily="34" charset="0"/>
                <a:ea typeface="Times New Roman" pitchFamily="18" charset="0"/>
                <a:cs typeface="Times New Roman" pitchFamily="18" charset="0"/>
              </a:rPr>
              <a:t>ambito del processo di riordino delle funzioni delle province ai sensi dei commi da 85 a 97 del presente articolo, nonché, ai sensi dell</a:t>
            </a:r>
            <a:r>
              <a:rPr kumimoji="0" lang="it-IT" sz="1400" b="0" i="0" u="none" strike="noStrike" cap="none" normalizeH="0" baseline="0" dirty="0" smtClean="0">
                <a:ln>
                  <a:noFill/>
                </a:ln>
                <a:solidFill>
                  <a:srgbClr val="404040"/>
                </a:solidFill>
                <a:effectLst/>
                <a:latin typeface="Calibri"/>
                <a:ea typeface="Times New Roman" pitchFamily="18" charset="0"/>
                <a:cs typeface="Times New Roman" pitchFamily="18" charset="0"/>
              </a:rPr>
              <a:t>’</a:t>
            </a:r>
            <a:r>
              <a:rPr kumimoji="0" lang="it-IT" sz="1400" b="0" i="0" u="none" strike="noStrike" cap="none" normalizeH="0" baseline="0" dirty="0" smtClean="0">
                <a:ln>
                  <a:noFill/>
                </a:ln>
                <a:solidFill>
                  <a:srgbClr val="404040"/>
                </a:solidFill>
                <a:effectLst/>
                <a:latin typeface="Trebuchet MS" pitchFamily="34" charset="0"/>
                <a:ea typeface="Times New Roman" pitchFamily="18" charset="0"/>
                <a:cs typeface="Times New Roman" pitchFamily="18" charset="0"/>
              </a:rPr>
              <a:t>articolo 117, secondo comma, lettera p), della Costituzione, le seguenti funzioni fondamentali:</a:t>
            </a:r>
          </a:p>
          <a:p>
            <a:pPr marL="536575" marR="0" lvl="0" indent="-261938" algn="l" defTabSz="914400" rtl="0" eaLnBrk="1" fontAlgn="base" latinLnBrk="0" hangingPunct="1">
              <a:lnSpc>
                <a:spcPct val="100000"/>
              </a:lnSpc>
              <a:spcBef>
                <a:spcPct val="0"/>
              </a:spcBef>
              <a:spcAft>
                <a:spcPct val="0"/>
              </a:spcAft>
              <a:buClrTx/>
              <a:buSzTx/>
              <a:buFont typeface="+mj-lt"/>
              <a:buAutoNum type="alphaLcParenR"/>
              <a:tabLst/>
            </a:pPr>
            <a:r>
              <a:rPr kumimoji="0" lang="it-IT" sz="1600" b="1" i="0" u="none" strike="noStrike" cap="none" normalizeH="0" baseline="0" dirty="0" smtClean="0">
                <a:ln>
                  <a:noFill/>
                </a:ln>
                <a:solidFill>
                  <a:srgbClr val="FF0000"/>
                </a:solidFill>
                <a:effectLst/>
                <a:latin typeface="Arial Narrow" pitchFamily="34" charset="0"/>
                <a:ea typeface="Times New Roman" pitchFamily="18" charset="0"/>
                <a:cs typeface="Times New Roman" pitchFamily="18" charset="0"/>
              </a:rPr>
              <a:t>adozione e aggiornamento annuale di un piano strategico triennale del territorio </a:t>
            </a:r>
            <a:r>
              <a:rPr kumimoji="0" lang="it-IT" sz="1400" b="0" i="0" u="none" strike="noStrike" cap="none" normalizeH="0" baseline="0" dirty="0" smtClean="0">
                <a:ln>
                  <a:noFill/>
                </a:ln>
                <a:solidFill>
                  <a:srgbClr val="404040"/>
                </a:solidFill>
                <a:effectLst/>
                <a:latin typeface="Trebuchet MS" pitchFamily="34" charset="0"/>
                <a:ea typeface="Times New Roman" pitchFamily="18" charset="0"/>
                <a:cs typeface="Times New Roman" pitchFamily="18" charset="0"/>
              </a:rPr>
              <a:t>metropolitano, che costituisce atto di indirizzo per l</a:t>
            </a:r>
            <a:r>
              <a:rPr kumimoji="0" lang="it-IT" sz="1400" b="0" i="0" u="none" strike="noStrike" cap="none" normalizeH="0" baseline="0" dirty="0" smtClean="0">
                <a:ln>
                  <a:noFill/>
                </a:ln>
                <a:solidFill>
                  <a:srgbClr val="404040"/>
                </a:solidFill>
                <a:effectLst/>
                <a:latin typeface="Calibri"/>
                <a:ea typeface="Times New Roman" pitchFamily="18" charset="0"/>
                <a:cs typeface="Times New Roman" pitchFamily="18" charset="0"/>
              </a:rPr>
              <a:t>’</a:t>
            </a:r>
            <a:r>
              <a:rPr kumimoji="0" lang="it-IT" sz="1400" b="0" i="0" u="none" strike="noStrike" cap="none" normalizeH="0" baseline="0" dirty="0" smtClean="0">
                <a:ln>
                  <a:noFill/>
                </a:ln>
                <a:solidFill>
                  <a:srgbClr val="404040"/>
                </a:solidFill>
                <a:effectLst/>
                <a:latin typeface="Trebuchet MS" pitchFamily="34" charset="0"/>
                <a:ea typeface="Times New Roman" pitchFamily="18" charset="0"/>
                <a:cs typeface="Times New Roman" pitchFamily="18" charset="0"/>
              </a:rPr>
              <a:t>ente e per l</a:t>
            </a:r>
            <a:r>
              <a:rPr kumimoji="0" lang="it-IT" sz="1400" b="0" i="0" u="none" strike="noStrike" cap="none" normalizeH="0" baseline="0" dirty="0" smtClean="0">
                <a:ln>
                  <a:noFill/>
                </a:ln>
                <a:solidFill>
                  <a:srgbClr val="404040"/>
                </a:solidFill>
                <a:effectLst/>
                <a:latin typeface="Calibri"/>
                <a:ea typeface="Times New Roman" pitchFamily="18" charset="0"/>
                <a:cs typeface="Times New Roman" pitchFamily="18" charset="0"/>
              </a:rPr>
              <a:t>’</a:t>
            </a:r>
            <a:r>
              <a:rPr kumimoji="0" lang="it-IT" sz="1400" b="0" i="0" u="none" strike="noStrike" cap="none" normalizeH="0" baseline="0" dirty="0" smtClean="0">
                <a:ln>
                  <a:noFill/>
                </a:ln>
                <a:solidFill>
                  <a:srgbClr val="404040"/>
                </a:solidFill>
                <a:effectLst/>
                <a:latin typeface="Trebuchet MS" pitchFamily="34" charset="0"/>
                <a:ea typeface="Times New Roman" pitchFamily="18" charset="0"/>
                <a:cs typeface="Times New Roman" pitchFamily="18" charset="0"/>
              </a:rPr>
              <a:t>esercizio delle funzioni dei comuni e delle unioni di comuni compresi nel predetto territorio, anche in relazione all</a:t>
            </a:r>
            <a:r>
              <a:rPr kumimoji="0" lang="it-IT" sz="1400" b="0" i="0" u="none" strike="noStrike" cap="none" normalizeH="0" baseline="0" dirty="0" smtClean="0">
                <a:ln>
                  <a:noFill/>
                </a:ln>
                <a:solidFill>
                  <a:srgbClr val="404040"/>
                </a:solidFill>
                <a:effectLst/>
                <a:latin typeface="Calibri"/>
                <a:ea typeface="Times New Roman" pitchFamily="18" charset="0"/>
                <a:cs typeface="Times New Roman" pitchFamily="18" charset="0"/>
              </a:rPr>
              <a:t>’</a:t>
            </a:r>
            <a:r>
              <a:rPr kumimoji="0" lang="it-IT" sz="1400" b="0" i="0" u="none" strike="noStrike" cap="none" normalizeH="0" baseline="0" dirty="0" smtClean="0">
                <a:ln>
                  <a:noFill/>
                </a:ln>
                <a:solidFill>
                  <a:srgbClr val="404040"/>
                </a:solidFill>
                <a:effectLst/>
                <a:latin typeface="Trebuchet MS" pitchFamily="34" charset="0"/>
                <a:ea typeface="Times New Roman" pitchFamily="18" charset="0"/>
                <a:cs typeface="Times New Roman" pitchFamily="18" charset="0"/>
              </a:rPr>
              <a:t>esercizio di funzioni delegate o assegnate dalle regioni, nel rispetto delle leggi delle regioni nelle materie di loro competenza;</a:t>
            </a:r>
          </a:p>
          <a:p>
            <a:pPr marL="536575" marR="0" lvl="0" indent="-261938" algn="l" defTabSz="914400" rtl="0" eaLnBrk="1" fontAlgn="base" latinLnBrk="0" hangingPunct="1">
              <a:lnSpc>
                <a:spcPct val="100000"/>
              </a:lnSpc>
              <a:spcBef>
                <a:spcPct val="0"/>
              </a:spcBef>
              <a:spcAft>
                <a:spcPct val="0"/>
              </a:spcAft>
              <a:buClrTx/>
              <a:buSzTx/>
              <a:buFont typeface="+mj-lt"/>
              <a:buAutoNum type="alphaLcParenR"/>
              <a:tabLst/>
            </a:pPr>
            <a:r>
              <a:rPr lang="it-IT" sz="1600" b="1" dirty="0" smtClean="0">
                <a:solidFill>
                  <a:srgbClr val="FF0000"/>
                </a:solidFill>
                <a:latin typeface="Arial Narrow" pitchFamily="34" charset="0"/>
                <a:ea typeface="Times New Roman" pitchFamily="18" charset="0"/>
                <a:cs typeface="Times New Roman" pitchFamily="18" charset="0"/>
              </a:rPr>
              <a:t>pianificazione territoriale generale, ivi comprese le strutture di comunicazione</a:t>
            </a:r>
            <a:r>
              <a:rPr kumimoji="0" lang="it-IT" sz="1400" b="0" i="0" u="none" strike="noStrike" cap="none" normalizeH="0" baseline="0" dirty="0" smtClean="0">
                <a:ln>
                  <a:noFill/>
                </a:ln>
                <a:solidFill>
                  <a:srgbClr val="404040"/>
                </a:solidFill>
                <a:effectLst/>
                <a:latin typeface="Trebuchet MS" pitchFamily="34" charset="0"/>
                <a:ea typeface="Times New Roman" pitchFamily="18" charset="0"/>
                <a:cs typeface="Times New Roman" pitchFamily="18" charset="0"/>
              </a:rPr>
              <a:t>, le reti di servizi e delle infrastrutture appartenenti alla competenza della comunità</a:t>
            </a:r>
            <a:r>
              <a:rPr kumimoji="0" lang="it-IT" sz="1400" b="0" i="0" u="none" strike="noStrike" cap="none" normalizeH="0" dirty="0" smtClean="0">
                <a:ln>
                  <a:noFill/>
                </a:ln>
                <a:solidFill>
                  <a:srgbClr val="404040"/>
                </a:solidFill>
                <a:effectLst/>
                <a:latin typeface="Trebuchet MS" pitchFamily="34" charset="0"/>
                <a:ea typeface="Times New Roman" pitchFamily="18" charset="0"/>
                <a:cs typeface="Times New Roman" pitchFamily="18" charset="0"/>
              </a:rPr>
              <a:t> </a:t>
            </a:r>
            <a:r>
              <a:rPr kumimoji="0" lang="it-IT" sz="1400" b="0" i="0" u="none" strike="noStrike" cap="none" normalizeH="0" baseline="0" dirty="0" smtClean="0">
                <a:ln>
                  <a:noFill/>
                </a:ln>
                <a:solidFill>
                  <a:srgbClr val="404040"/>
                </a:solidFill>
                <a:effectLst/>
                <a:latin typeface="Trebuchet MS" pitchFamily="34" charset="0"/>
                <a:ea typeface="Times New Roman" pitchFamily="18" charset="0"/>
                <a:cs typeface="Times New Roman" pitchFamily="18" charset="0"/>
              </a:rPr>
              <a:t>metropolitana, anche fissando vincoli e obiettivi all</a:t>
            </a:r>
            <a:r>
              <a:rPr kumimoji="0" lang="it-IT" sz="1400" b="0" i="0" u="none" strike="noStrike" cap="none" normalizeH="0" baseline="0" dirty="0" smtClean="0">
                <a:ln>
                  <a:noFill/>
                </a:ln>
                <a:solidFill>
                  <a:srgbClr val="404040"/>
                </a:solidFill>
                <a:effectLst/>
                <a:latin typeface="Calibri"/>
                <a:ea typeface="Times New Roman" pitchFamily="18" charset="0"/>
                <a:cs typeface="Times New Roman" pitchFamily="18" charset="0"/>
              </a:rPr>
              <a:t>’</a:t>
            </a:r>
            <a:r>
              <a:rPr kumimoji="0" lang="it-IT" sz="1400" b="0" i="0" u="none" strike="noStrike" cap="none" normalizeH="0" baseline="0" dirty="0" smtClean="0">
                <a:ln>
                  <a:noFill/>
                </a:ln>
                <a:solidFill>
                  <a:srgbClr val="404040"/>
                </a:solidFill>
                <a:effectLst/>
                <a:latin typeface="Trebuchet MS" pitchFamily="34" charset="0"/>
                <a:ea typeface="Times New Roman" pitchFamily="18" charset="0"/>
                <a:cs typeface="Times New Roman" pitchFamily="18" charset="0"/>
              </a:rPr>
              <a:t>attività</a:t>
            </a:r>
            <a:r>
              <a:rPr kumimoji="0" lang="it-IT" sz="1400" b="0" i="0" u="none" strike="noStrike" cap="none" normalizeH="0" dirty="0" smtClean="0">
                <a:ln>
                  <a:noFill/>
                </a:ln>
                <a:solidFill>
                  <a:srgbClr val="404040"/>
                </a:solidFill>
                <a:effectLst/>
                <a:latin typeface="Trebuchet MS" pitchFamily="34" charset="0"/>
                <a:ea typeface="Times New Roman" pitchFamily="18" charset="0"/>
                <a:cs typeface="Times New Roman" pitchFamily="18" charset="0"/>
              </a:rPr>
              <a:t> </a:t>
            </a:r>
            <a:r>
              <a:rPr kumimoji="0" lang="it-IT" sz="1400" b="0" i="0" u="none" strike="noStrike" cap="none" normalizeH="0" baseline="0" dirty="0" smtClean="0">
                <a:ln>
                  <a:noFill/>
                </a:ln>
                <a:solidFill>
                  <a:srgbClr val="404040"/>
                </a:solidFill>
                <a:effectLst/>
                <a:latin typeface="Trebuchet MS" pitchFamily="34" charset="0"/>
                <a:ea typeface="Times New Roman" pitchFamily="18" charset="0"/>
                <a:cs typeface="Times New Roman" pitchFamily="18" charset="0"/>
              </a:rPr>
              <a:t>e all</a:t>
            </a:r>
            <a:r>
              <a:rPr kumimoji="0" lang="it-IT" sz="1400" b="0" i="0" u="none" strike="noStrike" cap="none" normalizeH="0" baseline="0" dirty="0" smtClean="0">
                <a:ln>
                  <a:noFill/>
                </a:ln>
                <a:solidFill>
                  <a:srgbClr val="404040"/>
                </a:solidFill>
                <a:effectLst/>
                <a:latin typeface="Calibri"/>
                <a:ea typeface="Times New Roman" pitchFamily="18" charset="0"/>
                <a:cs typeface="Times New Roman" pitchFamily="18" charset="0"/>
              </a:rPr>
              <a:t>’</a:t>
            </a:r>
            <a:r>
              <a:rPr kumimoji="0" lang="it-IT" sz="1400" b="0" i="0" u="none" strike="noStrike" cap="none" normalizeH="0" baseline="0" dirty="0" smtClean="0">
                <a:ln>
                  <a:noFill/>
                </a:ln>
                <a:solidFill>
                  <a:srgbClr val="404040"/>
                </a:solidFill>
                <a:effectLst/>
                <a:latin typeface="Trebuchet MS" pitchFamily="34" charset="0"/>
                <a:ea typeface="Times New Roman" pitchFamily="18" charset="0"/>
                <a:cs typeface="Times New Roman" pitchFamily="18" charset="0"/>
              </a:rPr>
              <a:t>esercizio delle funzioni dei comuni compresi nel territorio metropolitano;</a:t>
            </a:r>
          </a:p>
          <a:p>
            <a:pPr marL="536575" marR="0" lvl="0" indent="-261938" algn="l" defTabSz="914400" rtl="0" eaLnBrk="1" fontAlgn="base" latinLnBrk="0" hangingPunct="1">
              <a:lnSpc>
                <a:spcPct val="100000"/>
              </a:lnSpc>
              <a:spcBef>
                <a:spcPct val="0"/>
              </a:spcBef>
              <a:spcAft>
                <a:spcPct val="0"/>
              </a:spcAft>
              <a:buClrTx/>
              <a:buSzTx/>
              <a:buFont typeface="+mj-lt"/>
              <a:buAutoNum type="alphaLcParenR"/>
              <a:tabLst/>
            </a:pPr>
            <a:r>
              <a:rPr lang="it-IT" sz="1600" b="1" dirty="0" smtClean="0">
                <a:solidFill>
                  <a:srgbClr val="FF0000"/>
                </a:solidFill>
                <a:latin typeface="Arial Narrow" pitchFamily="34" charset="0"/>
                <a:ea typeface="Times New Roman" pitchFamily="18" charset="0"/>
                <a:cs typeface="Times New Roman" pitchFamily="18" charset="0"/>
              </a:rPr>
              <a:t>strutturazione di sistemi coordinati di gestione dei servizi pubblici</a:t>
            </a:r>
            <a:r>
              <a:rPr kumimoji="0" lang="it-IT" sz="1400" b="0" i="0" u="none" strike="noStrike" cap="none" normalizeH="0" baseline="0" dirty="0" smtClean="0">
                <a:ln>
                  <a:noFill/>
                </a:ln>
                <a:solidFill>
                  <a:srgbClr val="404040"/>
                </a:solidFill>
                <a:effectLst/>
                <a:latin typeface="Trebuchet MS" pitchFamily="34" charset="0"/>
                <a:ea typeface="Times New Roman" pitchFamily="18" charset="0"/>
                <a:cs typeface="Times New Roman" pitchFamily="18" charset="0"/>
              </a:rPr>
              <a:t>, organizzazione dei servizi pubblici di interesse generale di ambito metropolitano. D</a:t>
            </a:r>
            <a:r>
              <a:rPr kumimoji="0" lang="it-IT" sz="1400" b="0" i="0" u="none" strike="noStrike" cap="none" normalizeH="0" baseline="0" dirty="0" smtClean="0">
                <a:ln>
                  <a:noFill/>
                </a:ln>
                <a:solidFill>
                  <a:srgbClr val="404040"/>
                </a:solidFill>
                <a:effectLst/>
                <a:latin typeface="Calibri"/>
                <a:ea typeface="Times New Roman" pitchFamily="18" charset="0"/>
                <a:cs typeface="Times New Roman" pitchFamily="18" charset="0"/>
              </a:rPr>
              <a:t>’</a:t>
            </a:r>
            <a:r>
              <a:rPr kumimoji="0" lang="it-IT" sz="1400" b="0" i="0" u="none" strike="noStrike" cap="none" normalizeH="0" baseline="0" dirty="0" smtClean="0">
                <a:ln>
                  <a:noFill/>
                </a:ln>
                <a:solidFill>
                  <a:srgbClr val="404040"/>
                </a:solidFill>
                <a:effectLst/>
                <a:latin typeface="Trebuchet MS" pitchFamily="34" charset="0"/>
                <a:ea typeface="Times New Roman" pitchFamily="18" charset="0"/>
                <a:cs typeface="Times New Roman" pitchFamily="18" charset="0"/>
              </a:rPr>
              <a:t>intesa con i comuni interessati la città metropolitana può</a:t>
            </a:r>
            <a:r>
              <a:rPr kumimoji="0" lang="it-IT" sz="1400" b="0" i="0" u="none" strike="noStrike" cap="none" normalizeH="0" dirty="0" smtClean="0">
                <a:ln>
                  <a:noFill/>
                </a:ln>
                <a:solidFill>
                  <a:srgbClr val="404040"/>
                </a:solidFill>
                <a:effectLst/>
                <a:latin typeface="Trebuchet MS" pitchFamily="34" charset="0"/>
                <a:ea typeface="Times New Roman" pitchFamily="18" charset="0"/>
                <a:cs typeface="Times New Roman" pitchFamily="18" charset="0"/>
              </a:rPr>
              <a:t> </a:t>
            </a:r>
            <a:r>
              <a:rPr kumimoji="0" lang="it-IT" sz="1400" b="0" i="0" u="none" strike="noStrike" cap="none" normalizeH="0" baseline="0" dirty="0" smtClean="0">
                <a:ln>
                  <a:noFill/>
                </a:ln>
                <a:solidFill>
                  <a:srgbClr val="404040"/>
                </a:solidFill>
                <a:effectLst/>
                <a:latin typeface="Trebuchet MS" pitchFamily="34" charset="0"/>
                <a:ea typeface="Times New Roman" pitchFamily="18" charset="0"/>
                <a:cs typeface="Times New Roman" pitchFamily="18" charset="0"/>
              </a:rPr>
              <a:t>esercitare le funzioni di predisposizione dei documenti di gara, di stazione appaltante, di monitoraggio dei contratti di servizio e di organizzazione di concorsi e procedure selettive;</a:t>
            </a:r>
          </a:p>
          <a:p>
            <a:pPr marL="536575" marR="0" lvl="0" indent="-261938" algn="l" defTabSz="914400" rtl="0" eaLnBrk="1" fontAlgn="base" latinLnBrk="0" hangingPunct="1">
              <a:lnSpc>
                <a:spcPct val="100000"/>
              </a:lnSpc>
              <a:spcBef>
                <a:spcPct val="0"/>
              </a:spcBef>
              <a:spcAft>
                <a:spcPct val="0"/>
              </a:spcAft>
              <a:buClrTx/>
              <a:buSzTx/>
              <a:buFont typeface="+mj-lt"/>
              <a:buAutoNum type="alphaLcParenR"/>
              <a:tabLst/>
            </a:pPr>
            <a:r>
              <a:rPr lang="it-IT" sz="1600" b="1" dirty="0" smtClean="0">
                <a:solidFill>
                  <a:srgbClr val="FF0000"/>
                </a:solidFill>
                <a:latin typeface="Arial Narrow" pitchFamily="34" charset="0"/>
                <a:ea typeface="Times New Roman" pitchFamily="18" charset="0"/>
                <a:cs typeface="Times New Roman" pitchFamily="18" charset="0"/>
              </a:rPr>
              <a:t>mobilità e viabilità</a:t>
            </a:r>
            <a:r>
              <a:rPr kumimoji="0" lang="it-IT" sz="1400" b="1" i="0" u="none" strike="noStrike" cap="none" normalizeH="0" baseline="0" dirty="0" smtClean="0">
                <a:ln>
                  <a:noFill/>
                </a:ln>
                <a:solidFill>
                  <a:srgbClr val="FF0000"/>
                </a:solidFill>
                <a:effectLst/>
                <a:latin typeface="Trebuchet MS" pitchFamily="34" charset="0"/>
                <a:ea typeface="Times New Roman" pitchFamily="18" charset="0"/>
                <a:cs typeface="Times New Roman" pitchFamily="18" charset="0"/>
              </a:rPr>
              <a:t>, </a:t>
            </a:r>
            <a:r>
              <a:rPr kumimoji="0" lang="it-IT" sz="1400" b="0" i="0" u="none" strike="noStrike" cap="none" normalizeH="0" baseline="0" dirty="0" smtClean="0">
                <a:ln>
                  <a:noFill/>
                </a:ln>
                <a:solidFill>
                  <a:srgbClr val="404040"/>
                </a:solidFill>
                <a:effectLst/>
                <a:latin typeface="Trebuchet MS" pitchFamily="34" charset="0"/>
                <a:ea typeface="Times New Roman" pitchFamily="18" charset="0"/>
                <a:cs typeface="Times New Roman" pitchFamily="18" charset="0"/>
              </a:rPr>
              <a:t>anche assicurando la compatibilità e la coerenza della pianificazione urbanistica comunale nell</a:t>
            </a:r>
            <a:r>
              <a:rPr kumimoji="0" lang="it-IT" sz="1400" b="0" i="0" u="none" strike="noStrike" cap="none" normalizeH="0" baseline="0" dirty="0" smtClean="0">
                <a:ln>
                  <a:noFill/>
                </a:ln>
                <a:solidFill>
                  <a:srgbClr val="404040"/>
                </a:solidFill>
                <a:effectLst/>
                <a:latin typeface="Calibri"/>
                <a:ea typeface="Times New Roman" pitchFamily="18" charset="0"/>
                <a:cs typeface="Times New Roman" pitchFamily="18" charset="0"/>
              </a:rPr>
              <a:t>’</a:t>
            </a:r>
            <a:r>
              <a:rPr kumimoji="0" lang="it-IT" sz="1400" b="0" i="0" u="none" strike="noStrike" cap="none" normalizeH="0" baseline="0" dirty="0" smtClean="0">
                <a:ln>
                  <a:noFill/>
                </a:ln>
                <a:solidFill>
                  <a:srgbClr val="404040"/>
                </a:solidFill>
                <a:effectLst/>
                <a:latin typeface="Trebuchet MS" pitchFamily="34" charset="0"/>
                <a:ea typeface="Times New Roman" pitchFamily="18" charset="0"/>
                <a:cs typeface="Times New Roman" pitchFamily="18" charset="0"/>
              </a:rPr>
              <a:t>ambito metropolitano;</a:t>
            </a:r>
          </a:p>
          <a:p>
            <a:pPr marL="536575" marR="0" lvl="0" indent="-261938" algn="l" defTabSz="914400" rtl="0" eaLnBrk="1" fontAlgn="base" latinLnBrk="0" hangingPunct="1">
              <a:lnSpc>
                <a:spcPct val="100000"/>
              </a:lnSpc>
              <a:spcBef>
                <a:spcPct val="0"/>
              </a:spcBef>
              <a:spcAft>
                <a:spcPct val="0"/>
              </a:spcAft>
              <a:buClrTx/>
              <a:buSzTx/>
              <a:buFont typeface="+mj-lt"/>
              <a:buAutoNum type="alphaLcParenR"/>
              <a:tabLst/>
            </a:pPr>
            <a:r>
              <a:rPr lang="it-IT" sz="1600" b="1" dirty="0" smtClean="0">
                <a:solidFill>
                  <a:srgbClr val="FF0000"/>
                </a:solidFill>
                <a:latin typeface="Arial Narrow" pitchFamily="34" charset="0"/>
                <a:ea typeface="Times New Roman" pitchFamily="18" charset="0"/>
                <a:cs typeface="Times New Roman" pitchFamily="18" charset="0"/>
              </a:rPr>
              <a:t>promozione e coordinamento dello sviluppo economico e sociale</a:t>
            </a:r>
            <a:r>
              <a:rPr kumimoji="0" lang="it-IT" sz="1400" b="0" i="0" u="none" strike="noStrike" cap="none" normalizeH="0" baseline="0" dirty="0" smtClean="0">
                <a:ln>
                  <a:noFill/>
                </a:ln>
                <a:solidFill>
                  <a:srgbClr val="404040"/>
                </a:solidFill>
                <a:effectLst/>
                <a:latin typeface="Trebuchet MS" pitchFamily="34" charset="0"/>
                <a:ea typeface="Times New Roman" pitchFamily="18" charset="0"/>
                <a:cs typeface="Times New Roman" pitchFamily="18" charset="0"/>
              </a:rPr>
              <a:t>, anche assicurando sostegno e supporto alle attività economiche e di ricerca innovative e coerenti con la vocazione della città metropolitana come delineata nel piano strategico del territorio di cui alla lettera a);</a:t>
            </a:r>
          </a:p>
          <a:p>
            <a:pPr marL="536575" marR="0" lvl="0" indent="-261938" algn="l" defTabSz="914400" rtl="0" eaLnBrk="1" fontAlgn="base" latinLnBrk="0" hangingPunct="1">
              <a:lnSpc>
                <a:spcPct val="100000"/>
              </a:lnSpc>
              <a:spcBef>
                <a:spcPct val="0"/>
              </a:spcBef>
              <a:spcAft>
                <a:spcPct val="0"/>
              </a:spcAft>
              <a:buClrTx/>
              <a:buSzTx/>
              <a:buFont typeface="+mj-lt"/>
              <a:buAutoNum type="alphaLcParenR"/>
              <a:tabLst/>
            </a:pPr>
            <a:r>
              <a:rPr lang="it-IT" sz="1600" b="1" dirty="0" smtClean="0">
                <a:solidFill>
                  <a:srgbClr val="FF0000"/>
                </a:solidFill>
                <a:latin typeface="Arial Narrow" pitchFamily="34" charset="0"/>
                <a:ea typeface="Times New Roman" pitchFamily="18" charset="0"/>
                <a:cs typeface="Times New Roman" pitchFamily="18" charset="0"/>
              </a:rPr>
              <a:t>promozione e coordinamento dei sistemi di informatizzazione </a:t>
            </a:r>
            <a:r>
              <a:rPr kumimoji="0" lang="it-IT" sz="1400" b="0" i="0" u="none" strike="noStrike" cap="none" normalizeH="0" baseline="0" dirty="0" smtClean="0">
                <a:ln>
                  <a:noFill/>
                </a:ln>
                <a:solidFill>
                  <a:srgbClr val="404040"/>
                </a:solidFill>
                <a:effectLst/>
                <a:latin typeface="Trebuchet MS" pitchFamily="34" charset="0"/>
                <a:ea typeface="Times New Roman" pitchFamily="18" charset="0"/>
                <a:cs typeface="Times New Roman" pitchFamily="18" charset="0"/>
              </a:rPr>
              <a:t>e di digitalizzazione in ambito metropolitano.</a:t>
            </a:r>
          </a:p>
        </p:txBody>
      </p:sp>
    </p:spTree>
    <p:extLst>
      <p:ext uri="{BB962C8B-B14F-4D97-AF65-F5344CB8AC3E}">
        <p14:creationId xmlns:p14="http://schemas.microsoft.com/office/powerpoint/2010/main" val="760758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5"/>
          <p:cNvSpPr>
            <a:spLocks noChangeShapeType="1"/>
          </p:cNvSpPr>
          <p:nvPr/>
        </p:nvSpPr>
        <p:spPr bwMode="auto">
          <a:xfrm>
            <a:off x="549275" y="838200"/>
            <a:ext cx="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73735" name="Picture 6" descr="LateraleLogoPerPpt"/>
          <p:cNvPicPr>
            <a:picLocks noChangeAspect="1" noChangeArrowheads="1"/>
          </p:cNvPicPr>
          <p:nvPr/>
        </p:nvPicPr>
        <p:blipFill>
          <a:blip r:embed="rId3" cstate="print">
            <a:duotone>
              <a:schemeClr val="accent1">
                <a:shade val="45000"/>
                <a:satMod val="135000"/>
              </a:schemeClr>
              <a:prstClr val="white"/>
            </a:duotone>
            <a:extLst/>
          </a:blip>
          <a:srcRect l="32469" t="18527" b="6009"/>
          <a:stretch>
            <a:fillRect/>
          </a:stretch>
        </p:blipFill>
        <p:spPr bwMode="auto">
          <a:xfrm>
            <a:off x="0" y="0"/>
            <a:ext cx="548640" cy="6858000"/>
          </a:xfrm>
          <a:prstGeom prst="rect">
            <a:avLst/>
          </a:prstGeom>
          <a:noFill/>
          <a:ln>
            <a:noFill/>
          </a:ln>
        </p:spPr>
      </p:pic>
      <p:sp>
        <p:nvSpPr>
          <p:cNvPr id="205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Wingdings" pitchFamily="2" charset="2"/>
              <a:buNone/>
            </a:pPr>
            <a:endParaRPr lang="en-US">
              <a:latin typeface="Calibri" pitchFamily="34" charset="0"/>
            </a:endParaRPr>
          </a:p>
        </p:txBody>
      </p:sp>
      <p:sp>
        <p:nvSpPr>
          <p:cNvPr id="11" name="Line 2"/>
          <p:cNvSpPr>
            <a:spLocks noChangeShapeType="1"/>
          </p:cNvSpPr>
          <p:nvPr/>
        </p:nvSpPr>
        <p:spPr bwMode="auto">
          <a:xfrm>
            <a:off x="549275" y="838200"/>
            <a:ext cx="8451850" cy="0"/>
          </a:xfrm>
          <a:prstGeom prst="line">
            <a:avLst/>
          </a:prstGeom>
          <a:noFill/>
          <a:ln w="15875">
            <a:solidFill>
              <a:schemeClr val="accent2">
                <a:lumMod val="40000"/>
                <a:lumOff val="60000"/>
              </a:schemeClr>
            </a:solidFill>
            <a:round/>
            <a:headEnd/>
            <a:tailEnd/>
          </a:ln>
          <a:extLst/>
        </p:spPr>
        <p:txBody>
          <a:bodyPr wrap="none" anchor="ctr"/>
          <a:lstStyle/>
          <a:p>
            <a:pPr fontAlgn="auto">
              <a:spcBef>
                <a:spcPts val="0"/>
              </a:spcBef>
              <a:spcAft>
                <a:spcPts val="0"/>
              </a:spcAft>
              <a:defRPr/>
            </a:pPr>
            <a:endParaRPr lang="it-IT">
              <a:latin typeface="+mn-l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 name="Rettangolo 7"/>
          <p:cNvSpPr/>
          <p:nvPr/>
        </p:nvSpPr>
        <p:spPr>
          <a:xfrm>
            <a:off x="677003" y="1340768"/>
            <a:ext cx="8064896" cy="32316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63538" indent="-363538" algn="just">
              <a:lnSpc>
                <a:spcPct val="150000"/>
              </a:lnSpc>
            </a:pPr>
            <a:r>
              <a:rPr lang="it-IT" sz="2000" b="1" i="1" dirty="0" smtClean="0">
                <a:latin typeface="Arial Narrow" pitchFamily="34" charset="0"/>
              </a:rPr>
              <a:t>Limitandoci alla </a:t>
            </a:r>
            <a:r>
              <a:rPr lang="it-IT" sz="2000" b="1" i="1" dirty="0" err="1" smtClean="0">
                <a:latin typeface="Arial Narrow" pitchFamily="34" charset="0"/>
              </a:rPr>
              <a:t>L.R.</a:t>
            </a:r>
            <a:r>
              <a:rPr lang="it-IT" sz="2000" b="1" i="1" dirty="0" smtClean="0">
                <a:latin typeface="Arial Narrow" pitchFamily="34" charset="0"/>
              </a:rPr>
              <a:t> 8/2014, focalizziamo due finalità:</a:t>
            </a:r>
          </a:p>
          <a:p>
            <a:pPr marL="363538" indent="-363538" algn="just">
              <a:lnSpc>
                <a:spcPct val="150000"/>
              </a:lnSpc>
              <a:buFont typeface="Wingdings" pitchFamily="2" charset="2"/>
              <a:buChar char="q"/>
            </a:pPr>
            <a:r>
              <a:rPr lang="it-IT" sz="2800" b="1" dirty="0" smtClean="0">
                <a:latin typeface="Arial Narrow" pitchFamily="34" charset="0"/>
              </a:rPr>
              <a:t>Razionalizzazione dei servizi</a:t>
            </a:r>
          </a:p>
          <a:p>
            <a:pPr marL="363538" indent="-363538" algn="just">
              <a:lnSpc>
                <a:spcPct val="150000"/>
              </a:lnSpc>
              <a:buFont typeface="Wingdings" pitchFamily="2" charset="2"/>
              <a:buChar char="q"/>
            </a:pPr>
            <a:r>
              <a:rPr lang="it-IT" sz="2800" b="1" dirty="0" smtClean="0">
                <a:latin typeface="Arial Narrow" pitchFamily="34" charset="0"/>
              </a:rPr>
              <a:t>Coordinamento e pianificazione dello sviluppo</a:t>
            </a:r>
          </a:p>
          <a:p>
            <a:pPr marL="363538" indent="-363538" algn="ctr">
              <a:lnSpc>
                <a:spcPct val="150000"/>
              </a:lnSpc>
            </a:pPr>
            <a:r>
              <a:rPr lang="it-IT" sz="2000" b="1" i="1" dirty="0" smtClean="0">
                <a:latin typeface="Arial Narrow" pitchFamily="34" charset="0"/>
              </a:rPr>
              <a:t>C’è coerenza  con il disegno territoriale che la legge ha realizzato? Ovvero, essa è stata pensata con riferimento a funzioni da governare o processi di sviluppo da coordinare?</a:t>
            </a:r>
          </a:p>
        </p:txBody>
      </p:sp>
      <p:sp>
        <p:nvSpPr>
          <p:cNvPr id="9" name="CasellaDiTesto 8"/>
          <p:cNvSpPr txBox="1"/>
          <p:nvPr/>
        </p:nvSpPr>
        <p:spPr>
          <a:xfrm>
            <a:off x="827584" y="332656"/>
            <a:ext cx="8082790" cy="461665"/>
          </a:xfrm>
          <a:prstGeom prst="rect">
            <a:avLst/>
          </a:prstGeom>
          <a:noFill/>
        </p:spPr>
        <p:txBody>
          <a:bodyPr wrap="none" rtlCol="0">
            <a:spAutoFit/>
          </a:bodyPr>
          <a:lstStyle/>
          <a:p>
            <a:r>
              <a:rPr lang="it-IT" sz="2400" b="1" dirty="0" smtClean="0"/>
              <a:t>Liberi Consorzi (LC) e Città Metropolitane (</a:t>
            </a:r>
            <a:r>
              <a:rPr lang="it-IT" sz="2400" b="1" dirty="0" err="1" smtClean="0"/>
              <a:t>CM</a:t>
            </a:r>
            <a:r>
              <a:rPr lang="it-IT" sz="2400" b="1" dirty="0" smtClean="0"/>
              <a:t>) : quali finalità?</a:t>
            </a:r>
            <a:endParaRPr lang="it-IT" sz="2400" b="1" dirty="0"/>
          </a:p>
        </p:txBody>
      </p:sp>
      <p:sp>
        <p:nvSpPr>
          <p:cNvPr id="10" name="CasellaDiTesto 9"/>
          <p:cNvSpPr txBox="1"/>
          <p:nvPr/>
        </p:nvSpPr>
        <p:spPr>
          <a:xfrm>
            <a:off x="827585" y="5229200"/>
            <a:ext cx="7992888" cy="830997"/>
          </a:xfrm>
          <a:prstGeom prst="rect">
            <a:avLst/>
          </a:prstGeom>
          <a:noFill/>
        </p:spPr>
        <p:txBody>
          <a:bodyPr wrap="square" rtlCol="0">
            <a:spAutoFit/>
          </a:bodyPr>
          <a:lstStyle/>
          <a:p>
            <a:r>
              <a:rPr lang="it-IT" sz="2400" b="1" i="1" dirty="0" smtClean="0"/>
              <a:t>Lo possiamo  verificare con riferimento alle caratteristiche dei territori individuati</a:t>
            </a:r>
            <a:endParaRPr lang="it-IT" sz="2400" b="1" i="1" dirty="0"/>
          </a:p>
        </p:txBody>
      </p:sp>
    </p:spTree>
    <p:extLst>
      <p:ext uri="{BB962C8B-B14F-4D97-AF65-F5344CB8AC3E}">
        <p14:creationId xmlns:p14="http://schemas.microsoft.com/office/powerpoint/2010/main" val="760758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nobile\Desktop\Relazio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73490"/>
            <a:ext cx="3605932" cy="48808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389" y="1373491"/>
            <a:ext cx="3282677" cy="4973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539552" y="476672"/>
            <a:ext cx="806489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63538" indent="-363538" algn="just">
              <a:lnSpc>
                <a:spcPct val="150000"/>
              </a:lnSpc>
            </a:pPr>
            <a:r>
              <a:rPr lang="it-IT" sz="1600" b="1" i="1" dirty="0" smtClean="0">
                <a:latin typeface="Arial Narrow" pitchFamily="34" charset="0"/>
              </a:rPr>
              <a:t>Questa verifica è stata effettuata in un «Approfondimento», a </a:t>
            </a:r>
            <a:r>
              <a:rPr lang="it-IT" sz="1600" b="1" i="1" dirty="0" err="1" smtClean="0">
                <a:latin typeface="Arial Narrow" pitchFamily="34" charset="0"/>
              </a:rPr>
              <a:t>pag</a:t>
            </a:r>
            <a:r>
              <a:rPr lang="it-IT" sz="1600" b="1" i="1" dirty="0" smtClean="0">
                <a:latin typeface="Arial Narrow" pitchFamily="34" charset="0"/>
              </a:rPr>
              <a:t> 160 della «Relazione sulla situazione economica della Regione Siciliana» presentata a luglio 2014 all’ARS*</a:t>
            </a:r>
          </a:p>
        </p:txBody>
      </p:sp>
      <p:sp>
        <p:nvSpPr>
          <p:cNvPr id="3" name="CasellaDiTesto 2"/>
          <p:cNvSpPr txBox="1"/>
          <p:nvPr/>
        </p:nvSpPr>
        <p:spPr>
          <a:xfrm>
            <a:off x="251520" y="6453336"/>
            <a:ext cx="5688480" cy="307777"/>
          </a:xfrm>
          <a:prstGeom prst="rect">
            <a:avLst/>
          </a:prstGeom>
          <a:noFill/>
        </p:spPr>
        <p:txBody>
          <a:bodyPr wrap="none" rtlCol="0">
            <a:spAutoFit/>
          </a:bodyPr>
          <a:lstStyle/>
          <a:p>
            <a:r>
              <a:rPr lang="it-IT" sz="1400" i="1" dirty="0"/>
              <a:t>* </a:t>
            </a:r>
            <a:r>
              <a:rPr lang="it-IT" sz="1400" i="1" dirty="0" smtClean="0"/>
              <a:t>Sul portale della </a:t>
            </a:r>
            <a:r>
              <a:rPr lang="it-IT" sz="1400" i="1" dirty="0"/>
              <a:t>R</a:t>
            </a:r>
            <a:r>
              <a:rPr lang="it-IT" sz="1400" i="1" dirty="0" smtClean="0"/>
              <a:t>egione Siciliana - Servizio Statistica ed Analisi economica</a:t>
            </a:r>
            <a:endParaRPr lang="it-IT" sz="1400" i="1" dirty="0"/>
          </a:p>
        </p:txBody>
      </p:sp>
    </p:spTree>
    <p:extLst>
      <p:ext uri="{BB962C8B-B14F-4D97-AF65-F5344CB8AC3E}">
        <p14:creationId xmlns:p14="http://schemas.microsoft.com/office/powerpoint/2010/main" val="2781435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5"/>
          <p:cNvSpPr>
            <a:spLocks noChangeShapeType="1"/>
          </p:cNvSpPr>
          <p:nvPr/>
        </p:nvSpPr>
        <p:spPr bwMode="auto">
          <a:xfrm>
            <a:off x="549275" y="838200"/>
            <a:ext cx="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73735" name="Picture 6" descr="LateraleLogoPerPpt"/>
          <p:cNvPicPr>
            <a:picLocks noChangeAspect="1" noChangeArrowheads="1"/>
          </p:cNvPicPr>
          <p:nvPr/>
        </p:nvPicPr>
        <p:blipFill>
          <a:blip r:embed="rId3" cstate="print">
            <a:duotone>
              <a:schemeClr val="accent1">
                <a:shade val="45000"/>
                <a:satMod val="135000"/>
              </a:schemeClr>
              <a:prstClr val="white"/>
            </a:duotone>
            <a:extLst/>
          </a:blip>
          <a:srcRect l="32469" t="18527" b="6009"/>
          <a:stretch>
            <a:fillRect/>
          </a:stretch>
        </p:blipFill>
        <p:spPr bwMode="auto">
          <a:xfrm>
            <a:off x="0" y="0"/>
            <a:ext cx="548640" cy="6858000"/>
          </a:xfrm>
          <a:prstGeom prst="rect">
            <a:avLst/>
          </a:prstGeom>
          <a:noFill/>
          <a:ln>
            <a:noFill/>
          </a:ln>
        </p:spPr>
      </p:pic>
      <p:sp>
        <p:nvSpPr>
          <p:cNvPr id="205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Wingdings" pitchFamily="2" charset="2"/>
              <a:buNone/>
            </a:pPr>
            <a:endParaRPr lang="en-US">
              <a:latin typeface="Calibri" pitchFamily="34" charset="0"/>
            </a:endParaRPr>
          </a:p>
        </p:txBody>
      </p:sp>
      <p:sp>
        <p:nvSpPr>
          <p:cNvPr id="11" name="Line 2"/>
          <p:cNvSpPr>
            <a:spLocks noChangeShapeType="1"/>
          </p:cNvSpPr>
          <p:nvPr/>
        </p:nvSpPr>
        <p:spPr bwMode="auto">
          <a:xfrm>
            <a:off x="549275" y="838200"/>
            <a:ext cx="8451850" cy="0"/>
          </a:xfrm>
          <a:prstGeom prst="line">
            <a:avLst/>
          </a:prstGeom>
          <a:noFill/>
          <a:ln w="15875">
            <a:solidFill>
              <a:schemeClr val="accent2">
                <a:lumMod val="40000"/>
                <a:lumOff val="60000"/>
              </a:schemeClr>
            </a:solidFill>
            <a:round/>
            <a:headEnd/>
            <a:tailEnd/>
          </a:ln>
          <a:extLst/>
        </p:spPr>
        <p:txBody>
          <a:bodyPr wrap="none" anchor="ctr"/>
          <a:lstStyle/>
          <a:p>
            <a:pPr fontAlgn="auto">
              <a:spcBef>
                <a:spcPts val="0"/>
              </a:spcBef>
              <a:spcAft>
                <a:spcPts val="0"/>
              </a:spcAft>
              <a:defRPr/>
            </a:pPr>
            <a:endParaRPr lang="it-IT">
              <a:latin typeface="+mn-lt"/>
            </a:endParaRPr>
          </a:p>
        </p:txBody>
      </p:sp>
      <p:sp>
        <p:nvSpPr>
          <p:cNvPr id="7" name="CasellaDiTesto 6"/>
          <p:cNvSpPr txBox="1"/>
          <p:nvPr/>
        </p:nvSpPr>
        <p:spPr>
          <a:xfrm>
            <a:off x="611560" y="188640"/>
            <a:ext cx="4847609" cy="461665"/>
          </a:xfrm>
          <a:prstGeom prst="rect">
            <a:avLst/>
          </a:prstGeom>
          <a:noFill/>
        </p:spPr>
        <p:txBody>
          <a:bodyPr wrap="none" rtlCol="0">
            <a:spAutoFit/>
          </a:bodyPr>
          <a:lstStyle/>
          <a:p>
            <a:r>
              <a:rPr lang="it-IT" sz="2400" b="1" dirty="0" smtClean="0"/>
              <a:t>I territori  disegnati dalla </a:t>
            </a:r>
            <a:r>
              <a:rPr lang="it-IT" sz="2400" b="1" dirty="0" err="1" smtClean="0"/>
              <a:t>L.R.</a:t>
            </a:r>
            <a:r>
              <a:rPr lang="it-IT" sz="2400" b="1" dirty="0" smtClean="0"/>
              <a:t> 8/2014</a:t>
            </a:r>
            <a:endParaRPr lang="it-IT" sz="2400" b="1" dirty="0"/>
          </a:p>
        </p:txBody>
      </p:sp>
      <p:pic>
        <p:nvPicPr>
          <p:cNvPr id="8"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480" y="692696"/>
            <a:ext cx="9101520" cy="585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sellaDiTesto 8"/>
          <p:cNvSpPr txBox="1"/>
          <p:nvPr/>
        </p:nvSpPr>
        <p:spPr>
          <a:xfrm>
            <a:off x="539552" y="908720"/>
            <a:ext cx="2736304" cy="1200329"/>
          </a:xfrm>
          <a:prstGeom prst="rect">
            <a:avLst/>
          </a:prstGeom>
          <a:noFill/>
        </p:spPr>
        <p:txBody>
          <a:bodyPr wrap="square" rtlCol="0">
            <a:spAutoFit/>
          </a:bodyPr>
          <a:lstStyle/>
          <a:p>
            <a:r>
              <a:rPr lang="it-IT" i="1" dirty="0" smtClean="0"/>
              <a:t>La riproposizione delle </a:t>
            </a:r>
            <a:r>
              <a:rPr lang="it-IT" i="1" dirty="0" err="1" smtClean="0"/>
              <a:t>CM</a:t>
            </a:r>
            <a:endParaRPr lang="it-IT" i="1" dirty="0" smtClean="0"/>
          </a:p>
          <a:p>
            <a:r>
              <a:rPr lang="it-IT" i="1" dirty="0" smtClean="0"/>
              <a:t>ex L. R. 9/86 ha creato LC </a:t>
            </a:r>
          </a:p>
          <a:p>
            <a:r>
              <a:rPr lang="it-IT" i="1" dirty="0" smtClean="0"/>
              <a:t>disarticolati a </a:t>
            </a:r>
          </a:p>
          <a:p>
            <a:r>
              <a:rPr lang="it-IT" i="1" dirty="0" smtClean="0"/>
              <a:t>PA  e CT</a:t>
            </a:r>
          </a:p>
        </p:txBody>
      </p:sp>
      <p:sp>
        <p:nvSpPr>
          <p:cNvPr id="10" name="CasellaDiTesto 9"/>
          <p:cNvSpPr txBox="1"/>
          <p:nvPr/>
        </p:nvSpPr>
        <p:spPr>
          <a:xfrm>
            <a:off x="755576" y="4941168"/>
            <a:ext cx="4976042" cy="1200329"/>
          </a:xfrm>
          <a:prstGeom prst="rect">
            <a:avLst/>
          </a:prstGeom>
          <a:noFill/>
        </p:spPr>
        <p:txBody>
          <a:bodyPr wrap="none" rtlCol="0">
            <a:spAutoFit/>
          </a:bodyPr>
          <a:lstStyle/>
          <a:p>
            <a:r>
              <a:rPr lang="it-IT" b="1" i="1" dirty="0" smtClean="0"/>
              <a:t>La discontinuità </a:t>
            </a:r>
          </a:p>
          <a:p>
            <a:r>
              <a:rPr lang="it-IT" b="1" i="1" dirty="0" smtClean="0"/>
              <a:t>territoriale ostacola:</a:t>
            </a:r>
          </a:p>
          <a:p>
            <a:pPr>
              <a:buFont typeface="Wingdings" pitchFamily="2" charset="2"/>
              <a:buChar char="§"/>
            </a:pPr>
            <a:r>
              <a:rPr lang="it-IT" b="1" i="1" dirty="0" smtClean="0"/>
              <a:t>la condivisione e l’accessibilità ai servizi</a:t>
            </a:r>
          </a:p>
          <a:p>
            <a:pPr>
              <a:buFont typeface="Wingdings" pitchFamily="2" charset="2"/>
              <a:buChar char="§"/>
            </a:pPr>
            <a:r>
              <a:rPr lang="it-IT" b="1" i="1" dirty="0" smtClean="0"/>
              <a:t>il coordinamento e l’efficacia di azioni di sviluppo</a:t>
            </a:r>
          </a:p>
        </p:txBody>
      </p:sp>
    </p:spTree>
    <p:extLst>
      <p:ext uri="{BB962C8B-B14F-4D97-AF65-F5344CB8AC3E}">
        <p14:creationId xmlns:p14="http://schemas.microsoft.com/office/powerpoint/2010/main" val="760758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5"/>
          <p:cNvSpPr>
            <a:spLocks noChangeShapeType="1"/>
          </p:cNvSpPr>
          <p:nvPr/>
        </p:nvSpPr>
        <p:spPr bwMode="auto">
          <a:xfrm>
            <a:off x="549275" y="838200"/>
            <a:ext cx="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73735" name="Picture 6" descr="LateraleLogoPerPpt"/>
          <p:cNvPicPr>
            <a:picLocks noChangeAspect="1" noChangeArrowheads="1"/>
          </p:cNvPicPr>
          <p:nvPr/>
        </p:nvPicPr>
        <p:blipFill>
          <a:blip r:embed="rId3" cstate="print">
            <a:duotone>
              <a:schemeClr val="accent1">
                <a:shade val="45000"/>
                <a:satMod val="135000"/>
              </a:schemeClr>
              <a:prstClr val="white"/>
            </a:duotone>
            <a:extLst/>
          </a:blip>
          <a:srcRect l="32469" t="18527" b="6009"/>
          <a:stretch>
            <a:fillRect/>
          </a:stretch>
        </p:blipFill>
        <p:spPr bwMode="auto">
          <a:xfrm>
            <a:off x="0" y="0"/>
            <a:ext cx="548640" cy="6858000"/>
          </a:xfrm>
          <a:prstGeom prst="rect">
            <a:avLst/>
          </a:prstGeom>
          <a:noFill/>
          <a:ln>
            <a:noFill/>
          </a:ln>
        </p:spPr>
      </p:pic>
      <p:sp>
        <p:nvSpPr>
          <p:cNvPr id="205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Wingdings" pitchFamily="2" charset="2"/>
              <a:buNone/>
            </a:pPr>
            <a:endParaRPr lang="en-US">
              <a:latin typeface="Calibri" pitchFamily="34" charset="0"/>
            </a:endParaRPr>
          </a:p>
        </p:txBody>
      </p:sp>
      <p:sp>
        <p:nvSpPr>
          <p:cNvPr id="11" name="Line 2"/>
          <p:cNvSpPr>
            <a:spLocks noChangeShapeType="1"/>
          </p:cNvSpPr>
          <p:nvPr/>
        </p:nvSpPr>
        <p:spPr bwMode="auto">
          <a:xfrm>
            <a:off x="549275" y="838200"/>
            <a:ext cx="8451850" cy="0"/>
          </a:xfrm>
          <a:prstGeom prst="line">
            <a:avLst/>
          </a:prstGeom>
          <a:noFill/>
          <a:ln w="15875">
            <a:solidFill>
              <a:schemeClr val="accent2">
                <a:lumMod val="40000"/>
                <a:lumOff val="60000"/>
              </a:schemeClr>
            </a:solidFill>
            <a:round/>
            <a:headEnd/>
            <a:tailEnd/>
          </a:ln>
          <a:extLst/>
        </p:spPr>
        <p:txBody>
          <a:bodyPr wrap="none" anchor="ctr"/>
          <a:lstStyle/>
          <a:p>
            <a:pPr fontAlgn="auto">
              <a:spcBef>
                <a:spcPts val="0"/>
              </a:spcBef>
              <a:spcAft>
                <a:spcPts val="0"/>
              </a:spcAft>
              <a:defRPr/>
            </a:pPr>
            <a:endParaRPr lang="it-IT">
              <a:latin typeface="+mn-lt"/>
            </a:endParaRPr>
          </a:p>
        </p:txBody>
      </p:sp>
      <p:pic>
        <p:nvPicPr>
          <p:cNvPr id="37890" name="Picture 2"/>
          <p:cNvPicPr>
            <a:picLocks noChangeAspect="1" noChangeArrowheads="1"/>
          </p:cNvPicPr>
          <p:nvPr/>
        </p:nvPicPr>
        <p:blipFill>
          <a:blip r:embed="rId4" cstate="print"/>
          <a:srcRect/>
          <a:stretch>
            <a:fillRect/>
          </a:stretch>
        </p:blipFill>
        <p:spPr bwMode="auto">
          <a:xfrm rot="180000">
            <a:off x="988277" y="1118414"/>
            <a:ext cx="7573845" cy="5399682"/>
          </a:xfrm>
          <a:prstGeom prst="rect">
            <a:avLst/>
          </a:prstGeom>
          <a:noFill/>
          <a:ln w="9525">
            <a:noFill/>
            <a:miter lim="800000"/>
            <a:headEnd/>
            <a:tailEnd/>
          </a:ln>
        </p:spPr>
      </p:pic>
      <p:sp>
        <p:nvSpPr>
          <p:cNvPr id="8" name="CasellaDiTesto 7"/>
          <p:cNvSpPr txBox="1"/>
          <p:nvPr/>
        </p:nvSpPr>
        <p:spPr>
          <a:xfrm>
            <a:off x="611560" y="188640"/>
            <a:ext cx="6401240" cy="461665"/>
          </a:xfrm>
          <a:prstGeom prst="rect">
            <a:avLst/>
          </a:prstGeom>
          <a:noFill/>
        </p:spPr>
        <p:txBody>
          <a:bodyPr wrap="none" rtlCol="0">
            <a:spAutoFit/>
          </a:bodyPr>
          <a:lstStyle/>
          <a:p>
            <a:r>
              <a:rPr lang="it-IT" sz="2400" b="1" dirty="0" smtClean="0"/>
              <a:t>La condivisione e l’accessibilità dei servizi : le </a:t>
            </a:r>
            <a:r>
              <a:rPr lang="it-IT" sz="2400" b="1" dirty="0" err="1" smtClean="0"/>
              <a:t>CM</a:t>
            </a:r>
            <a:endParaRPr lang="it-IT" sz="2400" b="1" dirty="0"/>
          </a:p>
        </p:txBody>
      </p:sp>
      <p:sp>
        <p:nvSpPr>
          <p:cNvPr id="10" name="CasellaDiTesto 9"/>
          <p:cNvSpPr txBox="1"/>
          <p:nvPr/>
        </p:nvSpPr>
        <p:spPr>
          <a:xfrm>
            <a:off x="611560" y="929706"/>
            <a:ext cx="2689454" cy="1815882"/>
          </a:xfrm>
          <a:prstGeom prst="rect">
            <a:avLst/>
          </a:prstGeom>
          <a:noFill/>
        </p:spPr>
        <p:txBody>
          <a:bodyPr wrap="none" rtlCol="0">
            <a:spAutoFit/>
          </a:bodyPr>
          <a:lstStyle/>
          <a:p>
            <a:r>
              <a:rPr lang="it-IT" sz="1600" i="1" dirty="0" smtClean="0"/>
              <a:t>…ma è ancora più importante </a:t>
            </a:r>
          </a:p>
          <a:p>
            <a:r>
              <a:rPr lang="it-IT" sz="1600" i="1" dirty="0" smtClean="0"/>
              <a:t>chiedersi se le CM realizzano</a:t>
            </a:r>
          </a:p>
          <a:p>
            <a:r>
              <a:rPr lang="it-IT" sz="1600" i="1" dirty="0" smtClean="0"/>
              <a:t>“un elevato grado di </a:t>
            </a:r>
          </a:p>
          <a:p>
            <a:r>
              <a:rPr lang="it-IT" sz="1600" i="1" dirty="0" smtClean="0"/>
              <a:t>integrazione in ordine </a:t>
            </a:r>
          </a:p>
          <a:p>
            <a:r>
              <a:rPr lang="it-IT" sz="1600" i="1" dirty="0" smtClean="0"/>
              <a:t>ai sevizi essenziali, al sistema </a:t>
            </a:r>
          </a:p>
          <a:p>
            <a:r>
              <a:rPr lang="it-IT" sz="1600" i="1" dirty="0" smtClean="0"/>
              <a:t>dei  trasporti  e allo sviluppo </a:t>
            </a:r>
          </a:p>
          <a:p>
            <a:r>
              <a:rPr lang="it-IT" sz="1600" i="1" dirty="0" smtClean="0"/>
              <a:t>economico e sociale”</a:t>
            </a:r>
            <a:endParaRPr lang="it-IT" sz="1600" i="1" dirty="0"/>
          </a:p>
        </p:txBody>
      </p:sp>
      <p:sp>
        <p:nvSpPr>
          <p:cNvPr id="12" name="CasellaDiTesto 11"/>
          <p:cNvSpPr txBox="1"/>
          <p:nvPr/>
        </p:nvSpPr>
        <p:spPr>
          <a:xfrm>
            <a:off x="971600" y="4725144"/>
            <a:ext cx="3402213" cy="1077218"/>
          </a:xfrm>
          <a:prstGeom prst="rect">
            <a:avLst/>
          </a:prstGeom>
          <a:noFill/>
        </p:spPr>
        <p:txBody>
          <a:bodyPr wrap="none" rtlCol="0">
            <a:spAutoFit/>
          </a:bodyPr>
          <a:lstStyle/>
          <a:p>
            <a:r>
              <a:rPr lang="it-IT" sz="1600" i="1" dirty="0" smtClean="0"/>
              <a:t>Secondo recenti analisi, la </a:t>
            </a:r>
          </a:p>
          <a:p>
            <a:r>
              <a:rPr lang="it-IT" sz="1600" i="1" dirty="0" smtClean="0"/>
              <a:t>gravitazione delle attività in Sicilia</a:t>
            </a:r>
          </a:p>
          <a:p>
            <a:r>
              <a:rPr lang="it-IT" sz="1600" i="1" dirty="0" smtClean="0"/>
              <a:t>non configura, in effetti, un sistema</a:t>
            </a:r>
          </a:p>
          <a:p>
            <a:r>
              <a:rPr lang="it-IT" sz="1600" i="1" dirty="0" smtClean="0"/>
              <a:t>tripolare, ma uno multipolare di servizi</a:t>
            </a:r>
            <a:endParaRPr lang="it-IT" sz="1600" i="1" dirty="0"/>
          </a:p>
        </p:txBody>
      </p:sp>
      <p:cxnSp>
        <p:nvCxnSpPr>
          <p:cNvPr id="3" name="Connettore 2 2"/>
          <p:cNvCxnSpPr/>
          <p:nvPr/>
        </p:nvCxnSpPr>
        <p:spPr>
          <a:xfrm flipH="1">
            <a:off x="3995936" y="2708920"/>
            <a:ext cx="450000" cy="33971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091387" y="2401143"/>
            <a:ext cx="961225" cy="307777"/>
          </a:xfrm>
          <a:prstGeom prst="rect">
            <a:avLst/>
          </a:prstGeom>
          <a:noFill/>
        </p:spPr>
        <p:txBody>
          <a:bodyPr wrap="none" rtlCol="0">
            <a:spAutoFit/>
          </a:bodyPr>
          <a:lstStyle/>
          <a:p>
            <a:r>
              <a:rPr lang="it-IT" sz="1400" b="1" dirty="0" smtClean="0">
                <a:solidFill>
                  <a:schemeClr val="accent1">
                    <a:lumMod val="75000"/>
                  </a:schemeClr>
                </a:solidFill>
              </a:rPr>
              <a:t>26 comuni</a:t>
            </a:r>
            <a:endParaRPr lang="it-IT" sz="1400" b="1" dirty="0">
              <a:solidFill>
                <a:schemeClr val="accent1">
                  <a:lumMod val="75000"/>
                </a:schemeClr>
              </a:solidFill>
            </a:endParaRPr>
          </a:p>
        </p:txBody>
      </p:sp>
      <p:cxnSp>
        <p:nvCxnSpPr>
          <p:cNvPr id="16" name="Connettore 2 15"/>
          <p:cNvCxnSpPr/>
          <p:nvPr/>
        </p:nvCxnSpPr>
        <p:spPr>
          <a:xfrm flipH="1">
            <a:off x="7668344" y="1888669"/>
            <a:ext cx="188996" cy="63558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7528039" y="1519337"/>
            <a:ext cx="961225" cy="307777"/>
          </a:xfrm>
          <a:prstGeom prst="rect">
            <a:avLst/>
          </a:prstGeom>
          <a:noFill/>
        </p:spPr>
        <p:txBody>
          <a:bodyPr wrap="none" rtlCol="0">
            <a:spAutoFit/>
          </a:bodyPr>
          <a:lstStyle/>
          <a:p>
            <a:r>
              <a:rPr lang="it-IT" sz="1400" b="1" dirty="0" smtClean="0">
                <a:solidFill>
                  <a:schemeClr val="accent1">
                    <a:lumMod val="75000"/>
                  </a:schemeClr>
                </a:solidFill>
              </a:rPr>
              <a:t>51 comuni</a:t>
            </a:r>
            <a:endParaRPr lang="it-IT" sz="1400" b="1" dirty="0">
              <a:solidFill>
                <a:schemeClr val="accent1">
                  <a:lumMod val="75000"/>
                </a:schemeClr>
              </a:solidFill>
            </a:endParaRPr>
          </a:p>
        </p:txBody>
      </p:sp>
      <p:sp>
        <p:nvSpPr>
          <p:cNvPr id="20" name="CasellaDiTesto 19"/>
          <p:cNvSpPr txBox="1"/>
          <p:nvPr/>
        </p:nvSpPr>
        <p:spPr>
          <a:xfrm>
            <a:off x="7683152" y="3933056"/>
            <a:ext cx="961225" cy="307777"/>
          </a:xfrm>
          <a:prstGeom prst="rect">
            <a:avLst/>
          </a:prstGeom>
          <a:noFill/>
        </p:spPr>
        <p:txBody>
          <a:bodyPr wrap="none" rtlCol="0">
            <a:spAutoFit/>
          </a:bodyPr>
          <a:lstStyle/>
          <a:p>
            <a:r>
              <a:rPr lang="it-IT" sz="1400" b="1" dirty="0" smtClean="0">
                <a:solidFill>
                  <a:schemeClr val="accent1">
                    <a:lumMod val="75000"/>
                  </a:schemeClr>
                </a:solidFill>
              </a:rPr>
              <a:t>27 comuni</a:t>
            </a:r>
            <a:endParaRPr lang="it-IT" sz="1400" b="1" dirty="0">
              <a:solidFill>
                <a:schemeClr val="accent1">
                  <a:lumMod val="75000"/>
                </a:schemeClr>
              </a:solidFill>
            </a:endParaRPr>
          </a:p>
        </p:txBody>
      </p:sp>
      <p:cxnSp>
        <p:nvCxnSpPr>
          <p:cNvPr id="21" name="Connettore 2 20"/>
          <p:cNvCxnSpPr/>
          <p:nvPr/>
        </p:nvCxnSpPr>
        <p:spPr>
          <a:xfrm flipH="1">
            <a:off x="7452320" y="4240833"/>
            <a:ext cx="405020" cy="12427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758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1698</TotalTime>
  <Words>2543</Words>
  <Application>Microsoft Office PowerPoint</Application>
  <PresentationFormat>Presentazione su schermo (4:3)</PresentationFormat>
  <Paragraphs>690</Paragraphs>
  <Slides>20</Slides>
  <Notes>18</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Giuseppe Nobile</dc:creator>
  <cp:lastModifiedBy>allegraf</cp:lastModifiedBy>
  <cp:revision>131</cp:revision>
  <dcterms:created xsi:type="dcterms:W3CDTF">2014-07-03T11:41:15Z</dcterms:created>
  <dcterms:modified xsi:type="dcterms:W3CDTF">2015-02-13T14:44:34Z</dcterms:modified>
</cp:coreProperties>
</file>