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9" r:id="rId4"/>
    <p:sldId id="267" r:id="rId5"/>
    <p:sldId id="262" r:id="rId6"/>
    <p:sldId id="278" r:id="rId7"/>
    <p:sldId id="319" r:id="rId8"/>
    <p:sldId id="307" r:id="rId9"/>
    <p:sldId id="320" r:id="rId10"/>
    <p:sldId id="308" r:id="rId11"/>
    <p:sldId id="270" r:id="rId12"/>
    <p:sldId id="271" r:id="rId13"/>
    <p:sldId id="272" r:id="rId14"/>
    <p:sldId id="273" r:id="rId15"/>
    <p:sldId id="277" r:id="rId16"/>
    <p:sldId id="276" r:id="rId17"/>
    <p:sldId id="285" r:id="rId18"/>
    <p:sldId id="309" r:id="rId19"/>
    <p:sldId id="318" r:id="rId20"/>
    <p:sldId id="282" r:id="rId21"/>
    <p:sldId id="283" r:id="rId22"/>
    <p:sldId id="310" r:id="rId23"/>
    <p:sldId id="311" r:id="rId24"/>
    <p:sldId id="286" r:id="rId25"/>
    <p:sldId id="287" r:id="rId26"/>
    <p:sldId id="289" r:id="rId27"/>
    <p:sldId id="290" r:id="rId28"/>
    <p:sldId id="305" r:id="rId29"/>
    <p:sldId id="322" r:id="rId30"/>
    <p:sldId id="312" r:id="rId31"/>
    <p:sldId id="294" r:id="rId32"/>
    <p:sldId id="295" r:id="rId33"/>
    <p:sldId id="313" r:id="rId34"/>
    <p:sldId id="314" r:id="rId35"/>
    <p:sldId id="298" r:id="rId36"/>
    <p:sldId id="299" r:id="rId37"/>
    <p:sldId id="300" r:id="rId38"/>
    <p:sldId id="301" r:id="rId39"/>
    <p:sldId id="302" r:id="rId40"/>
    <p:sldId id="303" r:id="rId41"/>
    <p:sldId id="315" r:id="rId42"/>
    <p:sldId id="321" r:id="rId4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 showGuides="1">
      <p:cViewPr>
        <p:scale>
          <a:sx n="90" d="100"/>
          <a:sy n="90" d="100"/>
        </p:scale>
        <p:origin x="-510" y="-306"/>
      </p:cViewPr>
      <p:guideLst>
        <p:guide orient="horz" pos="1335"/>
        <p:guide pos="2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Distribuzione%20per%20sess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Distribuzione%20per%20sess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Non%20Profi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Non%20Profi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Non%20Profi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Non%20Profi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Istituzion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Istituzioni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iccardo\Desktop\GDL%20prefettura%20CIS\Istituzioni.xlsx" TargetMode="External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Istituzioni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iccardo\Desktop\GDL%20prefettura%20CIS\Istituzion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cardo\Desktop\GDL%20prefettura%20CIS\Grafici%20Presentazion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iccardo\Desktop\GDL%20prefettura%20CIS\Grafici%20Presentazion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cumenti%20Utente\lecardan\GIUSEPPE\Giuseppe_istat\ISTAT\GDL_Prefettura_Ragusa\Giornata_Studio_Censimenti_ott_2014\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Foglio1!$F$103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34,3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Foglio1!$F$105:$F$108</c:f>
              <c:numCache>
                <c:formatCode>0.0</c:formatCode>
                <c:ptCount val="4"/>
                <c:pt idx="0">
                  <c:v>58.712439829045053</c:v>
                </c:pt>
                <c:pt idx="1">
                  <c:v>53.635318995587546</c:v>
                </c:pt>
                <c:pt idx="2" formatCode="0.00">
                  <c:v>34.279520016134143</c:v>
                </c:pt>
                <c:pt idx="3">
                  <c:v>67.904074622632592</c:v>
                </c:pt>
              </c:numCache>
            </c:numRef>
          </c:val>
        </c:ser>
        <c:ser>
          <c:idx val="1"/>
          <c:order val="1"/>
          <c:tx>
            <c:strRef>
              <c:f>Foglio1!$G$103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65,7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Foglio1!$G$105:$G$108</c:f>
              <c:numCache>
                <c:formatCode>0.0</c:formatCode>
                <c:ptCount val="4"/>
                <c:pt idx="0">
                  <c:v>41.287560170954961</c:v>
                </c:pt>
                <c:pt idx="1">
                  <c:v>46.364681004412311</c:v>
                </c:pt>
                <c:pt idx="2" formatCode="0.00">
                  <c:v>65.720479983866085</c:v>
                </c:pt>
                <c:pt idx="3">
                  <c:v>32.095925377367408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71733632"/>
        <c:axId val="71736320"/>
      </c:barChart>
      <c:catAx>
        <c:axId val="71733632"/>
        <c:scaling>
          <c:orientation val="minMax"/>
        </c:scaling>
        <c:delete val="1"/>
        <c:axPos val="l"/>
        <c:majorTickMark val="out"/>
        <c:minorTickMark val="none"/>
        <c:tickLblPos val="none"/>
        <c:crossAx val="71736320"/>
        <c:crosses val="autoZero"/>
        <c:auto val="1"/>
        <c:lblAlgn val="ctr"/>
        <c:lblOffset val="100"/>
        <c:noMultiLvlLbl val="0"/>
      </c:catAx>
      <c:valAx>
        <c:axId val="7173632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71733632"/>
        <c:crosses val="max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338931035957851"/>
          <c:y val="2.81292720372628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2468351924954023"/>
          <c:y val="0.17988895902780086"/>
          <c:w val="0.49675807165444441"/>
          <c:h val="0.74978755292719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Internazionalizzazione!$A$14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7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1.0375821983088606E-2"/>
                  <c:y val="-2.8188901228443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2997985637428211E-3"/>
                  <c:y val="7.744026139177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4693014388647823E-2"/>
                  <c:y val="0.22758016332276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7761854308193641E-3"/>
                  <c:y val="-1.666856723245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772088471215989"/>
                  <c:y val="4.011234885962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00" b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(Internazionalizzazione!$B$11,Internazionalizzazione!$D$11)</c:f>
              <c:strCache>
                <c:ptCount val="2"/>
                <c:pt idx="0">
                  <c:v>Assistenza pubblica alla delocalizzazione</c:v>
                </c:pt>
                <c:pt idx="1">
                  <c:v>Assistenza privata alla delocalizzazione</c:v>
                </c:pt>
              </c:strCache>
            </c:strRef>
          </c:cat>
          <c:val>
            <c:numRef>
              <c:f>(Internazionalizzazione!$C$14,Internazionalizzazione!$E$14)</c:f>
              <c:numCache>
                <c:formatCode>0.0%</c:formatCode>
                <c:ptCount val="2"/>
                <c:pt idx="0">
                  <c:v>0.30463576158940397</c:v>
                </c:pt>
                <c:pt idx="1">
                  <c:v>0.69536423841059603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0819200"/>
        <c:axId val="70817664"/>
      </c:barChart>
      <c:valAx>
        <c:axId val="708176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70819200"/>
        <c:crosses val="autoZero"/>
        <c:crossBetween val="between"/>
        <c:majorUnit val="0.25"/>
      </c:valAx>
      <c:catAx>
        <c:axId val="708192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70817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034741805574711"/>
          <c:y val="2.262291002127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06254029658266E-2"/>
          <c:y val="0.17988895902780086"/>
          <c:w val="0.52396650370347808"/>
          <c:h val="0.74978755292719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Internazionalizzazione!$A$15</c:f>
              <c:strCache>
                <c:ptCount val="1"/>
                <c:pt idx="0">
                  <c:v>Sicilia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7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1.0375821983088606E-2"/>
                  <c:y val="-2.8188901228443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3.3102328706060696E-2"/>
                  <c:y val="1.343348951868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4693014388647823E-2"/>
                  <c:y val="0.22758016332276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7761854308193641E-3"/>
                  <c:y val="-1.666856723245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772088471215989"/>
                  <c:y val="4.011234885962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00" b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(Internazionalizzazione!$B$11,Internazionalizzazione!$D$11)</c:f>
              <c:strCache>
                <c:ptCount val="2"/>
                <c:pt idx="0">
                  <c:v>Assistenza pubblica alla delocalizzazione</c:v>
                </c:pt>
                <c:pt idx="1">
                  <c:v>Assistenza privata alla delocalizzazione</c:v>
                </c:pt>
              </c:strCache>
            </c:strRef>
          </c:cat>
          <c:val>
            <c:numRef>
              <c:f>(Internazionalizzazione!$C$15,Internazionalizzazione!$E$15)</c:f>
              <c:numCache>
                <c:formatCode>0.0%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0892160"/>
        <c:axId val="70890624"/>
      </c:barChart>
      <c:valAx>
        <c:axId val="70890624"/>
        <c:scaling>
          <c:orientation val="minMax"/>
          <c:max val="1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70892160"/>
        <c:crosses val="autoZero"/>
        <c:crossBetween val="between"/>
        <c:majorUnit val="0.25"/>
      </c:valAx>
      <c:catAx>
        <c:axId val="70892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708906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36503967074523"/>
          <c:y val="0.1037911204910256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591916519031336"/>
          <c:y val="0.17988891495609691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Internazionalizzazione!$A$42</c:f>
              <c:strCache>
                <c:ptCount val="1"/>
                <c:pt idx="0">
                  <c:v>Italia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6830278903128502E-2"/>
                  <c:y val="-1.7238695821188511E-2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2119679881463608"/>
                  <c:y val="-1.71053944603231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4693014388647823E-2"/>
                  <c:y val="0.227580163322760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7761854308193641E-3"/>
                  <c:y val="-1.66685672324542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772088471215989"/>
                  <c:y val="4.01123488596242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(Internazionalizzazione!$B$39,Internazionalizzazione!$D$39)</c:f>
              <c:strCache>
                <c:ptCount val="2"/>
                <c:pt idx="0">
                  <c:v>Investimenti diretti esteri</c:v>
                </c:pt>
                <c:pt idx="1">
                  <c:v>Accordi e contratti</c:v>
                </c:pt>
              </c:strCache>
            </c:strRef>
          </c:cat>
          <c:val>
            <c:numRef>
              <c:f>(Internazionalizzazione!$C$42,Internazionalizzazione!$E$42)</c:f>
              <c:numCache>
                <c:formatCode>0.0%</c:formatCode>
                <c:ptCount val="2"/>
                <c:pt idx="0">
                  <c:v>0.16238396876618461</c:v>
                </c:pt>
                <c:pt idx="1">
                  <c:v>0.83761603123381534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2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255449133858731"/>
          <c:y val="0.108426762572268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678214745652756"/>
          <c:y val="0.17988897094991357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Internazionalizzazione!$A$43</c:f>
              <c:strCache>
                <c:ptCount val="1"/>
                <c:pt idx="0">
                  <c:v>Sicilia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1.4116032647257182E-2"/>
                  <c:y val="-1.6691740229213892E-3"/>
                </c:manualLayout>
              </c:layout>
              <c:spPr/>
              <c:txPr>
                <a:bodyPr/>
                <a:lstStyle/>
                <a:p>
                  <a:pPr>
                    <a:defRPr sz="800" b="0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082515674985301"/>
                  <c:y val="2.0579260551169563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1683448603114561E-2"/>
                  <c:y val="0.211486616878679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8.6390299411083418E-3"/>
                  <c:y val="-2.0361250687402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785374368936561"/>
                  <c:y val="1.03690714738627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(Internazionalizzazione!$B$39,Internazionalizzazione!$D$39)</c:f>
              <c:strCache>
                <c:ptCount val="2"/>
                <c:pt idx="0">
                  <c:v>Investimenti diretti esteri</c:v>
                </c:pt>
                <c:pt idx="1">
                  <c:v>Accordi e contratti</c:v>
                </c:pt>
              </c:strCache>
            </c:strRef>
          </c:cat>
          <c:val>
            <c:numRef>
              <c:f>(Internazionalizzazione!$C$43,Internazionalizzazione!$E$43)</c:f>
              <c:numCache>
                <c:formatCode>0.0%</c:formatCode>
                <c:ptCount val="2"/>
                <c:pt idx="0">
                  <c:v>0.11737089201877934</c:v>
                </c:pt>
                <c:pt idx="1">
                  <c:v>0.88262910798122063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2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68285214348207"/>
          <c:y val="1.3888888888888888E-2"/>
          <c:w val="0.6480601487314086"/>
          <c:h val="0.893279381743948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Relazioni_Impresa!$A$5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(Relazioni_Impresa!$B$2,Relazioni_Impresa!$D$2,Relazioni_Impresa!$F$2,Relazioni_Impresa!$H$2,Relazioni_Impresa!$J$2)</c:f>
              <c:strCache>
                <c:ptCount val="5"/>
                <c:pt idx="0">
                  <c:v>Almeno una relazione</c:v>
                </c:pt>
                <c:pt idx="1">
                  <c:v>Almeno una relazione in qualità di committente</c:v>
                </c:pt>
                <c:pt idx="2">
                  <c:v>Almeno una relazione in qualità di subfornitrice</c:v>
                </c:pt>
                <c:pt idx="3">
                  <c:v>Almeno una relazione diversa da committenza o subfornitura</c:v>
                </c:pt>
                <c:pt idx="4">
                  <c:v>Contestualmente relazioni di committenza/subfornitura e altri accordi di collaborazione</c:v>
                </c:pt>
              </c:strCache>
            </c:strRef>
          </c:cat>
          <c:val>
            <c:numRef>
              <c:f>(Relazioni_Impresa!$C$5,Relazioni_Impresa!$E$5,Relazioni_Impresa!$G$5,Relazioni_Impresa!$I$5,Relazioni_Impresa!$K$5)</c:f>
              <c:numCache>
                <c:formatCode>0%</c:formatCode>
                <c:ptCount val="5"/>
                <c:pt idx="0">
                  <c:v>0.63299316641755055</c:v>
                </c:pt>
                <c:pt idx="1">
                  <c:v>0.46916578719909074</c:v>
                </c:pt>
                <c:pt idx="2">
                  <c:v>0.35830702889588217</c:v>
                </c:pt>
                <c:pt idx="3">
                  <c:v>0.24450567555048303</c:v>
                </c:pt>
                <c:pt idx="4">
                  <c:v>0.16754549752396053</c:v>
                </c:pt>
              </c:numCache>
            </c:numRef>
          </c:val>
        </c:ser>
        <c:ser>
          <c:idx val="1"/>
          <c:order val="1"/>
          <c:tx>
            <c:strRef>
              <c:f>Relazioni_Impresa!$A$6</c:f>
              <c:strCache>
                <c:ptCount val="1"/>
                <c:pt idx="0">
                  <c:v>Sicilia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(Relazioni_Impresa!$B$2,Relazioni_Impresa!$D$2,Relazioni_Impresa!$F$2,Relazioni_Impresa!$H$2,Relazioni_Impresa!$J$2)</c:f>
              <c:strCache>
                <c:ptCount val="5"/>
                <c:pt idx="0">
                  <c:v>Almeno una relazione</c:v>
                </c:pt>
                <c:pt idx="1">
                  <c:v>Almeno una relazione in qualità di committente</c:v>
                </c:pt>
                <c:pt idx="2">
                  <c:v>Almeno una relazione in qualità di subfornitrice</c:v>
                </c:pt>
                <c:pt idx="3">
                  <c:v>Almeno una relazione diversa da committenza o subfornitura</c:v>
                </c:pt>
                <c:pt idx="4">
                  <c:v>Contestualmente relazioni di committenza/subfornitura e altri accordi di collaborazione</c:v>
                </c:pt>
              </c:strCache>
            </c:strRef>
          </c:cat>
          <c:val>
            <c:numRef>
              <c:f>(Relazioni_Impresa!$C$6,Relazioni_Impresa!$E$6,Relazioni_Impresa!$G$6,Relazioni_Impresa!$I$6,Relazioni_Impresa!$K$6)</c:f>
              <c:numCache>
                <c:formatCode>0%</c:formatCode>
                <c:ptCount val="5"/>
                <c:pt idx="0">
                  <c:v>0.62268350760948343</c:v>
                </c:pt>
                <c:pt idx="1">
                  <c:v>0.45748352141353488</c:v>
                </c:pt>
                <c:pt idx="2">
                  <c:v>0.28991959140007595</c:v>
                </c:pt>
                <c:pt idx="3">
                  <c:v>0.24673016530351657</c:v>
                </c:pt>
                <c:pt idx="4">
                  <c:v>0.17506988301066362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221248"/>
        <c:axId val="71222784"/>
      </c:barChart>
      <c:catAx>
        <c:axId val="712212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71222784"/>
        <c:crossesAt val="0"/>
        <c:auto val="1"/>
        <c:lblAlgn val="ctr"/>
        <c:lblOffset val="100"/>
        <c:noMultiLvlLbl val="0"/>
      </c:catAx>
      <c:valAx>
        <c:axId val="71222784"/>
        <c:scaling>
          <c:orientation val="minMax"/>
        </c:scaling>
        <c:delete val="0"/>
        <c:axPos val="b"/>
        <c:majorGridlines>
          <c:spPr>
            <a:ln>
              <a:noFill/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7122124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1450087489063872"/>
          <c:y val="0.72183836395450574"/>
          <c:w val="0.13549912510936132"/>
          <c:h val="0.1674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22215426955123"/>
          <c:y val="1.3888888888888888E-2"/>
          <c:w val="0.51924462112138892"/>
          <c:h val="0.893279381743948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Relazioni_Impresa!$A$35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(Relazioni_Impresa!$B$32,Relazioni_Impresa!$D$32,Relazioni_Impresa!$F$32,Relazioni_Impresa!$H$32,Relazioni_Impresa!$J$32)</c:f>
              <c:strCache>
                <c:ptCount val="5"/>
                <c:pt idx="0">
                  <c:v>Impresa non del gruppo</c:v>
                </c:pt>
                <c:pt idx="1">
                  <c:v>Altro diverso da impresa, università, centro di ricerca, p.a.</c:v>
                </c:pt>
                <c:pt idx="2">
                  <c:v>Pubblica amministrazione</c:v>
                </c:pt>
                <c:pt idx="3">
                  <c:v>Impresa del gruppo</c:v>
                </c:pt>
                <c:pt idx="4">
                  <c:v>Università, centro di ricerca</c:v>
                </c:pt>
              </c:strCache>
            </c:strRef>
          </c:cat>
          <c:val>
            <c:numRef>
              <c:f>(Relazioni_Impresa!$C$35,Relazioni_Impresa!$E$35,Relazioni_Impresa!$G$35,Relazioni_Impresa!$I$35,Relazioni_Impresa!$K$35)</c:f>
              <c:numCache>
                <c:formatCode>0.0%</c:formatCode>
                <c:ptCount val="5"/>
                <c:pt idx="0">
                  <c:v>0.88627509558426354</c:v>
                </c:pt>
                <c:pt idx="1">
                  <c:v>0.32488238684543264</c:v>
                </c:pt>
                <c:pt idx="2">
                  <c:v>0.15489629824100815</c:v>
                </c:pt>
                <c:pt idx="3">
                  <c:v>0.10347845242513949</c:v>
                </c:pt>
                <c:pt idx="4">
                  <c:v>4.6990944013422534E-2</c:v>
                </c:pt>
              </c:numCache>
            </c:numRef>
          </c:val>
        </c:ser>
        <c:ser>
          <c:idx val="1"/>
          <c:order val="1"/>
          <c:tx>
            <c:strRef>
              <c:f>Relazioni_Impresa!$A$36</c:f>
              <c:strCache>
                <c:ptCount val="1"/>
                <c:pt idx="0">
                  <c:v>Sicilia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(Relazioni_Impresa!$B$32,Relazioni_Impresa!$D$32,Relazioni_Impresa!$F$32,Relazioni_Impresa!$H$32,Relazioni_Impresa!$J$32)</c:f>
              <c:strCache>
                <c:ptCount val="5"/>
                <c:pt idx="0">
                  <c:v>Impresa non del gruppo</c:v>
                </c:pt>
                <c:pt idx="1">
                  <c:v>Altro diverso da impresa, università, centro di ricerca, p.a.</c:v>
                </c:pt>
                <c:pt idx="2">
                  <c:v>Pubblica amministrazione</c:v>
                </c:pt>
                <c:pt idx="3">
                  <c:v>Impresa del gruppo</c:v>
                </c:pt>
                <c:pt idx="4">
                  <c:v>Università, centro di ricerca</c:v>
                </c:pt>
              </c:strCache>
            </c:strRef>
          </c:cat>
          <c:val>
            <c:numRef>
              <c:f>(Relazioni_Impresa!$C$36,Relazioni_Impresa!$E$36,Relazioni_Impresa!$G$36,Relazioni_Impresa!$I$36,Relazioni_Impresa!$K$36)</c:f>
              <c:numCache>
                <c:formatCode>0.0%</c:formatCode>
                <c:ptCount val="5"/>
                <c:pt idx="0">
                  <c:v>0.83553634272729793</c:v>
                </c:pt>
                <c:pt idx="1">
                  <c:v>0.37149111868539919</c:v>
                </c:pt>
                <c:pt idx="2">
                  <c:v>0.18591182420262145</c:v>
                </c:pt>
                <c:pt idx="3">
                  <c:v>8.1164962451852465E-2</c:v>
                </c:pt>
                <c:pt idx="4">
                  <c:v>4.1372239310555045E-2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02464"/>
        <c:axId val="71520640"/>
      </c:barChart>
      <c:catAx>
        <c:axId val="715024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71520640"/>
        <c:crossesAt val="0"/>
        <c:auto val="1"/>
        <c:lblAlgn val="ctr"/>
        <c:lblOffset val="100"/>
        <c:noMultiLvlLbl val="0"/>
      </c:catAx>
      <c:valAx>
        <c:axId val="71520640"/>
        <c:scaling>
          <c:orientation val="minMax"/>
        </c:scaling>
        <c:delete val="0"/>
        <c:axPos val="b"/>
        <c:majorGridlines>
          <c:spPr>
            <a:ln>
              <a:noFill/>
              <a:prstDash val="sysDash"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7150246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1450087489063872"/>
          <c:y val="0.75635032066379215"/>
          <c:w val="0.13549912510936132"/>
          <c:h val="0.13292238849233667"/>
        </c:manualLayout>
      </c:layout>
      <c:overlay val="0"/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47264480289477"/>
          <c:y val="1.3888888888888888E-2"/>
          <c:w val="0.62899413058804543"/>
          <c:h val="0.893279381743948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Relazioni_Impresa!$A$63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(Relazioni_Impresa!$B$60,Relazioni_Impresa!$D$60,Relazioni_Impresa!$F$60,Relazioni_Impresa!$H$60)</c:f>
              <c:strCache>
                <c:ptCount val="4"/>
                <c:pt idx="0">
                  <c:v>Attività principale</c:v>
                </c:pt>
                <c:pt idx="1">
                  <c:v>Marketing</c:v>
                </c:pt>
                <c:pt idx="2">
                  <c:v>Servizi legali e finanziari</c:v>
                </c:pt>
                <c:pt idx="3">
                  <c:v>Progettazione, R&amp;S, innovazione </c:v>
                </c:pt>
              </c:strCache>
            </c:strRef>
          </c:cat>
          <c:val>
            <c:numRef>
              <c:f>(Relazioni_Impresa!$C$63,Relazioni_Impresa!$E$63,Relazioni_Impresa!$G$63,Relazioni_Impresa!$I$63)</c:f>
              <c:numCache>
                <c:formatCode>0.0%</c:formatCode>
                <c:ptCount val="4"/>
                <c:pt idx="0">
                  <c:v>0.7984190498607352</c:v>
                </c:pt>
                <c:pt idx="1">
                  <c:v>0.18772990768989356</c:v>
                </c:pt>
                <c:pt idx="2">
                  <c:v>0.17309880108514922</c:v>
                </c:pt>
                <c:pt idx="3">
                  <c:v>0.1219812120718323</c:v>
                </c:pt>
              </c:numCache>
            </c:numRef>
          </c:val>
        </c:ser>
        <c:ser>
          <c:idx val="1"/>
          <c:order val="1"/>
          <c:tx>
            <c:strRef>
              <c:f>Relazioni_Impresa!$A$64</c:f>
              <c:strCache>
                <c:ptCount val="1"/>
                <c:pt idx="0">
                  <c:v>Sicilia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(Relazioni_Impresa!$B$60,Relazioni_Impresa!$D$60,Relazioni_Impresa!$F$60,Relazioni_Impresa!$H$60)</c:f>
              <c:strCache>
                <c:ptCount val="4"/>
                <c:pt idx="0">
                  <c:v>Attività principale</c:v>
                </c:pt>
                <c:pt idx="1">
                  <c:v>Marketing</c:v>
                </c:pt>
                <c:pt idx="2">
                  <c:v>Servizi legali e finanziari</c:v>
                </c:pt>
                <c:pt idx="3">
                  <c:v>Progettazione, R&amp;S, innovazione </c:v>
                </c:pt>
              </c:strCache>
            </c:strRef>
          </c:cat>
          <c:val>
            <c:numRef>
              <c:f>(Relazioni_Impresa!$C$64,Relazioni_Impresa!$E$64,Relazioni_Impresa!$G$64,Relazioni_Impresa!$I$64)</c:f>
              <c:numCache>
                <c:formatCode>0.0%</c:formatCode>
                <c:ptCount val="4"/>
                <c:pt idx="0">
                  <c:v>0.79081109540831873</c:v>
                </c:pt>
                <c:pt idx="1">
                  <c:v>0.16947931388034473</c:v>
                </c:pt>
                <c:pt idx="2">
                  <c:v>0.13705766619558291</c:v>
                </c:pt>
                <c:pt idx="3">
                  <c:v>9.8123978163881728E-2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54560"/>
        <c:axId val="71556096"/>
      </c:barChart>
      <c:catAx>
        <c:axId val="715545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71556096"/>
        <c:crossesAt val="0"/>
        <c:auto val="1"/>
        <c:lblAlgn val="ctr"/>
        <c:lblOffset val="100"/>
        <c:noMultiLvlLbl val="0"/>
      </c:catAx>
      <c:valAx>
        <c:axId val="71556096"/>
        <c:scaling>
          <c:orientation val="minMax"/>
        </c:scaling>
        <c:delete val="0"/>
        <c:axPos val="b"/>
        <c:majorGridlines>
          <c:spPr>
            <a:ln>
              <a:noFill/>
              <a:prstDash val="sysDash"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7155456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1450087489063872"/>
          <c:y val="0.72183836395450574"/>
          <c:w val="0.13549912510936132"/>
          <c:h val="0.16743438320209975"/>
        </c:manualLayout>
      </c:layout>
      <c:overlay val="0"/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650070820451116"/>
          <c:y val="2.8129395218002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06254029658266E-2"/>
          <c:y val="0.17988895902780086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Finanza!$A$15</c:f>
              <c:strCache>
                <c:ptCount val="1"/>
                <c:pt idx="0">
                  <c:v> Italia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1462987351806103E-2"/>
                  <c:y val="-0.141184921661583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4.5975808501412918E-2"/>
                  <c:y val="6.59141636699465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4693014388647823E-2"/>
                  <c:y val="0.227580163322760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7761854308193641E-3"/>
                  <c:y val="-1.66685672324542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772088471215989"/>
                  <c:y val="4.01123488596242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(Finanza!$B$2,Finanza!$D$2,Finanza!$F$2,Finanza!$H$2,Finanza!$J$2)</c:f>
              <c:strCache>
                <c:ptCount val="5"/>
                <c:pt idx="0">
                  <c:v>Autofinanziamento</c:v>
                </c:pt>
                <c:pt idx="1">
                  <c:v>Credito bancario a breve</c:v>
                </c:pt>
                <c:pt idx="2">
                  <c:v>Credito bancario a medio o lungo</c:v>
                </c:pt>
                <c:pt idx="3">
                  <c:v>Finanziamenti pubblici </c:v>
                </c:pt>
                <c:pt idx="4">
                  <c:v>Altro</c:v>
                </c:pt>
              </c:strCache>
            </c:strRef>
          </c:cat>
          <c:val>
            <c:numRef>
              <c:f>(Finanza!$C$15,Finanza!$E$15,Finanza!$G$15,Finanza!$I$15,Finanza!$K$15)</c:f>
              <c:numCache>
                <c:formatCode>0.0%</c:formatCode>
                <c:ptCount val="5"/>
                <c:pt idx="0">
                  <c:v>0.3504564030741108</c:v>
                </c:pt>
                <c:pt idx="1">
                  <c:v>0.20927245255902774</c:v>
                </c:pt>
                <c:pt idx="2">
                  <c:v>0.24513032083089067</c:v>
                </c:pt>
                <c:pt idx="3">
                  <c:v>6.32414895707857E-3</c:v>
                </c:pt>
                <c:pt idx="4">
                  <c:v>0.1888166745788922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533681597343854"/>
          <c:y val="2.8129395218002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06254029658266E-2"/>
          <c:y val="0.17988895902780086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Finanza!$A$14</c:f>
              <c:strCache>
                <c:ptCount val="1"/>
                <c:pt idx="0">
                  <c:v> Sicilia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6.1995636679642849E-2"/>
                  <c:y val="-0.14908900171070635"/>
                </c:manualLayout>
              </c:layout>
              <c:spPr/>
              <c:txPr>
                <a:bodyPr/>
                <a:lstStyle/>
                <a:p>
                  <a:pPr>
                    <a:defRPr sz="900" b="0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4.7463009769360839E-2"/>
                  <c:y val="9.42890847068076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1683448603114561E-2"/>
                  <c:y val="0.211486616878679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8.6390299411083418E-3"/>
                  <c:y val="-2.0361250687402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785374368936561"/>
                  <c:y val="1.03690714738627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(Finanza!$B$2,Finanza!$D$2,Finanza!$F$2,Finanza!$H$2,Finanza!$J$2)</c:f>
              <c:strCache>
                <c:ptCount val="5"/>
                <c:pt idx="0">
                  <c:v>Autofinanziamento</c:v>
                </c:pt>
                <c:pt idx="1">
                  <c:v>Credito bancario a breve</c:v>
                </c:pt>
                <c:pt idx="2">
                  <c:v>Credito bancario a medio o lungo</c:v>
                </c:pt>
                <c:pt idx="3">
                  <c:v>Finanziamenti pubblici </c:v>
                </c:pt>
                <c:pt idx="4">
                  <c:v>Altro</c:v>
                </c:pt>
              </c:strCache>
            </c:strRef>
          </c:cat>
          <c:val>
            <c:numRef>
              <c:f>(Finanza!$C$14,Finanza!$E$14,Finanza!$G$14,Finanza!$I$14,Finanza!$K$14)</c:f>
              <c:numCache>
                <c:formatCode>0.0%</c:formatCode>
                <c:ptCount val="5"/>
                <c:pt idx="0">
                  <c:v>0.38043037369083404</c:v>
                </c:pt>
                <c:pt idx="1">
                  <c:v>0.19280491736783534</c:v>
                </c:pt>
                <c:pt idx="2">
                  <c:v>0.22543136174063172</c:v>
                </c:pt>
                <c:pt idx="3">
                  <c:v>7.8003931398142471E-3</c:v>
                </c:pt>
                <c:pt idx="4">
                  <c:v>0.19353295406088467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325052852115588"/>
          <c:y val="2.8129439094355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787247545866977"/>
          <c:y val="0.17988897094991357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Finanza!$A$13</c:f>
              <c:strCache>
                <c:ptCount val="1"/>
                <c:pt idx="0">
                  <c:v>Siracusa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221694340982028E-2"/>
                  <c:y val="-0.150240717713138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7927417356151237"/>
                  <c:y val="0.112716540745717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3.8104913379743116E-2"/>
                  <c:y val="0.225307208907861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7186968773266385E-2"/>
                  <c:y val="-2.50689578620668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(Finanza!$B$2,Finanza!$D$2,Finanza!$F$2,Finanza!$H$2,Finanza!$J$2)</c:f>
              <c:strCache>
                <c:ptCount val="5"/>
                <c:pt idx="0">
                  <c:v>Autofinanziamento</c:v>
                </c:pt>
                <c:pt idx="1">
                  <c:v>Credito bancario a breve</c:v>
                </c:pt>
                <c:pt idx="2">
                  <c:v>Credito bancario a medio o lungo</c:v>
                </c:pt>
                <c:pt idx="3">
                  <c:v>Finanziamenti pubblici </c:v>
                </c:pt>
                <c:pt idx="4">
                  <c:v>Altro</c:v>
                </c:pt>
              </c:strCache>
            </c:strRef>
          </c:cat>
          <c:val>
            <c:numRef>
              <c:f>(Finanza!$C$13,Finanza!$E$13,Finanza!$G$13,Finanza!$I$13,Finanza!$K$13)</c:f>
              <c:numCache>
                <c:formatCode>0.0%</c:formatCode>
                <c:ptCount val="5"/>
                <c:pt idx="0">
                  <c:v>0.37356392835083385</c:v>
                </c:pt>
                <c:pt idx="1">
                  <c:v>0.2025941939468808</c:v>
                </c:pt>
                <c:pt idx="2">
                  <c:v>0.21667696108709081</c:v>
                </c:pt>
                <c:pt idx="3">
                  <c:v>6.0531192093885118E-3</c:v>
                </c:pt>
                <c:pt idx="4">
                  <c:v>0.20111179740580606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Foglio1!$F$103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Foglio1!$F$104</c:f>
              <c:numCache>
                <c:formatCode>0.0</c:formatCode>
                <c:ptCount val="1"/>
                <c:pt idx="0">
                  <c:v>61.895971008313786</c:v>
                </c:pt>
              </c:numCache>
            </c:numRef>
          </c:val>
        </c:ser>
        <c:ser>
          <c:idx val="1"/>
          <c:order val="1"/>
          <c:tx>
            <c:strRef>
              <c:f>Foglio1!$G$103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Foglio1!$G$104</c:f>
              <c:numCache>
                <c:formatCode>0.0</c:formatCode>
                <c:ptCount val="1"/>
                <c:pt idx="0">
                  <c:v>38.104028991685993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81735680"/>
        <c:axId val="81738752"/>
      </c:barChart>
      <c:catAx>
        <c:axId val="81735680"/>
        <c:scaling>
          <c:orientation val="minMax"/>
        </c:scaling>
        <c:delete val="1"/>
        <c:axPos val="l"/>
        <c:majorTickMark val="out"/>
        <c:minorTickMark val="none"/>
        <c:tickLblPos val="none"/>
        <c:crossAx val="81738752"/>
        <c:crosses val="autoZero"/>
        <c:auto val="1"/>
        <c:lblAlgn val="ctr"/>
        <c:lblOffset val="100"/>
        <c:noMultiLvlLbl val="0"/>
      </c:catAx>
      <c:valAx>
        <c:axId val="81738752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81735680"/>
        <c:crosses val="max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itchFamily="34" charset="0"/>
              </a:defRPr>
            </a:pPr>
            <a:r>
              <a:rPr lang="it-IT" dirty="0" smtClean="0"/>
              <a:t>Sicilia</a:t>
            </a:r>
          </a:p>
          <a:p>
            <a:pPr>
              <a:defRPr>
                <a:latin typeface="Calibri" pitchFamily="34" charset="0"/>
              </a:defRPr>
            </a:pPr>
            <a:r>
              <a:rPr lang="it-IT" dirty="0" smtClean="0"/>
              <a:t>%</a:t>
            </a:r>
          </a:p>
        </c:rich>
      </c:tx>
      <c:layout>
        <c:manualLayout>
          <c:xMode val="edge"/>
          <c:yMode val="edge"/>
          <c:x val="0.14589885726798646"/>
          <c:y val="0.16816606940314124"/>
        </c:manualLayout>
      </c:layout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Piramide!$E$3</c:f>
              <c:strCache>
                <c:ptCount val="1"/>
                <c:pt idx="0">
                  <c:v>% Sicilia  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5"/>
              <c:layout>
                <c:manualLayout>
                  <c:x val="-3.3474992092521604E-2"/>
                  <c:y val="-2.460966869314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3333CC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Piramide!$B$4:$B$9</c:f>
              <c:strCache>
                <c:ptCount val="6"/>
                <c:pt idx="0">
                  <c:v>Istituzioni non profit</c:v>
                </c:pt>
                <c:pt idx="1">
                  <c:v>Unità Locali non profit</c:v>
                </c:pt>
                <c:pt idx="2">
                  <c:v>Volontari</c:v>
                </c:pt>
                <c:pt idx="3">
                  <c:v>Lavoratori esterni</c:v>
                </c:pt>
                <c:pt idx="4">
                  <c:v>Addetti UL </c:v>
                </c:pt>
                <c:pt idx="5">
                  <c:v>Entrate </c:v>
                </c:pt>
              </c:strCache>
            </c:strRef>
          </c:cat>
          <c:val>
            <c:numRef>
              <c:f>Piramide!$E$4:$E$9</c:f>
              <c:numCache>
                <c:formatCode>0.0</c:formatCode>
                <c:ptCount val="6"/>
                <c:pt idx="0">
                  <c:v>6.6</c:v>
                </c:pt>
                <c:pt idx="1">
                  <c:v>6.5</c:v>
                </c:pt>
                <c:pt idx="2">
                  <c:v>4.9000000000000004</c:v>
                </c:pt>
                <c:pt idx="3">
                  <c:v>5.4</c:v>
                </c:pt>
                <c:pt idx="4">
                  <c:v>6.1</c:v>
                </c:pt>
                <c:pt idx="5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627584"/>
        <c:axId val="78629120"/>
      </c:radarChart>
      <c:catAx>
        <c:axId val="786275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C00000"/>
                </a:solidFill>
                <a:latin typeface="Calibri" pitchFamily="34" charset="0"/>
              </a:defRPr>
            </a:pPr>
            <a:endParaRPr lang="it-IT"/>
          </a:p>
        </c:txPr>
        <c:crossAx val="78629120"/>
        <c:crosses val="autoZero"/>
        <c:auto val="1"/>
        <c:lblAlgn val="ctr"/>
        <c:lblOffset val="100"/>
        <c:noMultiLvlLbl val="0"/>
      </c:catAx>
      <c:valAx>
        <c:axId val="78629120"/>
        <c:scaling>
          <c:orientation val="minMax"/>
        </c:scaling>
        <c:delete val="0"/>
        <c:axPos val="l"/>
        <c:majorGridlines/>
        <c:numFmt formatCode="0.0" sourceLinked="1"/>
        <c:majorTickMark val="cross"/>
        <c:minorTickMark val="none"/>
        <c:tickLblPos val="nextTo"/>
        <c:txPr>
          <a:bodyPr/>
          <a:lstStyle/>
          <a:p>
            <a:pPr>
              <a:defRPr sz="1200" b="1">
                <a:latin typeface="Calibri" pitchFamily="34" charset="0"/>
              </a:defRPr>
            </a:pPr>
            <a:endParaRPr lang="it-IT"/>
          </a:p>
        </c:txPr>
        <c:crossAx val="7862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latin typeface="+mn-lt"/>
                      </a:rPr>
                      <a:t> +297,2%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r>
                      <a:rPr lang="en-US" dirty="0" smtClean="0"/>
                      <a:t>21,3%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r>
                      <a:rPr lang="en-US" dirty="0" smtClean="0"/>
                      <a:t>34,1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\+0.0%" sourceLinked="0"/>
            <c:txPr>
              <a:bodyPr/>
              <a:lstStyle/>
              <a:p>
                <a:pPr>
                  <a:defRPr sz="1200">
                    <a:latin typeface="+mn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'Variazioni temporali'!$J$21:$N$21</c:f>
              <c:numCache>
                <c:formatCode>0.0%</c:formatCode>
                <c:ptCount val="5"/>
                <c:pt idx="0">
                  <c:v>0.90643274853801159</c:v>
                </c:pt>
                <c:pt idx="1">
                  <c:v>2.9724043715846977</c:v>
                </c:pt>
                <c:pt idx="2">
                  <c:v>0.21264367816091956</c:v>
                </c:pt>
                <c:pt idx="3">
                  <c:v>0.34080316060228188</c:v>
                </c:pt>
                <c:pt idx="4">
                  <c:v>0.19338544798556834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81416960"/>
        <c:axId val="81418496"/>
      </c:barChart>
      <c:catAx>
        <c:axId val="81416960"/>
        <c:scaling>
          <c:orientation val="minMax"/>
        </c:scaling>
        <c:delete val="1"/>
        <c:axPos val="l"/>
        <c:majorTickMark val="out"/>
        <c:minorTickMark val="none"/>
        <c:tickLblPos val="none"/>
        <c:crossAx val="81418496"/>
        <c:crosses val="autoZero"/>
        <c:auto val="1"/>
        <c:lblAlgn val="ctr"/>
        <c:lblOffset val="100"/>
        <c:noMultiLvlLbl val="0"/>
      </c:catAx>
      <c:valAx>
        <c:axId val="8141849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81416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'Finanziamento prevalente'!$G$5</c:f>
              <c:strCache>
                <c:ptCount val="1"/>
                <c:pt idx="0">
                  <c:v>% Pubblico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'Finanziamento prevalente'!$C$6:$C$16</c:f>
              <c:strCache>
                <c:ptCount val="11"/>
                <c:pt idx="0">
                  <c:v> Italia</c:v>
                </c:pt>
                <c:pt idx="1">
                  <c:v> Sicilia</c:v>
                </c:pt>
                <c:pt idx="2">
                  <c:v>Trapani</c:v>
                </c:pt>
                <c:pt idx="3">
                  <c:v>Palermo</c:v>
                </c:pt>
                <c:pt idx="4">
                  <c:v>Messina</c:v>
                </c:pt>
                <c:pt idx="5">
                  <c:v>Agrigento</c:v>
                </c:pt>
                <c:pt idx="6">
                  <c:v>Caltanissetta</c:v>
                </c:pt>
                <c:pt idx="7">
                  <c:v>Enna</c:v>
                </c:pt>
                <c:pt idx="8">
                  <c:v>Catania</c:v>
                </c:pt>
                <c:pt idx="9">
                  <c:v>Ragusa</c:v>
                </c:pt>
                <c:pt idx="10">
                  <c:v>Siracusa</c:v>
                </c:pt>
              </c:strCache>
            </c:strRef>
          </c:cat>
          <c:val>
            <c:numRef>
              <c:f>'Finanziamento prevalente'!$G$6:$G$16</c:f>
              <c:numCache>
                <c:formatCode>0.0%</c:formatCode>
                <c:ptCount val="11"/>
                <c:pt idx="0">
                  <c:v>0.13864956124186978</c:v>
                </c:pt>
                <c:pt idx="1">
                  <c:v>0.21203265141590244</c:v>
                </c:pt>
                <c:pt idx="2">
                  <c:v>0.19890410958904201</c:v>
                </c:pt>
                <c:pt idx="3">
                  <c:v>0.26493323963457477</c:v>
                </c:pt>
                <c:pt idx="4">
                  <c:v>0.18630910374029774</c:v>
                </c:pt>
                <c:pt idx="5">
                  <c:v>0.22661678246926856</c:v>
                </c:pt>
                <c:pt idx="6">
                  <c:v>0.18986175115207488</c:v>
                </c:pt>
                <c:pt idx="7">
                  <c:v>0.1908315565031983</c:v>
                </c:pt>
                <c:pt idx="8">
                  <c:v>0.19974160206718394</c:v>
                </c:pt>
                <c:pt idx="9">
                  <c:v>0.1728665207877462</c:v>
                </c:pt>
                <c:pt idx="10">
                  <c:v>0.2058328659562535</c:v>
                </c:pt>
              </c:numCache>
            </c:numRef>
          </c:val>
        </c:ser>
        <c:ser>
          <c:idx val="1"/>
          <c:order val="1"/>
          <c:tx>
            <c:strRef>
              <c:f>'Finanziamento prevalente'!$H$5</c:f>
              <c:strCache>
                <c:ptCount val="1"/>
                <c:pt idx="0">
                  <c:v>% Privato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'Finanziamento prevalente'!$C$6:$C$16</c:f>
              <c:strCache>
                <c:ptCount val="11"/>
                <c:pt idx="0">
                  <c:v> Italia</c:v>
                </c:pt>
                <c:pt idx="1">
                  <c:v> Sicilia</c:v>
                </c:pt>
                <c:pt idx="2">
                  <c:v>Trapani</c:v>
                </c:pt>
                <c:pt idx="3">
                  <c:v>Palermo</c:v>
                </c:pt>
                <c:pt idx="4">
                  <c:v>Messina</c:v>
                </c:pt>
                <c:pt idx="5">
                  <c:v>Agrigento</c:v>
                </c:pt>
                <c:pt idx="6">
                  <c:v>Caltanissetta</c:v>
                </c:pt>
                <c:pt idx="7">
                  <c:v>Enna</c:v>
                </c:pt>
                <c:pt idx="8">
                  <c:v>Catania</c:v>
                </c:pt>
                <c:pt idx="9">
                  <c:v>Ragusa</c:v>
                </c:pt>
                <c:pt idx="10">
                  <c:v>Siracusa</c:v>
                </c:pt>
              </c:strCache>
            </c:strRef>
          </c:cat>
          <c:val>
            <c:numRef>
              <c:f>'Finanziamento prevalente'!$H$6:$H$16</c:f>
              <c:numCache>
                <c:formatCode>0.0%</c:formatCode>
                <c:ptCount val="11"/>
                <c:pt idx="0">
                  <c:v>0.86135043875813322</c:v>
                </c:pt>
                <c:pt idx="1">
                  <c:v>0.78796734858409767</c:v>
                </c:pt>
                <c:pt idx="2">
                  <c:v>0.80109589041095963</c:v>
                </c:pt>
                <c:pt idx="3">
                  <c:v>0.73506676036542518</c:v>
                </c:pt>
                <c:pt idx="4">
                  <c:v>0.81369089625971036</c:v>
                </c:pt>
                <c:pt idx="5">
                  <c:v>0.77338321753073613</c:v>
                </c:pt>
                <c:pt idx="6">
                  <c:v>0.8101382488479224</c:v>
                </c:pt>
                <c:pt idx="7">
                  <c:v>0.80916844349680173</c:v>
                </c:pt>
                <c:pt idx="8">
                  <c:v>0.8002583979328165</c:v>
                </c:pt>
                <c:pt idx="9">
                  <c:v>0.82713347921225078</c:v>
                </c:pt>
                <c:pt idx="10">
                  <c:v>0.7941671340437465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498880"/>
        <c:axId val="81500416"/>
      </c:barChart>
      <c:catAx>
        <c:axId val="81498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81500416"/>
        <c:crosses val="autoZero"/>
        <c:auto val="1"/>
        <c:lblAlgn val="ctr"/>
        <c:lblOffset val="100"/>
        <c:noMultiLvlLbl val="0"/>
      </c:catAx>
      <c:valAx>
        <c:axId val="8150041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8149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'forma Giuridica'!$T$61</c:f>
              <c:strCache>
                <c:ptCount val="1"/>
                <c:pt idx="0">
                  <c:v>Addetti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'forma Giuridica'!$B$62:$B$67</c:f>
              <c:strCache>
                <c:ptCount val="6"/>
                <c:pt idx="0">
                  <c:v>totale</c:v>
                </c:pt>
                <c:pt idx="1">
                  <c:v>altra istituzione non profit</c:v>
                </c:pt>
                <c:pt idx="2">
                  <c:v>associazione non riconosciuta</c:v>
                </c:pt>
                <c:pt idx="3">
                  <c:v>fondazione</c:v>
                </c:pt>
                <c:pt idx="4">
                  <c:v>associazione riconosciuta</c:v>
                </c:pt>
                <c:pt idx="5">
                  <c:v>società cooperativa sociale</c:v>
                </c:pt>
              </c:strCache>
            </c:strRef>
          </c:cat>
          <c:val>
            <c:numRef>
              <c:f>'forma Giuridica'!$T$62:$T$67</c:f>
              <c:numCache>
                <c:formatCode>0.0%</c:formatCode>
                <c:ptCount val="6"/>
                <c:pt idx="0">
                  <c:v>8.9841781719238137E-2</c:v>
                </c:pt>
                <c:pt idx="1">
                  <c:v>6.8298969072164942E-2</c:v>
                </c:pt>
                <c:pt idx="2">
                  <c:v>9.342740438173068E-2</c:v>
                </c:pt>
                <c:pt idx="3">
                  <c:v>6.7708333333333537E-2</c:v>
                </c:pt>
                <c:pt idx="4">
                  <c:v>8.8941176470588232E-2</c:v>
                </c:pt>
                <c:pt idx="5">
                  <c:v>6.964746345657781E-2</c:v>
                </c:pt>
              </c:numCache>
            </c:numRef>
          </c:val>
        </c:ser>
        <c:ser>
          <c:idx val="0"/>
          <c:order val="1"/>
          <c:tx>
            <c:strRef>
              <c:f>'forma Giuridica'!$S$61</c:f>
              <c:strCache>
                <c:ptCount val="1"/>
                <c:pt idx="0">
                  <c:v>Istituzioni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'forma Giuridica'!$B$62:$B$67</c:f>
              <c:strCache>
                <c:ptCount val="6"/>
                <c:pt idx="0">
                  <c:v>totale</c:v>
                </c:pt>
                <c:pt idx="1">
                  <c:v>altra istituzione non profit</c:v>
                </c:pt>
                <c:pt idx="2">
                  <c:v>associazione non riconosciuta</c:v>
                </c:pt>
                <c:pt idx="3">
                  <c:v>fondazione</c:v>
                </c:pt>
                <c:pt idx="4">
                  <c:v>associazione riconosciuta</c:v>
                </c:pt>
                <c:pt idx="5">
                  <c:v>società cooperativa sociale</c:v>
                </c:pt>
              </c:strCache>
            </c:strRef>
          </c:cat>
          <c:val>
            <c:numRef>
              <c:f>'forma Giuridica'!$S$62:$S$67</c:f>
              <c:numCache>
                <c:formatCode>0.0%</c:formatCode>
                <c:ptCount val="6"/>
                <c:pt idx="0">
                  <c:v>6.993897458075056E-2</c:v>
                </c:pt>
                <c:pt idx="1">
                  <c:v>4.7103755569700805E-2</c:v>
                </c:pt>
                <c:pt idx="2">
                  <c:v>6.7511383884379328E-2</c:v>
                </c:pt>
                <c:pt idx="3">
                  <c:v>0.10115448048378255</c:v>
                </c:pt>
                <c:pt idx="4">
                  <c:v>6.9914968281819409E-2</c:v>
                </c:pt>
                <c:pt idx="5">
                  <c:v>7.6899050474762615E-2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2300288"/>
        <c:axId val="82302080"/>
      </c:barChart>
      <c:catAx>
        <c:axId val="82300288"/>
        <c:scaling>
          <c:orientation val="minMax"/>
        </c:scaling>
        <c:delete val="0"/>
        <c:axPos val="l"/>
        <c:majorTickMark val="none"/>
        <c:minorTickMark val="none"/>
        <c:tickLblPos val="nextTo"/>
        <c:crossAx val="82302080"/>
        <c:crosses val="autoZero"/>
        <c:auto val="1"/>
        <c:lblAlgn val="ctr"/>
        <c:lblOffset val="100"/>
        <c:noMultiLvlLbl val="0"/>
      </c:catAx>
      <c:valAx>
        <c:axId val="8230208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crossAx val="82300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</a:defRPr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7572178477689"/>
          <c:y val="0.1487549077026529"/>
          <c:w val="0.69888101487314513"/>
          <c:h val="0.69310513871716439"/>
        </c:manualLayout>
      </c:layout>
      <c:radarChart>
        <c:radarStyle val="filled"/>
        <c:varyColors val="0"/>
        <c:ser>
          <c:idx val="0"/>
          <c:order val="0"/>
          <c:tx>
            <c:strRef>
              <c:f>'Dati di sintesi'!$F$3</c:f>
              <c:strCache>
                <c:ptCount val="1"/>
                <c:pt idx="0">
                  <c:v>% Sicilia rispetto  l'Italia</c:v>
                </c:pt>
              </c:strCache>
            </c:strRef>
          </c:tx>
          <c:spPr>
            <a:solidFill>
              <a:srgbClr val="375517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4.1666666666666664E-2"/>
                  <c:y val="-0.11817596147589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663167104123E-2"/>
                  <c:y val="-2.216936725884480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375517"/>
                        </a:solidFill>
                      </a:rPr>
                      <a:t> </a:t>
                    </a:r>
                    <a:r>
                      <a:rPr lang="en-US"/>
                      <a:t> di cui comuni; 4,8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22222222222332E-2"/>
                  <c:y val="2.85035629453681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847950709252635E-2"/>
                  <c:y val="2.12103498511369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777996500437532E-2"/>
                  <c:y val="-1.26682501979414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>
                        <a:solidFill>
                          <a:srgbClr val="375517"/>
                        </a:solidFill>
                      </a:rPr>
                      <a:t>A</a:t>
                    </a:r>
                    <a:r>
                      <a:rPr lang="en-US" b="1" dirty="0" err="1"/>
                      <a:t>ltro</a:t>
                    </a:r>
                    <a:r>
                      <a:rPr lang="en-US" b="1" dirty="0"/>
                      <a:t> </a:t>
                    </a:r>
                    <a:r>
                      <a:rPr lang="en-US" b="1" dirty="0" err="1"/>
                      <a:t>personale</a:t>
                    </a:r>
                    <a:r>
                      <a:rPr lang="en-US" b="1" dirty="0"/>
                      <a:t> UL; </a:t>
                    </a:r>
                    <a:r>
                      <a:rPr lang="en-US" b="1" dirty="0" smtClean="0"/>
                      <a:t>9,9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75517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'Dati di sintesi'!$B$4:$B$8</c:f>
              <c:strCache>
                <c:ptCount val="5"/>
                <c:pt idx="0">
                  <c:v>Istituzioni pubbliche</c:v>
                </c:pt>
                <c:pt idx="1">
                  <c:v>  di cui comuni </c:v>
                </c:pt>
                <c:pt idx="2">
                  <c:v>Unità Locali Istituzioni pubbliche</c:v>
                </c:pt>
                <c:pt idx="3">
                  <c:v>Addetti UL</c:v>
                </c:pt>
                <c:pt idx="4">
                  <c:v>Altro personale UL </c:v>
                </c:pt>
              </c:strCache>
            </c:strRef>
          </c:cat>
          <c:val>
            <c:numRef>
              <c:f>'Dati di sintesi'!$F$4:$F$8</c:f>
              <c:numCache>
                <c:formatCode>General</c:formatCode>
                <c:ptCount val="5"/>
                <c:pt idx="0">
                  <c:v>5.8</c:v>
                </c:pt>
                <c:pt idx="1">
                  <c:v>4.8</c:v>
                </c:pt>
                <c:pt idx="2">
                  <c:v>9.6</c:v>
                </c:pt>
                <c:pt idx="3" formatCode="0.0">
                  <c:v>9.7233584313874477</c:v>
                </c:pt>
                <c:pt idx="4" formatCode="0.0">
                  <c:v>9.9081564857153985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97056"/>
        <c:axId val="83998592"/>
      </c:radarChart>
      <c:catAx>
        <c:axId val="83997056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83998592"/>
        <c:crosses val="autoZero"/>
        <c:auto val="1"/>
        <c:lblAlgn val="ctr"/>
        <c:lblOffset val="100"/>
        <c:noMultiLvlLbl val="0"/>
      </c:catAx>
      <c:valAx>
        <c:axId val="83998592"/>
        <c:scaling>
          <c:orientation val="minMax"/>
        </c:scaling>
        <c:delete val="0"/>
        <c:axPos val="l"/>
        <c:majorGridlines/>
        <c:numFmt formatCode="#,##0.0" sourceLinked="0"/>
        <c:majorTickMark val="cross"/>
        <c:minorTickMark val="none"/>
        <c:tickLblPos val="nextTo"/>
        <c:crossAx val="83997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26054446324851"/>
          <c:y val="4.2635658914728813E-2"/>
          <c:w val="0.32900131732540977"/>
          <c:h val="0.778661201823346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'Dati di sintesi'!$C$52</c:f>
              <c:strCache>
                <c:ptCount val="1"/>
                <c:pt idx="0">
                  <c:v>numero addetti</c:v>
                </c:pt>
              </c:strCache>
            </c:strRef>
          </c:tx>
          <c:spPr>
            <a:solidFill>
              <a:srgbClr val="375517"/>
            </a:solidFill>
          </c:spPr>
          <c:invertIfNegative val="0"/>
          <c:cat>
            <c:strRef>
              <c:f>'Dati di sintesi'!$B$53:$B$58</c:f>
              <c:strCache>
                <c:ptCount val="6"/>
                <c:pt idx="0">
                  <c:v>regione</c:v>
                </c:pt>
                <c:pt idx="1">
                  <c:v>provincia</c:v>
                </c:pt>
                <c:pt idx="2">
                  <c:v>comune</c:v>
                </c:pt>
                <c:pt idx="3">
                  <c:v>comunità montana o isolana, unione di comuni, città metropolitana</c:v>
                </c:pt>
                <c:pt idx="4">
                  <c:v>azienda o ente del servizio sanitario nazionale</c:v>
                </c:pt>
                <c:pt idx="5">
                  <c:v>altra istituzione pubblica</c:v>
                </c:pt>
              </c:strCache>
            </c:strRef>
          </c:cat>
          <c:val>
            <c:numRef>
              <c:f>'Dati di sintesi'!$C$53:$C$58</c:f>
              <c:numCache>
                <c:formatCode>General</c:formatCode>
                <c:ptCount val="6"/>
                <c:pt idx="0">
                  <c:v>17259</c:v>
                </c:pt>
                <c:pt idx="1">
                  <c:v>6273</c:v>
                </c:pt>
                <c:pt idx="2">
                  <c:v>56246</c:v>
                </c:pt>
                <c:pt idx="3">
                  <c:v>120</c:v>
                </c:pt>
                <c:pt idx="4">
                  <c:v>52743</c:v>
                </c:pt>
                <c:pt idx="5">
                  <c:v>14430</c:v>
                </c:pt>
              </c:numCache>
            </c:numRef>
          </c:val>
        </c:ser>
        <c:ser>
          <c:idx val="1"/>
          <c:order val="1"/>
          <c:tx>
            <c:strRef>
              <c:f>'Dati di sintesi'!$D$52</c:f>
              <c:strCache>
                <c:ptCount val="1"/>
                <c:pt idx="0">
                  <c:v>numero lavoratori esterni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'Dati di sintesi'!$B$53:$B$58</c:f>
              <c:strCache>
                <c:ptCount val="6"/>
                <c:pt idx="0">
                  <c:v>regione</c:v>
                </c:pt>
                <c:pt idx="1">
                  <c:v>provincia</c:v>
                </c:pt>
                <c:pt idx="2">
                  <c:v>comune</c:v>
                </c:pt>
                <c:pt idx="3">
                  <c:v>comunità montana o isolana, unione di comuni, città metropolitana</c:v>
                </c:pt>
                <c:pt idx="4">
                  <c:v>azienda o ente del servizio sanitario nazionale</c:v>
                </c:pt>
                <c:pt idx="5">
                  <c:v>altra istituzione pubblica</c:v>
                </c:pt>
              </c:strCache>
            </c:strRef>
          </c:cat>
          <c:val>
            <c:numRef>
              <c:f>'Dati di sintesi'!$D$53:$D$58</c:f>
              <c:numCache>
                <c:formatCode>General</c:formatCode>
                <c:ptCount val="6"/>
                <c:pt idx="0">
                  <c:v>2076</c:v>
                </c:pt>
                <c:pt idx="1">
                  <c:v>155</c:v>
                </c:pt>
                <c:pt idx="2">
                  <c:v>3699</c:v>
                </c:pt>
                <c:pt idx="3">
                  <c:v>61</c:v>
                </c:pt>
                <c:pt idx="4">
                  <c:v>774</c:v>
                </c:pt>
                <c:pt idx="5">
                  <c:v>3600</c:v>
                </c:pt>
              </c:numCache>
            </c:numRef>
          </c:val>
        </c:ser>
        <c:ser>
          <c:idx val="2"/>
          <c:order val="2"/>
          <c:tx>
            <c:strRef>
              <c:f>'Dati di sintesi'!$E$52</c:f>
              <c:strCache>
                <c:ptCount val="1"/>
                <c:pt idx="0">
                  <c:v>numero lavoratori temporanei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'Dati di sintesi'!$B$53:$B$58</c:f>
              <c:strCache>
                <c:ptCount val="6"/>
                <c:pt idx="0">
                  <c:v>regione</c:v>
                </c:pt>
                <c:pt idx="1">
                  <c:v>provincia</c:v>
                </c:pt>
                <c:pt idx="2">
                  <c:v>comune</c:v>
                </c:pt>
                <c:pt idx="3">
                  <c:v>comunità montana o isolana, unione di comuni, città metropolitana</c:v>
                </c:pt>
                <c:pt idx="4">
                  <c:v>azienda o ente del servizio sanitario nazionale</c:v>
                </c:pt>
                <c:pt idx="5">
                  <c:v>altra istituzione pubblica</c:v>
                </c:pt>
              </c:strCache>
            </c:strRef>
          </c:cat>
          <c:val>
            <c:numRef>
              <c:f>'Dati di sintesi'!$E$53:$E$58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78</c:v>
                </c:pt>
                <c:pt idx="3">
                  <c:v>36</c:v>
                </c:pt>
                <c:pt idx="4">
                  <c:v>0</c:v>
                </c:pt>
                <c:pt idx="5">
                  <c:v>58</c:v>
                </c:pt>
              </c:numCache>
            </c:numRef>
          </c:val>
        </c:ser>
        <c:ser>
          <c:idx val="3"/>
          <c:order val="3"/>
          <c:tx>
            <c:strRef>
              <c:f>'Dati di sintesi'!$F$52</c:f>
              <c:strCache>
                <c:ptCount val="1"/>
                <c:pt idx="0">
                  <c:v>numero volontari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</c:spPr>
          <c:invertIfNegative val="0"/>
          <c:cat>
            <c:strRef>
              <c:f>'Dati di sintesi'!$B$53:$B$58</c:f>
              <c:strCache>
                <c:ptCount val="6"/>
                <c:pt idx="0">
                  <c:v>regione</c:v>
                </c:pt>
                <c:pt idx="1">
                  <c:v>provincia</c:v>
                </c:pt>
                <c:pt idx="2">
                  <c:v>comune</c:v>
                </c:pt>
                <c:pt idx="3">
                  <c:v>comunità montana o isolana, unione di comuni, città metropolitana</c:v>
                </c:pt>
                <c:pt idx="4">
                  <c:v>azienda o ente del servizio sanitario nazionale</c:v>
                </c:pt>
                <c:pt idx="5">
                  <c:v>altra istituzione pubblica</c:v>
                </c:pt>
              </c:strCache>
            </c:strRef>
          </c:cat>
          <c:val>
            <c:numRef>
              <c:f>'Dati di sintesi'!$F$53:$F$58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697</c:v>
                </c:pt>
                <c:pt idx="3">
                  <c:v>38</c:v>
                </c:pt>
                <c:pt idx="4">
                  <c:v>624</c:v>
                </c:pt>
                <c:pt idx="5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6374656"/>
        <c:axId val="106376192"/>
      </c:barChart>
      <c:catAx>
        <c:axId val="106374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it-IT"/>
          </a:p>
        </c:txPr>
        <c:crossAx val="106376192"/>
        <c:crosses val="autoZero"/>
        <c:auto val="1"/>
        <c:lblAlgn val="ctr"/>
        <c:lblOffset val="100"/>
        <c:noMultiLvlLbl val="0"/>
      </c:catAx>
      <c:valAx>
        <c:axId val="1063761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it-IT"/>
          </a:p>
        </c:txPr>
        <c:crossAx val="106374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295229743732996"/>
          <c:w val="1"/>
          <c:h val="9.1253542309561064E-2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58100278420245"/>
          <c:y val="5.0925925925925923E-2"/>
          <c:w val="0.62055743806243768"/>
          <c:h val="0.659281013864804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'Dati di sintesi'!$C$113</c:f>
              <c:strCache>
                <c:ptCount val="1"/>
                <c:pt idx="0">
                  <c:v>numero addetti</c:v>
                </c:pt>
              </c:strCache>
            </c:strRef>
          </c:tx>
          <c:spPr>
            <a:solidFill>
              <a:srgbClr val="375517"/>
            </a:solidFill>
          </c:spPr>
          <c:invertIfNegative val="0"/>
          <c:cat>
            <c:strRef>
              <c:f>'Dati di sintesi'!$B$131:$B$135</c:f>
              <c:strCache>
                <c:ptCount val="5"/>
                <c:pt idx="0">
                  <c:v>provincia</c:v>
                </c:pt>
                <c:pt idx="1">
                  <c:v>comune</c:v>
                </c:pt>
                <c:pt idx="2">
                  <c:v>comunità montana o isolana, unione di comuni, città metropolitana</c:v>
                </c:pt>
                <c:pt idx="3">
                  <c:v>azienda o ente del servizio sanitario nazionale</c:v>
                </c:pt>
                <c:pt idx="4">
                  <c:v>altra istituzione pubblica</c:v>
                </c:pt>
              </c:strCache>
            </c:strRef>
          </c:cat>
          <c:val>
            <c:numRef>
              <c:f>'Dati di sintesi'!$C$131:$C$135</c:f>
              <c:numCache>
                <c:formatCode>General</c:formatCode>
                <c:ptCount val="5"/>
                <c:pt idx="0">
                  <c:v>546</c:v>
                </c:pt>
                <c:pt idx="1">
                  <c:v>3894</c:v>
                </c:pt>
                <c:pt idx="2">
                  <c:v>11</c:v>
                </c:pt>
                <c:pt idx="3">
                  <c:v>3181</c:v>
                </c:pt>
                <c:pt idx="4">
                  <c:v>228</c:v>
                </c:pt>
              </c:numCache>
            </c:numRef>
          </c:val>
        </c:ser>
        <c:ser>
          <c:idx val="1"/>
          <c:order val="1"/>
          <c:tx>
            <c:strRef>
              <c:f>'Dati di sintesi'!$D$113</c:f>
              <c:strCache>
                <c:ptCount val="1"/>
                <c:pt idx="0">
                  <c:v>numero lavoratori esterni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'Dati di sintesi'!$B$131:$B$135</c:f>
              <c:strCache>
                <c:ptCount val="5"/>
                <c:pt idx="0">
                  <c:v>provincia</c:v>
                </c:pt>
                <c:pt idx="1">
                  <c:v>comune</c:v>
                </c:pt>
                <c:pt idx="2">
                  <c:v>comunità montana o isolana, unione di comuni, città metropolitana</c:v>
                </c:pt>
                <c:pt idx="3">
                  <c:v>azienda o ente del servizio sanitario nazionale</c:v>
                </c:pt>
                <c:pt idx="4">
                  <c:v>altra istituzione pubblica</c:v>
                </c:pt>
              </c:strCache>
            </c:strRef>
          </c:cat>
          <c:val>
            <c:numRef>
              <c:f>'Dati di sintesi'!$D$131:$D$135</c:f>
              <c:numCache>
                <c:formatCode>General</c:formatCode>
                <c:ptCount val="5"/>
                <c:pt idx="0">
                  <c:v>9</c:v>
                </c:pt>
                <c:pt idx="1">
                  <c:v>170</c:v>
                </c:pt>
                <c:pt idx="2">
                  <c:v>0</c:v>
                </c:pt>
                <c:pt idx="3">
                  <c:v>47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'Dati di sintesi'!$E$113</c:f>
              <c:strCache>
                <c:ptCount val="1"/>
                <c:pt idx="0">
                  <c:v>numero lavoratori temporanei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'Dati di sintesi'!$B$131:$B$135</c:f>
              <c:strCache>
                <c:ptCount val="5"/>
                <c:pt idx="0">
                  <c:v>provincia</c:v>
                </c:pt>
                <c:pt idx="1">
                  <c:v>comune</c:v>
                </c:pt>
                <c:pt idx="2">
                  <c:v>comunità montana o isolana, unione di comuni, città metropolitana</c:v>
                </c:pt>
                <c:pt idx="3">
                  <c:v>azienda o ente del servizio sanitario nazionale</c:v>
                </c:pt>
                <c:pt idx="4">
                  <c:v>altra istituzione pubblica</c:v>
                </c:pt>
              </c:strCache>
            </c:strRef>
          </c:cat>
          <c:val>
            <c:numRef>
              <c:f>'Dati di sintesi'!$E$131:$E$135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'Dati di sintesi'!$F$113</c:f>
              <c:strCache>
                <c:ptCount val="1"/>
                <c:pt idx="0">
                  <c:v>numero volontari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</c:spPr>
          <c:invertIfNegative val="0"/>
          <c:cat>
            <c:strRef>
              <c:f>'Dati di sintesi'!$B$131:$B$135</c:f>
              <c:strCache>
                <c:ptCount val="5"/>
                <c:pt idx="0">
                  <c:v>provincia</c:v>
                </c:pt>
                <c:pt idx="1">
                  <c:v>comune</c:v>
                </c:pt>
                <c:pt idx="2">
                  <c:v>comunità montana o isolana, unione di comuni, città metropolitana</c:v>
                </c:pt>
                <c:pt idx="3">
                  <c:v>azienda o ente del servizio sanitario nazionale</c:v>
                </c:pt>
                <c:pt idx="4">
                  <c:v>altra istituzione pubblica</c:v>
                </c:pt>
              </c:strCache>
            </c:strRef>
          </c:cat>
          <c:val>
            <c:numRef>
              <c:f>'Dati di sintesi'!$F$131:$F$135</c:f>
              <c:numCache>
                <c:formatCode>General</c:formatCode>
                <c:ptCount val="5"/>
                <c:pt idx="0">
                  <c:v>0</c:v>
                </c:pt>
                <c:pt idx="1">
                  <c:v>210</c:v>
                </c:pt>
                <c:pt idx="2">
                  <c:v>0</c:v>
                </c:pt>
                <c:pt idx="3">
                  <c:v>358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9921408"/>
        <c:axId val="109922944"/>
      </c:barChart>
      <c:catAx>
        <c:axId val="109921408"/>
        <c:scaling>
          <c:orientation val="minMax"/>
        </c:scaling>
        <c:delete val="0"/>
        <c:axPos val="l"/>
        <c:majorTickMark val="out"/>
        <c:minorTickMark val="none"/>
        <c:tickLblPos val="nextTo"/>
        <c:crossAx val="109922944"/>
        <c:crosses val="autoZero"/>
        <c:auto val="1"/>
        <c:lblAlgn val="ctr"/>
        <c:lblOffset val="100"/>
        <c:noMultiLvlLbl val="0"/>
      </c:catAx>
      <c:valAx>
        <c:axId val="109922944"/>
        <c:scaling>
          <c:orientation val="minMax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9921408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it-IT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404765792109526"/>
          <c:y val="5.0925925925925923E-2"/>
          <c:w val="0.5161782672982167"/>
          <c:h val="0.77330343796711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'Grafico Variazione'!$C$5</c:f>
              <c:strCache>
                <c:ptCount val="1"/>
                <c:pt idx="0">
                  <c:v>Unità Locali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 Variazione'!$B$6:$B$11</c:f>
              <c:strCache>
                <c:ptCount val="6"/>
                <c:pt idx="0">
                  <c:v>Amministrazione pubblica e difesa assicurazione sociale obbligatoria</c:v>
                </c:pt>
                <c:pt idx="1">
                  <c:v>Istruzione</c:v>
                </c:pt>
                <c:pt idx="2">
                  <c:v>Sanità e assistenza sociale</c:v>
                </c:pt>
                <c:pt idx="3">
                  <c:v>Attività artistiche, sportive, di intrattenimento e divertimento</c:v>
                </c:pt>
                <c:pt idx="4">
                  <c:v>Altre attività di servizi</c:v>
                </c:pt>
                <c:pt idx="5">
                  <c:v>Altre attività</c:v>
                </c:pt>
              </c:strCache>
            </c:strRef>
          </c:cat>
          <c:val>
            <c:numRef>
              <c:f>'Grafico Variazione'!$C$6:$C$11</c:f>
              <c:numCache>
                <c:formatCode>0.0</c:formatCode>
                <c:ptCount val="6"/>
                <c:pt idx="0">
                  <c:v>-0.88640116914842049</c:v>
                </c:pt>
                <c:pt idx="1">
                  <c:v>0.6145598891001357</c:v>
                </c:pt>
                <c:pt idx="2">
                  <c:v>-2.8684546185911972</c:v>
                </c:pt>
                <c:pt idx="3">
                  <c:v>2.1164881862410168</c:v>
                </c:pt>
                <c:pt idx="4">
                  <c:v>0.83900264034553462</c:v>
                </c:pt>
                <c:pt idx="5">
                  <c:v>0.18480507205292687</c:v>
                </c:pt>
              </c:numCache>
            </c:numRef>
          </c:val>
        </c:ser>
        <c:ser>
          <c:idx val="1"/>
          <c:order val="1"/>
          <c:tx>
            <c:strRef>
              <c:f>'Grafico Variazione'!$D$5</c:f>
              <c:strCache>
                <c:ptCount val="1"/>
                <c:pt idx="0">
                  <c:v>Addetti</c:v>
                </c:pt>
              </c:strCache>
            </c:strRef>
          </c:tx>
          <c:spPr>
            <a:solidFill>
              <a:srgbClr val="375517"/>
            </a:solidFill>
          </c:spPr>
          <c:invertIfNegative val="0"/>
          <c:dLbls>
            <c:dLbl>
              <c:idx val="1"/>
              <c:layout>
                <c:manualLayout>
                  <c:x val="-1.0471176129511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 Variazione'!$B$6:$B$11</c:f>
              <c:strCache>
                <c:ptCount val="6"/>
                <c:pt idx="0">
                  <c:v>Amministrazione pubblica e difesa assicurazione sociale obbligatoria</c:v>
                </c:pt>
                <c:pt idx="1">
                  <c:v>Istruzione</c:v>
                </c:pt>
                <c:pt idx="2">
                  <c:v>Sanità e assistenza sociale</c:v>
                </c:pt>
                <c:pt idx="3">
                  <c:v>Attività artistiche, sportive, di intrattenimento e divertimento</c:v>
                </c:pt>
                <c:pt idx="4">
                  <c:v>Altre attività di servizi</c:v>
                </c:pt>
                <c:pt idx="5">
                  <c:v>Altre attività</c:v>
                </c:pt>
              </c:strCache>
            </c:strRef>
          </c:cat>
          <c:val>
            <c:numRef>
              <c:f>'Grafico Variazione'!$D$6:$D$11</c:f>
              <c:numCache>
                <c:formatCode>0.0</c:formatCode>
                <c:ptCount val="6"/>
                <c:pt idx="0">
                  <c:v>1.3464118342944857</c:v>
                </c:pt>
                <c:pt idx="1">
                  <c:v>-3.6203367307628889</c:v>
                </c:pt>
                <c:pt idx="2">
                  <c:v>0.74789048316361706</c:v>
                </c:pt>
                <c:pt idx="3">
                  <c:v>1.4460650069974479</c:v>
                </c:pt>
                <c:pt idx="4">
                  <c:v>3.5987015526934223E-2</c:v>
                </c:pt>
                <c:pt idx="5">
                  <c:v>4.3982390780393996E-2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9962752"/>
        <c:axId val="109964288"/>
      </c:barChart>
      <c:catAx>
        <c:axId val="109962752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 rot="0" vert="horz"/>
          <a:lstStyle/>
          <a:p>
            <a:pPr>
              <a:defRPr sz="1000" b="0">
                <a:solidFill>
                  <a:schemeClr val="tx1"/>
                </a:solidFill>
                <a:latin typeface="+mj-lt"/>
              </a:defRPr>
            </a:pPr>
            <a:endParaRPr lang="it-IT"/>
          </a:p>
        </c:txPr>
        <c:crossAx val="109964288"/>
        <c:crosses val="autoZero"/>
        <c:auto val="1"/>
        <c:lblAlgn val="r"/>
        <c:lblOffset val="100"/>
        <c:noMultiLvlLbl val="0"/>
      </c:catAx>
      <c:valAx>
        <c:axId val="109964288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09962752"/>
        <c:crosses val="autoZero"/>
        <c:crossBetween val="between"/>
        <c:majorUnit val="1.5"/>
      </c:valAx>
    </c:plotArea>
    <c:legend>
      <c:legendPos val="r"/>
      <c:layout>
        <c:manualLayout>
          <c:xMode val="edge"/>
          <c:yMode val="edge"/>
          <c:x val="0.32138004056311142"/>
          <c:y val="0.87961936372303262"/>
          <c:w val="0.55233308796226932"/>
          <c:h val="0.108119063592386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</a:defRPr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838153998214759"/>
          <c:y val="5.0925925925925923E-2"/>
          <c:w val="0.75032371882051441"/>
          <c:h val="0.77330343796711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'Grafico Variazione'!$C$5</c:f>
              <c:strCache>
                <c:ptCount val="1"/>
                <c:pt idx="0">
                  <c:v>Unità Locali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 Variazione'!$B$60:$B$65</c:f>
              <c:strCache>
                <c:ptCount val="6"/>
                <c:pt idx="0">
                  <c:v>Amministrazione pubblica e difesa assicurazione sociale obbligatoria</c:v>
                </c:pt>
                <c:pt idx="1">
                  <c:v>Istruzione</c:v>
                </c:pt>
                <c:pt idx="2">
                  <c:v>Sanità e assistenza sociale</c:v>
                </c:pt>
                <c:pt idx="3">
                  <c:v>Attività artistiche, sportive, di intrattenimento e divertimento</c:v>
                </c:pt>
                <c:pt idx="4">
                  <c:v>Altre attività di servizi</c:v>
                </c:pt>
                <c:pt idx="5">
                  <c:v>Altre attività</c:v>
                </c:pt>
              </c:strCache>
            </c:strRef>
          </c:cat>
          <c:val>
            <c:numRef>
              <c:f>'Grafico Variazione'!$C$60:$C$65</c:f>
              <c:numCache>
                <c:formatCode>0.0</c:formatCode>
                <c:ptCount val="6"/>
                <c:pt idx="0">
                  <c:v>-1.0605668350175748</c:v>
                </c:pt>
                <c:pt idx="1">
                  <c:v>3.9000074595102197</c:v>
                </c:pt>
                <c:pt idx="2">
                  <c:v>-1.1110282276642518</c:v>
                </c:pt>
                <c:pt idx="3">
                  <c:v>1.7786543921157358</c:v>
                </c:pt>
                <c:pt idx="4">
                  <c:v>-0.8889981000188687</c:v>
                </c:pt>
                <c:pt idx="5">
                  <c:v>-2.6180686889252587</c:v>
                </c:pt>
              </c:numCache>
            </c:numRef>
          </c:val>
        </c:ser>
        <c:ser>
          <c:idx val="1"/>
          <c:order val="1"/>
          <c:tx>
            <c:strRef>
              <c:f>'Grafico Variazione'!$D$5</c:f>
              <c:strCache>
                <c:ptCount val="1"/>
                <c:pt idx="0">
                  <c:v>Addetti</c:v>
                </c:pt>
              </c:strCache>
            </c:strRef>
          </c:tx>
          <c:spPr>
            <a:solidFill>
              <a:srgbClr val="375517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'Grafico Variazione'!$B$60:$B$65</c:f>
              <c:strCache>
                <c:ptCount val="6"/>
                <c:pt idx="0">
                  <c:v>Amministrazione pubblica e difesa assicurazione sociale obbligatoria</c:v>
                </c:pt>
                <c:pt idx="1">
                  <c:v>Istruzione</c:v>
                </c:pt>
                <c:pt idx="2">
                  <c:v>Sanità e assistenza sociale</c:v>
                </c:pt>
                <c:pt idx="3">
                  <c:v>Attività artistiche, sportive, di intrattenimento e divertimento</c:v>
                </c:pt>
                <c:pt idx="4">
                  <c:v>Altre attività di servizi</c:v>
                </c:pt>
                <c:pt idx="5">
                  <c:v>Altre attività</c:v>
                </c:pt>
              </c:strCache>
            </c:strRef>
          </c:cat>
          <c:val>
            <c:numRef>
              <c:f>'Grafico Variazione'!$D$60:$D$65</c:f>
              <c:numCache>
                <c:formatCode>0.0</c:formatCode>
                <c:ptCount val="6"/>
                <c:pt idx="0">
                  <c:v>4.5104445296139826</c:v>
                </c:pt>
                <c:pt idx="1">
                  <c:v>-4.9964499826632638</c:v>
                </c:pt>
                <c:pt idx="2">
                  <c:v>1.4986484537599638</c:v>
                </c:pt>
                <c:pt idx="3">
                  <c:v>1.2845424544352881</c:v>
                </c:pt>
                <c:pt idx="4">
                  <c:v>3.644728118436099E-2</c:v>
                </c:pt>
                <c:pt idx="5">
                  <c:v>-2.3336327363303515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2859904"/>
        <c:axId val="122861440"/>
      </c:barChart>
      <c:catAx>
        <c:axId val="122859904"/>
        <c:scaling>
          <c:orientation val="minMax"/>
        </c:scaling>
        <c:delete val="1"/>
        <c:axPos val="l"/>
        <c:majorTickMark val="out"/>
        <c:minorTickMark val="none"/>
        <c:tickLblPos val="none"/>
        <c:crossAx val="122861440"/>
        <c:crosses val="autoZero"/>
        <c:auto val="1"/>
        <c:lblAlgn val="r"/>
        <c:lblOffset val="100"/>
        <c:noMultiLvlLbl val="0"/>
      </c:catAx>
      <c:valAx>
        <c:axId val="12286144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22859904"/>
        <c:crosses val="autoZero"/>
        <c:crossBetween val="between"/>
        <c:majorUnit val="1.5"/>
      </c:valAx>
    </c:plotArea>
    <c:legend>
      <c:legendPos val="r"/>
      <c:layout>
        <c:manualLayout>
          <c:xMode val="edge"/>
          <c:yMode val="edge"/>
          <c:x val="0.32138004056311142"/>
          <c:y val="0.87961936372303262"/>
          <c:w val="0.40878320867573853"/>
          <c:h val="7.95887875203408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650070820451116"/>
          <c:y val="2.8129395218002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06254029658266E-2"/>
          <c:y val="0.17988895902780086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Proprietà_impresa!$A$7</c:f>
              <c:strCache>
                <c:ptCount val="1"/>
                <c:pt idx="0">
                  <c:v>Italia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9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862921768015332E-4"/>
                  <c:y val="-0.141634883638162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9271715824522307E-3"/>
                  <c:y val="3.68976084103304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(Proprietà_impresa!$B$4;Proprietà_impresa!$D$4;Proprietà_impresa!$F$4)</c:f>
              <c:strCache>
                <c:ptCount val="3"/>
                <c:pt idx="0">
                  <c:v>Persona fisica</c:v>
                </c:pt>
                <c:pt idx="1">
                  <c:v>Holding, banca, altra impresa</c:v>
                </c:pt>
                <c:pt idx="2">
                  <c:v>Ente pubblico, pubblica amministrazione</c:v>
                </c:pt>
              </c:strCache>
            </c:strRef>
          </c:cat>
          <c:val>
            <c:numRef>
              <c:f>(Proprietà_impresa!$C$7;Proprietà_impresa!$E$7;Proprietà_impresa!$G$7)</c:f>
              <c:numCache>
                <c:formatCode>0.0%</c:formatCode>
                <c:ptCount val="3"/>
                <c:pt idx="0">
                  <c:v>0.91809729378674065</c:v>
                </c:pt>
                <c:pt idx="1">
                  <c:v>7.8790107303003246E-2</c:v>
                </c:pt>
                <c:pt idx="2">
                  <c:v>3.1125989102561043E-3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533681597343854"/>
          <c:y val="2.8129395218002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06254029658266E-2"/>
          <c:y val="0.17988895902780086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Proprietà_impresa!$A$8</c:f>
              <c:strCache>
                <c:ptCount val="1"/>
                <c:pt idx="0">
                  <c:v>Sicilia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9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22136051934452E-3"/>
                  <c:y val="-0.168302163847652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6.9058824126674691E-3"/>
                  <c:y val="8.71014540903906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00" b="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(Proprietà_impresa!$B$4;Proprietà_impresa!$D$4;Proprietà_impresa!$F$4)</c:f>
              <c:strCache>
                <c:ptCount val="3"/>
                <c:pt idx="0">
                  <c:v>Persona fisica</c:v>
                </c:pt>
                <c:pt idx="1">
                  <c:v>Holding, banca, altra impresa</c:v>
                </c:pt>
                <c:pt idx="2">
                  <c:v>Ente pubblico, pubblica amministrazione</c:v>
                </c:pt>
              </c:strCache>
            </c:strRef>
          </c:cat>
          <c:val>
            <c:numRef>
              <c:f>(Proprietà_impresa!$C$8;Proprietà_impresa!$E$8;Proprietà_impresa!$G$8)</c:f>
              <c:numCache>
                <c:formatCode>0.0%</c:formatCode>
                <c:ptCount val="3"/>
                <c:pt idx="0">
                  <c:v>0.95662076819546538</c:v>
                </c:pt>
                <c:pt idx="1">
                  <c:v>3.9841943610449668E-2</c:v>
                </c:pt>
                <c:pt idx="2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533681597343854"/>
          <c:y val="2.8129395218002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06254029658266E-2"/>
          <c:y val="0.17988895902780086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Proprietà_impresa!$A$10</c:f>
              <c:strCache>
                <c:ptCount val="1"/>
                <c:pt idx="0">
                  <c:v>Siracusa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00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900" b="1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765732538802732E-3"/>
                  <c:y val="-0.177515891867107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6.9058824126674691E-3"/>
                  <c:y val="8.71014540903906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(Proprietà_impresa!$B$4;Proprietà_impresa!$D$4;Proprietà_impresa!$F$4)</c:f>
              <c:strCache>
                <c:ptCount val="3"/>
                <c:pt idx="0">
                  <c:v>Persona fisica</c:v>
                </c:pt>
                <c:pt idx="1">
                  <c:v>Holding, banca, altra impresa</c:v>
                </c:pt>
                <c:pt idx="2">
                  <c:v>Ente pubblico, pubblica amministrazione</c:v>
                </c:pt>
              </c:strCache>
            </c:strRef>
          </c:cat>
          <c:val>
            <c:numRef>
              <c:f>(Proprietà_impresa!$C$10;Proprietà_impresa!$E$10;Proprietà_impresa!$G$10)</c:f>
              <c:numCache>
                <c:formatCode>0.0%</c:formatCode>
                <c:ptCount val="3"/>
                <c:pt idx="0">
                  <c:v>0.97162045060658575</c:v>
                </c:pt>
                <c:pt idx="1">
                  <c:v>2.7079722703639515E-2</c:v>
                </c:pt>
                <c:pt idx="2">
                  <c:v>1.2998266897746968E-3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'Tipologia Contrattuale'!$B$17</c:f>
              <c:strCache>
                <c:ptCount val="1"/>
                <c:pt idx="0">
                  <c:v>Dirigenti + quadri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('Tipologia Contrattuale'!$A$18:$A$20,'Tipologia Contrattuale'!$A$28)</c:f>
              <c:strCache>
                <c:ptCount val="4"/>
                <c:pt idx="0">
                  <c:v>Italia</c:v>
                </c:pt>
                <c:pt idx="1">
                  <c:v>Isole</c:v>
                </c:pt>
                <c:pt idx="2">
                  <c:v>Sicilia</c:v>
                </c:pt>
                <c:pt idx="3">
                  <c:v>Ragusa</c:v>
                </c:pt>
              </c:strCache>
            </c:strRef>
          </c:cat>
          <c:val>
            <c:numRef>
              <c:f>('Tipologia Contrattuale'!$B$18:$B$20,'Tipologia Contrattuale'!$B$28)</c:f>
              <c:numCache>
                <c:formatCode>0.0</c:formatCode>
                <c:ptCount val="4"/>
                <c:pt idx="0">
                  <c:v>4.6964212510874255</c:v>
                </c:pt>
                <c:pt idx="1">
                  <c:v>2.3722456371003671</c:v>
                </c:pt>
                <c:pt idx="2">
                  <c:v>2.4272655296861148</c:v>
                </c:pt>
                <c:pt idx="3">
                  <c:v>1.7527197375237435</c:v>
                </c:pt>
              </c:numCache>
            </c:numRef>
          </c:val>
        </c:ser>
        <c:ser>
          <c:idx val="1"/>
          <c:order val="1"/>
          <c:tx>
            <c:strRef>
              <c:f>'Tipologia Contrattuale'!$C$17</c:f>
              <c:strCache>
                <c:ptCount val="1"/>
                <c:pt idx="0">
                  <c:v>impiegato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('Tipologia Contrattuale'!$A$18:$A$20,'Tipologia Contrattuale'!$A$28)</c:f>
              <c:strCache>
                <c:ptCount val="4"/>
                <c:pt idx="0">
                  <c:v>Italia</c:v>
                </c:pt>
                <c:pt idx="1">
                  <c:v>Isole</c:v>
                </c:pt>
                <c:pt idx="2">
                  <c:v>Sicilia</c:v>
                </c:pt>
                <c:pt idx="3">
                  <c:v>Ragusa</c:v>
                </c:pt>
              </c:strCache>
            </c:strRef>
          </c:cat>
          <c:val>
            <c:numRef>
              <c:f>('Tipologia Contrattuale'!$C$18:$C$20,'Tipologia Contrattuale'!$C$28)</c:f>
              <c:numCache>
                <c:formatCode>0.0</c:formatCode>
                <c:ptCount val="4"/>
                <c:pt idx="0">
                  <c:v>36.934212824034567</c:v>
                </c:pt>
                <c:pt idx="1">
                  <c:v>34.978043587648123</c:v>
                </c:pt>
                <c:pt idx="2">
                  <c:v>35.584636028046447</c:v>
                </c:pt>
                <c:pt idx="3">
                  <c:v>29.062338110861614</c:v>
                </c:pt>
              </c:numCache>
            </c:numRef>
          </c:val>
        </c:ser>
        <c:ser>
          <c:idx val="2"/>
          <c:order val="2"/>
          <c:tx>
            <c:strRef>
              <c:f>'Tipologia Contrattuale'!$D$17</c:f>
              <c:strCache>
                <c:ptCount val="1"/>
                <c:pt idx="0">
                  <c:v>operaio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('Tipologia Contrattuale'!$A$18:$A$20,'Tipologia Contrattuale'!$A$28)</c:f>
              <c:strCache>
                <c:ptCount val="4"/>
                <c:pt idx="0">
                  <c:v>Italia</c:v>
                </c:pt>
                <c:pt idx="1">
                  <c:v>Isole</c:v>
                </c:pt>
                <c:pt idx="2">
                  <c:v>Sicilia</c:v>
                </c:pt>
                <c:pt idx="3">
                  <c:v>Ragusa</c:v>
                </c:pt>
              </c:strCache>
            </c:strRef>
          </c:cat>
          <c:val>
            <c:numRef>
              <c:f>('Tipologia Contrattuale'!$D$18:$D$20,'Tipologia Contrattuale'!$D$28)</c:f>
              <c:numCache>
                <c:formatCode>0.0</c:formatCode>
                <c:ptCount val="4"/>
                <c:pt idx="0">
                  <c:v>53.568327931467103</c:v>
                </c:pt>
                <c:pt idx="1">
                  <c:v>58.318557898912204</c:v>
                </c:pt>
                <c:pt idx="2">
                  <c:v>57.302523138097762</c:v>
                </c:pt>
                <c:pt idx="3">
                  <c:v>56.544638231738908</c:v>
                </c:pt>
              </c:numCache>
            </c:numRef>
          </c:val>
        </c:ser>
        <c:ser>
          <c:idx val="3"/>
          <c:order val="3"/>
          <c:tx>
            <c:strRef>
              <c:f>'Tipologia Contrattuale'!$E$17</c:f>
              <c:strCache>
                <c:ptCount val="1"/>
                <c:pt idx="0">
                  <c:v>Altro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('Tipologia Contrattuale'!$A$18:$A$20,'Tipologia Contrattuale'!$A$28)</c:f>
              <c:strCache>
                <c:ptCount val="4"/>
                <c:pt idx="0">
                  <c:v>Italia</c:v>
                </c:pt>
                <c:pt idx="1">
                  <c:v>Isole</c:v>
                </c:pt>
                <c:pt idx="2">
                  <c:v>Sicilia</c:v>
                </c:pt>
                <c:pt idx="3">
                  <c:v>Ragusa</c:v>
                </c:pt>
              </c:strCache>
            </c:strRef>
          </c:cat>
          <c:val>
            <c:numRef>
              <c:f>('Tipologia Contrattuale'!$E$18:$E$20,'Tipologia Contrattuale'!$E$28)</c:f>
              <c:numCache>
                <c:formatCode>0.0</c:formatCode>
                <c:ptCount val="4"/>
                <c:pt idx="0">
                  <c:v>4.8010379934108984</c:v>
                </c:pt>
                <c:pt idx="1">
                  <c:v>4.3311528763390745</c:v>
                </c:pt>
                <c:pt idx="2">
                  <c:v>4.6855753041694745</c:v>
                </c:pt>
                <c:pt idx="3">
                  <c:v>12.640303919875668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364800"/>
        <c:axId val="30366336"/>
      </c:barChart>
      <c:catAx>
        <c:axId val="3036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30366336"/>
        <c:crosses val="autoZero"/>
        <c:auto val="1"/>
        <c:lblAlgn val="ctr"/>
        <c:lblOffset val="100"/>
        <c:noMultiLvlLbl val="0"/>
      </c:catAx>
      <c:valAx>
        <c:axId val="30366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0364800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Calibri" pitchFamily="34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'Var% add sicilia 2011-2001'!$E$116</c:f>
              <c:strCache>
                <c:ptCount val="1"/>
                <c:pt idx="0">
                  <c:v>Variazione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'Var% add sicilia 2011-2001'!$E$117:$E$121</c:f>
              <c:numCache>
                <c:formatCode>0.000</c:formatCode>
                <c:ptCount val="5"/>
                <c:pt idx="0">
                  <c:v>-0.15503822930742681</c:v>
                </c:pt>
                <c:pt idx="1">
                  <c:v>5.1081851628396679E-2</c:v>
                </c:pt>
                <c:pt idx="2">
                  <c:v>0.23894314607033479</c:v>
                </c:pt>
                <c:pt idx="3">
                  <c:v>0.18593892420846342</c:v>
                </c:pt>
                <c:pt idx="4">
                  <c:v>0.13773972297240025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533504"/>
        <c:axId val="30535040"/>
      </c:barChart>
      <c:catAx>
        <c:axId val="30533504"/>
        <c:scaling>
          <c:orientation val="minMax"/>
        </c:scaling>
        <c:delete val="1"/>
        <c:axPos val="b"/>
        <c:majorTickMark val="out"/>
        <c:minorTickMark val="none"/>
        <c:tickLblPos val="none"/>
        <c:crossAx val="30535040"/>
        <c:crosses val="autoZero"/>
        <c:auto val="1"/>
        <c:lblAlgn val="ctr"/>
        <c:lblOffset val="100"/>
        <c:noMultiLvlLbl val="0"/>
      </c:catAx>
      <c:valAx>
        <c:axId val="3053504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30533504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spPr>
    <a:noFill/>
    <a:ln w="25400">
      <a:solidFill>
        <a:schemeClr val="bg1">
          <a:lumMod val="50000"/>
        </a:schemeClr>
      </a:solidFill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453139198992777"/>
          <c:y val="0.14707133127346422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Competitività_mercato_ITA_Sic!$B$2</c:f>
              <c:strCache>
                <c:ptCount val="1"/>
                <c:pt idx="0">
                  <c:v>Sicilia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3768866415875981E-2"/>
                  <c:y val="-0.13738071770564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85345497190028E-2"/>
                  <c:y val="-3.203133363603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890560826898573E-3"/>
                  <c:y val="4.3184158942157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Competitività_mercato_ITA_Sic!$A$3:$A$5</c:f>
              <c:strCache>
                <c:ptCount val="3"/>
                <c:pt idx="0">
                  <c:v>Mercato locale</c:v>
                </c:pt>
                <c:pt idx="1">
                  <c:v>Mercato nazionale</c:v>
                </c:pt>
                <c:pt idx="2">
                  <c:v>Mercato estero</c:v>
                </c:pt>
              </c:strCache>
            </c:strRef>
          </c:cat>
          <c:val>
            <c:numRef>
              <c:f>Competitività_mercato_ITA_Sic!$B$3:$B$5</c:f>
              <c:numCache>
                <c:formatCode>0.0%</c:formatCode>
                <c:ptCount val="3"/>
                <c:pt idx="0">
                  <c:v>0.77800000000000002</c:v>
                </c:pt>
                <c:pt idx="1">
                  <c:v>0.11899999999999999</c:v>
                </c:pt>
                <c:pt idx="2">
                  <c:v>0.10299999999999999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legend>
      <c:legendPos val="b"/>
      <c:layout>
        <c:manualLayout>
          <c:xMode val="edge"/>
          <c:yMode val="edge"/>
          <c:x val="0"/>
          <c:y val="0.82136586548704182"/>
          <c:w val="0.47984601837297874"/>
          <c:h val="0.1786341345129582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453139198992777"/>
          <c:y val="0.14707133127346422"/>
          <c:w val="0.52396650370347808"/>
          <c:h val="0.74978755292719212"/>
        </c:manualLayout>
      </c:layout>
      <c:pieChart>
        <c:varyColors val="1"/>
        <c:ser>
          <c:idx val="0"/>
          <c:order val="0"/>
          <c:tx>
            <c:strRef>
              <c:f>Competitività_mercato_ITA_Sic!$C$2</c:f>
              <c:strCache>
                <c:ptCount val="1"/>
                <c:pt idx="0">
                  <c:v>Italia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00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9771597699223768E-2"/>
                  <c:y val="-7.295923452606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795402508922359E-3"/>
                  <c:y val="1.4843608683935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05971763200781E-3"/>
                  <c:y val="4.6140329505225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Competitività_mercato_ITA_Sic!$A$3:$A$5</c:f>
              <c:strCache>
                <c:ptCount val="3"/>
                <c:pt idx="0">
                  <c:v>Mercato locale</c:v>
                </c:pt>
                <c:pt idx="1">
                  <c:v>Mercato nazionale</c:v>
                </c:pt>
                <c:pt idx="2">
                  <c:v>Mercato estero</c:v>
                </c:pt>
              </c:strCache>
            </c:strRef>
          </c:cat>
          <c:val>
            <c:numRef>
              <c:f>Competitività_mercato_ITA_Sic!$C$3:$C$5</c:f>
              <c:numCache>
                <c:formatCode>0.0%</c:formatCode>
                <c:ptCount val="3"/>
                <c:pt idx="0">
                  <c:v>0.57799999999999996</c:v>
                </c:pt>
                <c:pt idx="1">
                  <c:v>0.20300000000000001</c:v>
                </c:pt>
                <c:pt idx="2">
                  <c:v>0.219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8"/>
      </c:pieChart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0.28814</cdr:x>
      <cdr:y>0.27428</cdr:y>
    </cdr:from>
    <cdr:to>
      <cdr:x>0.41927</cdr:x>
      <cdr:y>0.39884</cdr:y>
    </cdr:to>
    <cdr:sp macro="" textlink="">
      <cdr:nvSpPr>
        <cdr:cNvPr id="2" name="CasellaDiTesto 13"/>
        <cdr:cNvSpPr txBox="1"/>
      </cdr:nvSpPr>
      <cdr:spPr>
        <a:xfrm xmlns:a="http://schemas.openxmlformats.org/drawingml/2006/main">
          <a:off x="2448272" y="1152128"/>
          <a:ext cx="111428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pitchFamily="-84" charset="-128"/>
              <a:cs typeface="ＭＳ Ｐゴシック"/>
            </a:defRPr>
          </a:lvl9pPr>
        </a:lstStyle>
        <a:p xmlns:a="http://schemas.openxmlformats.org/drawingml/2006/main">
          <a:pPr algn="ctr"/>
          <a:r>
            <a:rPr lang="it-IT" sz="1400" b="1" dirty="0" smtClean="0">
              <a:latin typeface="Calibri" pitchFamily="34" charset="0"/>
            </a:rPr>
            <a:t>Costruzioni</a:t>
          </a:r>
        </a:p>
        <a:p xmlns:a="http://schemas.openxmlformats.org/drawingml/2006/main">
          <a:pPr algn="ctr"/>
          <a:r>
            <a:rPr lang="it-IT" sz="1400" b="1" dirty="0" smtClean="0">
              <a:solidFill>
                <a:srgbClr val="C00000"/>
              </a:solidFill>
              <a:latin typeface="Calibri" pitchFamily="34" charset="0"/>
            </a:rPr>
            <a:t>+4.318 unità</a:t>
          </a:r>
          <a:endParaRPr lang="it-IT" sz="1400" b="1" dirty="0">
            <a:solidFill>
              <a:srgbClr val="C0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0.41357</cdr:x>
      <cdr:y>0.61714</cdr:y>
    </cdr:from>
    <cdr:to>
      <cdr:x>0.63283</cdr:x>
      <cdr:y>0.79299</cdr:y>
    </cdr:to>
    <cdr:sp macro="" textlink="">
      <cdr:nvSpPr>
        <cdr:cNvPr id="3" name="CasellaDiTesto 13"/>
        <cdr:cNvSpPr txBox="1"/>
      </cdr:nvSpPr>
      <cdr:spPr>
        <a:xfrm xmlns:a="http://schemas.openxmlformats.org/drawingml/2006/main">
          <a:off x="3037596" y="2266390"/>
          <a:ext cx="1610424" cy="6457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ＭＳ Ｐゴシック"/>
              <a:cs typeface="ＭＳ Ｐゴシック"/>
            </a:defRPr>
          </a:lvl1pPr>
          <a:lvl2pPr marL="457200" indent="0">
            <a:defRPr sz="1100">
              <a:latin typeface="Arial"/>
              <a:ea typeface="ＭＳ Ｐゴシック"/>
              <a:cs typeface="ＭＳ Ｐゴシック"/>
            </a:defRPr>
          </a:lvl2pPr>
          <a:lvl3pPr marL="914400" indent="0">
            <a:defRPr sz="1100">
              <a:latin typeface="Arial"/>
              <a:ea typeface="ＭＳ Ｐゴシック"/>
              <a:cs typeface="ＭＳ Ｐゴシック"/>
            </a:defRPr>
          </a:lvl3pPr>
          <a:lvl4pPr marL="1371600" indent="0">
            <a:defRPr sz="1100">
              <a:latin typeface="Arial"/>
              <a:ea typeface="ＭＳ Ｐゴシック"/>
              <a:cs typeface="ＭＳ Ｐゴシック"/>
            </a:defRPr>
          </a:lvl4pPr>
          <a:lvl5pPr marL="1828800" indent="0">
            <a:defRPr sz="1100">
              <a:latin typeface="Arial"/>
              <a:ea typeface="ＭＳ Ｐゴシック"/>
              <a:cs typeface="ＭＳ Ｐゴシック"/>
            </a:defRPr>
          </a:lvl5pPr>
          <a:lvl6pPr marL="2286000" indent="0">
            <a:defRPr sz="1100">
              <a:latin typeface="Arial"/>
              <a:ea typeface="ＭＳ Ｐゴシック"/>
              <a:cs typeface="ＭＳ Ｐゴシック"/>
            </a:defRPr>
          </a:lvl6pPr>
          <a:lvl7pPr marL="2743200" indent="0">
            <a:defRPr sz="1100">
              <a:latin typeface="Arial"/>
              <a:ea typeface="ＭＳ Ｐゴシック"/>
              <a:cs typeface="ＭＳ Ｐゴシック"/>
            </a:defRPr>
          </a:lvl7pPr>
          <a:lvl8pPr marL="3200400" indent="0">
            <a:defRPr sz="1100">
              <a:latin typeface="Arial"/>
              <a:ea typeface="ＭＳ Ｐゴシック"/>
              <a:cs typeface="ＭＳ Ｐゴシック"/>
            </a:defRPr>
          </a:lvl8pPr>
          <a:lvl9pPr marL="3657600" indent="0">
            <a:defRPr sz="1100">
              <a:latin typeface="Arial"/>
              <a:ea typeface="ＭＳ Ｐゴシック"/>
              <a:cs typeface="ＭＳ Ｐゴシック"/>
            </a:defRPr>
          </a:lvl9pPr>
        </a:lstStyle>
        <a:p xmlns:a="http://schemas.openxmlformats.org/drawingml/2006/main">
          <a:pPr algn="ctr"/>
          <a:r>
            <a:rPr lang="it-IT" sz="1400" b="1" dirty="0" smtClean="0">
              <a:latin typeface="Calibri" pitchFamily="34" charset="0"/>
            </a:rPr>
            <a:t>Commercio, alberghi e</a:t>
          </a:r>
        </a:p>
        <a:p xmlns:a="http://schemas.openxmlformats.org/drawingml/2006/main">
          <a:pPr algn="ctr"/>
          <a:r>
            <a:rPr lang="it-IT" sz="1400" b="1" dirty="0" smtClean="0">
              <a:latin typeface="Calibri" pitchFamily="34" charset="0"/>
            </a:rPr>
            <a:t> ristorazione</a:t>
          </a:r>
        </a:p>
        <a:p xmlns:a="http://schemas.openxmlformats.org/drawingml/2006/main">
          <a:pPr algn="ctr"/>
          <a:r>
            <a:rPr lang="it-IT" sz="1400" b="1" dirty="0" smtClean="0">
              <a:solidFill>
                <a:srgbClr val="C00000"/>
              </a:solidFill>
              <a:latin typeface="Calibri" pitchFamily="34" charset="0"/>
            </a:rPr>
            <a:t>+55.220 unità</a:t>
          </a:r>
          <a:endParaRPr lang="it-IT" sz="1400" b="1" dirty="0">
            <a:solidFill>
              <a:srgbClr val="C0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0.63869</cdr:x>
      <cdr:y>0.61714</cdr:y>
    </cdr:from>
    <cdr:to>
      <cdr:x>0.78079</cdr:x>
      <cdr:y>0.79299</cdr:y>
    </cdr:to>
    <cdr:sp macro="" textlink="">
      <cdr:nvSpPr>
        <cdr:cNvPr id="4" name="CasellaDiTesto 13"/>
        <cdr:cNvSpPr txBox="1"/>
      </cdr:nvSpPr>
      <cdr:spPr>
        <a:xfrm xmlns:a="http://schemas.openxmlformats.org/drawingml/2006/main">
          <a:off x="5426921" y="2592288"/>
          <a:ext cx="1207383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ＭＳ Ｐゴシック"/>
              <a:cs typeface="ＭＳ Ｐゴシック"/>
            </a:defRPr>
          </a:lvl1pPr>
          <a:lvl2pPr marL="457200" indent="0">
            <a:defRPr sz="1100">
              <a:latin typeface="Arial"/>
              <a:ea typeface="ＭＳ Ｐゴシック"/>
              <a:cs typeface="ＭＳ Ｐゴシック"/>
            </a:defRPr>
          </a:lvl2pPr>
          <a:lvl3pPr marL="914400" indent="0">
            <a:defRPr sz="1100">
              <a:latin typeface="Arial"/>
              <a:ea typeface="ＭＳ Ｐゴシック"/>
              <a:cs typeface="ＭＳ Ｐゴシック"/>
            </a:defRPr>
          </a:lvl3pPr>
          <a:lvl4pPr marL="1371600" indent="0">
            <a:defRPr sz="1100">
              <a:latin typeface="Arial"/>
              <a:ea typeface="ＭＳ Ｐゴシック"/>
              <a:cs typeface="ＭＳ Ｐゴシック"/>
            </a:defRPr>
          </a:lvl4pPr>
          <a:lvl5pPr marL="1828800" indent="0">
            <a:defRPr sz="1100">
              <a:latin typeface="Arial"/>
              <a:ea typeface="ＭＳ Ｐゴシック"/>
              <a:cs typeface="ＭＳ Ｐゴシック"/>
            </a:defRPr>
          </a:lvl5pPr>
          <a:lvl6pPr marL="2286000" indent="0">
            <a:defRPr sz="1100">
              <a:latin typeface="Arial"/>
              <a:ea typeface="ＭＳ Ｐゴシック"/>
              <a:cs typeface="ＭＳ Ｐゴシック"/>
            </a:defRPr>
          </a:lvl6pPr>
          <a:lvl7pPr marL="2743200" indent="0">
            <a:defRPr sz="1100">
              <a:latin typeface="Arial"/>
              <a:ea typeface="ＭＳ Ｐゴシック"/>
              <a:cs typeface="ＭＳ Ｐゴシック"/>
            </a:defRPr>
          </a:lvl7pPr>
          <a:lvl8pPr marL="3200400" indent="0">
            <a:defRPr sz="1100">
              <a:latin typeface="Arial"/>
              <a:ea typeface="ＭＳ Ｐゴシック"/>
              <a:cs typeface="ＭＳ Ｐゴシック"/>
            </a:defRPr>
          </a:lvl8pPr>
          <a:lvl9pPr marL="3657600" indent="0">
            <a:defRPr sz="1100">
              <a:latin typeface="Arial"/>
              <a:ea typeface="ＭＳ Ｐゴシック"/>
              <a:cs typeface="ＭＳ Ｐゴシック"/>
            </a:defRPr>
          </a:lvl9pPr>
        </a:lstStyle>
        <a:p xmlns:a="http://schemas.openxmlformats.org/drawingml/2006/main">
          <a:pPr algn="ctr"/>
          <a:r>
            <a:rPr lang="it-IT" sz="1400" b="1" dirty="0" smtClean="0">
              <a:latin typeface="Calibri" pitchFamily="34" charset="0"/>
            </a:rPr>
            <a:t>Servizi alle </a:t>
          </a:r>
        </a:p>
        <a:p xmlns:a="http://schemas.openxmlformats.org/drawingml/2006/main">
          <a:pPr algn="ctr"/>
          <a:r>
            <a:rPr lang="it-IT" sz="1400" b="1" dirty="0" smtClean="0">
              <a:latin typeface="Calibri" pitchFamily="34" charset="0"/>
            </a:rPr>
            <a:t>imprese</a:t>
          </a:r>
        </a:p>
        <a:p xmlns:a="http://schemas.openxmlformats.org/drawingml/2006/main">
          <a:pPr algn="ctr"/>
          <a:r>
            <a:rPr lang="it-IT" sz="1400" b="1" dirty="0" smtClean="0">
              <a:solidFill>
                <a:srgbClr val="C00000"/>
              </a:solidFill>
              <a:latin typeface="Calibri" pitchFamily="34" charset="0"/>
            </a:rPr>
            <a:t>+32.435 unità</a:t>
          </a:r>
          <a:endParaRPr lang="it-IT" sz="1400" b="1" dirty="0">
            <a:solidFill>
              <a:srgbClr val="C0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0.82043</cdr:x>
      <cdr:y>0.61714</cdr:y>
    </cdr:from>
    <cdr:to>
      <cdr:x>0.96573</cdr:x>
      <cdr:y>0.7417</cdr:y>
    </cdr:to>
    <cdr:sp macro="" textlink="">
      <cdr:nvSpPr>
        <cdr:cNvPr id="5" name="CasellaDiTesto 13"/>
        <cdr:cNvSpPr txBox="1"/>
      </cdr:nvSpPr>
      <cdr:spPr>
        <a:xfrm xmlns:a="http://schemas.openxmlformats.org/drawingml/2006/main">
          <a:off x="6971153" y="2592288"/>
          <a:ext cx="123463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ＭＳ Ｐゴシック"/>
              <a:cs typeface="ＭＳ Ｐゴシック"/>
            </a:defRPr>
          </a:lvl1pPr>
          <a:lvl2pPr marL="457200" indent="0">
            <a:defRPr sz="1100">
              <a:latin typeface="Arial"/>
              <a:ea typeface="ＭＳ Ｐゴシック"/>
              <a:cs typeface="ＭＳ Ｐゴシック"/>
            </a:defRPr>
          </a:lvl2pPr>
          <a:lvl3pPr marL="914400" indent="0">
            <a:defRPr sz="1100">
              <a:latin typeface="Arial"/>
              <a:ea typeface="ＭＳ Ｐゴシック"/>
              <a:cs typeface="ＭＳ Ｐゴシック"/>
            </a:defRPr>
          </a:lvl3pPr>
          <a:lvl4pPr marL="1371600" indent="0">
            <a:defRPr sz="1100">
              <a:latin typeface="Arial"/>
              <a:ea typeface="ＭＳ Ｐゴシック"/>
              <a:cs typeface="ＭＳ Ｐゴシック"/>
            </a:defRPr>
          </a:lvl4pPr>
          <a:lvl5pPr marL="1828800" indent="0">
            <a:defRPr sz="1100">
              <a:latin typeface="Arial"/>
              <a:ea typeface="ＭＳ Ｐゴシック"/>
              <a:cs typeface="ＭＳ Ｐゴシック"/>
            </a:defRPr>
          </a:lvl5pPr>
          <a:lvl6pPr marL="2286000" indent="0">
            <a:defRPr sz="1100">
              <a:latin typeface="Arial"/>
              <a:ea typeface="ＭＳ Ｐゴシック"/>
              <a:cs typeface="ＭＳ Ｐゴシック"/>
            </a:defRPr>
          </a:lvl6pPr>
          <a:lvl7pPr marL="2743200" indent="0">
            <a:defRPr sz="1100">
              <a:latin typeface="Arial"/>
              <a:ea typeface="ＭＳ Ｐゴシック"/>
              <a:cs typeface="ＭＳ Ｐゴシック"/>
            </a:defRPr>
          </a:lvl7pPr>
          <a:lvl8pPr marL="3200400" indent="0">
            <a:defRPr sz="1100">
              <a:latin typeface="Arial"/>
              <a:ea typeface="ＭＳ Ｐゴシック"/>
              <a:cs typeface="ＭＳ Ｐゴシック"/>
            </a:defRPr>
          </a:lvl8pPr>
          <a:lvl9pPr marL="3657600" indent="0">
            <a:defRPr sz="1100">
              <a:latin typeface="Arial"/>
              <a:ea typeface="ＭＳ Ｐゴシック"/>
              <a:cs typeface="ＭＳ Ｐゴシック"/>
            </a:defRPr>
          </a:lvl9pPr>
        </a:lstStyle>
        <a:p xmlns:a="http://schemas.openxmlformats.org/drawingml/2006/main">
          <a:pPr algn="ctr"/>
          <a:r>
            <a:rPr lang="it-IT" sz="1400" b="1" dirty="0" smtClean="0">
              <a:latin typeface="Calibri" pitchFamily="34" charset="0"/>
            </a:rPr>
            <a:t>Totale addetti</a:t>
          </a:r>
        </a:p>
        <a:p xmlns:a="http://schemas.openxmlformats.org/drawingml/2006/main">
          <a:pPr algn="ctr"/>
          <a:r>
            <a:rPr lang="it-IT" sz="1400" b="1" dirty="0" smtClean="0">
              <a:solidFill>
                <a:srgbClr val="C00000"/>
              </a:solidFill>
              <a:latin typeface="Calibri" pitchFamily="34" charset="0"/>
            </a:rPr>
            <a:t>+95.732 unità</a:t>
          </a:r>
          <a:endParaRPr lang="it-IT" sz="1400" b="1" dirty="0">
            <a:solidFill>
              <a:srgbClr val="C00000"/>
            </a:solidFill>
            <a:latin typeface="Calibri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626695"/>
            <a:ext cx="75517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I censimenti dell’industria, </a:t>
            </a:r>
            <a:endParaRPr lang="it-IT" sz="2800" dirty="0" smtClean="0">
              <a:solidFill>
                <a:srgbClr val="505150"/>
              </a:solidFill>
            </a:endParaRPr>
          </a:p>
          <a:p>
            <a:r>
              <a:rPr lang="it-IT" sz="2800" dirty="0" smtClean="0">
                <a:solidFill>
                  <a:srgbClr val="505150"/>
                </a:solidFill>
              </a:rPr>
              <a:t>delle istituzioni e del  </a:t>
            </a:r>
          </a:p>
          <a:p>
            <a:r>
              <a:rPr lang="it-IT" sz="2800" dirty="0" smtClean="0">
                <a:solidFill>
                  <a:srgbClr val="505150"/>
                </a:solidFill>
              </a:rPr>
              <a:t>non </a:t>
            </a:r>
            <a:r>
              <a:rPr lang="it-IT" sz="2800" dirty="0">
                <a:solidFill>
                  <a:srgbClr val="505150"/>
                </a:solidFill>
              </a:rPr>
              <a:t>profit </a:t>
            </a: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Giuseppe Lecardane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Siracusa, 24/10/2014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94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Il quadro generale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Il sistema produttivo </a:t>
            </a:r>
            <a:r>
              <a:rPr lang="it-IT" sz="2400" dirty="0" smtClean="0">
                <a:solidFill>
                  <a:srgbClr val="FF0000"/>
                </a:solidFill>
              </a:rPr>
              <a:t>italiano e siciliano </a:t>
            </a:r>
            <a:r>
              <a:rPr lang="it-IT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(% a</a:t>
            </a:r>
            <a:r>
              <a:rPr lang="it-IT" altLang="it-IT" sz="2000" i="1" dirty="0" smtClean="0">
                <a:solidFill>
                  <a:srgbClr val="FF0000"/>
                </a:solidFill>
                <a:ea typeface="ＭＳ Ｐゴシック" pitchFamily="34" charset="-128"/>
              </a:rPr>
              <a:t>ddetti per sesso</a:t>
            </a:r>
            <a:r>
              <a:rPr lang="it-IT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b="11803"/>
          <a:stretch>
            <a:fillRect/>
          </a:stretch>
        </p:blipFill>
        <p:spPr bwMode="auto">
          <a:xfrm>
            <a:off x="787098" y="2019470"/>
            <a:ext cx="3619933" cy="23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76536" y="1462466"/>
            <a:ext cx="363049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6700" indent="-266700" eaLnBrk="1" hangingPunct="1">
              <a:tabLst>
                <a:tab pos="266700" algn="l"/>
              </a:tabLst>
            </a:pPr>
            <a:r>
              <a:rPr lang="it-IT" altLang="it-IT" b="1" dirty="0" smtClean="0">
                <a:solidFill>
                  <a:srgbClr val="CC0000"/>
                </a:solidFill>
                <a:ea typeface="ＭＳ Ｐゴシック" pitchFamily="34" charset="-128"/>
              </a:rPr>
              <a:t>Lavoratori dipendenti per genere</a:t>
            </a:r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707956" y="4525461"/>
            <a:ext cx="57807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800" i="1" dirty="0" smtClean="0">
                <a:solidFill>
                  <a:srgbClr val="000000"/>
                </a:solidFill>
                <a:ea typeface="ＭＳ Ｐゴシック" pitchFamily="34" charset="-128"/>
              </a:rPr>
              <a:t>La  percentuale è calcolata sul totale dei lavoratori dipendenti per cui è disponibile l’informazione (pari al 99,7% del totale)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36508" t="90559" r="35555" b="3214"/>
          <a:stretch>
            <a:fillRect/>
          </a:stretch>
        </p:blipFill>
        <p:spPr bwMode="auto">
          <a:xfrm>
            <a:off x="6206808" y="1774996"/>
            <a:ext cx="217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val="3448801854"/>
              </p:ext>
            </p:extLst>
          </p:nvPr>
        </p:nvGraphicFramePr>
        <p:xfrm>
          <a:off x="5730685" y="2038568"/>
          <a:ext cx="2857054" cy="231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753353" y="4192857"/>
            <a:ext cx="850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ITALIA</a:t>
            </a:r>
            <a:endParaRPr lang="it-IT" sz="16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883584" y="4188787"/>
            <a:ext cx="93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SICILIA</a:t>
            </a:r>
            <a:endParaRPr lang="it-IT" sz="1600" b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540337" y="4780598"/>
            <a:ext cx="8047402" cy="1320906"/>
            <a:chOff x="540337" y="4780598"/>
            <a:chExt cx="8047402" cy="1320906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0337" y="5209223"/>
              <a:ext cx="3866694" cy="80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766763" y="4780598"/>
              <a:ext cx="74993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266700" indent="-266700" eaLnBrk="1" hangingPunct="1">
                <a:tabLst>
                  <a:tab pos="266700" algn="l"/>
                </a:tabLst>
              </a:pPr>
              <a:r>
                <a:rPr lang="it-IT" altLang="it-IT" b="1" dirty="0" smtClean="0">
                  <a:solidFill>
                    <a:srgbClr val="CC0000"/>
                  </a:solidFill>
                  <a:ea typeface="ＭＳ Ｐゴシック" pitchFamily="34" charset="-128"/>
                </a:rPr>
                <a:t>Volontari per genere</a:t>
              </a:r>
            </a:p>
          </p:txBody>
        </p:sp>
        <p:graphicFrame>
          <p:nvGraphicFramePr>
            <p:cNvPr id="17" name="Grafico 16"/>
            <p:cNvGraphicFramePr/>
            <p:nvPr>
              <p:extLst>
                <p:ext uri="{D42A27DB-BD31-4B8C-83A1-F6EECF244321}">
                  <p14:modId xmlns:p14="http://schemas.microsoft.com/office/powerpoint/2010/main" val="2957476801"/>
                </p:ext>
              </p:extLst>
            </p:nvPr>
          </p:nvGraphicFramePr>
          <p:xfrm>
            <a:off x="5724129" y="5184353"/>
            <a:ext cx="2863610" cy="917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8" name="CasellaDiTesto 17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Il quadro generale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Il sistema produttivo </a:t>
            </a:r>
            <a:r>
              <a:rPr lang="it-IT" sz="2400" dirty="0" smtClean="0">
                <a:solidFill>
                  <a:srgbClr val="FF0000"/>
                </a:solidFill>
              </a:rPr>
              <a:t>siciliano</a:t>
            </a:r>
          </a:p>
          <a:p>
            <a:r>
              <a:rPr lang="it-IT" altLang="it-IT" sz="2000" i="1" dirty="0">
                <a:solidFill>
                  <a:srgbClr val="FF0000"/>
                </a:solidFill>
                <a:ea typeface="ＭＳ Ｐゴシック" pitchFamily="34" charset="-128"/>
              </a:rPr>
              <a:t>(Risorse umane </a:t>
            </a:r>
            <a:r>
              <a:rPr lang="it-IT" altLang="it-IT" sz="2000" i="1" dirty="0" smtClean="0">
                <a:solidFill>
                  <a:srgbClr val="FF0000"/>
                </a:solidFill>
                <a:ea typeface="ＭＳ Ｐゴシック" pitchFamily="34" charset="-128"/>
              </a:rPr>
              <a:t>nelle unità giuridico-economiche)</a:t>
            </a:r>
            <a:endParaRPr lang="it-IT" sz="2000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aphicFrame>
        <p:nvGraphicFramePr>
          <p:cNvPr id="14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38483"/>
              </p:ext>
            </p:extLst>
          </p:nvPr>
        </p:nvGraphicFramePr>
        <p:xfrm>
          <a:off x="830580" y="1777819"/>
          <a:ext cx="7397698" cy="3830505"/>
        </p:xfrm>
        <a:graphic>
          <a:graphicData uri="http://schemas.openxmlformats.org/drawingml/2006/table">
            <a:tbl>
              <a:tblPr/>
              <a:tblGrid>
                <a:gridCol w="2144936"/>
                <a:gridCol w="493463"/>
                <a:gridCol w="1190532"/>
                <a:gridCol w="1189117"/>
                <a:gridCol w="1190532"/>
                <a:gridCol w="1189118"/>
              </a:tblGrid>
              <a:tr h="47529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Imprese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Istituzioni pubbliche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Istituzioni non profit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Totale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27960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Addetti: indipendenti 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v.a.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281.720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281.720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6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960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Addetti: dipendenti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v.a.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439.629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147.071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39.668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626.368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6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70,2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23,5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960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Totale addetti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v.a.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721.349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147.071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39.668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908.088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6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79,4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16,2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4,4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960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Lavoratori esterni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v.a.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10.365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41.034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6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39,3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25,3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35,4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960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Lavoratori temporanei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(ex interinali)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v.a.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6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70,8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18,9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960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Volontari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v.a.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224.669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226.204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6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42" marB="45742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99,3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46759" y="5652209"/>
            <a:ext cx="757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1000" i="1" dirty="0" smtClean="0">
                <a:solidFill>
                  <a:srgbClr val="000000"/>
                </a:solidFill>
                <a:ea typeface="ＭＳ Ｐゴシック" pitchFamily="34" charset="-128"/>
              </a:rPr>
              <a:t>Non </a:t>
            </a:r>
            <a:r>
              <a:rPr lang="it-IT" altLang="it-IT" sz="1000" i="1" dirty="0">
                <a:solidFill>
                  <a:srgbClr val="000000"/>
                </a:solidFill>
                <a:ea typeface="ＭＳ Ｐゴシック" pitchFamily="34" charset="-128"/>
              </a:rPr>
              <a:t>rientrano nel campo di osservazione del Censimento del 2011, così come  in quello del  2001, i dipendenti delle forze armate italiane, della guardia di finanza, dei corpi di polizia e simili</a:t>
            </a:r>
            <a:r>
              <a:rPr lang="it-IT" altLang="it-IT" sz="1000" i="1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  <a:endParaRPr lang="it-IT" sz="1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Il quadro generale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Il sistema produttivo </a:t>
            </a:r>
            <a:r>
              <a:rPr lang="it-IT" sz="2400" dirty="0" smtClean="0">
                <a:solidFill>
                  <a:srgbClr val="FF0000"/>
                </a:solidFill>
              </a:rPr>
              <a:t>nelle province - Imprese</a:t>
            </a:r>
          </a:p>
          <a:p>
            <a:r>
              <a:rPr lang="it-IT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it-IT" altLang="it-IT" sz="2000" i="1" dirty="0" smtClean="0">
                <a:solidFill>
                  <a:srgbClr val="FF0000"/>
                </a:solidFill>
                <a:ea typeface="ＭＳ Ｐゴシック" pitchFamily="34" charset="-128"/>
              </a:rPr>
              <a:t>Addetti nelle unità locali </a:t>
            </a:r>
            <a:r>
              <a:rPr lang="it-IT" altLang="it-IT" sz="2000" i="1" dirty="0">
                <a:solidFill>
                  <a:srgbClr val="FF0000"/>
                </a:solidFill>
                <a:ea typeface="ＭＳ Ｐゴシック" pitchFamily="34" charset="-128"/>
              </a:rPr>
              <a:t>- Valori per cento abitanti</a:t>
            </a:r>
            <a:r>
              <a:rPr lang="it-IT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7" name="Immagine 3"/>
          <p:cNvPicPr>
            <a:picLocks noChangeAspect="1" noChangeArrowheads="1"/>
          </p:cNvPicPr>
          <p:nvPr/>
        </p:nvPicPr>
        <p:blipFill>
          <a:blip r:embed="rId3"/>
          <a:srcRect l="18781" t="29993" r="39091" b="3456"/>
          <a:stretch>
            <a:fillRect/>
          </a:stretch>
        </p:blipFill>
        <p:spPr bwMode="auto">
          <a:xfrm>
            <a:off x="619473" y="2064122"/>
            <a:ext cx="28162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4"/>
          <p:cNvGrpSpPr>
            <a:grpSpLocks/>
          </p:cNvGrpSpPr>
          <p:nvPr/>
        </p:nvGrpSpPr>
        <p:grpSpPr bwMode="auto">
          <a:xfrm>
            <a:off x="1448346" y="5445026"/>
            <a:ext cx="993775" cy="508000"/>
            <a:chOff x="0" y="0"/>
            <a:chExt cx="9943" cy="5078"/>
          </a:xfrm>
        </p:grpSpPr>
        <p:pic>
          <p:nvPicPr>
            <p:cNvPr id="10" name="Immagine 2"/>
            <p:cNvPicPr>
              <a:picLocks noChangeAspect="1" noChangeArrowheads="1"/>
            </p:cNvPicPr>
            <p:nvPr/>
          </p:nvPicPr>
          <p:blipFill>
            <a:blip r:embed="rId3"/>
            <a:srcRect l="26698" t="96370" r="59590" b="848"/>
            <a:stretch>
              <a:fillRect/>
            </a:stretch>
          </p:blipFill>
          <p:spPr bwMode="auto">
            <a:xfrm>
              <a:off x="0" y="0"/>
              <a:ext cx="8362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3"/>
            <p:cNvPicPr>
              <a:picLocks noChangeAspect="1" noChangeArrowheads="1"/>
            </p:cNvPicPr>
            <p:nvPr/>
          </p:nvPicPr>
          <p:blipFill>
            <a:blip r:embed="rId3"/>
            <a:srcRect l="41258" t="96370" r="45029" b="848"/>
            <a:stretch>
              <a:fillRect/>
            </a:stretch>
          </p:blipFill>
          <p:spPr bwMode="auto">
            <a:xfrm>
              <a:off x="267" y="1925"/>
              <a:ext cx="8363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magine 4"/>
            <p:cNvPicPr>
              <a:picLocks noChangeAspect="1" noChangeArrowheads="1"/>
            </p:cNvPicPr>
            <p:nvPr/>
          </p:nvPicPr>
          <p:blipFill>
            <a:blip r:embed="rId3"/>
            <a:srcRect l="55676" t="96370" r="28632" b="848"/>
            <a:stretch>
              <a:fillRect/>
            </a:stretch>
          </p:blipFill>
          <p:spPr bwMode="auto">
            <a:xfrm>
              <a:off x="374" y="3700"/>
              <a:ext cx="9569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64134" y="1748354"/>
            <a:ext cx="12954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</a:tabLst>
            </a:pPr>
            <a:r>
              <a:rPr lang="it-IT" altLang="it-IT" sz="1400" b="1" dirty="0" smtClean="0">
                <a:solidFill>
                  <a:srgbClr val="4D4D4D"/>
                </a:solidFill>
                <a:latin typeface="Arial Narrow" pitchFamily="34" charset="0"/>
                <a:ea typeface="ＭＳ Ｐゴシック" pitchFamily="34" charset="-128"/>
                <a:cs typeface="Times New Roman" pitchFamily="18" charset="0"/>
              </a:rPr>
              <a:t>Imprese</a:t>
            </a:r>
            <a:endParaRPr lang="it-IT" altLang="it-IT" sz="2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 t="10504" b="26475"/>
          <a:stretch>
            <a:fillRect/>
          </a:stretch>
        </p:blipFill>
        <p:spPr bwMode="auto">
          <a:xfrm>
            <a:off x="3355777" y="1732580"/>
            <a:ext cx="5364340" cy="49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948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Il quadro generale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Il sistema produttivo </a:t>
            </a:r>
            <a:r>
              <a:rPr lang="it-IT" sz="2400" dirty="0" smtClean="0">
                <a:solidFill>
                  <a:srgbClr val="FF0000"/>
                </a:solidFill>
              </a:rPr>
              <a:t>nelle province – Istituzioni pubbliche</a:t>
            </a:r>
          </a:p>
          <a:p>
            <a:r>
              <a:rPr lang="it-IT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it-IT" altLang="it-IT" sz="2000" i="1" dirty="0" smtClean="0">
                <a:solidFill>
                  <a:srgbClr val="FF0000"/>
                </a:solidFill>
                <a:ea typeface="ＭＳ Ｐゴシック" pitchFamily="34" charset="-128"/>
              </a:rPr>
              <a:t>Addetti nelle unità locali - </a:t>
            </a:r>
            <a:r>
              <a:rPr lang="it-IT" altLang="it-IT" sz="2000" i="1" dirty="0">
                <a:solidFill>
                  <a:srgbClr val="FF0000"/>
                </a:solidFill>
                <a:ea typeface="ＭＳ Ｐゴシック" pitchFamily="34" charset="-128"/>
              </a:rPr>
              <a:t>Valori per cento abitanti</a:t>
            </a:r>
            <a:r>
              <a:rPr lang="it-IT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4" name="Immagine 1"/>
          <p:cNvPicPr>
            <a:picLocks noChangeAspect="1" noChangeArrowheads="1"/>
          </p:cNvPicPr>
          <p:nvPr/>
        </p:nvPicPr>
        <p:blipFill>
          <a:blip r:embed="rId3"/>
          <a:srcRect l="18335" t="30167" r="39351" b="3435"/>
          <a:stretch>
            <a:fillRect/>
          </a:stretch>
        </p:blipFill>
        <p:spPr bwMode="auto">
          <a:xfrm>
            <a:off x="467544" y="2135912"/>
            <a:ext cx="27622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o 12"/>
          <p:cNvGrpSpPr>
            <a:grpSpLocks/>
          </p:cNvGrpSpPr>
          <p:nvPr/>
        </p:nvGrpSpPr>
        <p:grpSpPr bwMode="auto">
          <a:xfrm>
            <a:off x="1187624" y="5448280"/>
            <a:ext cx="741363" cy="479425"/>
            <a:chOff x="0" y="0"/>
            <a:chExt cx="7415" cy="4793"/>
          </a:xfrm>
        </p:grpSpPr>
        <p:pic>
          <p:nvPicPr>
            <p:cNvPr id="18" name="Immagine 2"/>
            <p:cNvPicPr>
              <a:picLocks noChangeAspect="1" noChangeArrowheads="1"/>
            </p:cNvPicPr>
            <p:nvPr/>
          </p:nvPicPr>
          <p:blipFill>
            <a:blip r:embed="rId3"/>
            <a:srcRect l="28703" t="96046" r="59419" b="526"/>
            <a:stretch>
              <a:fillRect/>
            </a:stretch>
          </p:blipFill>
          <p:spPr bwMode="auto">
            <a:xfrm>
              <a:off x="152" y="0"/>
              <a:ext cx="7263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magine 3"/>
            <p:cNvPicPr>
              <a:picLocks noChangeAspect="1" noChangeArrowheads="1"/>
            </p:cNvPicPr>
            <p:nvPr/>
          </p:nvPicPr>
          <p:blipFill>
            <a:blip r:embed="rId3"/>
            <a:srcRect l="41766" t="96046" r="46765" b="526"/>
            <a:stretch>
              <a:fillRect/>
            </a:stretch>
          </p:blipFill>
          <p:spPr bwMode="auto">
            <a:xfrm>
              <a:off x="277" y="1393"/>
              <a:ext cx="7013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magine 4"/>
            <p:cNvPicPr>
              <a:picLocks noChangeAspect="1" noChangeArrowheads="1"/>
            </p:cNvPicPr>
            <p:nvPr/>
          </p:nvPicPr>
          <p:blipFill>
            <a:blip r:embed="rId3"/>
            <a:srcRect l="53876" t="96046" r="34016" b="526"/>
            <a:stretch>
              <a:fillRect/>
            </a:stretch>
          </p:blipFill>
          <p:spPr bwMode="auto">
            <a:xfrm>
              <a:off x="0" y="3091"/>
              <a:ext cx="7405" cy="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83568" y="1775872"/>
            <a:ext cx="1727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</a:tabLst>
            </a:pPr>
            <a:r>
              <a:rPr lang="it-IT" altLang="it-IT" sz="1400" b="1" dirty="0" smtClean="0">
                <a:solidFill>
                  <a:srgbClr val="4D4D4D"/>
                </a:solidFill>
                <a:latin typeface="Arial Narrow" pitchFamily="34" charset="0"/>
                <a:ea typeface="ＭＳ Ｐゴシック" pitchFamily="34" charset="-128"/>
                <a:cs typeface="Times New Roman" pitchFamily="18" charset="0"/>
              </a:rPr>
              <a:t>Istituzioni pubbliche</a:t>
            </a:r>
            <a:endParaRPr lang="it-IT" altLang="it-IT" sz="2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/>
          <a:srcRect t="11297" b="27377"/>
          <a:stretch>
            <a:fillRect/>
          </a:stretch>
        </p:blipFill>
        <p:spPr bwMode="auto">
          <a:xfrm>
            <a:off x="3131840" y="1702728"/>
            <a:ext cx="5498780" cy="49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948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Il quadro generale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Il sistema produttivo </a:t>
            </a:r>
            <a:r>
              <a:rPr lang="it-IT" sz="2400" dirty="0" smtClean="0">
                <a:solidFill>
                  <a:srgbClr val="FF0000"/>
                </a:solidFill>
              </a:rPr>
              <a:t>nelle province – Non profit</a:t>
            </a:r>
          </a:p>
          <a:p>
            <a:r>
              <a:rPr lang="it-IT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it-IT" altLang="it-IT" sz="2000" i="1" dirty="0" smtClean="0">
                <a:solidFill>
                  <a:srgbClr val="FF0000"/>
                </a:solidFill>
                <a:ea typeface="ＭＳ Ｐゴシック" pitchFamily="34" charset="-128"/>
              </a:rPr>
              <a:t>Addetti nelle unità locali – Valori per cento abitanti</a:t>
            </a:r>
            <a:r>
              <a:rPr lang="it-IT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2" name="Immagine 2"/>
          <p:cNvPicPr>
            <a:picLocks noChangeAspect="1" noChangeArrowheads="1"/>
          </p:cNvPicPr>
          <p:nvPr/>
        </p:nvPicPr>
        <p:blipFill>
          <a:blip r:embed="rId3"/>
          <a:srcRect l="18900" t="30341" r="38504" b="3954"/>
          <a:stretch>
            <a:fillRect/>
          </a:stretch>
        </p:blipFill>
        <p:spPr bwMode="auto">
          <a:xfrm>
            <a:off x="621680" y="2174012"/>
            <a:ext cx="28702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o 8"/>
          <p:cNvGrpSpPr>
            <a:grpSpLocks/>
          </p:cNvGrpSpPr>
          <p:nvPr/>
        </p:nvGrpSpPr>
        <p:grpSpPr bwMode="auto">
          <a:xfrm>
            <a:off x="1008162" y="5525770"/>
            <a:ext cx="1054100" cy="465138"/>
            <a:chOff x="0" y="0"/>
            <a:chExt cx="10541" cy="4646"/>
          </a:xfrm>
        </p:grpSpPr>
        <p:pic>
          <p:nvPicPr>
            <p:cNvPr id="16" name="Immagine 2"/>
            <p:cNvPicPr>
              <a:picLocks noChangeAspect="1" noChangeArrowheads="1"/>
            </p:cNvPicPr>
            <p:nvPr/>
          </p:nvPicPr>
          <p:blipFill>
            <a:blip r:embed="rId3"/>
            <a:srcRect l="28702" t="96159" r="58565" b="807"/>
            <a:stretch>
              <a:fillRect/>
            </a:stretch>
          </p:blipFill>
          <p:spPr bwMode="auto">
            <a:xfrm>
              <a:off x="0" y="0"/>
              <a:ext cx="7786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magine 3"/>
            <p:cNvPicPr>
              <a:picLocks noChangeAspect="1" noChangeArrowheads="1"/>
            </p:cNvPicPr>
            <p:nvPr/>
          </p:nvPicPr>
          <p:blipFill>
            <a:blip r:embed="rId3"/>
            <a:srcRect l="41701" t="96159" r="45523" b="807"/>
            <a:stretch>
              <a:fillRect/>
            </a:stretch>
          </p:blipFill>
          <p:spPr bwMode="auto">
            <a:xfrm>
              <a:off x="239" y="1612"/>
              <a:ext cx="7813" cy="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magine 4"/>
            <p:cNvPicPr>
              <a:picLocks noChangeAspect="1" noChangeArrowheads="1"/>
            </p:cNvPicPr>
            <p:nvPr/>
          </p:nvPicPr>
          <p:blipFill>
            <a:blip r:embed="rId3"/>
            <a:srcRect l="55032" t="96159" r="28702" b="807"/>
            <a:stretch>
              <a:fillRect/>
            </a:stretch>
          </p:blipFill>
          <p:spPr bwMode="auto">
            <a:xfrm>
              <a:off x="594" y="3136"/>
              <a:ext cx="9947" cy="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684213" y="1813972"/>
            <a:ext cx="17995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</a:tabLst>
            </a:pPr>
            <a:r>
              <a:rPr lang="it-IT" altLang="it-IT" sz="1400" b="1" dirty="0" smtClean="0">
                <a:solidFill>
                  <a:srgbClr val="4D4D4D"/>
                </a:solidFill>
                <a:latin typeface="Arial Narrow" pitchFamily="34" charset="0"/>
                <a:ea typeface="ＭＳ Ｐゴシック" pitchFamily="34" charset="-128"/>
                <a:cs typeface="Times New Roman" pitchFamily="18" charset="0"/>
              </a:rPr>
              <a:t>Istituzioni non profit</a:t>
            </a:r>
            <a:endParaRPr lang="it-IT" altLang="it-IT" sz="2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/>
          <a:srcRect t="12410" b="29675"/>
          <a:stretch>
            <a:fillRect/>
          </a:stretch>
        </p:blipFill>
        <p:spPr bwMode="auto">
          <a:xfrm>
            <a:off x="2998010" y="1805216"/>
            <a:ext cx="573502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695700" y="2660650"/>
            <a:ext cx="2605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smtClean="0">
                <a:solidFill>
                  <a:srgbClr val="FFFFFF"/>
                </a:solidFill>
                <a:ea typeface="ＭＳ Ｐゴシック" pitchFamily="34" charset="-128"/>
              </a:rPr>
              <a:t>Le imprese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69620" y="2776220"/>
            <a:ext cx="7543800" cy="10080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88899" y="3092212"/>
            <a:ext cx="1391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b="1" dirty="0" smtClean="0">
                <a:solidFill>
                  <a:srgbClr val="FFFFFF"/>
                </a:solidFill>
                <a:ea typeface="ＭＳ Ｐゴシック" pitchFamily="34" charset="-128"/>
              </a:rPr>
              <a:t>Le imprese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imprese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48563" y="2034618"/>
            <a:ext cx="3724604" cy="4431983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</a:t>
            </a:r>
            <a:r>
              <a:rPr lang="it-IT" sz="2000" b="1" dirty="0" smtClean="0">
                <a:solidFill>
                  <a:srgbClr val="FF0000"/>
                </a:solidFill>
              </a:rPr>
              <a:t>Sicilia</a:t>
            </a: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Numero di imprese: </a:t>
            </a:r>
            <a:r>
              <a:rPr lang="it-IT" b="1" dirty="0" smtClean="0">
                <a:solidFill>
                  <a:srgbClr val="FF0000"/>
                </a:solidFill>
              </a:rPr>
              <a:t>271.714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Numero di addetti:   </a:t>
            </a:r>
            <a:r>
              <a:rPr lang="it-IT" b="1" dirty="0" smtClean="0">
                <a:solidFill>
                  <a:srgbClr val="FF0000"/>
                </a:solidFill>
              </a:rPr>
              <a:t>721.349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 di </a:t>
            </a:r>
            <a:r>
              <a:rPr lang="it-IT" b="1" dirty="0" smtClean="0">
                <a:solidFill>
                  <a:srgbClr val="FF0000"/>
                </a:solidFill>
              </a:rPr>
              <a:t>3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addetti per impresa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4548563" y="2443663"/>
            <a:ext cx="0" cy="25401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4" y="1761809"/>
            <a:ext cx="3239825" cy="3903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imprese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Proprietà dell’impresa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78774" y="1763728"/>
            <a:ext cx="8207086" cy="3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66700" algn="l"/>
              </a:tabLst>
            </a:pPr>
            <a:r>
              <a:rPr lang="it-IT" sz="1400" b="1" dirty="0">
                <a:solidFill>
                  <a:srgbClr val="CC0000"/>
                </a:solidFill>
                <a:cs typeface="Arial" charset="0"/>
              </a:rPr>
              <a:t>Tipologia del </a:t>
            </a:r>
            <a:r>
              <a:rPr lang="it-IT" sz="1400" b="1" dirty="0" smtClean="0">
                <a:solidFill>
                  <a:srgbClr val="CC0000"/>
                </a:solidFill>
                <a:cs typeface="Arial" charset="0"/>
              </a:rPr>
              <a:t>socio/proprietario dell'impresa</a:t>
            </a:r>
            <a:r>
              <a:rPr lang="it-IT" sz="1400" b="1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it-IT" sz="1400" i="1" dirty="0" smtClean="0">
                <a:solidFill>
                  <a:srgbClr val="CC0000"/>
                </a:solidFill>
                <a:cs typeface="Arial" charset="0"/>
              </a:rPr>
              <a:t>(valori </a:t>
            </a:r>
            <a:r>
              <a:rPr lang="it-IT" sz="1400" i="1" dirty="0">
                <a:solidFill>
                  <a:srgbClr val="CC0000"/>
                </a:solidFill>
                <a:cs typeface="Arial" charset="0"/>
              </a:rPr>
              <a:t>percentuali)</a:t>
            </a:r>
            <a:endParaRPr lang="it-IT" sz="800" i="1" dirty="0">
              <a:solidFill>
                <a:srgbClr val="CC0000"/>
              </a:solidFill>
              <a:cs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11667" y="2318113"/>
            <a:ext cx="9622031" cy="2778376"/>
            <a:chOff x="211667" y="2318113"/>
            <a:chExt cx="9622031" cy="2778376"/>
          </a:xfrm>
        </p:grpSpPr>
        <p:graphicFrame>
          <p:nvGraphicFramePr>
            <p:cNvPr id="10" name="Grafico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7853692"/>
                </p:ext>
              </p:extLst>
            </p:nvPr>
          </p:nvGraphicFramePr>
          <p:xfrm>
            <a:off x="211667" y="2318113"/>
            <a:ext cx="3734430" cy="27535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Grafico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2800273"/>
                </p:ext>
              </p:extLst>
            </p:nvPr>
          </p:nvGraphicFramePr>
          <p:xfrm>
            <a:off x="3115590" y="2337163"/>
            <a:ext cx="3737448" cy="2756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Grafico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330142"/>
                </p:ext>
              </p:extLst>
            </p:nvPr>
          </p:nvGraphicFramePr>
          <p:xfrm>
            <a:off x="6095411" y="2339733"/>
            <a:ext cx="3738287" cy="2756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3" name="CasellaDiTesto 12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948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imprese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Risorse umane</a:t>
            </a:r>
          </a:p>
          <a:p>
            <a:r>
              <a:rPr lang="it-IT" sz="2000" i="1" dirty="0" smtClean="0">
                <a:solidFill>
                  <a:srgbClr val="FF0000"/>
                </a:solidFill>
              </a:rPr>
              <a:t>Dipendenti </a:t>
            </a:r>
            <a:r>
              <a:rPr lang="it-IT" sz="2000" i="1" dirty="0">
                <a:solidFill>
                  <a:srgbClr val="FF0000"/>
                </a:solidFill>
              </a:rPr>
              <a:t>delle imprese per </a:t>
            </a:r>
            <a:r>
              <a:rPr lang="it-IT" sz="2000" i="1" dirty="0" smtClean="0">
                <a:solidFill>
                  <a:srgbClr val="FF0000"/>
                </a:solidFill>
              </a:rPr>
              <a:t>qualifica e </a:t>
            </a:r>
            <a:r>
              <a:rPr lang="it-IT" sz="2000" i="1" dirty="0">
                <a:solidFill>
                  <a:srgbClr val="FF0000"/>
                </a:solidFill>
              </a:rPr>
              <a:t>cittadinanza extra UE 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pSp>
        <p:nvGrpSpPr>
          <p:cNvPr id="14" name="Gruppo 6"/>
          <p:cNvGrpSpPr/>
          <p:nvPr/>
        </p:nvGrpSpPr>
        <p:grpSpPr>
          <a:xfrm>
            <a:off x="5316098" y="1899133"/>
            <a:ext cx="2818761" cy="2959018"/>
            <a:chOff x="6082218" y="3068960"/>
            <a:chExt cx="2297926" cy="2610044"/>
          </a:xfrm>
        </p:grpSpPr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082218" y="3068960"/>
              <a:ext cx="229792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tabLst>
                  <a:tab pos="266700" algn="l"/>
                </a:tabLst>
              </a:pPr>
              <a:r>
                <a:rPr lang="it-IT" sz="1400" b="1" dirty="0" smtClean="0">
                  <a:solidFill>
                    <a:srgbClr val="CC0000"/>
                  </a:solidFill>
                  <a:cs typeface="Arial" charset="0"/>
                </a:rPr>
                <a:t>Extra UE-27 </a:t>
              </a:r>
              <a:r>
                <a:rPr lang="it-IT" sz="800" b="1" dirty="0" smtClean="0">
                  <a:solidFill>
                    <a:srgbClr val="CC0000"/>
                  </a:solidFill>
                  <a:cs typeface="Arial" charset="0"/>
                </a:rPr>
                <a:t>(Valori </a:t>
              </a:r>
              <a:r>
                <a:rPr lang="it-IT" sz="800" b="1" dirty="0">
                  <a:solidFill>
                    <a:srgbClr val="CC0000"/>
                  </a:solidFill>
                  <a:cs typeface="Arial" charset="0"/>
                </a:rPr>
                <a:t>%</a:t>
              </a:r>
              <a:r>
                <a:rPr lang="it-IT" sz="800" b="1" dirty="0" smtClean="0">
                  <a:solidFill>
                    <a:srgbClr val="CC0000"/>
                  </a:solidFill>
                  <a:cs typeface="Arial" charset="0"/>
                </a:rPr>
                <a:t>)</a:t>
              </a:r>
              <a:endParaRPr lang="it-IT" sz="800" b="1" dirty="0">
                <a:solidFill>
                  <a:srgbClr val="CC0000"/>
                </a:solidFill>
                <a:cs typeface="Arial" charset="0"/>
              </a:endParaRPr>
            </a:p>
          </p:txBody>
        </p:sp>
        <p:pic>
          <p:nvPicPr>
            <p:cNvPr id="18" name="Immagine 1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310170"/>
              <a:ext cx="2088232" cy="2368834"/>
            </a:xfrm>
            <a:prstGeom prst="rect">
              <a:avLst/>
            </a:prstGeom>
            <a:noFill/>
          </p:spPr>
        </p:pic>
      </p:grpSp>
      <p:grpSp>
        <p:nvGrpSpPr>
          <p:cNvPr id="2" name="Gruppo 1"/>
          <p:cNvGrpSpPr/>
          <p:nvPr/>
        </p:nvGrpSpPr>
        <p:grpSpPr>
          <a:xfrm>
            <a:off x="682196" y="1861835"/>
            <a:ext cx="4320480" cy="4117273"/>
            <a:chOff x="682196" y="1861835"/>
            <a:chExt cx="4320480" cy="4117273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90776" y="1861835"/>
              <a:ext cx="2880320" cy="34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tabLst>
                  <a:tab pos="266700" algn="l"/>
                </a:tabLst>
              </a:pPr>
              <a:r>
                <a:rPr lang="it-IT" sz="1400" b="1" dirty="0" smtClean="0">
                  <a:solidFill>
                    <a:srgbClr val="CC0000"/>
                  </a:solidFill>
                  <a:cs typeface="Arial" charset="0"/>
                </a:rPr>
                <a:t>Qualifica professionale </a:t>
              </a:r>
              <a:r>
                <a:rPr lang="it-IT" sz="800" b="1" dirty="0" smtClean="0">
                  <a:solidFill>
                    <a:srgbClr val="CC0000"/>
                  </a:solidFill>
                  <a:cs typeface="Arial" charset="0"/>
                </a:rPr>
                <a:t>(distribuzione %)</a:t>
              </a:r>
              <a:endParaRPr lang="it-IT" sz="800" b="1" dirty="0">
                <a:solidFill>
                  <a:srgbClr val="CC0000"/>
                </a:solidFill>
                <a:cs typeface="Arial" charset="0"/>
              </a:endParaRPr>
            </a:p>
          </p:txBody>
        </p:sp>
        <p:graphicFrame>
          <p:nvGraphicFramePr>
            <p:cNvPr id="20" name="Grafico 19"/>
            <p:cNvGraphicFramePr/>
            <p:nvPr>
              <p:extLst>
                <p:ext uri="{D42A27DB-BD31-4B8C-83A1-F6EECF244321}">
                  <p14:modId xmlns:p14="http://schemas.microsoft.com/office/powerpoint/2010/main" val="2012409773"/>
                </p:ext>
              </p:extLst>
            </p:nvPr>
          </p:nvGraphicFramePr>
          <p:xfrm>
            <a:off x="682196" y="2232718"/>
            <a:ext cx="4320480" cy="3746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1" name="Rettangolo 20"/>
          <p:cNvSpPr/>
          <p:nvPr/>
        </p:nvSpPr>
        <p:spPr>
          <a:xfrm>
            <a:off x="4114800" y="5021153"/>
            <a:ext cx="4198620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Cresce </a:t>
            </a:r>
            <a:r>
              <a:rPr lang="it-IT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la presenza di lavoratori </a:t>
            </a:r>
            <a:r>
              <a:rPr lang="it-IT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extracomunitari </a:t>
            </a:r>
            <a:r>
              <a:rPr lang="it-IT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con quote </a:t>
            </a:r>
            <a:r>
              <a:rPr lang="it-IT" sz="125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superiori al 4% </a:t>
            </a:r>
            <a:r>
              <a:rPr lang="it-IT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nelle province di </a:t>
            </a:r>
            <a:r>
              <a:rPr lang="it-IT" sz="125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Trapani, Messina e Ragusa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94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imprese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Risorse umane</a:t>
            </a:r>
          </a:p>
          <a:p>
            <a:r>
              <a:rPr lang="it-IT" sz="2000" i="1" dirty="0" smtClean="0">
                <a:solidFill>
                  <a:srgbClr val="FF0000"/>
                </a:solidFill>
              </a:rPr>
              <a:t>Rilevanza addetti del comparto imprese </a:t>
            </a:r>
          </a:p>
          <a:p>
            <a:r>
              <a:rPr lang="it-IT" sz="1600" i="1" dirty="0" smtClean="0">
                <a:solidFill>
                  <a:srgbClr val="FF0000"/>
                </a:solidFill>
                <a:cs typeface="Arial" charset="0"/>
              </a:rPr>
              <a:t>(</a:t>
            </a:r>
            <a:r>
              <a:rPr lang="it-IT" sz="1600" i="1" dirty="0">
                <a:solidFill>
                  <a:srgbClr val="FF0000"/>
                </a:solidFill>
                <a:cs typeface="Arial" charset="0"/>
              </a:rPr>
              <a:t>Incidenze % rispetto al totale addetti di Imprese, non profit e istituzioni)</a:t>
            </a:r>
          </a:p>
          <a:p>
            <a:endParaRPr lang="it-IT" sz="2000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aphicFrame>
        <p:nvGraphicFramePr>
          <p:cNvPr id="11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83359"/>
              </p:ext>
            </p:extLst>
          </p:nvPr>
        </p:nvGraphicFramePr>
        <p:xfrm>
          <a:off x="5442407" y="2117027"/>
          <a:ext cx="2916733" cy="2628900"/>
        </p:xfrm>
        <a:graphic>
          <a:graphicData uri="http://schemas.openxmlformats.org/drawingml/2006/table">
            <a:tbl>
              <a:tblPr/>
              <a:tblGrid>
                <a:gridCol w="1319473"/>
                <a:gridCol w="833352"/>
                <a:gridCol w="763908"/>
              </a:tblGrid>
              <a:tr h="512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Comuni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Peso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%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Rilevanza di comparto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incidenza %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1° - Palermo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16,0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67,2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2° - Catania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9,6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71,3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3° - Messina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5,1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62,7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4° - Siracusa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3,0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72,0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5° - Ragusa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2,4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73,3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6° - Caltanissetta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2,0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68,7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7° - Trapani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1,9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69,2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8° - Gela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1,6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77,2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9° - Agrigento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1,5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59,9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10° - Marsala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1,5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74,7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…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…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…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Sicilia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100,0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71,3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15" name="Immagin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2119313"/>
            <a:ext cx="4254056" cy="3942535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 bwMode="auto">
          <a:xfrm>
            <a:off x="1851660" y="2888633"/>
            <a:ext cx="419100" cy="79944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 rot="20371337">
            <a:off x="3512821" y="2717645"/>
            <a:ext cx="837436" cy="43806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3799443" y="3193416"/>
            <a:ext cx="401352" cy="89716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120641" y="4770121"/>
            <a:ext cx="3307079" cy="128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 algn="just" eaLnBrk="1" hangingPunct="1"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Nella prima classe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fino a 70,9%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è compresa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più della metà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dei comuni</a:t>
            </a:r>
          </a:p>
          <a:p>
            <a:pPr marL="342900" indent="-342900" algn="just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endParaRPr lang="it-IT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marL="182563" indent="-182563" algn="just" eaLnBrk="1" hangingPunct="1">
              <a:buClr>
                <a:srgbClr val="CC0000"/>
              </a:buClr>
              <a:buFont typeface="Wingdings" pitchFamily="2" charset="2"/>
              <a:buChar char="ü"/>
              <a:defRPr/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Distribuzione territoriale con alcune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aree di concentrazione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 in corrispondenza delle zone costiere di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Trapani</a:t>
            </a: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Messina</a:t>
            </a: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Catania</a:t>
            </a: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e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Siracusa</a:t>
            </a:r>
            <a:r>
              <a:rPr lang="it-IT" sz="12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.</a:t>
            </a:r>
            <a:endParaRPr lang="it-IT" sz="12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2034619"/>
            <a:ext cx="7643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 risultati </a:t>
            </a:r>
            <a:r>
              <a:rPr lang="it-IT" dirty="0">
                <a:solidFill>
                  <a:srgbClr val="505150"/>
                </a:solidFill>
              </a:rPr>
              <a:t>censuari </a:t>
            </a:r>
            <a:r>
              <a:rPr lang="it-IT" dirty="0" smtClean="0">
                <a:solidFill>
                  <a:srgbClr val="505150"/>
                </a:solidFill>
              </a:rPr>
              <a:t>e il Data warehouse in Istat 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Il quadro generale del sistema produttivo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Le imprese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Le istituzioni non profit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Le istituzioni pubbliche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Conclusioni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94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imprese </a:t>
            </a:r>
            <a:r>
              <a:rPr lang="it-IT" sz="2400" b="1" dirty="0" smtClean="0">
                <a:solidFill>
                  <a:srgbClr val="FF0000"/>
                </a:solidFill>
              </a:rPr>
              <a:t>in </a:t>
            </a:r>
            <a:r>
              <a:rPr lang="it-IT" sz="2400" b="1" dirty="0">
                <a:solidFill>
                  <a:srgbClr val="FF0000"/>
                </a:solidFill>
              </a:rPr>
              <a:t>Sicilia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Risorse umane</a:t>
            </a:r>
          </a:p>
          <a:p>
            <a:r>
              <a:rPr lang="it-IT" sz="2000" i="1" dirty="0">
                <a:solidFill>
                  <a:srgbClr val="FF0000"/>
                </a:solidFill>
              </a:rPr>
              <a:t>Addetti delle imprese per settore di attività </a:t>
            </a:r>
            <a:r>
              <a:rPr lang="it-IT" sz="2000" i="1" dirty="0" smtClean="0">
                <a:solidFill>
                  <a:srgbClr val="FF0000"/>
                </a:solidFill>
              </a:rPr>
              <a:t>economica </a:t>
            </a:r>
          </a:p>
          <a:p>
            <a:r>
              <a:rPr lang="it-IT" sz="2000" i="1" dirty="0" smtClean="0">
                <a:solidFill>
                  <a:srgbClr val="FF0000"/>
                </a:solidFill>
              </a:rPr>
              <a:t>(variazioni </a:t>
            </a:r>
            <a:r>
              <a:rPr lang="it-IT" sz="2000" i="1" dirty="0">
                <a:solidFill>
                  <a:srgbClr val="FF0000"/>
                </a:solidFill>
              </a:rPr>
              <a:t>assolute e </a:t>
            </a:r>
            <a:r>
              <a:rPr lang="it-IT" sz="2000" i="1" dirty="0" smtClean="0">
                <a:solidFill>
                  <a:srgbClr val="FF0000"/>
                </a:solidFill>
              </a:rPr>
              <a:t>percentuali 2011/2001</a:t>
            </a:r>
            <a:r>
              <a:rPr lang="it-IT" sz="2000" i="1" dirty="0">
                <a:solidFill>
                  <a:srgbClr val="FF0000"/>
                </a:solidFill>
              </a:rPr>
              <a:t>) </a:t>
            </a:r>
          </a:p>
          <a:p>
            <a:endParaRPr lang="it-IT" sz="2000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235030791"/>
              </p:ext>
            </p:extLst>
          </p:nvPr>
        </p:nvGraphicFramePr>
        <p:xfrm>
          <a:off x="838514" y="2100848"/>
          <a:ext cx="7344816" cy="333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1423908" y="3407192"/>
            <a:ext cx="1280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latin typeface="Calibri" pitchFamily="34" charset="0"/>
              </a:rPr>
              <a:t>Attività </a:t>
            </a:r>
          </a:p>
          <a:p>
            <a:pPr algn="ctr"/>
            <a:r>
              <a:rPr lang="it-IT" sz="1400" b="1" dirty="0" smtClean="0">
                <a:latin typeface="Calibri" pitchFamily="34" charset="0"/>
              </a:rPr>
              <a:t>Manifatturiere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alibri" pitchFamily="34" charset="0"/>
              </a:rPr>
              <a:t>-18.128 unità</a:t>
            </a:r>
            <a:endParaRPr lang="it-IT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94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imprese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Specializzazioni produttive</a:t>
            </a:r>
          </a:p>
          <a:p>
            <a:r>
              <a:rPr lang="it-IT" sz="2000" i="1" dirty="0" smtClean="0">
                <a:solidFill>
                  <a:srgbClr val="FF0000"/>
                </a:solidFill>
              </a:rPr>
              <a:t>Coefficiente di localizzazione e variazioni percentuali rispetto al 2001</a:t>
            </a:r>
            <a:endParaRPr lang="it-IT" sz="2000" i="1" dirty="0">
              <a:solidFill>
                <a:srgbClr val="FF0000"/>
              </a:solidFill>
            </a:endParaRPr>
          </a:p>
          <a:p>
            <a:endParaRPr lang="it-IT" sz="2000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31369" y="5384811"/>
            <a:ext cx="276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 smtClean="0"/>
              <a:t>Il </a:t>
            </a:r>
            <a:r>
              <a:rPr lang="it-IT" sz="800" dirty="0" smtClean="0">
                <a:solidFill>
                  <a:srgbClr val="FF0000"/>
                </a:solidFill>
              </a:rPr>
              <a:t>coefficiente di localizzazione </a:t>
            </a:r>
            <a:r>
              <a:rPr lang="it-IT" sz="800" dirty="0" smtClean="0"/>
              <a:t>fornisce una indicazione della specializzazione di comparto del sistema economico locale. Tanto maggiore è il coefficiente tanto maggiore sarà la specializzazione locale.</a:t>
            </a:r>
            <a:endParaRPr lang="it-IT" sz="800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7304" y="2039875"/>
            <a:ext cx="4568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it-IT" altLang="it-IT" sz="1400" b="1" dirty="0" smtClean="0">
                <a:solidFill>
                  <a:srgbClr val="CC0000"/>
                </a:solidFill>
                <a:ea typeface="ＭＳ Ｐゴシック" pitchFamily="34" charset="-128"/>
              </a:rPr>
              <a:t>Specializzazione per settore di attività economica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654039" y="1825562"/>
            <a:ext cx="284226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it-IT" altLang="it-IT" sz="1400" b="1" dirty="0" smtClean="0">
                <a:solidFill>
                  <a:srgbClr val="CC0000"/>
                </a:solidFill>
                <a:ea typeface="ＭＳ Ｐゴシック" pitchFamily="34" charset="-128"/>
              </a:rPr>
              <a:t>Prime 10 specializzazioni territoriali – Siracusa 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06849"/>
              </p:ext>
            </p:extLst>
          </p:nvPr>
        </p:nvGraphicFramePr>
        <p:xfrm>
          <a:off x="367304" y="2571965"/>
          <a:ext cx="3654363" cy="2676197"/>
        </p:xfrm>
        <a:graphic>
          <a:graphicData uri="http://schemas.openxmlformats.org/drawingml/2006/table">
            <a:tbl>
              <a:tblPr/>
              <a:tblGrid>
                <a:gridCol w="2154404"/>
                <a:gridCol w="950611"/>
                <a:gridCol w="549348"/>
              </a:tblGrid>
              <a:tr h="26939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Tipologia attività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Coefficiente di</a:t>
                      </a:r>
                      <a:r>
                        <a:rPr lang="it-IT" sz="1200" b="1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localizzazione </a:t>
                      </a:r>
                      <a:r>
                        <a:rPr lang="it-IT" sz="12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U.L.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693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Sicilia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6939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Italia = 100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Var.</a:t>
                      </a:r>
                      <a:r>
                        <a:rPr lang="it-IT" sz="1200" b="1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 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%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2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Attività agricole manifatturiere</a:t>
                      </a:r>
                      <a:endParaRPr lang="it-IT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245,5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-7,7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Industria e costruzioni</a:t>
                      </a:r>
                      <a:endParaRPr lang="it-IT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71,5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-0,7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5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Commercio, alberghi e ristorazione</a:t>
                      </a:r>
                      <a:endParaRPr lang="it-IT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127,3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-3,8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Servizi alle imprese</a:t>
                      </a:r>
                      <a:endParaRPr lang="it-IT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90,6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-5,6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2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Istruzione</a:t>
                      </a:r>
                      <a:endParaRPr lang="it-IT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165,5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-2,3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Sanità e assistenza sociale</a:t>
                      </a:r>
                      <a:endParaRPr lang="it-IT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169,4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2,3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21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Altri servizi</a:t>
                      </a:r>
                      <a:endParaRPr lang="it-IT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128,4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-2,9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93636"/>
              </p:ext>
            </p:extLst>
          </p:nvPr>
        </p:nvGraphicFramePr>
        <p:xfrm>
          <a:off x="5292937" y="2333882"/>
          <a:ext cx="3203364" cy="3717141"/>
        </p:xfrm>
        <a:graphic>
          <a:graphicData uri="http://schemas.openxmlformats.org/drawingml/2006/table">
            <a:tbl>
              <a:tblPr/>
              <a:tblGrid>
                <a:gridCol w="2394796"/>
                <a:gridCol w="808568"/>
              </a:tblGrid>
              <a:tr h="38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Tipologia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Coeff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. </a:t>
                      </a:r>
                      <a:r>
                        <a:rPr lang="it-IT" sz="1200" b="1" dirty="0" err="1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Loc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(Sicilia=100)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30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Attività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di risanamento e altri servizi di gestione dei rifiuti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592,01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6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Fabbricazione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di prodotti chimici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516,95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0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Fabbricazione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di coke e prodotti derivanti dalla raffinazione del petrolio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511,73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Gestione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delle reti fognarie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348,14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0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Fabbricazione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di macchinari ed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apparecchiature</a:t>
                      </a:r>
                      <a:endParaRPr lang="it-IT" sz="1100" b="0" i="0" u="none" strike="noStrike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329,15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75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Riparazione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, manutenzione ed installazione di macchine ed apparecchiature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290,57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Fabbricazione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di prodotti in metallo (esclusi macchinari e attrezzature)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177,66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Coltivazioni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agricole e produzione di prodotti animali, caccia e servizi connessi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157,40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Attività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di biblioteche, archivi, musei ed altre attività culturali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152,21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01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 </a:t>
                      </a:r>
                      <a:r>
                        <a:rPr lang="it-IT" sz="1100" b="0" i="0" u="none" strike="noStrike" dirty="0" smtClean="0">
                          <a:latin typeface="Calibri" pitchFamily="34" charset="0"/>
                        </a:rPr>
                        <a:t>Fabbricazione </a:t>
                      </a:r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di articoli in gomma e materie plastiche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latin typeface="Calibri" pitchFamily="34" charset="0"/>
                        </a:rPr>
                        <a:t>147,89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94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imprese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Competitività delle imprese nel mercato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74031" y="1758120"/>
            <a:ext cx="492074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it-IT" altLang="it-IT" sz="1400" b="1" dirty="0">
                <a:solidFill>
                  <a:srgbClr val="CC0000"/>
                </a:solidFill>
                <a:ea typeface="ＭＳ Ｐゴシック" pitchFamily="34" charset="-128"/>
              </a:rPr>
              <a:t>Competitività delle </a:t>
            </a:r>
            <a:r>
              <a:rPr lang="it-IT" altLang="it-IT" sz="1400" b="1" dirty="0" smtClean="0">
                <a:solidFill>
                  <a:srgbClr val="CC0000"/>
                </a:solidFill>
                <a:ea typeface="ＭＳ Ｐゴシック" pitchFamily="34" charset="-128"/>
              </a:rPr>
              <a:t>imprese siciliane nel mercato</a:t>
            </a:r>
          </a:p>
          <a:p>
            <a:r>
              <a:rPr lang="it-IT" altLang="it-IT" sz="1100" i="1" dirty="0" smtClean="0">
                <a:solidFill>
                  <a:srgbClr val="CC0000"/>
                </a:solidFill>
                <a:ea typeface="ＭＳ Ｐゴシック" pitchFamily="34" charset="-128"/>
              </a:rPr>
              <a:t>(</a:t>
            </a:r>
            <a:r>
              <a:rPr lang="it-IT" altLang="it-IT" sz="1100" i="1" dirty="0">
                <a:solidFill>
                  <a:srgbClr val="CC0000"/>
                </a:solidFill>
                <a:ea typeface="ＭＳ Ｐゴシック" pitchFamily="34" charset="-128"/>
              </a:rPr>
              <a:t>numero imprese con classe di 3 e più addetti e incidenza percentuale sul dato </a:t>
            </a:r>
            <a:r>
              <a:rPr lang="it-IT" altLang="it-IT" sz="1100" i="1" dirty="0" smtClean="0">
                <a:solidFill>
                  <a:srgbClr val="CC0000"/>
                </a:solidFill>
                <a:ea typeface="ＭＳ Ｐゴシック" pitchFamily="34" charset="-128"/>
              </a:rPr>
              <a:t>regionale </a:t>
            </a:r>
            <a:r>
              <a:rPr lang="it-IT" altLang="it-IT" sz="1100" i="1" dirty="0">
                <a:solidFill>
                  <a:srgbClr val="CC0000"/>
                </a:solidFill>
                <a:ea typeface="ＭＳ Ｐゴシック" pitchFamily="34" charset="-128"/>
              </a:rPr>
              <a:t>) </a:t>
            </a:r>
            <a:endParaRPr lang="it-IT" altLang="it-IT" sz="1100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4511" y="5232840"/>
            <a:ext cx="492074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it-IT" altLang="it-IT" sz="1200" dirty="0">
                <a:solidFill>
                  <a:srgbClr val="CC0000"/>
                </a:solidFill>
                <a:ea typeface="ＭＳ Ｐゴシック" pitchFamily="34" charset="-128"/>
              </a:rPr>
              <a:t>Competitività dell'impresa </a:t>
            </a:r>
            <a:r>
              <a:rPr lang="it-IT" altLang="it-IT" sz="1200" dirty="0">
                <a:ea typeface="ＭＳ Ｐゴシック" pitchFamily="34" charset="-128"/>
              </a:rPr>
              <a:t>= Aree di mercato in cui ha operato l'impresa</a:t>
            </a:r>
            <a:endParaRPr lang="it-IT" altLang="it-IT" sz="1200" i="1" dirty="0" smtClean="0">
              <a:ea typeface="ＭＳ Ｐゴシック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90" y="2316480"/>
            <a:ext cx="4814761" cy="2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36775" y="2215125"/>
            <a:ext cx="4059215" cy="2439517"/>
            <a:chOff x="36775" y="2215125"/>
            <a:chExt cx="4059215" cy="2439517"/>
          </a:xfrm>
        </p:grpSpPr>
        <p:grpSp>
          <p:nvGrpSpPr>
            <p:cNvPr id="7" name="Gruppo 6"/>
            <p:cNvGrpSpPr/>
            <p:nvPr/>
          </p:nvGrpSpPr>
          <p:grpSpPr>
            <a:xfrm>
              <a:off x="36775" y="2858680"/>
              <a:ext cx="4059215" cy="1795962"/>
              <a:chOff x="0" y="19050"/>
              <a:chExt cx="7540101" cy="2708910"/>
            </a:xfrm>
          </p:grpSpPr>
          <p:graphicFrame>
            <p:nvGraphicFramePr>
              <p:cNvPr id="8" name="Grafico 7"/>
              <p:cNvGraphicFramePr/>
              <p:nvPr>
                <p:extLst>
                  <p:ext uri="{D42A27DB-BD31-4B8C-83A1-F6EECF244321}">
                    <p14:modId xmlns:p14="http://schemas.microsoft.com/office/powerpoint/2010/main" val="1394945578"/>
                  </p:ext>
                </p:extLst>
              </p:nvPr>
            </p:nvGraphicFramePr>
            <p:xfrm>
              <a:off x="0" y="19050"/>
              <a:ext cx="3939540" cy="27089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0" name="Grafico 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08278340"/>
                  </p:ext>
                </p:extLst>
              </p:nvPr>
            </p:nvGraphicFramePr>
            <p:xfrm>
              <a:off x="3600560" y="19050"/>
              <a:ext cx="3939541" cy="27089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20595" y="2215125"/>
              <a:ext cx="38494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it-IT" altLang="it-IT" sz="1400" b="1" dirty="0">
                  <a:solidFill>
                    <a:srgbClr val="CC0000"/>
                  </a:solidFill>
                  <a:ea typeface="ＭＳ Ｐゴシック" pitchFamily="34" charset="-128"/>
                </a:rPr>
                <a:t>Competitività delle </a:t>
              </a:r>
              <a:r>
                <a:rPr lang="it-IT" altLang="it-IT" sz="1400" b="1" dirty="0" smtClean="0">
                  <a:solidFill>
                    <a:srgbClr val="CC0000"/>
                  </a:solidFill>
                  <a:ea typeface="ＭＳ Ｐゴシック" pitchFamily="34" charset="-128"/>
                </a:rPr>
                <a:t>imprese in Sicilia e in Italia nel mercato geografico</a:t>
              </a:r>
            </a:p>
            <a:p>
              <a:r>
                <a:rPr lang="it-IT" altLang="it-IT" sz="1100" i="1" dirty="0" smtClean="0">
                  <a:solidFill>
                    <a:srgbClr val="CC0000"/>
                  </a:solidFill>
                  <a:ea typeface="ＭＳ Ｐゴシック" pitchFamily="34" charset="-128"/>
                </a:rPr>
                <a:t>(</a:t>
              </a:r>
              <a:r>
                <a:rPr lang="it-IT" altLang="it-IT" sz="1100" i="1" dirty="0">
                  <a:solidFill>
                    <a:srgbClr val="CC0000"/>
                  </a:solidFill>
                  <a:ea typeface="ＭＳ Ｐゴシック" pitchFamily="34" charset="-128"/>
                </a:rPr>
                <a:t>numero imprese con classe di 3 e più addetti e incidenza </a:t>
              </a:r>
              <a:r>
                <a:rPr lang="it-IT" altLang="it-IT" sz="1100" i="1" dirty="0" smtClean="0">
                  <a:solidFill>
                    <a:srgbClr val="CC0000"/>
                  </a:solidFill>
                  <a:ea typeface="ＭＳ Ｐゴシック" pitchFamily="34" charset="-128"/>
                </a:rPr>
                <a:t>percentuale) 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17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imprese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Internazionalizzazione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214273" y="1556401"/>
            <a:ext cx="4075787" cy="1617663"/>
            <a:chOff x="214273" y="1556401"/>
            <a:chExt cx="4075787" cy="1617663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14273" y="1556401"/>
              <a:ext cx="407578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it-IT" altLang="it-IT" sz="1200" b="1" dirty="0">
                  <a:solidFill>
                    <a:srgbClr val="CC0000"/>
                  </a:solidFill>
                  <a:ea typeface="ＭＳ Ｐゴシック" pitchFamily="34" charset="-128"/>
                </a:rPr>
                <a:t>Internazionalizzazione da parte delle imprese con almeno 3 </a:t>
              </a:r>
              <a:r>
                <a:rPr lang="it-IT" altLang="it-IT" sz="1200" b="1" dirty="0" smtClean="0">
                  <a:solidFill>
                    <a:srgbClr val="CC0000"/>
                  </a:solidFill>
                  <a:ea typeface="ＭＳ Ｐゴシック" pitchFamily="34" charset="-128"/>
                </a:rPr>
                <a:t>addetti </a:t>
              </a:r>
              <a:r>
                <a:rPr lang="it-IT" altLang="it-IT" sz="1200" i="1" dirty="0" smtClean="0">
                  <a:solidFill>
                    <a:srgbClr val="CC0000"/>
                  </a:solidFill>
                  <a:ea typeface="ＭＳ Ｐゴシック" pitchFamily="34" charset="-128"/>
                </a:rPr>
                <a:t>(</a:t>
              </a:r>
              <a:r>
                <a:rPr lang="it-IT" altLang="it-IT" sz="1200" i="1" dirty="0">
                  <a:solidFill>
                    <a:srgbClr val="CC0000"/>
                  </a:solidFill>
                  <a:ea typeface="ＭＳ Ｐゴシック" pitchFamily="34" charset="-128"/>
                </a:rPr>
                <a:t>valori </a:t>
              </a:r>
              <a:r>
                <a:rPr lang="it-IT" altLang="it-IT" sz="1200" i="1" dirty="0" smtClean="0">
                  <a:solidFill>
                    <a:srgbClr val="CC0000"/>
                  </a:solidFill>
                  <a:ea typeface="ＭＳ Ｐゴシック" pitchFamily="34" charset="-128"/>
                </a:rPr>
                <a:t>assoluti e percentuali</a:t>
              </a:r>
              <a:r>
                <a:rPr lang="it-IT" altLang="it-IT" sz="1200" i="1" dirty="0">
                  <a:solidFill>
                    <a:srgbClr val="CC0000"/>
                  </a:solidFill>
                  <a:ea typeface="ＭＳ Ｐゴシック" pitchFamily="34" charset="-128"/>
                </a:rPr>
                <a:t>)</a:t>
              </a:r>
              <a:endParaRPr lang="it-IT" altLang="it-IT" sz="1200" i="1" dirty="0" smtClean="0">
                <a:solidFill>
                  <a:srgbClr val="CC0000"/>
                </a:solidFill>
                <a:ea typeface="ＭＳ Ｐゴシック" pitchFamily="34" charset="-128"/>
              </a:endParaRPr>
            </a:p>
          </p:txBody>
        </p:sp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19" y="1985026"/>
              <a:ext cx="3710821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49163"/>
              </p:ext>
            </p:extLst>
          </p:nvPr>
        </p:nvGraphicFramePr>
        <p:xfrm>
          <a:off x="1134533" y="3708348"/>
          <a:ext cx="2968837" cy="230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212639"/>
              </p:ext>
            </p:extLst>
          </p:nvPr>
        </p:nvGraphicFramePr>
        <p:xfrm>
          <a:off x="4550797" y="3710165"/>
          <a:ext cx="3182621" cy="230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546860" y="3332392"/>
            <a:ext cx="51130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Tipologia di organizzazione di assistenza alle imprese, con 3 e più addetti, per </a:t>
            </a:r>
            <a:r>
              <a:rPr lang="it-IT" altLang="it-IT" sz="1200" b="1" dirty="0" smtClean="0">
                <a:solidFill>
                  <a:srgbClr val="CC0000"/>
                </a:solidFill>
                <a:ea typeface="ＭＳ Ｐゴシック" pitchFamily="34" charset="-128"/>
              </a:rPr>
              <a:t>l'internazionalizzazione </a:t>
            </a:r>
            <a:r>
              <a:rPr lang="it-IT" altLang="it-IT" sz="1200" i="1" dirty="0" smtClean="0">
                <a:solidFill>
                  <a:srgbClr val="CC0000"/>
                </a:solidFill>
                <a:ea typeface="ＭＳ Ｐゴシック" pitchFamily="34" charset="-128"/>
              </a:rPr>
              <a:t>(Valori </a:t>
            </a:r>
            <a:r>
              <a:rPr lang="it-IT" altLang="it-IT" sz="1200" i="1" dirty="0">
                <a:solidFill>
                  <a:srgbClr val="CC0000"/>
                </a:solidFill>
                <a:ea typeface="ＭＳ Ｐゴシック" pitchFamily="34" charset="-128"/>
              </a:rPr>
              <a:t>percentuali</a:t>
            </a:r>
            <a:r>
              <a:rPr lang="it-IT" altLang="it-IT" sz="1200" i="1" dirty="0" smtClean="0">
                <a:solidFill>
                  <a:srgbClr val="CC0000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181067" y="707771"/>
            <a:ext cx="375574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Forma di delocalizzazione da parte delle imprese con almeno 3 </a:t>
            </a:r>
            <a:r>
              <a:rPr lang="it-IT" altLang="it-IT" sz="1200" b="1" dirty="0" smtClean="0">
                <a:solidFill>
                  <a:srgbClr val="CC0000"/>
                </a:solidFill>
                <a:ea typeface="ＭＳ Ｐゴシック" pitchFamily="34" charset="-128"/>
              </a:rPr>
              <a:t>addetti</a:t>
            </a:r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it-IT" altLang="it-IT" sz="1200" i="1" dirty="0" smtClean="0">
                <a:solidFill>
                  <a:srgbClr val="CC0000"/>
                </a:solidFill>
                <a:ea typeface="ＭＳ Ｐゴシック" pitchFamily="34" charset="-128"/>
              </a:rPr>
              <a:t>(valori percentuali</a:t>
            </a:r>
            <a:r>
              <a:rPr lang="it-IT" altLang="it-IT" sz="1200" i="1" dirty="0">
                <a:solidFill>
                  <a:srgbClr val="CC0000"/>
                </a:solidFill>
                <a:ea typeface="ＭＳ Ｐゴシック" pitchFamily="34" charset="-128"/>
              </a:rPr>
              <a:t>)</a:t>
            </a:r>
            <a:endParaRPr lang="it-IT" altLang="it-IT" sz="1200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25171"/>
              </p:ext>
            </p:extLst>
          </p:nvPr>
        </p:nvGraphicFramePr>
        <p:xfrm>
          <a:off x="4550797" y="829999"/>
          <a:ext cx="2731988" cy="268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866571"/>
              </p:ext>
            </p:extLst>
          </p:nvPr>
        </p:nvGraphicFramePr>
        <p:xfrm>
          <a:off x="6409804" y="829999"/>
          <a:ext cx="2734196" cy="268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P spid="18" grpId="0"/>
      <p:bldP spid="19" grpId="0"/>
      <p:bldGraphic spid="20" grpId="0">
        <p:bldAsOne/>
      </p:bldGraphic>
      <p:bldGraphic spid="2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17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imprese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Le relazioni come strumento per migliorare la competitività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04414" y="1434782"/>
            <a:ext cx="3849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Relazioni dell'impresa con classe di tre addetti e </a:t>
            </a:r>
            <a:r>
              <a:rPr lang="it-IT" altLang="it-IT" sz="1200" b="1" dirty="0" smtClean="0">
                <a:solidFill>
                  <a:srgbClr val="CC0000"/>
                </a:solidFill>
                <a:ea typeface="ＭＳ Ｐゴシック" pitchFamily="34" charset="-128"/>
              </a:rPr>
              <a:t>più</a:t>
            </a:r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it-IT" altLang="it-IT" sz="1200" i="1" dirty="0" smtClean="0">
                <a:solidFill>
                  <a:srgbClr val="CC0000"/>
                </a:solidFill>
                <a:ea typeface="ＭＳ Ｐゴシック" pitchFamily="34" charset="-128"/>
              </a:rPr>
              <a:t>(Valori </a:t>
            </a:r>
            <a:r>
              <a:rPr lang="it-IT" altLang="it-IT" sz="1200" i="1" dirty="0">
                <a:solidFill>
                  <a:srgbClr val="CC0000"/>
                </a:solidFill>
                <a:ea typeface="ＭＳ Ｐゴシック" pitchFamily="34" charset="-128"/>
              </a:rPr>
              <a:t>percentuali)</a:t>
            </a:r>
            <a:endParaRPr lang="it-IT" altLang="it-IT" sz="1200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38050"/>
              </p:ext>
            </p:extLst>
          </p:nvPr>
        </p:nvGraphicFramePr>
        <p:xfrm>
          <a:off x="212696" y="1803081"/>
          <a:ext cx="3832860" cy="209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269309"/>
              </p:ext>
            </p:extLst>
          </p:nvPr>
        </p:nvGraphicFramePr>
        <p:xfrm>
          <a:off x="5020916" y="1737994"/>
          <a:ext cx="3377317" cy="220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029199" y="1408429"/>
            <a:ext cx="3849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Soggetti con cui l'impresa intrattiene </a:t>
            </a:r>
            <a:r>
              <a:rPr lang="it-IT" altLang="it-IT" sz="1200" b="1" dirty="0" smtClean="0">
                <a:solidFill>
                  <a:srgbClr val="CC0000"/>
                </a:solidFill>
                <a:ea typeface="ＭＳ Ｐゴシック" pitchFamily="34" charset="-128"/>
              </a:rPr>
              <a:t>rapporti</a:t>
            </a:r>
          </a:p>
          <a:p>
            <a:r>
              <a:rPr lang="it-IT" altLang="it-IT" sz="1200" i="1" dirty="0" smtClean="0">
                <a:solidFill>
                  <a:srgbClr val="CC0000"/>
                </a:solidFill>
                <a:ea typeface="ＭＳ Ｐゴシック" pitchFamily="34" charset="-128"/>
              </a:rPr>
              <a:t>(Valori </a:t>
            </a:r>
            <a:r>
              <a:rPr lang="it-IT" altLang="it-IT" sz="1200" i="1" dirty="0">
                <a:solidFill>
                  <a:srgbClr val="CC0000"/>
                </a:solidFill>
                <a:ea typeface="ＭＳ Ｐゴシック" pitchFamily="34" charset="-128"/>
              </a:rPr>
              <a:t>percentuali)</a:t>
            </a:r>
            <a:endParaRPr lang="it-IT" altLang="it-IT" sz="1200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899"/>
              </p:ext>
            </p:extLst>
          </p:nvPr>
        </p:nvGraphicFramePr>
        <p:xfrm>
          <a:off x="2788920" y="4046219"/>
          <a:ext cx="3390900" cy="198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0777" y="4656135"/>
            <a:ext cx="268290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Funzione aziendale con cui l'impresa attiva la </a:t>
            </a:r>
            <a:r>
              <a:rPr lang="it-IT" altLang="it-IT" sz="1200" b="1" dirty="0" smtClean="0">
                <a:solidFill>
                  <a:srgbClr val="CC0000"/>
                </a:solidFill>
                <a:ea typeface="ＭＳ Ｐゴシック" pitchFamily="34" charset="-128"/>
              </a:rPr>
              <a:t>collaborazione</a:t>
            </a:r>
          </a:p>
          <a:p>
            <a:r>
              <a:rPr lang="it-IT" altLang="it-IT" sz="1200" i="1" dirty="0" smtClean="0">
                <a:solidFill>
                  <a:srgbClr val="CC0000"/>
                </a:solidFill>
                <a:ea typeface="ＭＳ Ｐゴシック" pitchFamily="34" charset="-128"/>
              </a:rPr>
              <a:t>                                (Valori </a:t>
            </a:r>
            <a:r>
              <a:rPr lang="it-IT" altLang="it-IT" sz="1200" i="1" dirty="0">
                <a:solidFill>
                  <a:srgbClr val="CC0000"/>
                </a:solidFill>
                <a:ea typeface="ＭＳ Ｐゴシック" pitchFamily="34" charset="-128"/>
              </a:rPr>
              <a:t>percentuali)</a:t>
            </a:r>
            <a:endParaRPr lang="it-IT" altLang="it-IT" sz="1200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16098" y="6290769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/>
      <p:bldGraphic spid="20" grpId="0">
        <p:bldAsOne/>
      </p:bldGraphic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17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imprese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Principali fonti di finanziamento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14273" y="1875154"/>
            <a:ext cx="86477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Principali fonti di finanziamento da parte delle imprese (escluso il settore bancario e assicurativo) con 3 addetti e </a:t>
            </a:r>
            <a:r>
              <a:rPr lang="it-IT" altLang="it-IT" sz="1200" b="1" dirty="0" smtClean="0">
                <a:solidFill>
                  <a:srgbClr val="CC0000"/>
                </a:solidFill>
                <a:ea typeface="ＭＳ Ｐゴシック" pitchFamily="34" charset="-128"/>
              </a:rPr>
              <a:t>più</a:t>
            </a:r>
            <a:r>
              <a:rPr lang="it-IT" altLang="it-IT" sz="1200" b="1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it-IT" altLang="it-IT" sz="1200" i="1" dirty="0" smtClean="0">
                <a:solidFill>
                  <a:srgbClr val="CC0000"/>
                </a:solidFill>
                <a:ea typeface="ＭＳ Ｐゴシック" pitchFamily="34" charset="-128"/>
              </a:rPr>
              <a:t>(Valori </a:t>
            </a:r>
            <a:r>
              <a:rPr lang="it-IT" altLang="it-IT" sz="1200" i="1" dirty="0">
                <a:solidFill>
                  <a:srgbClr val="CC0000"/>
                </a:solidFill>
                <a:ea typeface="ＭＳ Ｐゴシック" pitchFamily="34" charset="-128"/>
              </a:rPr>
              <a:t>percentuali)</a:t>
            </a:r>
            <a:endParaRPr lang="it-IT" altLang="it-IT" sz="1200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33151" y="2604589"/>
            <a:ext cx="8528909" cy="2802252"/>
            <a:chOff x="333151" y="2604589"/>
            <a:chExt cx="8528909" cy="2802252"/>
          </a:xfrm>
        </p:grpSpPr>
        <p:graphicFrame>
          <p:nvGraphicFramePr>
            <p:cNvPr id="16" name="Gra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2579218"/>
                </p:ext>
              </p:extLst>
            </p:nvPr>
          </p:nvGraphicFramePr>
          <p:xfrm>
            <a:off x="333151" y="2604589"/>
            <a:ext cx="3946097" cy="27535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Grafic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1741411"/>
                </p:ext>
              </p:extLst>
            </p:nvPr>
          </p:nvGraphicFramePr>
          <p:xfrm>
            <a:off x="3186103" y="2650085"/>
            <a:ext cx="3949286" cy="2756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8" name="Grafico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9804945"/>
                </p:ext>
              </p:extLst>
            </p:nvPr>
          </p:nvGraphicFramePr>
          <p:xfrm>
            <a:off x="4911887" y="2650085"/>
            <a:ext cx="3950173" cy="2756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1" name="CasellaDiTesto 10"/>
          <p:cNvSpPr txBox="1"/>
          <p:nvPr/>
        </p:nvSpPr>
        <p:spPr>
          <a:xfrm>
            <a:off x="6143494" y="305558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42,0%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363137" y="299775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41,8%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0300" y="297643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45,4%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46340" y="6242383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695700" y="2660650"/>
            <a:ext cx="2605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smtClean="0">
                <a:solidFill>
                  <a:srgbClr val="FFFFFF"/>
                </a:solidFill>
                <a:ea typeface="ＭＳ Ｐゴシック" pitchFamily="34" charset="-128"/>
              </a:rPr>
              <a:t>Le imprese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69620" y="2776220"/>
            <a:ext cx="7543800" cy="1008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192781" y="3092212"/>
            <a:ext cx="3093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b="1" dirty="0" smtClean="0">
                <a:solidFill>
                  <a:srgbClr val="FFFFFF"/>
                </a:solidFill>
                <a:ea typeface="ＭＳ Ｐゴシック" pitchFamily="34" charset="-128"/>
              </a:rPr>
              <a:t>Le istituzioni non  profit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69041" y="6242383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17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non profit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Cresce il ruolo del non profit nella regione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954440" y="1294676"/>
            <a:ext cx="7237060" cy="185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6,6%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incidenza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 delle INP e delle UL NP siciliane rispetto al contesto nazionale 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5%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incidenza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 dei volontari delle UL NP siciliane rispetto al contesto nazionale</a:t>
            </a:r>
          </a:p>
          <a:p>
            <a:pPr marL="342900" indent="-342900" algn="just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5%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incidenza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 dei lavoratori esterni delle UL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NP siciliane rispetto al contesto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nazionale</a:t>
            </a:r>
          </a:p>
          <a:p>
            <a:pPr marL="342900" indent="-342900" algn="just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6,1%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incidenza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 degli addetti delle UL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NP siciliane rispetto al contesto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nazionale</a:t>
            </a:r>
          </a:p>
          <a:p>
            <a:pPr marL="342900" indent="-342900" algn="just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3,4 </a:t>
            </a:r>
            <a:r>
              <a:rPr lang="it-IT" sz="12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incidenza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 delle entrate delle INP siciliane rispetto al contesto nazionale</a:t>
            </a:r>
          </a:p>
          <a:p>
            <a:pPr marL="342900" indent="-342900" algn="just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+19% </a:t>
            </a:r>
            <a:r>
              <a:rPr lang="it-IT" sz="12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crescita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 delle INP in Sicilia tra il 2001 e il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2011</a:t>
            </a:r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pPr marL="342900" indent="-342900" algn="just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+ 26% </a:t>
            </a:r>
            <a:r>
              <a:rPr lang="it-IT" sz="1200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crescita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 delle UL NP in Sicilia tra il 2001 e il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pitchFamily="34" charset="-128"/>
              </a:rPr>
              <a:t>2011</a:t>
            </a:r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105363583"/>
              </p:ext>
            </p:extLst>
          </p:nvPr>
        </p:nvGraphicFramePr>
        <p:xfrm>
          <a:off x="0" y="2964572"/>
          <a:ext cx="49320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17477"/>
              </p:ext>
            </p:extLst>
          </p:nvPr>
        </p:nvGraphicFramePr>
        <p:xfrm>
          <a:off x="4402667" y="3412064"/>
          <a:ext cx="3911600" cy="2479518"/>
        </p:xfrm>
        <a:graphic>
          <a:graphicData uri="http://schemas.openxmlformats.org/drawingml/2006/table">
            <a:tbl>
              <a:tblPr/>
              <a:tblGrid>
                <a:gridCol w="1303867"/>
                <a:gridCol w="861430"/>
                <a:gridCol w="923046"/>
                <a:gridCol w="823257"/>
              </a:tblGrid>
              <a:tr h="60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Tipologia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Sicilia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Incid</a:t>
                      </a:r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.%</a:t>
                      </a:r>
                    </a:p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Sicilia/Italia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Istituzioni non profit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19.846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301.191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Unità Locali non profit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22.564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347.602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Volontari UL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234.550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4.758.622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Lavoratori esterni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14.745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270.769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Addetti UL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41.622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680.811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Addetti per UL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1,8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2,0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4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Entrate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2.165.922.748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63.939.884.443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 Narrow"/>
                        </a:rPr>
                        <a:t>3,4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17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non profit e gli addetti delle unità locali </a:t>
            </a:r>
          </a:p>
          <a:p>
            <a:r>
              <a:rPr lang="it-IT" sz="2400" i="1" dirty="0">
                <a:solidFill>
                  <a:srgbClr val="FF0000"/>
                </a:solidFill>
              </a:rPr>
              <a:t>(composizione % per classi di addetti)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4808917" y="1318160"/>
            <a:ext cx="3601088" cy="4739446"/>
            <a:chOff x="4487563" y="611977"/>
            <a:chExt cx="4189118" cy="5193287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4048" y="1220564"/>
              <a:ext cx="3441700" cy="4584700"/>
            </a:xfrm>
            <a:prstGeom prst="rect">
              <a:avLst/>
            </a:prstGeom>
          </p:spPr>
        </p:pic>
        <p:sp>
          <p:nvSpPr>
            <p:cNvPr id="12" name="CasellaDiTesto 50"/>
            <p:cNvSpPr txBox="1">
              <a:spLocks noChangeArrowheads="1"/>
            </p:cNvSpPr>
            <p:nvPr/>
          </p:nvSpPr>
          <p:spPr bwMode="auto">
            <a:xfrm>
              <a:off x="4487563" y="1293589"/>
              <a:ext cx="1752600" cy="505873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19.846       istituzioni non profit</a:t>
              </a:r>
              <a:endParaRPr lang="it-IT" sz="1200" dirty="0"/>
            </a:p>
          </p:txBody>
        </p:sp>
        <p:sp>
          <p:nvSpPr>
            <p:cNvPr id="15" name="CasellaDiTesto 60"/>
            <p:cNvSpPr txBox="1">
              <a:spLocks noChangeArrowheads="1"/>
            </p:cNvSpPr>
            <p:nvPr/>
          </p:nvSpPr>
          <p:spPr bwMode="auto">
            <a:xfrm>
              <a:off x="5292080" y="611977"/>
              <a:ext cx="2743200" cy="60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800" dirty="0" smtClean="0">
                  <a:solidFill>
                    <a:srgbClr val="C00000"/>
                  </a:solidFill>
                </a:rPr>
                <a:t>Sicilia</a:t>
              </a:r>
              <a:endParaRPr lang="it-IT" sz="1800" dirty="0">
                <a:solidFill>
                  <a:srgbClr val="C00000"/>
                </a:solidFill>
              </a:endParaRPr>
            </a:p>
            <a:p>
              <a:pPr algn="ctr"/>
              <a:r>
                <a:rPr lang="it-IT" sz="1200" dirty="0" smtClean="0"/>
                <a:t>(1,8 addetti </a:t>
              </a:r>
              <a:r>
                <a:rPr lang="it-IT" sz="1200" dirty="0"/>
                <a:t>per </a:t>
              </a:r>
              <a:r>
                <a:rPr lang="it-IT" sz="1200" dirty="0" smtClean="0"/>
                <a:t>unità locale)</a:t>
              </a:r>
              <a:endParaRPr lang="it-IT" sz="1200" dirty="0"/>
            </a:p>
          </p:txBody>
        </p:sp>
        <p:sp>
          <p:nvSpPr>
            <p:cNvPr id="18" name="CasellaDiTesto 50"/>
            <p:cNvSpPr txBox="1">
              <a:spLocks noChangeArrowheads="1"/>
            </p:cNvSpPr>
            <p:nvPr/>
          </p:nvSpPr>
          <p:spPr bwMode="auto">
            <a:xfrm>
              <a:off x="4932040" y="4345359"/>
              <a:ext cx="720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10,2%</a:t>
              </a:r>
              <a:endParaRPr lang="it-IT" sz="1200" dirty="0"/>
            </a:p>
          </p:txBody>
        </p:sp>
        <p:sp>
          <p:nvSpPr>
            <p:cNvPr id="19" name="Rettangolo 36"/>
            <p:cNvSpPr>
              <a:spLocks noChangeArrowheads="1"/>
            </p:cNvSpPr>
            <p:nvPr/>
          </p:nvSpPr>
          <p:spPr bwMode="auto">
            <a:xfrm>
              <a:off x="5835426" y="4201924"/>
              <a:ext cx="1819881" cy="50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/>
                <a:t>1 – 5</a:t>
              </a:r>
            </a:p>
            <a:p>
              <a:pPr algn="ctr"/>
              <a:r>
                <a:rPr lang="it-IT" sz="1200" b="1" dirty="0" smtClean="0"/>
                <a:t> addetti  </a:t>
              </a:r>
              <a:endParaRPr lang="it-IT" sz="1200" b="1" dirty="0"/>
            </a:p>
          </p:txBody>
        </p:sp>
        <p:sp>
          <p:nvSpPr>
            <p:cNvPr id="20" name="CasellaDiTesto 50"/>
            <p:cNvSpPr txBox="1">
              <a:spLocks noChangeArrowheads="1"/>
            </p:cNvSpPr>
            <p:nvPr/>
          </p:nvSpPr>
          <p:spPr bwMode="auto">
            <a:xfrm>
              <a:off x="7956376" y="4273351"/>
              <a:ext cx="720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11,6%</a:t>
              </a:r>
              <a:endParaRPr lang="it-IT" sz="1200" dirty="0"/>
            </a:p>
          </p:txBody>
        </p:sp>
        <p:sp>
          <p:nvSpPr>
            <p:cNvPr id="21" name="CasellaDiTesto 50"/>
            <p:cNvSpPr txBox="1">
              <a:spLocks noChangeArrowheads="1"/>
            </p:cNvSpPr>
            <p:nvPr/>
          </p:nvSpPr>
          <p:spPr bwMode="auto">
            <a:xfrm>
              <a:off x="5147839" y="3501008"/>
              <a:ext cx="720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4,4%</a:t>
              </a:r>
              <a:endParaRPr lang="it-IT" sz="1200" dirty="0"/>
            </a:p>
          </p:txBody>
        </p:sp>
        <p:sp>
          <p:nvSpPr>
            <p:cNvPr id="22" name="CasellaDiTesto 50"/>
            <p:cNvSpPr txBox="1">
              <a:spLocks noChangeArrowheads="1"/>
            </p:cNvSpPr>
            <p:nvPr/>
          </p:nvSpPr>
          <p:spPr bwMode="auto">
            <a:xfrm>
              <a:off x="7740352" y="3481263"/>
              <a:ext cx="720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22,6%</a:t>
              </a:r>
              <a:endParaRPr lang="it-IT" sz="1200" dirty="0"/>
            </a:p>
          </p:txBody>
        </p:sp>
        <p:sp>
          <p:nvSpPr>
            <p:cNvPr id="23" name="Rettangolo 37"/>
            <p:cNvSpPr>
              <a:spLocks noChangeArrowheads="1"/>
            </p:cNvSpPr>
            <p:nvPr/>
          </p:nvSpPr>
          <p:spPr bwMode="auto">
            <a:xfrm>
              <a:off x="6289367" y="3356992"/>
              <a:ext cx="794761" cy="50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/>
                <a:t>6 - 19 </a:t>
              </a:r>
              <a:endParaRPr lang="it-IT" sz="1200" b="1" dirty="0"/>
            </a:p>
            <a:p>
              <a:r>
                <a:rPr lang="it-IT" sz="1200" b="1" dirty="0"/>
                <a:t>addetti</a:t>
              </a:r>
            </a:p>
          </p:txBody>
        </p:sp>
        <p:sp>
          <p:nvSpPr>
            <p:cNvPr id="24" name="CasellaDiTesto 50"/>
            <p:cNvSpPr txBox="1">
              <a:spLocks noChangeArrowheads="1"/>
            </p:cNvSpPr>
            <p:nvPr/>
          </p:nvSpPr>
          <p:spPr bwMode="auto">
            <a:xfrm>
              <a:off x="5363863" y="2689175"/>
              <a:ext cx="720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1,1%</a:t>
              </a:r>
              <a:endParaRPr lang="it-IT" sz="1200" dirty="0"/>
            </a:p>
          </p:txBody>
        </p:sp>
        <p:sp>
          <p:nvSpPr>
            <p:cNvPr id="25" name="CasellaDiTesto 50"/>
            <p:cNvSpPr txBox="1">
              <a:spLocks noChangeArrowheads="1"/>
            </p:cNvSpPr>
            <p:nvPr/>
          </p:nvSpPr>
          <p:spPr bwMode="auto">
            <a:xfrm>
              <a:off x="7524328" y="2636912"/>
              <a:ext cx="720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17,4%</a:t>
              </a:r>
              <a:endParaRPr lang="it-IT" sz="1200" dirty="0"/>
            </a:p>
          </p:txBody>
        </p:sp>
        <p:sp>
          <p:nvSpPr>
            <p:cNvPr id="26" name="Rettangolo 38"/>
            <p:cNvSpPr>
              <a:spLocks noChangeArrowheads="1"/>
            </p:cNvSpPr>
            <p:nvPr/>
          </p:nvSpPr>
          <p:spPr bwMode="auto">
            <a:xfrm>
              <a:off x="6266102" y="2492896"/>
              <a:ext cx="860028" cy="50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/>
                <a:t>20 – 49 </a:t>
              </a:r>
            </a:p>
            <a:p>
              <a:pPr algn="ctr"/>
              <a:r>
                <a:rPr lang="it-IT" sz="1200" b="1" dirty="0" smtClean="0"/>
                <a:t>addetti</a:t>
              </a:r>
              <a:endParaRPr lang="it-IT" sz="1200" b="1" dirty="0"/>
            </a:p>
          </p:txBody>
        </p:sp>
        <p:sp>
          <p:nvSpPr>
            <p:cNvPr id="27" name="CasellaDiTesto 50"/>
            <p:cNvSpPr txBox="1">
              <a:spLocks noChangeArrowheads="1"/>
            </p:cNvSpPr>
            <p:nvPr/>
          </p:nvSpPr>
          <p:spPr bwMode="auto">
            <a:xfrm>
              <a:off x="5579887" y="1938029"/>
              <a:ext cx="720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0,6%</a:t>
              </a:r>
              <a:endParaRPr lang="it-IT" sz="1200" dirty="0"/>
            </a:p>
          </p:txBody>
        </p:sp>
        <p:sp>
          <p:nvSpPr>
            <p:cNvPr id="28" name="CasellaDiTesto 50"/>
            <p:cNvSpPr txBox="1">
              <a:spLocks noChangeArrowheads="1"/>
            </p:cNvSpPr>
            <p:nvPr/>
          </p:nvSpPr>
          <p:spPr bwMode="auto">
            <a:xfrm>
              <a:off x="7164288" y="1916832"/>
              <a:ext cx="720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/>
                <a:t>48,4%</a:t>
              </a:r>
              <a:endParaRPr lang="it-IT" sz="1200" dirty="0"/>
            </a:p>
          </p:txBody>
        </p:sp>
        <p:sp>
          <p:nvSpPr>
            <p:cNvPr id="29" name="Rettangolo 38"/>
            <p:cNvSpPr>
              <a:spLocks noChangeArrowheads="1"/>
            </p:cNvSpPr>
            <p:nvPr/>
          </p:nvSpPr>
          <p:spPr bwMode="auto">
            <a:xfrm>
              <a:off x="6315896" y="1702549"/>
              <a:ext cx="802220" cy="708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/>
                <a:t>50 </a:t>
              </a:r>
            </a:p>
            <a:p>
              <a:pPr algn="ctr"/>
              <a:r>
                <a:rPr lang="it-IT" sz="1200" b="1" dirty="0" smtClean="0"/>
                <a:t>addetti</a:t>
              </a:r>
            </a:p>
            <a:p>
              <a:pPr algn="ctr"/>
              <a:r>
                <a:rPr lang="it-IT" sz="1200" b="1" dirty="0" smtClean="0"/>
                <a:t>e </a:t>
              </a:r>
              <a:r>
                <a:rPr lang="it-IT" sz="1200" b="1" dirty="0" err="1" smtClean="0"/>
                <a:t>olte</a:t>
              </a:r>
              <a:endParaRPr lang="it-IT" sz="1200" b="1" dirty="0"/>
            </a:p>
          </p:txBody>
        </p:sp>
      </p:grpSp>
      <p:pic>
        <p:nvPicPr>
          <p:cNvPr id="42" name="Immagin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7" y="1595158"/>
            <a:ext cx="216127" cy="4418311"/>
          </a:xfrm>
          <a:prstGeom prst="rect">
            <a:avLst/>
          </a:prstGeom>
        </p:spPr>
      </p:pic>
      <p:sp>
        <p:nvSpPr>
          <p:cNvPr id="43" name="CasellaDiTesto 52"/>
          <p:cNvSpPr txBox="1">
            <a:spLocks noChangeArrowheads="1"/>
          </p:cNvSpPr>
          <p:nvPr/>
        </p:nvSpPr>
        <p:spPr bwMode="auto">
          <a:xfrm>
            <a:off x="7319901" y="1925382"/>
            <a:ext cx="1637594" cy="461665"/>
          </a:xfrm>
          <a:prstGeom prst="rect">
            <a:avLst/>
          </a:prstGeom>
          <a:noFill/>
          <a:ln w="9525">
            <a:solidFill>
              <a:srgbClr val="FF99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1200" dirty="0" smtClean="0"/>
              <a:t>41.622 </a:t>
            </a:r>
          </a:p>
          <a:p>
            <a:pPr algn="ctr"/>
            <a:r>
              <a:rPr lang="it-IT" sz="1200" dirty="0" smtClean="0"/>
              <a:t>addetti unità locali</a:t>
            </a:r>
            <a:endParaRPr lang="it-IT" sz="1200" dirty="0"/>
          </a:p>
        </p:txBody>
      </p:sp>
      <p:grpSp>
        <p:nvGrpSpPr>
          <p:cNvPr id="50" name="Gruppo 49"/>
          <p:cNvGrpSpPr/>
          <p:nvPr/>
        </p:nvGrpSpPr>
        <p:grpSpPr>
          <a:xfrm>
            <a:off x="479363" y="1297374"/>
            <a:ext cx="3804603" cy="4771759"/>
            <a:chOff x="82929" y="763186"/>
            <a:chExt cx="4114918" cy="4997628"/>
          </a:xfrm>
        </p:grpSpPr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949" y="1265014"/>
              <a:ext cx="3441700" cy="4495800"/>
            </a:xfrm>
            <a:prstGeom prst="rect">
              <a:avLst/>
            </a:prstGeom>
          </p:spPr>
        </p:pic>
        <p:sp>
          <p:nvSpPr>
            <p:cNvPr id="52" name="Rettangolo 36"/>
            <p:cNvSpPr>
              <a:spLocks noChangeArrowheads="1"/>
            </p:cNvSpPr>
            <p:nvPr/>
          </p:nvSpPr>
          <p:spPr bwMode="auto">
            <a:xfrm>
              <a:off x="1178893" y="4304864"/>
              <a:ext cx="2003188" cy="48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latin typeface="+mj-lt"/>
                </a:rPr>
                <a:t>1 – 5</a:t>
              </a:r>
            </a:p>
            <a:p>
              <a:pPr algn="ctr"/>
              <a:r>
                <a:rPr lang="it-IT" sz="1200" b="1" dirty="0" smtClean="0">
                  <a:latin typeface="+mj-lt"/>
                </a:rPr>
                <a:t> addetti  </a:t>
              </a:r>
              <a:endParaRPr lang="it-IT" sz="1200" b="1" dirty="0">
                <a:latin typeface="+mj-lt"/>
              </a:endParaRPr>
            </a:p>
          </p:txBody>
        </p:sp>
        <p:sp>
          <p:nvSpPr>
            <p:cNvPr id="53" name="Rettangolo 37"/>
            <p:cNvSpPr>
              <a:spLocks noChangeArrowheads="1"/>
            </p:cNvSpPr>
            <p:nvPr/>
          </p:nvSpPr>
          <p:spPr bwMode="auto">
            <a:xfrm>
              <a:off x="1791435" y="3351421"/>
              <a:ext cx="755568" cy="48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latin typeface="+mj-lt"/>
                </a:rPr>
                <a:t>6 - 19 </a:t>
              </a:r>
              <a:endParaRPr lang="it-IT" sz="1200" b="1" dirty="0">
                <a:latin typeface="+mj-lt"/>
              </a:endParaRPr>
            </a:p>
            <a:p>
              <a:r>
                <a:rPr lang="it-IT" sz="1200" b="1" dirty="0">
                  <a:latin typeface="+mj-lt"/>
                </a:rPr>
                <a:t>addetti</a:t>
              </a:r>
            </a:p>
          </p:txBody>
        </p:sp>
        <p:sp>
          <p:nvSpPr>
            <p:cNvPr id="54" name="Rettangolo 38"/>
            <p:cNvSpPr>
              <a:spLocks noChangeArrowheads="1"/>
            </p:cNvSpPr>
            <p:nvPr/>
          </p:nvSpPr>
          <p:spPr bwMode="auto">
            <a:xfrm>
              <a:off x="1779224" y="2605247"/>
              <a:ext cx="799605" cy="48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latin typeface="+mj-lt"/>
                </a:rPr>
                <a:t>20 – 49 </a:t>
              </a:r>
            </a:p>
            <a:p>
              <a:pPr algn="ctr"/>
              <a:r>
                <a:rPr lang="it-IT" sz="1200" b="1" dirty="0" smtClean="0">
                  <a:latin typeface="+mj-lt"/>
                </a:rPr>
                <a:t>addetti</a:t>
              </a:r>
              <a:endParaRPr lang="it-IT" sz="1200" b="1" dirty="0">
                <a:latin typeface="+mj-lt"/>
              </a:endParaRPr>
            </a:p>
          </p:txBody>
        </p:sp>
        <p:sp>
          <p:nvSpPr>
            <p:cNvPr id="55" name="CasellaDiTesto 60"/>
            <p:cNvSpPr txBox="1">
              <a:spLocks noChangeArrowheads="1"/>
            </p:cNvSpPr>
            <p:nvPr/>
          </p:nvSpPr>
          <p:spPr bwMode="auto">
            <a:xfrm>
              <a:off x="714073" y="763186"/>
              <a:ext cx="2743200" cy="58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800" dirty="0" smtClean="0">
                  <a:solidFill>
                    <a:srgbClr val="C00000"/>
                  </a:solidFill>
                  <a:latin typeface="+mn-lt"/>
                </a:rPr>
                <a:t>Siracusa</a:t>
              </a:r>
              <a:endParaRPr lang="it-IT" sz="1800" dirty="0">
                <a:solidFill>
                  <a:srgbClr val="C00000"/>
                </a:solidFill>
                <a:latin typeface="+mn-lt"/>
              </a:endParaRPr>
            </a:p>
            <a:p>
              <a:pPr algn="ctr"/>
              <a:r>
                <a:rPr lang="it-IT" sz="1200" dirty="0" smtClean="0">
                  <a:latin typeface="+mj-lt"/>
                </a:rPr>
                <a:t>(1,5 addetti per </a:t>
              </a:r>
              <a:r>
                <a:rPr lang="it-IT" sz="1200" dirty="0" smtClean="0">
                  <a:latin typeface="+mn-lt"/>
                </a:rPr>
                <a:t>unità</a:t>
              </a:r>
              <a:r>
                <a:rPr lang="it-IT" sz="1200" dirty="0" smtClean="0">
                  <a:latin typeface="+mj-lt"/>
                </a:rPr>
                <a:t> locale)</a:t>
              </a:r>
              <a:endParaRPr lang="it-IT" sz="1200" dirty="0">
                <a:latin typeface="+mj-lt"/>
              </a:endParaRPr>
            </a:p>
          </p:txBody>
        </p:sp>
        <p:sp>
          <p:nvSpPr>
            <p:cNvPr id="56" name="CasellaDiTesto 50"/>
            <p:cNvSpPr txBox="1">
              <a:spLocks noChangeArrowheads="1"/>
            </p:cNvSpPr>
            <p:nvPr/>
          </p:nvSpPr>
          <p:spPr bwMode="auto">
            <a:xfrm>
              <a:off x="82929" y="1481995"/>
              <a:ext cx="1713361" cy="483518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>
                  <a:latin typeface="+mj-lt"/>
                </a:rPr>
                <a:t>1.783</a:t>
              </a:r>
            </a:p>
            <a:p>
              <a:pPr algn="ctr"/>
              <a:r>
                <a:rPr lang="it-IT" sz="1200" dirty="0" smtClean="0">
                  <a:latin typeface="+mj-lt"/>
                </a:rPr>
                <a:t>Istituzioni non profit</a:t>
              </a:r>
              <a:endParaRPr lang="it-IT" sz="1200" dirty="0">
                <a:latin typeface="+mj-lt"/>
              </a:endParaRPr>
            </a:p>
          </p:txBody>
        </p:sp>
        <p:sp>
          <p:nvSpPr>
            <p:cNvPr id="57" name="CasellaDiTesto 52"/>
            <p:cNvSpPr txBox="1">
              <a:spLocks noChangeArrowheads="1"/>
            </p:cNvSpPr>
            <p:nvPr/>
          </p:nvSpPr>
          <p:spPr bwMode="auto">
            <a:xfrm>
              <a:off x="2445247" y="1471476"/>
              <a:ext cx="1752600" cy="483518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>
                  <a:latin typeface="+mj-lt"/>
                </a:rPr>
                <a:t>2.911</a:t>
              </a:r>
            </a:p>
            <a:p>
              <a:pPr algn="ctr"/>
              <a:r>
                <a:rPr lang="it-IT" sz="1200" dirty="0" smtClean="0">
                  <a:latin typeface="+mj-lt"/>
                </a:rPr>
                <a:t>addetti unità locali</a:t>
              </a:r>
            </a:p>
          </p:txBody>
        </p:sp>
        <p:sp>
          <p:nvSpPr>
            <p:cNvPr id="58" name="Rettangolo 35"/>
            <p:cNvSpPr>
              <a:spLocks noChangeArrowheads="1"/>
            </p:cNvSpPr>
            <p:nvPr/>
          </p:nvSpPr>
          <p:spPr bwMode="auto">
            <a:xfrm>
              <a:off x="1325365" y="5197535"/>
              <a:ext cx="1718977" cy="48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latin typeface="+mj-lt"/>
                </a:rPr>
                <a:t>INP senza addetti =</a:t>
              </a:r>
            </a:p>
            <a:p>
              <a:pPr algn="ctr"/>
              <a:r>
                <a:rPr lang="it-IT" sz="1200" b="1" dirty="0" smtClean="0">
                  <a:latin typeface="+mj-lt"/>
                </a:rPr>
                <a:t>85,5% del tot. INP</a:t>
              </a:r>
              <a:endParaRPr lang="it-IT" sz="1200" b="1" dirty="0">
                <a:latin typeface="+mj-lt"/>
              </a:endParaRPr>
            </a:p>
          </p:txBody>
        </p:sp>
        <p:sp>
          <p:nvSpPr>
            <p:cNvPr id="59" name="Rettangolo 38"/>
            <p:cNvSpPr>
              <a:spLocks noChangeArrowheads="1"/>
            </p:cNvSpPr>
            <p:nvPr/>
          </p:nvSpPr>
          <p:spPr bwMode="auto">
            <a:xfrm>
              <a:off x="1796290" y="1846565"/>
              <a:ext cx="745859" cy="67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latin typeface="+mj-lt"/>
                </a:rPr>
                <a:t>50 </a:t>
              </a:r>
            </a:p>
            <a:p>
              <a:pPr algn="ctr"/>
              <a:r>
                <a:rPr lang="it-IT" sz="1200" b="1" dirty="0" smtClean="0">
                  <a:latin typeface="+mj-lt"/>
                </a:rPr>
                <a:t>addetti</a:t>
              </a:r>
            </a:p>
            <a:p>
              <a:pPr algn="ctr"/>
              <a:r>
                <a:rPr lang="it-IT" sz="1200" b="1" dirty="0" smtClean="0">
                  <a:latin typeface="+mj-lt"/>
                </a:rPr>
                <a:t>e oltre</a:t>
              </a:r>
              <a:endParaRPr lang="it-IT" sz="1200" b="1" dirty="0">
                <a:latin typeface="+mj-lt"/>
              </a:endParaRPr>
            </a:p>
          </p:txBody>
        </p:sp>
        <p:sp>
          <p:nvSpPr>
            <p:cNvPr id="60" name="CasellaDiTesto 50"/>
            <p:cNvSpPr txBox="1">
              <a:spLocks noChangeArrowheads="1"/>
            </p:cNvSpPr>
            <p:nvPr/>
          </p:nvSpPr>
          <p:spPr bwMode="auto">
            <a:xfrm>
              <a:off x="1200314" y="2015841"/>
              <a:ext cx="720305" cy="29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>
                  <a:latin typeface="+mj-lt"/>
                </a:rPr>
                <a:t>0,6%</a:t>
              </a:r>
              <a:endParaRPr lang="it-IT" sz="1200" dirty="0">
                <a:latin typeface="+mj-lt"/>
              </a:endParaRPr>
            </a:p>
          </p:txBody>
        </p:sp>
        <p:sp>
          <p:nvSpPr>
            <p:cNvPr id="61" name="CasellaDiTesto 50"/>
            <p:cNvSpPr txBox="1">
              <a:spLocks noChangeArrowheads="1"/>
            </p:cNvSpPr>
            <p:nvPr/>
          </p:nvSpPr>
          <p:spPr bwMode="auto">
            <a:xfrm>
              <a:off x="2578829" y="2015671"/>
              <a:ext cx="720305" cy="29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it-IT" sz="1200" dirty="0" smtClean="0">
                  <a:latin typeface="+mj-lt"/>
                </a:rPr>
                <a:t>18,2%</a:t>
              </a:r>
              <a:endParaRPr lang="it-IT" sz="1200" dirty="0">
                <a:latin typeface="+mj-lt"/>
              </a:endParaRPr>
            </a:p>
          </p:txBody>
        </p:sp>
      </p:grpSp>
      <p:sp>
        <p:nvSpPr>
          <p:cNvPr id="62" name="CasellaDiTesto 50"/>
          <p:cNvSpPr txBox="1">
            <a:spLocks noChangeArrowheads="1"/>
          </p:cNvSpPr>
          <p:nvPr/>
        </p:nvSpPr>
        <p:spPr bwMode="auto">
          <a:xfrm>
            <a:off x="770770" y="4654060"/>
            <a:ext cx="665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1200" dirty="0" smtClean="0">
                <a:latin typeface="+mj-lt"/>
              </a:rPr>
              <a:t>8,9%</a:t>
            </a:r>
            <a:endParaRPr lang="it-IT" sz="1200" dirty="0">
              <a:latin typeface="+mj-lt"/>
            </a:endParaRPr>
          </a:p>
        </p:txBody>
      </p:sp>
      <p:sp>
        <p:nvSpPr>
          <p:cNvPr id="63" name="CasellaDiTesto 50"/>
          <p:cNvSpPr txBox="1">
            <a:spLocks noChangeArrowheads="1"/>
          </p:cNvSpPr>
          <p:nvPr/>
        </p:nvSpPr>
        <p:spPr bwMode="auto">
          <a:xfrm>
            <a:off x="3573220" y="4657855"/>
            <a:ext cx="665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1200" dirty="0" smtClean="0">
                <a:latin typeface="+mj-lt"/>
              </a:rPr>
              <a:t>16,5%</a:t>
            </a:r>
            <a:endParaRPr lang="it-IT" sz="1200" dirty="0">
              <a:latin typeface="+mj-lt"/>
            </a:endParaRPr>
          </a:p>
        </p:txBody>
      </p:sp>
      <p:sp>
        <p:nvSpPr>
          <p:cNvPr id="64" name="CasellaDiTesto 50"/>
          <p:cNvSpPr txBox="1">
            <a:spLocks noChangeArrowheads="1"/>
          </p:cNvSpPr>
          <p:nvPr/>
        </p:nvSpPr>
        <p:spPr bwMode="auto">
          <a:xfrm>
            <a:off x="1117846" y="3875165"/>
            <a:ext cx="665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1200" dirty="0" smtClean="0">
                <a:latin typeface="+mj-lt"/>
              </a:rPr>
              <a:t>4,0%</a:t>
            </a:r>
            <a:endParaRPr lang="it-IT" sz="1200" dirty="0">
              <a:latin typeface="+mj-lt"/>
            </a:endParaRPr>
          </a:p>
        </p:txBody>
      </p:sp>
      <p:sp>
        <p:nvSpPr>
          <p:cNvPr id="65" name="CasellaDiTesto 50"/>
          <p:cNvSpPr txBox="1">
            <a:spLocks noChangeArrowheads="1"/>
          </p:cNvSpPr>
          <p:nvPr/>
        </p:nvSpPr>
        <p:spPr bwMode="auto">
          <a:xfrm>
            <a:off x="3257413" y="3854832"/>
            <a:ext cx="665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1200" dirty="0" smtClean="0">
                <a:latin typeface="+mj-lt"/>
              </a:rPr>
              <a:t>35,1%</a:t>
            </a:r>
            <a:endParaRPr lang="it-IT" sz="1200" dirty="0">
              <a:latin typeface="+mj-lt"/>
            </a:endParaRPr>
          </a:p>
        </p:txBody>
      </p:sp>
      <p:sp>
        <p:nvSpPr>
          <p:cNvPr id="66" name="CasellaDiTesto 50"/>
          <p:cNvSpPr txBox="1">
            <a:spLocks noChangeArrowheads="1"/>
          </p:cNvSpPr>
          <p:nvPr/>
        </p:nvSpPr>
        <p:spPr bwMode="auto">
          <a:xfrm>
            <a:off x="1384672" y="3104739"/>
            <a:ext cx="665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1200" dirty="0" smtClean="0">
                <a:latin typeface="+mj-lt"/>
              </a:rPr>
              <a:t>1,0%</a:t>
            </a:r>
            <a:endParaRPr lang="it-IT" sz="1200" dirty="0">
              <a:latin typeface="+mj-lt"/>
            </a:endParaRPr>
          </a:p>
        </p:txBody>
      </p:sp>
      <p:sp>
        <p:nvSpPr>
          <p:cNvPr id="67" name="CasellaDiTesto 50"/>
          <p:cNvSpPr txBox="1">
            <a:spLocks noChangeArrowheads="1"/>
          </p:cNvSpPr>
          <p:nvPr/>
        </p:nvSpPr>
        <p:spPr bwMode="auto">
          <a:xfrm>
            <a:off x="3011808" y="3127038"/>
            <a:ext cx="665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1200" dirty="0" smtClean="0">
                <a:latin typeface="+mj-lt"/>
              </a:rPr>
              <a:t>30,2%</a:t>
            </a:r>
            <a:endParaRPr lang="it-IT" sz="1200" dirty="0">
              <a:latin typeface="+mj-lt"/>
            </a:endParaRPr>
          </a:p>
        </p:txBody>
      </p:sp>
      <p:sp>
        <p:nvSpPr>
          <p:cNvPr id="44" name="Rettangolo 35"/>
          <p:cNvSpPr>
            <a:spLocks noChangeArrowheads="1"/>
          </p:cNvSpPr>
          <p:nvPr/>
        </p:nvSpPr>
        <p:spPr bwMode="auto">
          <a:xfrm>
            <a:off x="5778355" y="5491497"/>
            <a:ext cx="1907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 smtClean="0"/>
              <a:t>INP senza addetti =</a:t>
            </a:r>
          </a:p>
          <a:p>
            <a:pPr algn="ctr"/>
            <a:r>
              <a:rPr lang="it-IT" sz="1200" b="1" dirty="0" smtClean="0"/>
              <a:t>   83,6% del tot. INP</a:t>
            </a:r>
            <a:endParaRPr lang="it-IT" sz="12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2169042" y="6288183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non profit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Le dimensioni del settore non </a:t>
            </a:r>
            <a:r>
              <a:rPr lang="it-IT" sz="2400" dirty="0" smtClean="0">
                <a:solidFill>
                  <a:srgbClr val="FF0000"/>
                </a:solidFill>
              </a:rPr>
              <a:t>profit un </a:t>
            </a:r>
            <a:r>
              <a:rPr lang="it-IT" sz="2400" dirty="0">
                <a:solidFill>
                  <a:srgbClr val="FF0000"/>
                </a:solidFill>
              </a:rPr>
              <a:t>confronto con il 2001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264" y="1277162"/>
            <a:ext cx="4099689" cy="2220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73480" y="1532528"/>
            <a:ext cx="2895992" cy="1599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301.191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istituzioni non profit</a:t>
            </a:r>
          </a:p>
          <a:p>
            <a:pPr marL="339725" indent="-339725"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it-IT" altLang="it-IT" sz="1000" dirty="0" smtClean="0">
              <a:solidFill>
                <a:srgbClr val="80808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4,7 milioni di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volontari</a:t>
            </a:r>
          </a:p>
          <a:p>
            <a:pPr marL="339725" indent="-339725"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it-IT" altLang="it-IT" sz="1000" dirty="0" smtClean="0">
              <a:solidFill>
                <a:srgbClr val="80808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680 mila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addetti</a:t>
            </a:r>
          </a:p>
          <a:p>
            <a:pPr marL="339725" indent="-339725"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it-IT" altLang="it-IT" sz="1000" dirty="0" smtClean="0">
              <a:solidFill>
                <a:srgbClr val="80808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270 mila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lavoratori esterni</a:t>
            </a:r>
          </a:p>
          <a:p>
            <a:pPr marL="339725" indent="-339725"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it-IT" altLang="it-IT" sz="1000" dirty="0" smtClean="0">
              <a:solidFill>
                <a:srgbClr val="80808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5 mila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lavoratori temporanei</a:t>
            </a: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           </a:t>
            </a: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(ex interinali)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3054" y="1463334"/>
            <a:ext cx="911668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+ 28,0%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24994" y="1869217"/>
            <a:ext cx="911668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+ 43,5%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010694" y="2257404"/>
            <a:ext cx="911668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+ 39,4%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510080" y="2666038"/>
            <a:ext cx="1152756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+169,4%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09746" y="3063045"/>
            <a:ext cx="911668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2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+ 48,1%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826163" y="1643578"/>
            <a:ext cx="856978" cy="37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alibri" pitchFamily="34" charset="0"/>
              </a:rPr>
              <a:t>ITALIA</a:t>
            </a:r>
            <a:endParaRPr lang="it-IT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234439" y="4051114"/>
            <a:ext cx="2680335" cy="1755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19.846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istituzioni non profit</a:t>
            </a:r>
          </a:p>
          <a:p>
            <a:pPr marL="339725" indent="-339725"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it-IT" altLang="it-IT" sz="1000" dirty="0" smtClean="0">
              <a:solidFill>
                <a:srgbClr val="80808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225 mila 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volontari</a:t>
            </a:r>
          </a:p>
          <a:p>
            <a:pPr marL="339725" indent="-339725"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it-IT" altLang="it-IT" sz="1000" dirty="0" smtClean="0">
              <a:solidFill>
                <a:srgbClr val="80808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39 mila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addetti</a:t>
            </a:r>
          </a:p>
          <a:p>
            <a:pPr marL="339725" indent="-339725"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it-IT" altLang="it-IT" sz="1000" dirty="0" smtClean="0">
              <a:solidFill>
                <a:srgbClr val="80808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15 mila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lavoratori esterni</a:t>
            </a:r>
          </a:p>
          <a:p>
            <a:pPr marL="339725" indent="-339725"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it-IT" altLang="it-IT" sz="1000" dirty="0" smtClean="0">
              <a:solidFill>
                <a:srgbClr val="80808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Char char="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326 </a:t>
            </a:r>
            <a:r>
              <a:rPr lang="it-IT" altLang="it-IT" sz="1400" b="1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lavoratori temporanei</a:t>
            </a:r>
          </a:p>
          <a:p>
            <a:pPr marL="339725" indent="-339725" algn="just">
              <a:buClr>
                <a:srgbClr val="CC0000"/>
              </a:buClr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altLang="it-IT" sz="1400" dirty="0" smtClean="0">
                <a:solidFill>
                  <a:srgbClr val="808080"/>
                </a:solidFill>
                <a:latin typeface="Calibri" pitchFamily="34" charset="0"/>
                <a:ea typeface="ＭＳ Ｐゴシック" pitchFamily="34" charset="-128"/>
              </a:rPr>
              <a:t>           (ex interinali)</a:t>
            </a:r>
          </a:p>
        </p:txBody>
      </p:sp>
      <p:graphicFrame>
        <p:nvGraphicFramePr>
          <p:cNvPr id="22" name="Grafico 21"/>
          <p:cNvGraphicFramePr/>
          <p:nvPr>
            <p:extLst>
              <p:ext uri="{D42A27DB-BD31-4B8C-83A1-F6EECF244321}">
                <p14:modId xmlns:p14="http://schemas.microsoft.com/office/powerpoint/2010/main" val="477987202"/>
              </p:ext>
            </p:extLst>
          </p:nvPr>
        </p:nvGraphicFramePr>
        <p:xfrm>
          <a:off x="4227112" y="3845596"/>
          <a:ext cx="4737375" cy="221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6833763" y="4091850"/>
            <a:ext cx="926322" cy="37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alibri" pitchFamily="34" charset="0"/>
              </a:rPr>
              <a:t>SICILIA</a:t>
            </a:r>
            <a:endParaRPr lang="it-IT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69042" y="6290769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Graphic spid="22" grpId="0">
        <p:bldAsOne/>
      </p:bldGraphic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769620" y="2783840"/>
            <a:ext cx="7543800" cy="1008063"/>
            <a:chOff x="769620" y="2783840"/>
            <a:chExt cx="7543800" cy="1008063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769620" y="2783840"/>
              <a:ext cx="7543800" cy="100806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altLang="it-IT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871139" y="3092212"/>
              <a:ext cx="51985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altLang="it-IT" b="1" dirty="0" smtClean="0">
                  <a:solidFill>
                    <a:srgbClr val="FFFFFF"/>
                  </a:solidFill>
                  <a:ea typeface="ＭＳ Ｐゴシック" pitchFamily="34" charset="-128"/>
                </a:rPr>
                <a:t>I risultati </a:t>
              </a:r>
              <a:r>
                <a:rPr lang="it-IT" altLang="it-IT" b="1" dirty="0">
                  <a:solidFill>
                    <a:srgbClr val="FFFFFF"/>
                  </a:solidFill>
                  <a:ea typeface="ＭＳ Ｐゴシック" pitchFamily="34" charset="-128"/>
                </a:rPr>
                <a:t>censuari </a:t>
              </a:r>
              <a:r>
                <a:rPr lang="it-IT" altLang="it-IT" b="1" dirty="0" smtClean="0">
                  <a:solidFill>
                    <a:srgbClr val="FFFFFF"/>
                  </a:solidFill>
                  <a:ea typeface="ＭＳ Ｐゴシック" pitchFamily="34" charset="-128"/>
                </a:rPr>
                <a:t>e il Data </a:t>
              </a:r>
              <a:r>
                <a:rPr lang="it-IT" altLang="it-IT" b="1" dirty="0">
                  <a:solidFill>
                    <a:srgbClr val="FFFFFF"/>
                  </a:solidFill>
                  <a:ea typeface="ＭＳ Ｐゴシック" pitchFamily="34" charset="-128"/>
                </a:rPr>
                <a:t>warehouse </a:t>
              </a:r>
              <a:r>
                <a:rPr lang="it-IT" altLang="it-IT" b="1" dirty="0" smtClean="0">
                  <a:solidFill>
                    <a:srgbClr val="FFFFFF"/>
                  </a:solidFill>
                  <a:ea typeface="ＭＳ Ｐゴシック" pitchFamily="34" charset="-128"/>
                </a:rPr>
                <a:t>in Istat</a:t>
              </a: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non profit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I volontari sul territorio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3"/>
          <a:srcRect l="23630" t="5624" r="23909" b="13252"/>
          <a:stretch>
            <a:fillRect/>
          </a:stretch>
        </p:blipFill>
        <p:spPr bwMode="auto">
          <a:xfrm>
            <a:off x="5392074" y="2136836"/>
            <a:ext cx="2924839" cy="3391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5109575" y="1647487"/>
            <a:ext cx="351457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  <a:defRPr/>
            </a:pPr>
            <a:r>
              <a:rPr lang="it-IT" altLang="it-IT" sz="1800" b="1" dirty="0" smtClean="0">
                <a:solidFill>
                  <a:srgbClr val="E45B00"/>
                </a:solidFill>
                <a:latin typeface="Arial"/>
                <a:ea typeface="ＭＳ Ｐゴシック" charset="0"/>
              </a:rPr>
              <a:t>Volontari</a:t>
            </a:r>
            <a:r>
              <a:rPr lang="it-IT" altLang="it-IT" sz="1700" b="1" dirty="0" smtClean="0">
                <a:solidFill>
                  <a:srgbClr val="C00000"/>
                </a:solidFill>
              </a:rPr>
              <a:t> </a:t>
            </a:r>
            <a:r>
              <a:rPr lang="it-IT" altLang="it-IT" sz="1800" b="1" dirty="0" smtClean="0">
                <a:solidFill>
                  <a:srgbClr val="E45B00"/>
                </a:solidFill>
                <a:latin typeface="Arial"/>
                <a:ea typeface="ＭＳ Ｐゴシック" charset="0"/>
              </a:rPr>
              <a:t>ogni 10 mila abitanti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7103264" y="2119313"/>
            <a:ext cx="1213649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400" dirty="0" smtClean="0">
                <a:solidFill>
                  <a:srgbClr val="00B0F0"/>
                </a:solidFill>
                <a:ea typeface="ＭＳ Ｐゴシック" pitchFamily="34" charset="-128"/>
              </a:rPr>
              <a:t>MAX Bolzano </a:t>
            </a:r>
            <a:r>
              <a:rPr lang="it-IT" altLang="it-IT" sz="1400" b="1" dirty="0" smtClean="0">
                <a:solidFill>
                  <a:srgbClr val="00B0F0"/>
                </a:solidFill>
                <a:ea typeface="ＭＳ Ｐゴシック" pitchFamily="34" charset="-128"/>
              </a:rPr>
              <a:t>3.012</a:t>
            </a: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4885256" y="4880364"/>
            <a:ext cx="108603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400" b="1" dirty="0">
                <a:solidFill>
                  <a:srgbClr val="E45B00"/>
                </a:solidFill>
                <a:latin typeface="Arial"/>
                <a:ea typeface="ＭＳ Ｐゴシック" charset="0"/>
              </a:rPr>
              <a:t>Italia: 801</a:t>
            </a:r>
          </a:p>
        </p:txBody>
      </p:sp>
      <p:sp>
        <p:nvSpPr>
          <p:cNvPr id="43" name="Oval 29"/>
          <p:cNvSpPr>
            <a:spLocks noChangeArrowheads="1"/>
          </p:cNvSpPr>
          <p:nvPr/>
        </p:nvSpPr>
        <p:spPr bwMode="auto">
          <a:xfrm>
            <a:off x="4800260" y="4831991"/>
            <a:ext cx="1168740" cy="407712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6517961" y="4092190"/>
            <a:ext cx="1170619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400" dirty="0" smtClean="0">
                <a:solidFill>
                  <a:srgbClr val="FF6600"/>
                </a:solidFill>
                <a:ea typeface="ＭＳ Ｐゴシック" pitchFamily="34" charset="-128"/>
              </a:rPr>
              <a:t>MIN Campania </a:t>
            </a:r>
            <a:r>
              <a:rPr lang="it-IT" altLang="it-IT" sz="1400" b="1" dirty="0" smtClean="0">
                <a:solidFill>
                  <a:srgbClr val="FF6600"/>
                </a:solidFill>
                <a:ea typeface="ＭＳ Ｐゴシック" pitchFamily="34" charset="-128"/>
              </a:rPr>
              <a:t>290</a:t>
            </a:r>
          </a:p>
        </p:txBody>
      </p: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5641094" y="5509888"/>
            <a:ext cx="2827103" cy="271807"/>
            <a:chOff x="3214" y="3455"/>
            <a:chExt cx="2581" cy="234"/>
          </a:xfrm>
        </p:grpSpPr>
        <p:grpSp>
          <p:nvGrpSpPr>
            <p:cNvPr id="46" name="Group 40"/>
            <p:cNvGrpSpPr>
              <a:grpSpLocks/>
            </p:cNvGrpSpPr>
            <p:nvPr/>
          </p:nvGrpSpPr>
          <p:grpSpPr bwMode="auto">
            <a:xfrm>
              <a:off x="3379" y="3475"/>
              <a:ext cx="2416" cy="214"/>
              <a:chOff x="3379" y="3475"/>
              <a:chExt cx="2416" cy="214"/>
            </a:xfrm>
          </p:grpSpPr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4921" y="3475"/>
                <a:ext cx="874" cy="2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it-IT" altLang="it-IT" sz="1000" b="1" smtClean="0">
                    <a:solidFill>
                      <a:srgbClr val="000000"/>
                    </a:solidFill>
                    <a:ea typeface="ＭＳ Ｐゴシック" pitchFamily="34" charset="-128"/>
                  </a:rPr>
                  <a:t>1.067 – 3.012</a:t>
                </a:r>
              </a:p>
            </p:txBody>
          </p:sp>
          <p:sp>
            <p:nvSpPr>
              <p:cNvPr id="51" name="Text Box 42"/>
              <p:cNvSpPr txBox="1">
                <a:spLocks noChangeArrowheads="1"/>
              </p:cNvSpPr>
              <p:nvPr/>
            </p:nvSpPr>
            <p:spPr bwMode="auto">
              <a:xfrm>
                <a:off x="3379" y="3475"/>
                <a:ext cx="656" cy="2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it-IT" altLang="it-IT" sz="1000" b="1" dirty="0" smtClean="0">
                    <a:solidFill>
                      <a:srgbClr val="000000"/>
                    </a:solidFill>
                    <a:ea typeface="ＭＳ Ｐゴシック" pitchFamily="34" charset="-128"/>
                  </a:rPr>
                  <a:t>289 - 781</a:t>
                </a:r>
              </a:p>
            </p:txBody>
          </p:sp>
          <p:sp>
            <p:nvSpPr>
              <p:cNvPr id="52" name="Text Box 43"/>
              <p:cNvSpPr txBox="1">
                <a:spLocks noChangeArrowheads="1"/>
              </p:cNvSpPr>
              <p:nvPr/>
            </p:nvSpPr>
            <p:spPr bwMode="auto">
              <a:xfrm>
                <a:off x="4150" y="3475"/>
                <a:ext cx="656" cy="21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it-IT" altLang="it-IT" sz="1000" b="1" smtClean="0">
                    <a:solidFill>
                      <a:srgbClr val="000000"/>
                    </a:solidFill>
                    <a:ea typeface="ＭＳ Ｐゴシック" pitchFamily="34" charset="-128"/>
                  </a:rPr>
                  <a:t>818 - 999</a:t>
                </a:r>
              </a:p>
            </p:txBody>
          </p:sp>
        </p:grpSp>
        <p:pic>
          <p:nvPicPr>
            <p:cNvPr id="47" name="Picture 44"/>
            <p:cNvPicPr>
              <a:picLocks noChangeAspect="1" noChangeArrowheads="1"/>
            </p:cNvPicPr>
            <p:nvPr/>
          </p:nvPicPr>
          <p:blipFill>
            <a:blip r:embed="rId3"/>
            <a:srcRect l="32343" t="94620" r="63896"/>
            <a:stretch>
              <a:fillRect/>
            </a:stretch>
          </p:blipFill>
          <p:spPr bwMode="auto">
            <a:xfrm>
              <a:off x="3214" y="3455"/>
              <a:ext cx="180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8" name="Picture 45"/>
            <p:cNvPicPr>
              <a:picLocks noChangeAspect="1" noChangeArrowheads="1"/>
            </p:cNvPicPr>
            <p:nvPr/>
          </p:nvPicPr>
          <p:blipFill>
            <a:blip r:embed="rId3"/>
            <a:srcRect l="51797" t="94948" r="44579"/>
            <a:stretch>
              <a:fillRect/>
            </a:stretch>
          </p:blipFill>
          <p:spPr bwMode="auto">
            <a:xfrm>
              <a:off x="4011" y="3476"/>
              <a:ext cx="173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9" name="Picture 46"/>
            <p:cNvPicPr>
              <a:picLocks noChangeAspect="1" noChangeArrowheads="1"/>
            </p:cNvPicPr>
            <p:nvPr/>
          </p:nvPicPr>
          <p:blipFill>
            <a:blip r:embed="rId3"/>
            <a:srcRect l="70930" t="94890" r="25308"/>
            <a:stretch>
              <a:fillRect/>
            </a:stretch>
          </p:blipFill>
          <p:spPr bwMode="auto">
            <a:xfrm>
              <a:off x="4740" y="3464"/>
              <a:ext cx="180" cy="1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2" name="Gruppo 1"/>
          <p:cNvGrpSpPr/>
          <p:nvPr/>
        </p:nvGrpSpPr>
        <p:grpSpPr>
          <a:xfrm>
            <a:off x="704421" y="1620968"/>
            <a:ext cx="3891552" cy="4262499"/>
            <a:chOff x="704421" y="1620968"/>
            <a:chExt cx="3891552" cy="4262499"/>
          </a:xfrm>
        </p:grpSpPr>
        <p:pic>
          <p:nvPicPr>
            <p:cNvPr id="53" name="Picture 32"/>
            <p:cNvPicPr>
              <a:picLocks noChangeAspect="1" noChangeArrowheads="1"/>
            </p:cNvPicPr>
            <p:nvPr/>
          </p:nvPicPr>
          <p:blipFill>
            <a:blip r:embed="rId4"/>
            <a:srcRect l="24289" t="6111" r="24480" b="13445"/>
            <a:stretch>
              <a:fillRect/>
            </a:stretch>
          </p:blipFill>
          <p:spPr bwMode="auto">
            <a:xfrm>
              <a:off x="1593455" y="2125979"/>
              <a:ext cx="2856307" cy="336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704421" y="1620968"/>
              <a:ext cx="3891552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800" b="1" dirty="0" smtClean="0">
                  <a:solidFill>
                    <a:srgbClr val="E45B00"/>
                  </a:solidFill>
                  <a:ea typeface="ＭＳ Ｐゴシック" pitchFamily="34" charset="-128"/>
                </a:rPr>
                <a:t>Volontari - Variazione % 2011/01</a:t>
              </a:r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1161429" y="4971804"/>
              <a:ext cx="132504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it-IT" altLang="it-IT" sz="1400" b="1" dirty="0">
                  <a:solidFill>
                    <a:srgbClr val="E45B00"/>
                  </a:solidFill>
                  <a:latin typeface="Arial"/>
                  <a:ea typeface="ＭＳ Ｐゴシック" charset="0"/>
                </a:rPr>
                <a:t>Italia</a:t>
              </a:r>
              <a:r>
                <a:rPr lang="it-IT" altLang="it-IT" sz="1400" b="1" dirty="0" smtClean="0">
                  <a:solidFill>
                    <a:srgbClr val="E45B00"/>
                  </a:solidFill>
                  <a:latin typeface="Arial"/>
                  <a:ea typeface="ＭＳ Ｐゴシック" charset="0"/>
                </a:rPr>
                <a:t>:+</a:t>
              </a:r>
              <a:r>
                <a:rPr lang="it-IT" altLang="it-IT" sz="1400" b="1" dirty="0">
                  <a:solidFill>
                    <a:srgbClr val="E45B00"/>
                  </a:solidFill>
                  <a:latin typeface="Arial"/>
                  <a:ea typeface="ＭＳ Ｐゴシック" charset="0"/>
                </a:rPr>
                <a:t>43,5%</a:t>
              </a:r>
            </a:p>
          </p:txBody>
        </p:sp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5"/>
            <a:srcRect l="13918" t="94926" r="82364" b="610"/>
            <a:stretch>
              <a:fillRect/>
            </a:stretch>
          </p:blipFill>
          <p:spPr bwMode="auto">
            <a:xfrm>
              <a:off x="739816" y="5642604"/>
              <a:ext cx="207921" cy="18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42"/>
            <p:cNvSpPr txBox="1">
              <a:spLocks noChangeArrowheads="1"/>
            </p:cNvSpPr>
            <p:nvPr/>
          </p:nvSpPr>
          <p:spPr bwMode="auto">
            <a:xfrm>
              <a:off x="888883" y="5635065"/>
              <a:ext cx="625693" cy="2484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000" b="1" dirty="0" smtClean="0">
                  <a:solidFill>
                    <a:srgbClr val="000000"/>
                  </a:solidFill>
                  <a:ea typeface="ＭＳ Ｐゴシック" pitchFamily="34" charset="-128"/>
                </a:rPr>
                <a:t>5,6-1,8</a:t>
              </a:r>
            </a:p>
          </p:txBody>
        </p:sp>
        <p:pic>
          <p:nvPicPr>
            <p:cNvPr id="58" name="Picture 7"/>
            <p:cNvPicPr>
              <a:picLocks noChangeAspect="1" noChangeArrowheads="1"/>
            </p:cNvPicPr>
            <p:nvPr/>
          </p:nvPicPr>
          <p:blipFill>
            <a:blip r:embed="rId5"/>
            <a:srcRect l="33926" t="94926" r="62395" b="1009"/>
            <a:stretch>
              <a:fillRect/>
            </a:stretch>
          </p:blipFill>
          <p:spPr bwMode="auto">
            <a:xfrm>
              <a:off x="1593038" y="5628703"/>
              <a:ext cx="205599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42"/>
            <p:cNvSpPr txBox="1">
              <a:spLocks noChangeArrowheads="1"/>
            </p:cNvSpPr>
            <p:nvPr/>
          </p:nvSpPr>
          <p:spPr bwMode="auto">
            <a:xfrm>
              <a:off x="1760867" y="5622329"/>
              <a:ext cx="715836" cy="2484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000" b="1" dirty="0" smtClean="0">
                  <a:solidFill>
                    <a:srgbClr val="000000"/>
                  </a:solidFill>
                  <a:ea typeface="ＭＳ Ｐゴシック" pitchFamily="34" charset="-128"/>
                </a:rPr>
                <a:t>33,6-2,1</a:t>
              </a:r>
            </a:p>
          </p:txBody>
        </p:sp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5"/>
            <a:srcRect l="53560" t="94926" r="42661" b="1154"/>
            <a:stretch>
              <a:fillRect/>
            </a:stretch>
          </p:blipFill>
          <p:spPr bwMode="auto">
            <a:xfrm>
              <a:off x="2544495" y="5619799"/>
              <a:ext cx="211405" cy="163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42"/>
            <p:cNvSpPr txBox="1">
              <a:spLocks noChangeArrowheads="1"/>
            </p:cNvSpPr>
            <p:nvPr/>
          </p:nvSpPr>
          <p:spPr bwMode="auto">
            <a:xfrm>
              <a:off x="2778454" y="5612709"/>
              <a:ext cx="715836" cy="2484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000" b="1" dirty="0" smtClean="0">
                  <a:solidFill>
                    <a:srgbClr val="000000"/>
                  </a:solidFill>
                  <a:ea typeface="ＭＳ Ｐゴシック" pitchFamily="34" charset="-128"/>
                </a:rPr>
                <a:t>43,4-3,4</a:t>
              </a:r>
            </a:p>
          </p:txBody>
        </p:sp>
        <p:sp>
          <p:nvSpPr>
            <p:cNvPr id="62" name="Text Box 42"/>
            <p:cNvSpPr txBox="1">
              <a:spLocks noChangeArrowheads="1"/>
            </p:cNvSpPr>
            <p:nvPr/>
          </p:nvSpPr>
          <p:spPr bwMode="auto">
            <a:xfrm>
              <a:off x="3736668" y="5612205"/>
              <a:ext cx="789612" cy="2484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000" b="1" dirty="0" smtClean="0">
                  <a:solidFill>
                    <a:srgbClr val="000000"/>
                  </a:solidFill>
                  <a:ea typeface="ＭＳ Ｐゴシック" pitchFamily="34" charset="-128"/>
                </a:rPr>
                <a:t>58,1-50,7</a:t>
              </a:r>
            </a:p>
          </p:txBody>
        </p:sp>
        <p:pic>
          <p:nvPicPr>
            <p:cNvPr id="63" name="Picture 7"/>
            <p:cNvPicPr>
              <a:picLocks noChangeAspect="1" noChangeArrowheads="1"/>
            </p:cNvPicPr>
            <p:nvPr/>
          </p:nvPicPr>
          <p:blipFill>
            <a:blip r:embed="rId5"/>
            <a:srcRect l="74652" t="94926" r="21980" b="1300"/>
            <a:stretch>
              <a:fillRect/>
            </a:stretch>
          </p:blipFill>
          <p:spPr bwMode="auto">
            <a:xfrm>
              <a:off x="3599600" y="5609730"/>
              <a:ext cx="188175" cy="15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Oval 26"/>
            <p:cNvSpPr>
              <a:spLocks noChangeArrowheads="1"/>
            </p:cNvSpPr>
            <p:nvPr/>
          </p:nvSpPr>
          <p:spPr bwMode="auto">
            <a:xfrm>
              <a:off x="1140012" y="4887500"/>
              <a:ext cx="1325375" cy="478567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Font typeface="Times New Roman" pitchFamily="18" charset="0"/>
                <a:buNone/>
              </a:pPr>
              <a:endParaRPr lang="it-IT" altLang="it-IT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5" name="Rectangle 16"/>
            <p:cNvSpPr>
              <a:spLocks noChangeArrowheads="1"/>
            </p:cNvSpPr>
            <p:nvPr/>
          </p:nvSpPr>
          <p:spPr bwMode="auto">
            <a:xfrm>
              <a:off x="3085961" y="2125979"/>
              <a:ext cx="1328661" cy="525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400" dirty="0" smtClean="0">
                  <a:solidFill>
                    <a:srgbClr val="00B0F0"/>
                  </a:solidFill>
                  <a:ea typeface="ＭＳ Ｐゴシック" pitchFamily="34" charset="-128"/>
                </a:rPr>
                <a:t>MAX Trento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400" dirty="0" smtClean="0">
                  <a:solidFill>
                    <a:srgbClr val="00B0F0"/>
                  </a:solidFill>
                  <a:ea typeface="ＭＳ Ｐゴシック" pitchFamily="34" charset="-128"/>
                </a:rPr>
                <a:t> +350,7%</a:t>
              </a:r>
              <a:r>
                <a:rPr lang="it-IT" altLang="it-IT" sz="1400" b="1" dirty="0" smtClean="0">
                  <a:solidFill>
                    <a:srgbClr val="00B0F0"/>
                  </a:solidFill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2215700" y="4071154"/>
              <a:ext cx="1080399" cy="7408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1400" dirty="0" smtClean="0">
                  <a:solidFill>
                    <a:srgbClr val="FF6600"/>
                  </a:solidFill>
                  <a:ea typeface="ＭＳ Ｐゴシック" pitchFamily="34" charset="-128"/>
                </a:rPr>
                <a:t>MIN Sardegna +5,6%</a:t>
              </a:r>
              <a:endParaRPr lang="it-IT" altLang="it-IT" sz="1400" b="1" dirty="0" smtClean="0">
                <a:solidFill>
                  <a:srgbClr val="FF6600"/>
                </a:solidFill>
                <a:ea typeface="ＭＳ Ｐゴシック" pitchFamily="34" charset="-128"/>
              </a:endParaRP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3044249" y="4953707"/>
              <a:ext cx="75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Calibri" pitchFamily="34" charset="0"/>
                </a:rPr>
                <a:t>+34,1%</a:t>
              </a:r>
              <a:endParaRPr lang="it-IT" sz="1400" b="1" dirty="0">
                <a:latin typeface="Calibri" pitchFamily="34" charset="0"/>
              </a:endParaRPr>
            </a:p>
          </p:txBody>
        </p:sp>
      </p:grpSp>
      <p:sp>
        <p:nvSpPr>
          <p:cNvPr id="68" name="CasellaDiTesto 67"/>
          <p:cNvSpPr txBox="1"/>
          <p:nvPr/>
        </p:nvSpPr>
        <p:spPr>
          <a:xfrm>
            <a:off x="7015399" y="5021205"/>
            <a:ext cx="6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libri" pitchFamily="34" charset="0"/>
              </a:rPr>
              <a:t>469</a:t>
            </a:r>
            <a:endParaRPr lang="it-IT" sz="1400" b="1" dirty="0">
              <a:latin typeface="Calibri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146184" y="6290769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 animBg="1"/>
      <p:bldP spid="44" grpId="0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non profit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Risorse economiche: tipologia di finanziamento </a:t>
            </a:r>
            <a:r>
              <a:rPr lang="it-IT" sz="2400" dirty="0" smtClean="0">
                <a:solidFill>
                  <a:srgbClr val="FF0000"/>
                </a:solidFill>
              </a:rPr>
              <a:t>prevalente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56439" y="1688806"/>
            <a:ext cx="767932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b="1" dirty="0" smtClean="0">
                <a:solidFill>
                  <a:srgbClr val="C00000"/>
                </a:solidFill>
                <a:ea typeface="ＭＳ Ｐゴシック" pitchFamily="34" charset="-128"/>
              </a:rPr>
              <a:t>Istituzioni non profit per tipologia di finanziamento prevalente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600" i="1" dirty="0">
                <a:solidFill>
                  <a:srgbClr val="C00000"/>
                </a:solidFill>
                <a:ea typeface="ＭＳ Ｐゴシック" pitchFamily="34" charset="-128"/>
              </a:rPr>
              <a:t>(</a:t>
            </a:r>
            <a:r>
              <a:rPr lang="it-IT" altLang="it-IT" sz="1600" i="1" dirty="0" smtClean="0">
                <a:solidFill>
                  <a:srgbClr val="C00000"/>
                </a:solidFill>
                <a:ea typeface="ＭＳ Ｐゴシック" pitchFamily="34" charset="-128"/>
              </a:rPr>
              <a:t>Valori percentuali)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756439" y="2184478"/>
            <a:ext cx="7863036" cy="3744883"/>
            <a:chOff x="179512" y="980728"/>
            <a:chExt cx="8696301" cy="4638675"/>
          </a:xfrm>
        </p:grpSpPr>
        <p:graphicFrame>
          <p:nvGraphicFramePr>
            <p:cNvPr id="37" name="Grafico 36"/>
            <p:cNvGraphicFramePr/>
            <p:nvPr>
              <p:extLst>
                <p:ext uri="{D42A27DB-BD31-4B8C-83A1-F6EECF244321}">
                  <p14:modId xmlns:p14="http://schemas.microsoft.com/office/powerpoint/2010/main" val="3612324171"/>
                </p:ext>
              </p:extLst>
            </p:nvPr>
          </p:nvGraphicFramePr>
          <p:xfrm>
            <a:off x="1979712" y="980728"/>
            <a:ext cx="6896101" cy="4638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8" name="Gruppo 20"/>
            <p:cNvGrpSpPr/>
            <p:nvPr/>
          </p:nvGrpSpPr>
          <p:grpSpPr>
            <a:xfrm>
              <a:off x="179512" y="2132856"/>
              <a:ext cx="1619359" cy="461665"/>
              <a:chOff x="179512" y="2132856"/>
              <a:chExt cx="1619359" cy="461665"/>
            </a:xfrm>
          </p:grpSpPr>
          <p:sp>
            <p:nvSpPr>
              <p:cNvPr id="72" name="Rettangolo 71"/>
              <p:cNvSpPr/>
              <p:nvPr/>
            </p:nvSpPr>
            <p:spPr bwMode="auto">
              <a:xfrm>
                <a:off x="179512" y="2219672"/>
                <a:ext cx="288032" cy="288032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" name="CasellaDiTesto 72"/>
              <p:cNvSpPr txBox="1"/>
              <p:nvPr/>
            </p:nvSpPr>
            <p:spPr>
              <a:xfrm>
                <a:off x="539552" y="2132856"/>
                <a:ext cx="12593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Calibri" pitchFamily="34" charset="0"/>
                  </a:rPr>
                  <a:t>Pubblico</a:t>
                </a:r>
                <a:endParaRPr lang="it-IT" dirty="0">
                  <a:latin typeface="Calibri" pitchFamily="34" charset="0"/>
                </a:endParaRPr>
              </a:p>
            </p:txBody>
          </p:sp>
        </p:grpSp>
        <p:grpSp>
          <p:nvGrpSpPr>
            <p:cNvPr id="69" name="Gruppo 21"/>
            <p:cNvGrpSpPr/>
            <p:nvPr/>
          </p:nvGrpSpPr>
          <p:grpSpPr>
            <a:xfrm>
              <a:off x="179512" y="2708920"/>
              <a:ext cx="1422382" cy="461665"/>
              <a:chOff x="179512" y="2996952"/>
              <a:chExt cx="1422382" cy="461665"/>
            </a:xfrm>
          </p:grpSpPr>
          <p:sp>
            <p:nvSpPr>
              <p:cNvPr id="70" name="Rettangolo 69"/>
              <p:cNvSpPr/>
              <p:nvPr/>
            </p:nvSpPr>
            <p:spPr bwMode="auto">
              <a:xfrm>
                <a:off x="179512" y="3083768"/>
                <a:ext cx="288032" cy="288032"/>
              </a:xfrm>
              <a:prstGeom prst="rect">
                <a:avLst/>
              </a:prstGeom>
              <a:solidFill>
                <a:srgbClr val="FF99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1" name="CasellaDiTesto 70"/>
              <p:cNvSpPr txBox="1"/>
              <p:nvPr/>
            </p:nvSpPr>
            <p:spPr>
              <a:xfrm>
                <a:off x="539552" y="2996952"/>
                <a:ext cx="1062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Calibri" pitchFamily="34" charset="0"/>
                  </a:rPr>
                  <a:t>Privato</a:t>
                </a:r>
                <a:endParaRPr lang="it-IT" dirty="0">
                  <a:latin typeface="Calibri" pitchFamily="34" charset="0"/>
                </a:endParaRPr>
              </a:p>
            </p:txBody>
          </p:sp>
        </p:grpSp>
      </p:grpSp>
      <p:sp>
        <p:nvSpPr>
          <p:cNvPr id="15" name="Rettangolo 14"/>
          <p:cNvSpPr/>
          <p:nvPr/>
        </p:nvSpPr>
        <p:spPr>
          <a:xfrm>
            <a:off x="2810931" y="2311388"/>
            <a:ext cx="5672666" cy="321733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169041" y="6242383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non profit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La forma giuridica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24468" y="1591856"/>
            <a:ext cx="379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+mj-lt"/>
              </a:rPr>
              <a:t>Variazioni percentuali istituzioni non profit</a:t>
            </a:r>
          </a:p>
          <a:p>
            <a:r>
              <a:rPr lang="it-IT" sz="1400" b="1" dirty="0" smtClean="0">
                <a:solidFill>
                  <a:srgbClr val="C00000"/>
                </a:solidFill>
                <a:latin typeface="+mj-lt"/>
              </a:rPr>
              <a:t>rispetto al 2001</a:t>
            </a:r>
            <a:endParaRPr lang="it-IT" sz="14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1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475999"/>
              </p:ext>
            </p:extLst>
          </p:nvPr>
        </p:nvGraphicFramePr>
        <p:xfrm>
          <a:off x="399728" y="2119313"/>
          <a:ext cx="3198605" cy="342375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98799"/>
                <a:gridCol w="1001933"/>
                <a:gridCol w="91489"/>
                <a:gridCol w="1006384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effectLst/>
                        </a:rPr>
                        <a:t>Tipologia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Sicilia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Siracusa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FF9933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Var</a:t>
                      </a:r>
                      <a:r>
                        <a:rPr lang="it-IT" sz="1400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. % </a:t>
                      </a:r>
                      <a:endParaRPr lang="it-IT" sz="1400" b="1" kern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lang="it-IT" sz="1400" b="1" kern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Var</a:t>
                      </a:r>
                      <a:r>
                        <a:rPr lang="it-IT" sz="1400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. % </a:t>
                      </a:r>
                      <a:endParaRPr lang="it-IT" sz="1400" b="1" kern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</a:tr>
              <a:tr h="370493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effectLst/>
                        </a:rPr>
                        <a:t>Cooperativa sociale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effectLst/>
                          <a:latin typeface="Calibri" pitchFamily="34" charset="0"/>
                        </a:rPr>
                        <a:t>+45,9</a:t>
                      </a: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+80,0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493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effectLst/>
                        </a:rPr>
                        <a:t>Associazione riconosciuta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-7,9</a:t>
                      </a:r>
                      <a:endParaRPr lang="it-IT" sz="1400" b="0" kern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</a:t>
                      </a:r>
                      <a:r>
                        <a:rPr lang="it-IT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16,4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0493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effectLst/>
                        </a:rPr>
                        <a:t>Fondazione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effectLst/>
                          <a:latin typeface="Calibri" pitchFamily="34" charset="0"/>
                        </a:rPr>
                        <a:t>+86,4</a:t>
                      </a: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+116,7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2272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effectLst/>
                        </a:rPr>
                        <a:t>Associazione non riconosciuta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effectLst/>
                          <a:latin typeface="Calibri" pitchFamily="34" charset="0"/>
                        </a:rPr>
                        <a:t>+27,7</a:t>
                      </a: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+47,5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2272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effectLst/>
                        </a:rPr>
                        <a:t>Altra forma giuridica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effectLst/>
                          <a:latin typeface="Calibri" pitchFamily="34" charset="0"/>
                        </a:rPr>
                        <a:t>+35,2</a:t>
                      </a: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kern="12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+47,2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2272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effectLst/>
                        </a:rPr>
                        <a:t>Totale</a:t>
                      </a:r>
                      <a:endParaRPr lang="it-IT" sz="1200" b="0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effectLst/>
                          <a:latin typeface="Calibri" pitchFamily="34" charset="0"/>
                        </a:rPr>
                        <a:t>+19,3</a:t>
                      </a:r>
                      <a:endParaRPr lang="it-IT" sz="1400" b="0" kern="1200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0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+28,1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4108004" y="1156003"/>
            <a:ext cx="4921696" cy="4908255"/>
            <a:chOff x="4108004" y="1156003"/>
            <a:chExt cx="4921696" cy="4908255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5015617" y="5818037"/>
              <a:ext cx="3877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* Gli addetti sono riferiti alle Unità Locali delle Istituzioni non profit</a:t>
              </a:r>
              <a:endParaRPr lang="it-IT" sz="1000" dirty="0"/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4108004" y="1156003"/>
              <a:ext cx="4921696" cy="4685415"/>
              <a:chOff x="4108004" y="1156003"/>
              <a:chExt cx="4921696" cy="4685415"/>
            </a:xfrm>
          </p:grpSpPr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5143500" y="1156003"/>
                <a:ext cx="3550920" cy="590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tabLst>
                    <a:tab pos="266700" algn="l"/>
                  </a:tabLst>
                </a:pPr>
                <a:r>
                  <a:rPr lang="it-IT" sz="1400" b="1" dirty="0" smtClean="0">
                    <a:solidFill>
                      <a:srgbClr val="CC0000"/>
                    </a:solidFill>
                    <a:cs typeface="Arial" charset="0"/>
                  </a:rPr>
                  <a:t>Incidenza percentuale per forma giuridica a Siracusa rispetto al totale Sicilia</a:t>
                </a:r>
                <a:endParaRPr lang="it-IT" sz="1400" b="1" dirty="0">
                  <a:solidFill>
                    <a:srgbClr val="CC0000"/>
                  </a:solidFill>
                  <a:cs typeface="Arial" charset="0"/>
                </a:endParaRPr>
              </a:p>
            </p:txBody>
          </p:sp>
          <p:graphicFrame>
            <p:nvGraphicFramePr>
              <p:cNvPr id="12" name="Grafico 11"/>
              <p:cNvGraphicFramePr/>
              <p:nvPr>
                <p:extLst>
                  <p:ext uri="{D42A27DB-BD31-4B8C-83A1-F6EECF244321}">
                    <p14:modId xmlns:p14="http://schemas.microsoft.com/office/powerpoint/2010/main" val="2612137859"/>
                  </p:ext>
                </p:extLst>
              </p:nvPr>
            </p:nvGraphicFramePr>
            <p:xfrm>
              <a:off x="4108004" y="1746875"/>
              <a:ext cx="4921696" cy="40945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</p:grpSp>
      <p:sp>
        <p:nvSpPr>
          <p:cNvPr id="13" name="CasellaDiTesto 12"/>
          <p:cNvSpPr txBox="1"/>
          <p:nvPr/>
        </p:nvSpPr>
        <p:spPr>
          <a:xfrm>
            <a:off x="2169042" y="6242383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non profit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Lavoratori retribuiti nelle UL delle Istituzioni non profit</a:t>
            </a:r>
          </a:p>
          <a:p>
            <a:r>
              <a:rPr lang="it-IT" sz="2400" i="1" dirty="0">
                <a:solidFill>
                  <a:srgbClr val="FF0000"/>
                </a:solidFill>
              </a:rPr>
              <a:t>(Valori per 1.000 abitanti)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605636" y="4085015"/>
            <a:ext cx="3279284" cy="201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just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I </a:t>
            </a:r>
            <a:r>
              <a:rPr lang="it-IT" sz="1220" dirty="0">
                <a:latin typeface="Arial" pitchFamily="34" charset="0"/>
                <a:ea typeface="ＭＳ Ｐゴシック" pitchFamily="34" charset="-128"/>
              </a:rPr>
              <a:t>lavoratori retribuiti sono impiegati in misura più consistente </a:t>
            </a: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nei </a:t>
            </a:r>
            <a:r>
              <a:rPr lang="it-IT" sz="1220" dirty="0">
                <a:latin typeface="Arial" pitchFamily="34" charset="0"/>
                <a:ea typeface="ＭＳ Ｐゴシック" pitchFamily="34" charset="-128"/>
              </a:rPr>
              <a:t>grandi comuni e centri urbani </a:t>
            </a: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sul </a:t>
            </a:r>
            <a:r>
              <a:rPr lang="it-IT" sz="1220" dirty="0">
                <a:latin typeface="Arial" pitchFamily="34" charset="0"/>
                <a:ea typeface="ＭＳ Ｐゴシック" pitchFamily="34" charset="-128"/>
              </a:rPr>
              <a:t>territorio </a:t>
            </a: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regionale.</a:t>
            </a:r>
          </a:p>
          <a:p>
            <a:pPr algn="just" eaLnBrk="1" hangingPunct="1">
              <a:lnSpc>
                <a:spcPct val="120000"/>
              </a:lnSpc>
              <a:buClr>
                <a:srgbClr val="CC0000"/>
              </a:buClr>
              <a:tabLst>
                <a:tab pos="266700" algn="l"/>
              </a:tabLst>
              <a:defRPr/>
            </a:pPr>
            <a:endParaRPr lang="it-IT" sz="1220" dirty="0">
              <a:latin typeface="Arial" pitchFamily="34" charset="0"/>
              <a:ea typeface="ＭＳ Ｐゴシック" pitchFamily="34" charset="-128"/>
            </a:endParaRPr>
          </a:p>
          <a:p>
            <a:pPr marL="342900" indent="-342900" algn="just" eaLnBrk="1" hangingPunct="1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20" dirty="0">
                <a:latin typeface="Arial" pitchFamily="34" charset="0"/>
                <a:ea typeface="ＭＳ Ｐゴシック" pitchFamily="34" charset="-128"/>
              </a:rPr>
              <a:t>L</a:t>
            </a: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e quote </a:t>
            </a:r>
            <a:r>
              <a:rPr lang="it-IT" sz="1220" dirty="0">
                <a:latin typeface="Arial" pitchFamily="34" charset="0"/>
                <a:ea typeface="ＭＳ Ｐゴシック" pitchFamily="34" charset="-128"/>
              </a:rPr>
              <a:t>più </a:t>
            </a: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consistenti: </a:t>
            </a:r>
            <a:r>
              <a:rPr lang="it-IT" sz="1220" dirty="0">
                <a:latin typeface="Arial" pitchFamily="34" charset="0"/>
                <a:ea typeface="ＭＳ Ｐゴシック" pitchFamily="34" charset="-128"/>
              </a:rPr>
              <a:t>	</a:t>
            </a: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algn="just" eaLnBrk="1" hangingPunct="1">
              <a:lnSpc>
                <a:spcPct val="120000"/>
              </a:lnSpc>
              <a:buClr>
                <a:srgbClr val="CC0000"/>
              </a:buClr>
              <a:tabLst>
                <a:tab pos="266700" algn="l"/>
              </a:tabLst>
              <a:defRPr/>
            </a:pPr>
            <a:r>
              <a:rPr lang="it-IT" sz="1220" dirty="0">
                <a:latin typeface="Arial" pitchFamily="34" charset="0"/>
                <a:ea typeface="ＭＳ Ｐゴシック" pitchFamily="34" charset="-128"/>
              </a:rPr>
              <a:t>	</a:t>
            </a: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  - </a:t>
            </a:r>
            <a:r>
              <a:rPr lang="it-IT" sz="1200" b="1" i="1" dirty="0" smtClean="0">
                <a:latin typeface="Arial" pitchFamily="34" charset="0"/>
                <a:ea typeface="ＭＳ Ｐゴシック" pitchFamily="34" charset="-128"/>
              </a:rPr>
              <a:t>Sanità</a:t>
            </a:r>
            <a:r>
              <a:rPr lang="it-IT" sz="1200" dirty="0" smtClean="0">
                <a:latin typeface="Arial" pitchFamily="34" charset="0"/>
                <a:ea typeface="ＭＳ Ｐゴシック" pitchFamily="34" charset="-128"/>
              </a:rPr>
              <a:t> 	                   10,3 (Italia 12)</a:t>
            </a:r>
          </a:p>
          <a:p>
            <a:pPr algn="just" eaLnBrk="1" hangingPunct="1">
              <a:lnSpc>
                <a:spcPct val="120000"/>
              </a:lnSpc>
              <a:buClr>
                <a:srgbClr val="CC0000"/>
              </a:buClr>
              <a:tabLst>
                <a:tab pos="266700" algn="l"/>
              </a:tabLst>
              <a:defRPr/>
            </a:pPr>
            <a:r>
              <a:rPr lang="it-IT" sz="1200" dirty="0">
                <a:latin typeface="Arial" pitchFamily="34" charset="0"/>
                <a:ea typeface="ＭＳ Ｐゴシック" pitchFamily="34" charset="-128"/>
              </a:rPr>
              <a:t>	</a:t>
            </a:r>
            <a:r>
              <a:rPr lang="it-IT" sz="1200" dirty="0" smtClean="0">
                <a:latin typeface="Arial" pitchFamily="34" charset="0"/>
                <a:ea typeface="ＭＳ Ｐゴシック" pitchFamily="34" charset="-128"/>
              </a:rPr>
              <a:t>  - </a:t>
            </a:r>
            <a:r>
              <a:rPr lang="it-IT" sz="1200" b="1" i="1" dirty="0" smtClean="0">
                <a:latin typeface="Arial" pitchFamily="34" charset="0"/>
                <a:ea typeface="ＭＳ Ｐゴシック" pitchFamily="34" charset="-128"/>
              </a:rPr>
              <a:t>Sviluppo economico </a:t>
            </a:r>
          </a:p>
          <a:p>
            <a:pPr algn="just" eaLnBrk="1" hangingPunct="1">
              <a:lnSpc>
                <a:spcPct val="120000"/>
              </a:lnSpc>
              <a:buClr>
                <a:srgbClr val="CC0000"/>
              </a:buClr>
              <a:tabLst>
                <a:tab pos="266700" algn="l"/>
              </a:tabLst>
              <a:defRPr/>
            </a:pPr>
            <a:r>
              <a:rPr lang="it-IT" sz="1200" b="1" i="1" dirty="0">
                <a:latin typeface="Arial" pitchFamily="34" charset="0"/>
                <a:ea typeface="ＭＳ Ｐゴシック" pitchFamily="34" charset="-128"/>
              </a:rPr>
              <a:t>	</a:t>
            </a:r>
            <a:r>
              <a:rPr lang="it-IT" sz="1200" b="1" i="1" dirty="0" smtClean="0">
                <a:latin typeface="Arial" pitchFamily="34" charset="0"/>
                <a:ea typeface="ＭＳ Ｐゴシック" pitchFamily="34" charset="-128"/>
              </a:rPr>
              <a:t>     e coesione sociale</a:t>
            </a:r>
            <a:r>
              <a:rPr lang="it-IT" sz="120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it-IT" sz="1200" dirty="0">
                <a:latin typeface="Arial" pitchFamily="34" charset="0"/>
                <a:ea typeface="ＭＳ Ｐゴシック" pitchFamily="34" charset="-128"/>
              </a:rPr>
              <a:t>	</a:t>
            </a:r>
            <a:r>
              <a:rPr lang="it-IT" sz="1200" dirty="0" smtClean="0">
                <a:latin typeface="Arial" pitchFamily="34" charset="0"/>
                <a:ea typeface="ＭＳ Ｐゴシック" pitchFamily="34" charset="-128"/>
              </a:rPr>
              <a:t>6,6 (</a:t>
            </a:r>
            <a:r>
              <a:rPr lang="it-IT" sz="1200" dirty="0">
                <a:latin typeface="Arial" pitchFamily="34" charset="0"/>
                <a:ea typeface="ＭＳ Ｐゴシック" pitchFamily="34" charset="-128"/>
              </a:rPr>
              <a:t>Italia </a:t>
            </a:r>
            <a:r>
              <a:rPr lang="it-IT" sz="1200" dirty="0" smtClean="0">
                <a:latin typeface="Arial" pitchFamily="34" charset="0"/>
                <a:ea typeface="ＭＳ Ｐゴシック" pitchFamily="34" charset="-128"/>
              </a:rPr>
              <a:t>8,7)</a:t>
            </a:r>
          </a:p>
        </p:txBody>
      </p:sp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26014"/>
            <a:ext cx="5103480" cy="4378547"/>
          </a:xfrm>
          <a:prstGeom prst="rect">
            <a:avLst/>
          </a:prstGeom>
          <a:noFill/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66456"/>
              </p:ext>
            </p:extLst>
          </p:nvPr>
        </p:nvGraphicFramePr>
        <p:xfrm>
          <a:off x="5669281" y="1546859"/>
          <a:ext cx="3295370" cy="2497953"/>
        </p:xfrm>
        <a:graphic>
          <a:graphicData uri="http://schemas.openxmlformats.org/drawingml/2006/table">
            <a:tbl>
              <a:tblPr/>
              <a:tblGrid>
                <a:gridCol w="771599"/>
                <a:gridCol w="980573"/>
                <a:gridCol w="771599"/>
                <a:gridCol w="771599"/>
              </a:tblGrid>
              <a:tr h="363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Provincia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v.a.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Incidenza %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Per 1.000 </a:t>
                      </a: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abitanti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Trapani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Palermo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17.919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Messina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Agrigento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861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Caltanissetta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2.803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Enna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Catania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12.759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Ragusa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Siracusa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3.685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Sicilia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54.207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619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ITALIA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951.580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Ovale 16"/>
          <p:cNvSpPr/>
          <p:nvPr/>
        </p:nvSpPr>
        <p:spPr bwMode="auto">
          <a:xfrm>
            <a:off x="3650372" y="3000465"/>
            <a:ext cx="864096" cy="1015138"/>
          </a:xfrm>
          <a:prstGeom prst="ellipse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1955879" y="2519195"/>
            <a:ext cx="1008112" cy="603190"/>
          </a:xfrm>
          <a:prstGeom prst="ellipse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169042" y="6276991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non profit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Volontari nelle </a:t>
            </a:r>
            <a:r>
              <a:rPr lang="it-IT" sz="2400" dirty="0">
                <a:solidFill>
                  <a:srgbClr val="FF0000"/>
                </a:solidFill>
              </a:rPr>
              <a:t>UL delle Istituzioni non profit</a:t>
            </a:r>
          </a:p>
          <a:p>
            <a:r>
              <a:rPr lang="it-IT" sz="2400" i="1" dirty="0">
                <a:solidFill>
                  <a:srgbClr val="FF0000"/>
                </a:solidFill>
              </a:rPr>
              <a:t>(Valori per 1.000 abitanti)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336867" y="4671060"/>
            <a:ext cx="3227189" cy="12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just" eaLnBrk="1" hangingPunct="1">
              <a:lnSpc>
                <a:spcPct val="115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20" dirty="0">
                <a:latin typeface="Arial" pitchFamily="34" charset="0"/>
                <a:ea typeface="ＭＳ Ｐゴシック" pitchFamily="34" charset="-128"/>
              </a:rPr>
              <a:t>Il numero di volontari è  maggiormente concentrato nelle </a:t>
            </a:r>
            <a:r>
              <a:rPr lang="it-IT" sz="1220" dirty="0" smtClean="0">
                <a:latin typeface="Arial" pitchFamily="34" charset="0"/>
                <a:ea typeface="ＭＳ Ｐゴシック" pitchFamily="34" charset="-128"/>
              </a:rPr>
              <a:t>province di Palermo, Catania, Messina e Siracusa. La provincia di Enna ha la maggiore numerosità di volontari per mille abitanti (90,9)</a:t>
            </a:r>
            <a:endParaRPr lang="it-IT" sz="1220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16" y="1618394"/>
            <a:ext cx="4711351" cy="44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68635"/>
              </p:ext>
            </p:extLst>
          </p:nvPr>
        </p:nvGraphicFramePr>
        <p:xfrm>
          <a:off x="5393732" y="1650814"/>
          <a:ext cx="3170324" cy="2630009"/>
        </p:xfrm>
        <a:graphic>
          <a:graphicData uri="http://schemas.openxmlformats.org/drawingml/2006/table">
            <a:tbl>
              <a:tblPr/>
              <a:tblGrid>
                <a:gridCol w="792581"/>
                <a:gridCol w="792581"/>
                <a:gridCol w="792581"/>
                <a:gridCol w="792581"/>
              </a:tblGrid>
              <a:tr h="36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Provincia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v.a.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Incidenza</a:t>
                      </a:r>
                      <a:r>
                        <a:rPr lang="it-IT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Per 1.000 ab.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Trapani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21.909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9,8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51,0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Palermo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46.230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20,6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37,2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Messina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31.586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14,1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48,6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Agrigento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18.958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Caltanissetta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11.866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Enna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15.760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Catania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44.079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19,6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40,9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Ragusa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Siracusa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21.879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9,7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54,7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Sicilia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224.669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75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ITALIA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4.758.622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Ovale 15"/>
          <p:cNvSpPr/>
          <p:nvPr/>
        </p:nvSpPr>
        <p:spPr bwMode="auto">
          <a:xfrm>
            <a:off x="2812191" y="2926844"/>
            <a:ext cx="734020" cy="700276"/>
          </a:xfrm>
          <a:prstGeom prst="ellipse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3596640" y="3086101"/>
            <a:ext cx="702946" cy="1074304"/>
          </a:xfrm>
          <a:prstGeom prst="ellipse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2209800" y="2638613"/>
            <a:ext cx="686436" cy="576462"/>
          </a:xfrm>
          <a:prstGeom prst="ellipse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3267972" y="2350382"/>
            <a:ext cx="1113528" cy="576462"/>
          </a:xfrm>
          <a:prstGeom prst="ellipse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69042" y="6290769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695700" y="2660650"/>
            <a:ext cx="2605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smtClean="0">
                <a:solidFill>
                  <a:srgbClr val="FFFFFF"/>
                </a:solidFill>
                <a:ea typeface="ＭＳ Ｐゴシック" pitchFamily="34" charset="-128"/>
              </a:rPr>
              <a:t>Le imprese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69620" y="2776220"/>
            <a:ext cx="7543800" cy="10080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192781" y="3092212"/>
            <a:ext cx="3093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b="1" dirty="0" smtClean="0">
                <a:solidFill>
                  <a:srgbClr val="FFFFFF"/>
                </a:solidFill>
                <a:ea typeface="ＭＳ Ｐゴシック" pitchFamily="34" charset="-128"/>
              </a:rPr>
              <a:t>Le istituzioni pubbliche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69041" y="6287623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pubbliche</a:t>
            </a:r>
          </a:p>
          <a:p>
            <a:r>
              <a:rPr lang="it-IT" sz="2400" dirty="0">
                <a:solidFill>
                  <a:srgbClr val="FF0000"/>
                </a:solidFill>
              </a:rPr>
              <a:t>Un confronto tra Italia e </a:t>
            </a:r>
            <a:r>
              <a:rPr lang="it-IT" sz="2400" dirty="0" smtClean="0">
                <a:solidFill>
                  <a:srgbClr val="FF0000"/>
                </a:solidFill>
              </a:rPr>
              <a:t>Sicilia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6850" y="1260063"/>
            <a:ext cx="8640960" cy="17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5,8%  incidenza delle IP siciliane sul territorio nazionale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Comuni: il 55,3% delle IP siciliane (contro il 66,3 in Italia)</a:t>
            </a:r>
          </a:p>
          <a:p>
            <a:pPr marL="342900" indent="-342900" algn="just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9,6%  delle UL IP </a:t>
            </a:r>
            <a:r>
              <a:rPr lang="it-IT" sz="1200" b="1" dirty="0">
                <a:latin typeface="Arial" pitchFamily="34" charset="0"/>
                <a:ea typeface="ＭＳ Ｐゴシック" pitchFamily="34" charset="-128"/>
              </a:rPr>
              <a:t>siciliane sul territorio nazionale</a:t>
            </a:r>
            <a:endParaRPr lang="it-IT" sz="1200" b="1" dirty="0" smtClean="0">
              <a:latin typeface="Arial" pitchFamily="34" charset="0"/>
              <a:ea typeface="ＭＳ Ｐゴシック" pitchFamily="34" charset="-128"/>
            </a:endParaRPr>
          </a:p>
          <a:p>
            <a:pPr marL="342900" indent="-342900" algn="just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9,7% degli addetti UL </a:t>
            </a:r>
            <a:r>
              <a:rPr lang="it-IT" sz="1200" b="1" dirty="0">
                <a:latin typeface="Arial" pitchFamily="34" charset="0"/>
                <a:ea typeface="ＭＳ Ｐゴシック" pitchFamily="34" charset="-128"/>
              </a:rPr>
              <a:t>IP </a:t>
            </a: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siciliane sul </a:t>
            </a:r>
            <a:r>
              <a:rPr lang="it-IT" sz="1200" b="1" dirty="0">
                <a:latin typeface="Arial" pitchFamily="34" charset="0"/>
                <a:ea typeface="ＭＳ Ｐゴシック" pitchFamily="34" charset="-128"/>
              </a:rPr>
              <a:t>territorio nazionale</a:t>
            </a:r>
            <a:endParaRPr lang="it-IT" sz="1200" b="1" dirty="0" smtClean="0">
              <a:latin typeface="Arial" pitchFamily="34" charset="0"/>
              <a:ea typeface="ＭＳ Ｐゴシック" pitchFamily="34" charset="-128"/>
            </a:endParaRPr>
          </a:p>
          <a:p>
            <a:pPr marL="342900" indent="-342900" algn="just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9,9% altro personale UL </a:t>
            </a:r>
            <a:r>
              <a:rPr lang="it-IT" sz="1200" b="1" dirty="0">
                <a:latin typeface="Arial" pitchFamily="34" charset="0"/>
                <a:ea typeface="ＭＳ Ｐゴシック" pitchFamily="34" charset="-128"/>
              </a:rPr>
              <a:t>IP siciliane sul territorio nazionale</a:t>
            </a:r>
            <a:endParaRPr lang="it-IT" sz="1200" b="1" dirty="0" smtClean="0">
              <a:latin typeface="Arial" pitchFamily="34" charset="0"/>
              <a:ea typeface="ＭＳ Ｐゴシック" pitchFamily="34" charset="-128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CC0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Dimensione </a:t>
            </a:r>
            <a:r>
              <a:rPr lang="it-IT" sz="1200" b="1" dirty="0">
                <a:latin typeface="Arial" pitchFamily="34" charset="0"/>
                <a:ea typeface="ＭＳ Ｐゴシック" pitchFamily="34" charset="-128"/>
              </a:rPr>
              <a:t>media </a:t>
            </a: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degli addetti di poco superiore al resto del Paese (31,4 vs 31,1)</a:t>
            </a:r>
            <a:endParaRPr lang="it-IT" sz="1200" dirty="0">
              <a:latin typeface="Arial" pitchFamily="34" charset="0"/>
              <a:ea typeface="ＭＳ Ｐゴシック" pitchFamily="34" charset="-128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CC0000"/>
              </a:buClr>
              <a:tabLst>
                <a:tab pos="266700" algn="l"/>
              </a:tabLst>
              <a:defRPr/>
            </a:pPr>
            <a:endParaRPr lang="it-IT" sz="1200" dirty="0" smtClean="0">
              <a:latin typeface="Arial" pitchFamily="34" charset="0"/>
              <a:ea typeface="ＭＳ Ｐゴシック" pitchFamily="34" charset="-128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CC0000"/>
              </a:buClr>
              <a:tabLst>
                <a:tab pos="266700" algn="l"/>
              </a:tabLst>
              <a:defRPr/>
            </a:pPr>
            <a:r>
              <a:rPr lang="it-IT" sz="1200" b="1" dirty="0" smtClean="0">
                <a:latin typeface="Arial" pitchFamily="34" charset="0"/>
                <a:ea typeface="ＭＳ Ｐゴシック" pitchFamily="34" charset="-128"/>
              </a:rPr>
              <a:t>	</a:t>
            </a:r>
            <a:endParaRPr lang="it-IT" sz="1200" dirty="0" smtClean="0"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20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09855"/>
              </p:ext>
            </p:extLst>
          </p:nvPr>
        </p:nvGraphicFramePr>
        <p:xfrm>
          <a:off x="467544" y="3090015"/>
          <a:ext cx="4220413" cy="2497985"/>
        </p:xfrm>
        <a:graphic>
          <a:graphicData uri="http://schemas.openxmlformats.org/drawingml/2006/table">
            <a:tbl>
              <a:tblPr/>
              <a:tblGrid>
                <a:gridCol w="2339446"/>
                <a:gridCol w="554278"/>
                <a:gridCol w="668866"/>
                <a:gridCol w="657823"/>
              </a:tblGrid>
              <a:tr h="45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Tipologia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55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Sicilia   </a:t>
                      </a:r>
                      <a:r>
                        <a:rPr lang="it-IT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N°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55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Italia        </a:t>
                      </a:r>
                      <a:r>
                        <a:rPr lang="it-IT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N°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55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Incid</a:t>
                      </a:r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.%</a:t>
                      </a:r>
                    </a:p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Sic/Ita</a:t>
                      </a:r>
                      <a:endParaRPr lang="it-IT" sz="1200" b="1" kern="12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Arial Narrow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5517"/>
                    </a:solidFill>
                  </a:tcPr>
                </a:tc>
              </a:tr>
              <a:tr h="3364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Istituzioni pubbliche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705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12.183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Presso</a:t>
                      </a:r>
                      <a:r>
                        <a:rPr lang="it-IT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i</a:t>
                      </a:r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Comuni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390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8.077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4,8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Unità Locali Istituzioni pubbliche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9.194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95.611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Addetti </a:t>
                      </a:r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delle UL delle Istituzioni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276.343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2.842.053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9,7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Altro </a:t>
                      </a:r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personale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12.676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127.935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9,9</a:t>
                      </a:r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Addetti </a:t>
                      </a:r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+ altro personale per </a:t>
                      </a: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31,4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31,1</a:t>
                      </a: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val="2485618351"/>
              </p:ext>
            </p:extLst>
          </p:nvPr>
        </p:nvGraphicFramePr>
        <p:xfrm>
          <a:off x="5076056" y="2319705"/>
          <a:ext cx="4067944" cy="396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6660232" y="180653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% Sicilia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69041" y="6281733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7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pubbliche</a:t>
            </a:r>
          </a:p>
          <a:p>
            <a:r>
              <a:rPr lang="it-IT" sz="2400" dirty="0">
                <a:solidFill>
                  <a:srgbClr val="FF0000"/>
                </a:solidFill>
              </a:rPr>
              <a:t>Unità locali e addetti delle istituzioni pubbliche per forma giuridica in </a:t>
            </a:r>
            <a:r>
              <a:rPr lang="it-IT" sz="2400" dirty="0" smtClean="0">
                <a:solidFill>
                  <a:srgbClr val="FF0000"/>
                </a:solidFill>
              </a:rPr>
              <a:t>Sicilia </a:t>
            </a:r>
            <a:r>
              <a:rPr lang="it-IT" sz="2400" i="1" dirty="0" smtClean="0">
                <a:solidFill>
                  <a:srgbClr val="FF0000"/>
                </a:solidFill>
              </a:rPr>
              <a:t>(Valori assoluti e percentuali) 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87093"/>
              </p:ext>
            </p:extLst>
          </p:nvPr>
        </p:nvGraphicFramePr>
        <p:xfrm>
          <a:off x="682197" y="1612046"/>
          <a:ext cx="7649004" cy="442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879"/>
                <a:gridCol w="740021"/>
                <a:gridCol w="740021"/>
                <a:gridCol w="609428"/>
                <a:gridCol w="979440"/>
                <a:gridCol w="631194"/>
                <a:gridCol w="740021"/>
              </a:tblGrid>
              <a:tr h="424298">
                <a:tc rowSpan="2">
                  <a:txBody>
                    <a:bodyPr/>
                    <a:lstStyle/>
                    <a:p>
                      <a:r>
                        <a:rPr lang="it-IT" sz="2000" dirty="0" smtClean="0">
                          <a:latin typeface="+mn-lt"/>
                        </a:rPr>
                        <a:t>Forma</a:t>
                      </a:r>
                      <a:r>
                        <a:rPr lang="it-IT" sz="2000" baseline="0" dirty="0" smtClean="0">
                          <a:latin typeface="+mn-lt"/>
                        </a:rPr>
                        <a:t> giuridica</a:t>
                      </a:r>
                      <a:endParaRPr lang="it-IT" sz="2000" dirty="0">
                        <a:latin typeface="+mn-lt"/>
                      </a:endParaRPr>
                    </a:p>
                  </a:txBody>
                  <a:tcPr marL="91448" marR="91448" marT="45726" marB="45726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Unità</a:t>
                      </a:r>
                      <a:r>
                        <a:rPr lang="it-IT" sz="1800" baseline="0" dirty="0" smtClean="0"/>
                        <a:t> locali</a:t>
                      </a:r>
                      <a:endParaRPr lang="it-IT" sz="1800" dirty="0"/>
                    </a:p>
                  </a:txBody>
                  <a:tcPr marL="91448" marR="91448" marT="45726" marB="45726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Addetti</a:t>
                      </a:r>
                      <a:endParaRPr lang="it-IT" sz="1800" dirty="0"/>
                    </a:p>
                  </a:txBody>
                  <a:tcPr marL="91448" marR="91448" marT="45726" marB="45726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09611">
                <a:tc vMerge="1">
                  <a:txBody>
                    <a:bodyPr/>
                    <a:lstStyle/>
                    <a:p>
                      <a:endParaRPr lang="it-IT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v.a.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6" marB="4572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6" marB="4572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Var. % 11/01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6" marB="4572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v.a.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6" marB="4572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6" marB="4572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Var. % 11/01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26" marB="45726" anchor="ctr">
                    <a:solidFill>
                      <a:srgbClr val="92D050"/>
                    </a:solidFill>
                  </a:tcPr>
                </a:tc>
              </a:tr>
              <a:tr h="53037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7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Organo </a:t>
                      </a:r>
                      <a:r>
                        <a:rPr lang="it-IT" sz="1600" kern="7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costituzionale/a rilevanza costituzionale o </a:t>
                      </a:r>
                      <a:r>
                        <a:rPr lang="it-IT" sz="1600" kern="7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amm</a:t>
                      </a:r>
                      <a:r>
                        <a:rPr lang="it-IT" sz="1600" kern="7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dello Stato</a:t>
                      </a:r>
                    </a:p>
                  </a:txBody>
                  <a:tcPr marL="7621" marR="7621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4.821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52,4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124.401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-18,9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9709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Regione</a:t>
                      </a:r>
                    </a:p>
                  </a:txBody>
                  <a:tcPr marL="7621" marR="7621" marT="762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654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17.240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709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Provincia</a:t>
                      </a:r>
                    </a:p>
                  </a:txBody>
                  <a:tcPr marL="7621" marR="7621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6.273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9709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Comune</a:t>
                      </a:r>
                    </a:p>
                  </a:txBody>
                  <a:tcPr marL="7621" marR="7621" marT="762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2.528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27,5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56.246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20,4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037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7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Comunità montana/isolana, unione di comuni, città </a:t>
                      </a:r>
                      <a:r>
                        <a:rPr lang="it-IT" sz="1600" kern="7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metropolitana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it-IT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it-IT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53037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Azienda o ente del servizio sanitario nazionale</a:t>
                      </a:r>
                    </a:p>
                  </a:txBody>
                  <a:tcPr marL="7621" marR="7621" marT="762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-2,4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52.743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-3,0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303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Altra istituzione pubblica</a:t>
                      </a:r>
                    </a:p>
                  </a:txBody>
                  <a:tcPr marL="7621" marR="7621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-35,1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19.320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-24,4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32147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1" marR="7621" marT="7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9.194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276.343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-9,5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169041" y="6290769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pubbliche</a:t>
            </a:r>
          </a:p>
          <a:p>
            <a:r>
              <a:rPr lang="it-IT" sz="2400" dirty="0">
                <a:solidFill>
                  <a:srgbClr val="FF0000"/>
                </a:solidFill>
              </a:rPr>
              <a:t>Risorse umane per tipologia e forma giuridica delle </a:t>
            </a:r>
            <a:r>
              <a:rPr lang="it-IT" sz="2400" dirty="0" smtClean="0">
                <a:solidFill>
                  <a:srgbClr val="FF0000"/>
                </a:solidFill>
              </a:rPr>
              <a:t>istituzioni </a:t>
            </a:r>
            <a:r>
              <a:rPr lang="it-IT" sz="2400" i="1" dirty="0" smtClean="0">
                <a:solidFill>
                  <a:srgbClr val="FF0000"/>
                </a:solidFill>
              </a:rPr>
              <a:t>(composizioni percentuali)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406790374"/>
              </p:ext>
            </p:extLst>
          </p:nvPr>
        </p:nvGraphicFramePr>
        <p:xfrm>
          <a:off x="68943" y="1763398"/>
          <a:ext cx="6656536" cy="437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763553" y="1570754"/>
            <a:ext cx="90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SICILIA</a:t>
            </a:r>
            <a:endParaRPr lang="it-IT" dirty="0">
              <a:latin typeface="Calibri" pitchFamily="34" charset="0"/>
            </a:endParaRP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655791133"/>
              </p:ext>
            </p:extLst>
          </p:nvPr>
        </p:nvGraphicFramePr>
        <p:xfrm>
          <a:off x="4556731" y="1723011"/>
          <a:ext cx="4100429" cy="503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543889" y="1578732"/>
            <a:ext cx="135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itchFamily="34" charset="0"/>
              </a:rPr>
              <a:t>SIRACUSA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pubbliche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Addetti </a:t>
            </a:r>
            <a:r>
              <a:rPr lang="it-IT" sz="2400" i="1" dirty="0" smtClean="0">
                <a:solidFill>
                  <a:srgbClr val="FF0000"/>
                </a:solidFill>
              </a:rPr>
              <a:t>(valori assoluti)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5" name="Immagine 14" descr="D:\IVALCIS\Cartogrammi new\Cartogramma 5.2 - Finale\R19_Sicilia_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937316"/>
            <a:ext cx="4466375" cy="40740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87400" y="1361253"/>
            <a:ext cx="4104456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tabLst>
                <a:tab pos="266700" algn="l"/>
              </a:tabLst>
            </a:pPr>
            <a:r>
              <a:rPr lang="it-IT" sz="1800" b="1" dirty="0" smtClean="0">
                <a:solidFill>
                  <a:srgbClr val="CC0000"/>
                </a:solidFill>
                <a:cs typeface="Arial" charset="0"/>
              </a:rPr>
              <a:t>Addetti delle </a:t>
            </a:r>
            <a:r>
              <a:rPr lang="it-IT" sz="1600" b="1" dirty="0" smtClean="0">
                <a:solidFill>
                  <a:srgbClr val="CC0000"/>
                </a:solidFill>
                <a:cs typeface="Arial" charset="0"/>
              </a:rPr>
              <a:t>istituzioni</a:t>
            </a:r>
            <a:r>
              <a:rPr lang="it-IT" sz="1800" b="1" dirty="0" smtClean="0">
                <a:solidFill>
                  <a:srgbClr val="CC0000"/>
                </a:solidFill>
                <a:cs typeface="Arial" charset="0"/>
              </a:rPr>
              <a:t> pubbliche</a:t>
            </a:r>
          </a:p>
          <a:p>
            <a:pPr>
              <a:tabLst>
                <a:tab pos="266700" algn="l"/>
              </a:tabLst>
            </a:pPr>
            <a:r>
              <a:rPr lang="it-IT" sz="1200" i="1" dirty="0" smtClean="0">
                <a:solidFill>
                  <a:srgbClr val="CC0000"/>
                </a:solidFill>
                <a:cs typeface="Arial" charset="0"/>
              </a:rPr>
              <a:t>(Valori per 1.000 abitanti)</a:t>
            </a:r>
            <a:endParaRPr lang="it-IT" sz="1200" i="1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717332" y="1361253"/>
            <a:ext cx="3312368" cy="5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tabLst>
                <a:tab pos="266700" algn="l"/>
              </a:tabLst>
            </a:pPr>
            <a:r>
              <a:rPr lang="it-IT" sz="1600" b="1" dirty="0" smtClean="0">
                <a:solidFill>
                  <a:srgbClr val="CC0000"/>
                </a:solidFill>
                <a:cs typeface="Arial" charset="0"/>
              </a:rPr>
              <a:t>Addetti delle istituzioni nei comuni sopra i 20.000 abitanti</a:t>
            </a:r>
          </a:p>
        </p:txBody>
      </p:sp>
      <p:graphicFrame>
        <p:nvGraphicFramePr>
          <p:cNvPr id="11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41594"/>
              </p:ext>
            </p:extLst>
          </p:nvPr>
        </p:nvGraphicFramePr>
        <p:xfrm>
          <a:off x="5622528" y="1983874"/>
          <a:ext cx="3312368" cy="3124581"/>
        </p:xfrm>
        <a:graphic>
          <a:graphicData uri="http://schemas.openxmlformats.org/drawingml/2006/table">
            <a:tbl>
              <a:tblPr/>
              <a:tblGrid>
                <a:gridCol w="1520986"/>
                <a:gridCol w="923856"/>
                <a:gridCol w="867526"/>
              </a:tblGrid>
              <a:tr h="210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Provincia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55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Arial Narrow"/>
                        </a:rPr>
                        <a:t>v.a.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55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Per</a:t>
                      </a:r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1.000 ab.</a:t>
                      </a: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5517"/>
                    </a:solidFill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Augusta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2.038 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Avola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1.227 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Floridia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616 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Lentini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1.656 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Noto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1.268 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Pachino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862 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Rosolini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818 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Siracusa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7.892 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66,7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Siracusa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19.602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Sicilia</a:t>
                      </a:r>
                      <a:endParaRPr lang="it-IT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276.343</a:t>
                      </a:r>
                      <a:endParaRPr lang="it-IT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55,3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Isole</a:t>
                      </a:r>
                      <a:endParaRPr lang="it-IT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370.675</a:t>
                      </a:r>
                      <a:endParaRPr lang="it-IT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55,8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13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2.842.053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47,8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I risultati censuari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1427474"/>
            <a:ext cx="78473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Alcune evidenze del CIS 2011 in Sicilia </a:t>
            </a:r>
          </a:p>
          <a:p>
            <a:endParaRPr lang="it-IT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9° Censimento industria e servizi e Censimento delle istituzioni non profit è stato fortemente orientato all’innovazione  da un punto di vista tecnico e metodologico e a un ampio uso di dati amministrativi </a:t>
            </a: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Cambia il sistema imprese a causa della crisi economica e l’evoluzione del contesto produttivo</a:t>
            </a: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Cresce il ruolo del non profit in termini di istituzioni e addetti alle unità locali</a:t>
            </a:r>
          </a:p>
          <a:p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riduce la dimensione della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seguito di interventi di razionalizzazione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18065"/>
            <a:ext cx="8347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Le </a:t>
            </a:r>
            <a:r>
              <a:rPr lang="it-IT" sz="2400" b="1" dirty="0" smtClean="0">
                <a:solidFill>
                  <a:srgbClr val="FF0000"/>
                </a:solidFill>
              </a:rPr>
              <a:t>istituzioni pubbliche</a:t>
            </a:r>
          </a:p>
          <a:p>
            <a:r>
              <a:rPr lang="it-IT" sz="2400" dirty="0">
                <a:solidFill>
                  <a:srgbClr val="FF0000"/>
                </a:solidFill>
              </a:rPr>
              <a:t>Incidenza degli addetti e delle unità locali per settore di attività economica – </a:t>
            </a:r>
            <a:r>
              <a:rPr lang="it-IT" sz="2400" dirty="0" smtClean="0">
                <a:solidFill>
                  <a:srgbClr val="FF0000"/>
                </a:solidFill>
              </a:rPr>
              <a:t>2001 </a:t>
            </a:r>
            <a:r>
              <a:rPr lang="it-IT" sz="2400" dirty="0">
                <a:solidFill>
                  <a:srgbClr val="FF0000"/>
                </a:solidFill>
              </a:rPr>
              <a:t>e </a:t>
            </a:r>
            <a:r>
              <a:rPr lang="it-IT" sz="2400" dirty="0" smtClean="0">
                <a:solidFill>
                  <a:srgbClr val="FF0000"/>
                </a:solidFill>
              </a:rPr>
              <a:t>2011 (variazione percentuale)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1098888910"/>
              </p:ext>
            </p:extLst>
          </p:nvPr>
        </p:nvGraphicFramePr>
        <p:xfrm>
          <a:off x="228577" y="2142063"/>
          <a:ext cx="4851413" cy="396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919835" y="1721166"/>
            <a:ext cx="1082771" cy="37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SICILIA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290875" y="1721166"/>
            <a:ext cx="139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SIRACUSA</a:t>
            </a:r>
            <a:endParaRPr lang="it-IT" dirty="0"/>
          </a:p>
        </p:txBody>
      </p:sp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val="2531504767"/>
              </p:ext>
            </p:extLst>
          </p:nvPr>
        </p:nvGraphicFramePr>
        <p:xfrm>
          <a:off x="4521506" y="2119313"/>
          <a:ext cx="4288052" cy="398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15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82196" y="593325"/>
            <a:ext cx="7538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404040"/>
                </a:solidFill>
              </a:rPr>
              <a:t>Conclusioni</a:t>
            </a:r>
            <a:endParaRPr lang="it-IT" sz="2400" dirty="0" smtClean="0">
              <a:solidFill>
                <a:srgbClr val="404040"/>
              </a:solidFill>
            </a:endParaRPr>
          </a:p>
          <a:p>
            <a:r>
              <a:rPr lang="it-IT" sz="2400" dirty="0" smtClean="0">
                <a:solidFill>
                  <a:srgbClr val="404040"/>
                </a:solidFill>
              </a:rPr>
              <a:t>Sicilia: una regione in profonda trasformazione</a:t>
            </a:r>
            <a:endParaRPr lang="it-IT" sz="2400" dirty="0">
              <a:solidFill>
                <a:srgbClr val="404040"/>
              </a:solidFill>
            </a:endParaRPr>
          </a:p>
          <a:p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682196" y="1496009"/>
            <a:ext cx="77590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Rispetto al precedente censimento si registra un 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aumento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 numero delle 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imprese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e, in misura ancora più significativa, delle 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istituzioni non profit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Le 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istituzioni pubbliche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subiscono una 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sensibile contrazione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attribuibile, in buona parte, ai fenomeni di accorpamento e agli interventi legislativi che ne hanno modificato la forma giuridica, da istituzioni di diritto pubblico a istituzioni private.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681416" y="2647015"/>
            <a:ext cx="77590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micro-imprese siciliane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costituiscono il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96,8%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totale. Cresce la presenza di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lavoratori extracomunitari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quote superiori al 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3%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nella provincia di </a:t>
            </a:r>
            <a:r>
              <a:rPr lang="it-I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Siracusa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 la specializzazione nelle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attività agricole manifatturiere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incrementa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quella nella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Sanità e assistenza sociale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Quattro imprese su cinque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rivolgono al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mercato locale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solo il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10%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delle aziende isolane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esportano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all’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estero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La principale fonte di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finanziamento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è il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credito bancario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(42%) a seguire l’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autofinanziamento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(38%).</a:t>
            </a: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681962" y="3986412"/>
            <a:ext cx="77590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profit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siciliano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cresce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due cifre nell’ultimo decennio sia in termini di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unità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 di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addetti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La consistenza dei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volontari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raggiunge le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225 mila unità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(+34,1% rispetto al 2001). Tra le forme giuridiche aumentano sensibilmente le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Fondazioni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le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Cooperative sociali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681956" y="4714568"/>
            <a:ext cx="77590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Anche in Sicilia si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riduce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dimensione della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P.A.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(-24,6% rispetto al 2001).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Oltre la metà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delle istituzioni pubbliche è rappresentata dai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Le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risorse umane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 decennio intercensuario, mette in evidenza una sostanziale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stazionarietà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numero dei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dipendenti pubblici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una forte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lavoratori temporanei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(ex interinali). Inoltre, Il settore  dei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d’Istruzione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 visto incidere profondamente i processi di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ridimensionamento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personale addetto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il settore della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sanità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quello delle sue </a:t>
            </a:r>
            <a:r>
              <a:rPr lang="it-IT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unità locali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6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626695"/>
            <a:ext cx="75517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endParaRPr lang="it-IT" sz="2400" dirty="0" smtClean="0">
              <a:solidFill>
                <a:srgbClr val="505150"/>
              </a:solidFill>
            </a:endParaRPr>
          </a:p>
          <a:p>
            <a:endParaRPr lang="it-IT" sz="2400" dirty="0" smtClean="0">
              <a:solidFill>
                <a:srgbClr val="505150"/>
              </a:solidFill>
            </a:endParaRPr>
          </a:p>
          <a:p>
            <a:endParaRPr lang="it-IT" sz="2400" dirty="0" smtClean="0">
              <a:solidFill>
                <a:srgbClr val="505150"/>
              </a:solidFill>
            </a:endParaRPr>
          </a:p>
          <a:p>
            <a:r>
              <a:rPr lang="it-IT" sz="3200" dirty="0" smtClean="0">
                <a:solidFill>
                  <a:srgbClr val="505150"/>
                </a:solidFill>
              </a:rPr>
              <a:t>GRAZIE PER L’ATTENZIONE</a:t>
            </a:r>
            <a:endParaRPr lang="it-IT" sz="3200" dirty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Istat</a:t>
            </a:r>
            <a:r>
              <a:rPr lang="it-IT" dirty="0">
                <a:solidFill>
                  <a:srgbClr val="505150"/>
                </a:solidFill>
              </a:rPr>
              <a:t>, Ufficio territoriale per la Sicilia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Giuseppe Lecardane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Siracusa, 24/10/2014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 risultati censuari – </a:t>
            </a:r>
            <a:r>
              <a:rPr lang="it-IT" sz="2400" b="1" dirty="0">
                <a:solidFill>
                  <a:srgbClr val="FF0000"/>
                </a:solidFill>
              </a:rPr>
              <a:t>Il Data </a:t>
            </a:r>
            <a:r>
              <a:rPr lang="it-IT" sz="2400" b="1" dirty="0" smtClean="0">
                <a:solidFill>
                  <a:srgbClr val="FF0000"/>
                </a:solidFill>
              </a:rPr>
              <a:t>warehouse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48640" y="1778430"/>
            <a:ext cx="82149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Il Data warehouse </a:t>
            </a:r>
            <a:r>
              <a:rPr lang="it-IT" sz="2000" dirty="0">
                <a:solidFill>
                  <a:srgbClr val="FF0000"/>
                </a:solidFill>
              </a:rPr>
              <a:t>Istat del censimento dell’Industria e dei servizi 2011</a:t>
            </a:r>
          </a:p>
          <a:p>
            <a:endParaRPr lang="it-IT" sz="16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505150"/>
                </a:solidFill>
              </a:rPr>
              <a:t>Il data warehouse del 9° Censimento generale dell’industria e dei servizi 2011 raccoglie il patrimonio informativo relativo alle principali caratteristiche delle imprese, delle istituzioni non profit e delle istituzioni pubbliche, disaggregato a livello territoriale. </a:t>
            </a:r>
            <a:endParaRPr lang="it-IT" dirty="0" smtClean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505150"/>
                </a:solidFill>
              </a:rPr>
              <a:t>Il Censimento, la cui data di riferimento è fissata al 31 dicembre 2011, è articolato in quattro filoni: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	- Archivio </a:t>
            </a:r>
            <a:r>
              <a:rPr lang="it-IT" dirty="0">
                <a:solidFill>
                  <a:srgbClr val="505150"/>
                </a:solidFill>
              </a:rPr>
              <a:t>Statistico delle Imprese Attive (ASIA); 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	- Rilevazione </a:t>
            </a:r>
            <a:r>
              <a:rPr lang="it-IT" dirty="0">
                <a:solidFill>
                  <a:srgbClr val="505150"/>
                </a:solidFill>
              </a:rPr>
              <a:t>sulle istituzioni non profit; 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	- Rilevazione </a:t>
            </a:r>
            <a:r>
              <a:rPr lang="it-IT" dirty="0">
                <a:solidFill>
                  <a:srgbClr val="505150"/>
                </a:solidFill>
              </a:rPr>
              <a:t>sulle istituzioni pubbliche; </a:t>
            </a:r>
          </a:p>
          <a:p>
            <a:r>
              <a:rPr lang="it-IT" dirty="0" smtClean="0">
                <a:solidFill>
                  <a:srgbClr val="505150"/>
                </a:solidFill>
              </a:rPr>
              <a:t>	- Rilevazione </a:t>
            </a:r>
            <a:r>
              <a:rPr lang="it-IT" dirty="0">
                <a:solidFill>
                  <a:srgbClr val="505150"/>
                </a:solidFill>
              </a:rPr>
              <a:t>campionaria sulle imprese</a:t>
            </a:r>
            <a:r>
              <a:rPr lang="it-IT" dirty="0" smtClean="0">
                <a:solidFill>
                  <a:srgbClr val="505150"/>
                </a:solidFill>
              </a:rPr>
              <a:t>.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pPr algn="ctr"/>
            <a:r>
              <a:rPr lang="it-IT" b="1" dirty="0" smtClean="0">
                <a:solidFill>
                  <a:srgbClr val="505150"/>
                </a:solidFill>
              </a:rPr>
              <a:t>http</a:t>
            </a:r>
            <a:r>
              <a:rPr lang="it-IT" b="1" dirty="0">
                <a:solidFill>
                  <a:srgbClr val="505150"/>
                </a:solidFill>
              </a:rPr>
              <a:t>://</a:t>
            </a:r>
            <a:r>
              <a:rPr lang="it-IT" b="1" dirty="0" smtClean="0">
                <a:solidFill>
                  <a:srgbClr val="505150"/>
                </a:solidFill>
              </a:rPr>
              <a:t>dati-censimentoindustriaeservizi.istat.it</a:t>
            </a:r>
            <a:endParaRPr lang="it-IT" b="1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492659" y="3092212"/>
            <a:ext cx="2674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b="1" dirty="0" smtClean="0">
                <a:solidFill>
                  <a:srgbClr val="FFFFFF"/>
                </a:solidFill>
                <a:ea typeface="ＭＳ Ｐゴシック" pitchFamily="34" charset="-128"/>
              </a:rPr>
              <a:t>Il quadro generale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769620" y="2783840"/>
            <a:ext cx="7543800" cy="1008063"/>
            <a:chOff x="769620" y="2783840"/>
            <a:chExt cx="7543800" cy="1008063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769620" y="2783840"/>
              <a:ext cx="7543800" cy="100806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altLang="it-IT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243682" y="3092212"/>
              <a:ext cx="47074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altLang="it-IT" b="1" dirty="0" smtClean="0">
                  <a:solidFill>
                    <a:srgbClr val="FFFFFF"/>
                  </a:solidFill>
                  <a:ea typeface="ＭＳ Ｐゴシック" pitchFamily="34" charset="-128"/>
                </a:rPr>
                <a:t>Il quadro generale del sistema produttivo</a:t>
              </a: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4"/>
            <a:ext cx="7538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Il quadro generale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Il sistema produttivo italiano e siciliano 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(</a:t>
            </a:r>
            <a:r>
              <a:rPr lang="it-IT" sz="2000" i="1" dirty="0" smtClean="0">
                <a:solidFill>
                  <a:srgbClr val="FF0000"/>
                </a:solidFill>
              </a:rPr>
              <a:t>Unità giuridico-economiche e unità locali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85892"/>
              </p:ext>
            </p:extLst>
          </p:nvPr>
        </p:nvGraphicFramePr>
        <p:xfrm>
          <a:off x="265779" y="2364695"/>
          <a:ext cx="8575077" cy="3199338"/>
        </p:xfrm>
        <a:graphic>
          <a:graphicData uri="http://schemas.openxmlformats.org/drawingml/2006/table">
            <a:tbl>
              <a:tblPr/>
              <a:tblGrid>
                <a:gridCol w="1713336"/>
                <a:gridCol w="459052"/>
                <a:gridCol w="893139"/>
                <a:gridCol w="739086"/>
                <a:gridCol w="839870"/>
                <a:gridCol w="730687"/>
                <a:gridCol w="831472"/>
                <a:gridCol w="772681"/>
                <a:gridCol w="856668"/>
                <a:gridCol w="739086"/>
              </a:tblGrid>
              <a:tr h="60742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Imprese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(2011/01)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Istituzioni pubbliche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(2011/01)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Istituzioni non profit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(2011/01)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Totale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(2011/01)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339569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ITALIA - Unità giuridico-economiche = centri decisionali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4.425.950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8,4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12.183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-21,8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301.191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28,0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4.739.324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9,3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93,4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0,3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6,4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100,0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8481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ITALIA - Unità locali = luoghi di lavoro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4.775.856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8,5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95.611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-3,3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347.602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37,2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5.219.069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9,7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73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91,5</a:t>
                      </a: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1,8</a:t>
                      </a: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6,7</a:t>
                      </a: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100,0</a:t>
                      </a: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50624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SICILIA - Unità giuridico-economiche = centri decisionali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271.714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10,1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705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-24,6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19.846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19,3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292.265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10,6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08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93,0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0,2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6,8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100,0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90000" marR="90000" marT="46796" marB="46796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942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SICILIA - Unità locali = luoghi di lavoro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289.464</a:t>
                      </a: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9,6</a:t>
                      </a: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9.194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7,7</a:t>
                      </a: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22.564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25,9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321.222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10,6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18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90,1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2,9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7,0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100,0</a:t>
                      </a: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Il quadro generale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L’evoluzione del </a:t>
            </a:r>
            <a:r>
              <a:rPr lang="it-IT" sz="2400" dirty="0">
                <a:solidFill>
                  <a:srgbClr val="FF0000"/>
                </a:solidFill>
              </a:rPr>
              <a:t>sistema </a:t>
            </a:r>
            <a:r>
              <a:rPr lang="it-IT" sz="2400" dirty="0" smtClean="0">
                <a:solidFill>
                  <a:srgbClr val="FF0000"/>
                </a:solidFill>
              </a:rPr>
              <a:t>produttivo siciliano</a:t>
            </a:r>
          </a:p>
          <a:p>
            <a:r>
              <a:rPr lang="it-IT" sz="2400" dirty="0">
                <a:solidFill>
                  <a:srgbClr val="FF0000"/>
                </a:solidFill>
              </a:rPr>
              <a:t>(</a:t>
            </a:r>
            <a:r>
              <a:rPr lang="it-IT" sz="2400" i="1" dirty="0">
                <a:solidFill>
                  <a:srgbClr val="FF0000"/>
                </a:solidFill>
              </a:rPr>
              <a:t>Unità giuridico-economiche e unità locali</a:t>
            </a:r>
            <a:r>
              <a:rPr lang="it-IT" sz="2400" dirty="0" smtClean="0">
                <a:solidFill>
                  <a:srgbClr val="FF0000"/>
                </a:solidFill>
              </a:rPr>
              <a:t>)  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821515" y="1991340"/>
            <a:ext cx="3343922" cy="3943325"/>
            <a:chOff x="5004048" y="1991340"/>
            <a:chExt cx="3343922" cy="3943325"/>
          </a:xfrm>
        </p:grpSpPr>
        <p:pic>
          <p:nvPicPr>
            <p:cNvPr id="6" name="Immagine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3" b="1773"/>
            <a:stretch/>
          </p:blipFill>
          <p:spPr bwMode="auto">
            <a:xfrm>
              <a:off x="5076056" y="3071460"/>
              <a:ext cx="3271914" cy="2863205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  <a:outerShdw blurRad="50800" dist="50800" dir="5400000" algn="ctr" rotWithShape="0">
                <a:schemeClr val="bg1"/>
              </a:outerShdw>
            </a:effectLst>
          </p:spPr>
        </p:pic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004048" y="1991340"/>
              <a:ext cx="3096344" cy="54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tabLst>
                  <a:tab pos="266700" algn="l"/>
                </a:tabLst>
              </a:pPr>
              <a:r>
                <a:rPr lang="it-IT" sz="1800" b="1" dirty="0" smtClean="0">
                  <a:solidFill>
                    <a:srgbClr val="CC0000"/>
                  </a:solidFill>
                  <a:cs typeface="Arial" charset="0"/>
                </a:rPr>
                <a:t>Unità giuridico- economiche </a:t>
              </a:r>
            </a:p>
            <a:p>
              <a:pPr algn="ctr">
                <a:tabLst>
                  <a:tab pos="266700" algn="l"/>
                </a:tabLst>
              </a:pPr>
              <a:r>
                <a:rPr lang="it-IT" sz="1200" b="1" dirty="0" smtClean="0">
                  <a:solidFill>
                    <a:srgbClr val="CC0000"/>
                  </a:solidFill>
                  <a:cs typeface="Arial" charset="0"/>
                </a:rPr>
                <a:t>(Valori  assoluti, valori %, variazioni % 2011/2001)</a:t>
              </a:r>
              <a:endParaRPr lang="it-IT" sz="1200" b="1" dirty="0">
                <a:solidFill>
                  <a:srgbClr val="CC0000"/>
                </a:solidFill>
                <a:cs typeface="Arial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836282" y="1991340"/>
            <a:ext cx="3384376" cy="3996107"/>
            <a:chOff x="1187624" y="1991340"/>
            <a:chExt cx="3384376" cy="399610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7624" y="2779670"/>
              <a:ext cx="3384376" cy="32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259632" y="1991340"/>
              <a:ext cx="2952328" cy="54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tabLst>
                  <a:tab pos="266700" algn="l"/>
                </a:tabLst>
              </a:pPr>
              <a:r>
                <a:rPr lang="it-IT" sz="1800" b="1" dirty="0" smtClean="0">
                  <a:solidFill>
                    <a:srgbClr val="CC0000"/>
                  </a:solidFill>
                  <a:cs typeface="Arial" charset="0"/>
                </a:rPr>
                <a:t>Unità local</a:t>
              </a:r>
              <a:r>
                <a:rPr lang="it-IT" sz="2000" b="1" dirty="0" smtClean="0">
                  <a:solidFill>
                    <a:srgbClr val="CC0000"/>
                  </a:solidFill>
                  <a:cs typeface="Arial" charset="0"/>
                </a:rPr>
                <a:t>i</a:t>
              </a:r>
            </a:p>
            <a:p>
              <a:pPr algn="ctr">
                <a:tabLst>
                  <a:tab pos="266700" algn="l"/>
                </a:tabLst>
              </a:pPr>
              <a:r>
                <a:rPr lang="it-IT" sz="1200" b="1" dirty="0" smtClean="0">
                  <a:solidFill>
                    <a:srgbClr val="CC0000"/>
                  </a:solidFill>
                  <a:cs typeface="Arial" charset="0"/>
                </a:rPr>
                <a:t>(Valori  assoluti, valori %, variazioni % 2011/2001)</a:t>
              </a:r>
              <a:endParaRPr lang="it-IT" sz="1200" b="1" dirty="0">
                <a:solidFill>
                  <a:srgbClr val="CC0000"/>
                </a:solidFill>
                <a:cs typeface="Arial" charset="0"/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Il quadro generale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Il sistema produttivo italiano e siciliano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(</a:t>
            </a:r>
            <a:r>
              <a:rPr lang="it-IT" sz="2000" i="1" dirty="0">
                <a:solidFill>
                  <a:srgbClr val="FF0000"/>
                </a:solidFill>
              </a:rPr>
              <a:t>Addetti</a:t>
            </a:r>
            <a:r>
              <a:rPr lang="it-IT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01136"/>
              </p:ext>
            </p:extLst>
          </p:nvPr>
        </p:nvGraphicFramePr>
        <p:xfrm>
          <a:off x="268893" y="1985780"/>
          <a:ext cx="8619067" cy="3796954"/>
        </p:xfrm>
        <a:graphic>
          <a:graphicData uri="http://schemas.openxmlformats.org/drawingml/2006/table">
            <a:tbl>
              <a:tblPr/>
              <a:tblGrid>
                <a:gridCol w="1627840"/>
                <a:gridCol w="759760"/>
                <a:gridCol w="821267"/>
                <a:gridCol w="677333"/>
                <a:gridCol w="855133"/>
                <a:gridCol w="685800"/>
                <a:gridCol w="855134"/>
                <a:gridCol w="702733"/>
                <a:gridCol w="922867"/>
                <a:gridCol w="711200"/>
              </a:tblGrid>
              <a:tr h="76424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Imprese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(2011/01)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Istituzioni pubbliche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(2011/01)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Istituzioni non profit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(2011/01)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Totale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(2011/01)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41909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Italia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Addetti Unità giuridico-economiche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(centri decisionali)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rgbClr val="404040"/>
                          </a:solidFill>
                          <a:latin typeface="Arial"/>
                          <a:ea typeface="+mn-ea"/>
                          <a:cs typeface="+mn-cs"/>
                        </a:rPr>
                        <a:t>16.424.086</a:t>
                      </a:r>
                      <a:endParaRPr lang="it-IT" sz="1200" b="0" i="0" u="none" strike="noStrike" kern="1200" dirty="0">
                        <a:solidFill>
                          <a:srgbClr val="40404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rgbClr val="404040"/>
                          </a:solidFill>
                          <a:latin typeface="Arial"/>
                          <a:ea typeface="+mn-ea"/>
                          <a:cs typeface="+mn-cs"/>
                        </a:rPr>
                        <a:t>4,5</a:t>
                      </a:r>
                      <a:endParaRPr lang="it-IT" sz="1200" b="0" i="0" u="none" strike="noStrike" kern="1200" dirty="0">
                        <a:solidFill>
                          <a:srgbClr val="40404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rgbClr val="404040"/>
                          </a:solidFill>
                          <a:latin typeface="Arial"/>
                          <a:ea typeface="+mn-ea"/>
                          <a:cs typeface="+mn-cs"/>
                        </a:rPr>
                        <a:t>2.842.053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rgbClr val="404040"/>
                          </a:solidFill>
                          <a:latin typeface="Arial"/>
                          <a:ea typeface="+mn-ea"/>
                          <a:cs typeface="+mn-cs"/>
                        </a:rPr>
                        <a:t>-11,4</a:t>
                      </a:r>
                      <a:endParaRPr lang="it-IT" sz="1200" b="0" i="0" u="none" strike="noStrike" kern="1200" dirty="0">
                        <a:solidFill>
                          <a:srgbClr val="40404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680.811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404040"/>
                          </a:solidFill>
                          <a:latin typeface="Arial"/>
                        </a:rPr>
                        <a:t>39,4</a:t>
                      </a:r>
                      <a:endParaRPr lang="it-IT" sz="1200" b="0" i="0" u="none" strike="noStrike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19.946.950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rgbClr val="404040"/>
                          </a:solidFill>
                          <a:latin typeface="Arial"/>
                        </a:rPr>
                        <a:t>2,8</a:t>
                      </a:r>
                      <a:endParaRPr lang="it-IT" sz="1200" b="1" i="0" u="none" strike="noStrike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9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82,3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404040"/>
                          </a:solidFill>
                          <a:latin typeface="Arial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14,2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404040"/>
                          </a:solidFill>
                          <a:latin typeface="Arial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404040"/>
                          </a:solidFill>
                          <a:latin typeface="Arial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rgbClr val="404040"/>
                          </a:solidFill>
                          <a:latin typeface="Arial"/>
                        </a:rPr>
                        <a:t>-</a:t>
                      </a:r>
                      <a:endParaRPr lang="it-IT" sz="1200" b="1" i="0" u="none" strike="noStrike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1909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Italia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Addetti Unità locali (luoghi di lavoro)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16.424.086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2.842.053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-11,4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680.811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39,4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19.946.950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2,8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613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82,3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14,2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1909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Sicilia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Addetti Unità giuridico-economiche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(centri decisionali)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721.349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15,6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147.071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0,5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39.668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21,3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908.088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13,1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79,4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16,2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4,4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100,0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19096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Sicilia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Addetti Unità locali (luoghi di lavoro)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790.753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13,8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276.343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-9,5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41.622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20,9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1.108.718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7,1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84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71,3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24,9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3,8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100,0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-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0000" marR="90000" marT="46809" marB="46809" anchor="b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169042" y="6312594"/>
            <a:ext cx="483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 censimenti dell’industria, </a:t>
            </a:r>
            <a:r>
              <a:rPr lang="it-IT" sz="1000" dirty="0" smtClean="0">
                <a:solidFill>
                  <a:srgbClr val="7F7F7F"/>
                </a:solidFill>
              </a:rPr>
              <a:t>delle </a:t>
            </a:r>
            <a:r>
              <a:rPr lang="it-IT" sz="1000" dirty="0">
                <a:solidFill>
                  <a:srgbClr val="7F7F7F"/>
                </a:solidFill>
              </a:rPr>
              <a:t>istituzioni e </a:t>
            </a:r>
            <a:r>
              <a:rPr lang="it-IT" sz="1000" dirty="0" smtClean="0">
                <a:solidFill>
                  <a:srgbClr val="7F7F7F"/>
                </a:solidFill>
              </a:rPr>
              <a:t>del  non </a:t>
            </a:r>
            <a:r>
              <a:rPr lang="it-IT" sz="1000" dirty="0">
                <a:solidFill>
                  <a:srgbClr val="7F7F7F"/>
                </a:solidFill>
              </a:rPr>
              <a:t>profit 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baseline="0" dirty="0" smtClean="0">
                <a:solidFill>
                  <a:srgbClr val="7F7F7F"/>
                </a:solidFill>
              </a:rPr>
              <a:t>Giuseppe </a:t>
            </a:r>
            <a:r>
              <a:rPr lang="it-IT" sz="1000" baseline="0" dirty="0" smtClean="0">
                <a:solidFill>
                  <a:srgbClr val="7F7F7F"/>
                </a:solidFill>
              </a:rPr>
              <a:t>Lecardane – Siracusa, 24/10/2014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entazione vuota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entazione vuota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3742</Words>
  <Application>Microsoft Office PowerPoint</Application>
  <PresentationFormat>Presentazione su schermo (4:3)</PresentationFormat>
  <Paragraphs>1075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allegraf</cp:lastModifiedBy>
  <cp:revision>203</cp:revision>
  <dcterms:created xsi:type="dcterms:W3CDTF">2012-12-11T11:00:35Z</dcterms:created>
  <dcterms:modified xsi:type="dcterms:W3CDTF">2015-02-13T14:35:26Z</dcterms:modified>
</cp:coreProperties>
</file>