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67" r:id="rId4"/>
    <p:sldId id="268" r:id="rId5"/>
    <p:sldId id="280" r:id="rId6"/>
    <p:sldId id="270" r:id="rId7"/>
    <p:sldId id="282" r:id="rId8"/>
    <p:sldId id="272" r:id="rId9"/>
    <p:sldId id="275" r:id="rId10"/>
    <p:sldId id="276" r:id="rId11"/>
    <p:sldId id="277" r:id="rId12"/>
    <p:sldId id="274" r:id="rId13"/>
    <p:sldId id="287" r:id="rId14"/>
    <p:sldId id="288" r:id="rId15"/>
    <p:sldId id="290" r:id="rId16"/>
    <p:sldId id="291" r:id="rId17"/>
    <p:sldId id="292" r:id="rId18"/>
    <p:sldId id="289" r:id="rId19"/>
    <p:sldId id="293" r:id="rId20"/>
  </p:sldIdLst>
  <p:sldSz cx="9144000" cy="6858000" type="screen4x3"/>
  <p:notesSz cx="6810375" cy="99425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FF0000"/>
    <a:srgbClr val="FF9933"/>
    <a:srgbClr val="FFFF00"/>
    <a:srgbClr val="33CC33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 snapToGrid="0" snapToObjects="1">
      <p:cViewPr>
        <p:scale>
          <a:sx n="100" d="100"/>
          <a:sy n="100" d="100"/>
        </p:scale>
        <p:origin x="-210" y="-78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udio\Desktop\bes\elaborazioni%20soddisf_aspi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udio\Desktop\bes\elaborazioni%20soddisf_aspir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udio\Desktop\bes\elaborazioni%20soddisf_aspir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en-US" sz="800"/>
              <a:t>Distribuzione della soddisfazione per la vita in Italia (2012)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600" i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Foglio1!$B$11:$B$21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Foglio1!$C$11:$C$21</c:f>
              <c:numCache>
                <c:formatCode>General</c:formatCode>
                <c:ptCount val="11"/>
                <c:pt idx="0">
                  <c:v>0.8</c:v>
                </c:pt>
                <c:pt idx="1">
                  <c:v>0.4</c:v>
                </c:pt>
                <c:pt idx="2">
                  <c:v>0.8</c:v>
                </c:pt>
                <c:pt idx="3">
                  <c:v>1.5</c:v>
                </c:pt>
                <c:pt idx="4">
                  <c:v>2.6</c:v>
                </c:pt>
                <c:pt idx="5">
                  <c:v>9.1999999999999993</c:v>
                </c:pt>
                <c:pt idx="6">
                  <c:v>15.7</c:v>
                </c:pt>
                <c:pt idx="7">
                  <c:v>26.5</c:v>
                </c:pt>
                <c:pt idx="8">
                  <c:v>26.8</c:v>
                </c:pt>
                <c:pt idx="9">
                  <c:v>7.7</c:v>
                </c:pt>
                <c:pt idx="10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5950848"/>
        <c:axId val="5956736"/>
      </c:barChart>
      <c:catAx>
        <c:axId val="5950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5956736"/>
        <c:crosses val="autoZero"/>
        <c:auto val="1"/>
        <c:lblAlgn val="ctr"/>
        <c:lblOffset val="100"/>
        <c:noMultiLvlLbl val="0"/>
      </c:catAx>
      <c:valAx>
        <c:axId val="595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59508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29729729729731"/>
          <c:y val="0.25653206650831356"/>
          <c:w val="0.34022257551669316"/>
          <c:h val="0.50831353919239908"/>
        </c:manualLayout>
      </c:layout>
      <c:radarChart>
        <c:radarStyle val="filled"/>
        <c:varyColors val="0"/>
        <c:ser>
          <c:idx val="0"/>
          <c:order val="0"/>
          <c:tx>
            <c:strRef>
              <c:f>'ricerca ISS'!$C$15</c:f>
              <c:strCache>
                <c:ptCount val="1"/>
                <c:pt idx="0">
                  <c:v>soddisfazione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cat>
            <c:strRef>
              <c:f>'ricerca ISS'!$B$16:$B$28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ISS'!$C$16:$C$28</c:f>
              <c:numCache>
                <c:formatCode>###0.00</c:formatCode>
                <c:ptCount val="13"/>
                <c:pt idx="0">
                  <c:v>2.8885618166526492</c:v>
                </c:pt>
                <c:pt idx="1">
                  <c:v>3.4040150564617315</c:v>
                </c:pt>
                <c:pt idx="2">
                  <c:v>3.4527673741156888</c:v>
                </c:pt>
                <c:pt idx="3">
                  <c:v>2.8573811509591325</c:v>
                </c:pt>
                <c:pt idx="4">
                  <c:v>3.4698996655518393</c:v>
                </c:pt>
                <c:pt idx="5">
                  <c:v>3.1218189403420942</c:v>
                </c:pt>
                <c:pt idx="6">
                  <c:v>3.2255513940907199</c:v>
                </c:pt>
                <c:pt idx="7">
                  <c:v>2.3043110735418426</c:v>
                </c:pt>
                <c:pt idx="8">
                  <c:v>2.9466221851542951</c:v>
                </c:pt>
                <c:pt idx="9">
                  <c:v>2.2140060896041756</c:v>
                </c:pt>
                <c:pt idx="10">
                  <c:v>2.7522935779816513</c:v>
                </c:pt>
                <c:pt idx="11">
                  <c:v>2.4464882943143813</c:v>
                </c:pt>
                <c:pt idx="12">
                  <c:v>2.0021026072329691</c:v>
                </c:pt>
              </c:numCache>
            </c:numRef>
          </c:val>
        </c:ser>
        <c:ser>
          <c:idx val="1"/>
          <c:order val="1"/>
          <c:tx>
            <c:strRef>
              <c:f>'ricerca ISS'!$D$15</c:f>
              <c:strCache>
                <c:ptCount val="1"/>
                <c:pt idx="0">
                  <c:v>aspirazioni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cat>
            <c:strRef>
              <c:f>'ricerca ISS'!$B$16:$B$28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ISS'!$D$16:$D$28</c:f>
              <c:numCache>
                <c:formatCode>###0.00</c:formatCode>
                <c:ptCount val="13"/>
                <c:pt idx="0">
                  <c:v>2.7289002557544757</c:v>
                </c:pt>
                <c:pt idx="1">
                  <c:v>2.5025423728813561</c:v>
                </c:pt>
                <c:pt idx="2">
                  <c:v>2.5300338409475467</c:v>
                </c:pt>
                <c:pt idx="3">
                  <c:v>2.8782350445481546</c:v>
                </c:pt>
                <c:pt idx="4">
                  <c:v>2.4836933502753071</c:v>
                </c:pt>
                <c:pt idx="5">
                  <c:v>2.7634819532908703</c:v>
                </c:pt>
                <c:pt idx="6">
                  <c:v>2.9775613886536831</c:v>
                </c:pt>
                <c:pt idx="7">
                  <c:v>2.625911625911626</c:v>
                </c:pt>
                <c:pt idx="8">
                  <c:v>3.1011045029736617</c:v>
                </c:pt>
                <c:pt idx="9">
                  <c:v>3.0476190476190474</c:v>
                </c:pt>
                <c:pt idx="10">
                  <c:v>3.0497026338147832</c:v>
                </c:pt>
                <c:pt idx="11">
                  <c:v>3.1411016949152541</c:v>
                </c:pt>
                <c:pt idx="12">
                  <c:v>3.1957173447537475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38240"/>
        <c:axId val="22140032"/>
      </c:radarChart>
      <c:catAx>
        <c:axId val="22138240"/>
        <c:scaling>
          <c:orientation val="minMax"/>
        </c:scaling>
        <c:delete val="0"/>
        <c:axPos val="b"/>
        <c:majorGridlines>
          <c:spPr>
            <a:ln w="18132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2140032"/>
        <c:crosses val="autoZero"/>
        <c:auto val="0"/>
        <c:lblAlgn val="ctr"/>
        <c:lblOffset val="100"/>
        <c:noMultiLvlLbl val="0"/>
      </c:catAx>
      <c:valAx>
        <c:axId val="22140032"/>
        <c:scaling>
          <c:orientation val="minMax"/>
          <c:max val="4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##0.00" sourceLinked="1"/>
        <c:majorTickMark val="none"/>
        <c:minorTickMark val="none"/>
        <c:tickLblPos val="nextTo"/>
        <c:spPr>
          <a:ln w="9525">
            <a:solidFill>
              <a:srgbClr val="000000"/>
            </a:solidFill>
            <a:prstDash val="sysDash"/>
          </a:ln>
        </c:spPr>
        <c:txPr>
          <a:bodyPr/>
          <a:lstStyle/>
          <a:p>
            <a:pPr>
              <a:defRPr sz="500" i="1"/>
            </a:pPr>
            <a:endParaRPr lang="it-IT"/>
          </a:p>
        </c:txPr>
        <c:crossAx val="22138240"/>
        <c:crosses val="autoZero"/>
        <c:crossBetween val="between"/>
        <c:majorUnit val="1"/>
      </c:valAx>
      <c:spPr>
        <a:noFill/>
        <a:ln w="36264">
          <a:noFill/>
        </a:ln>
      </c:spPr>
    </c:plotArea>
    <c:legend>
      <c:legendPos val="b"/>
      <c:layout>
        <c:manualLayout>
          <c:xMode val="edge"/>
          <c:yMode val="edge"/>
          <c:x val="4.133545310015898E-2"/>
          <c:y val="0.90973871733966749"/>
          <c:w val="0.64864864864864868"/>
          <c:h val="9.0261282660332537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Milano</a:t>
            </a:r>
          </a:p>
        </c:rich>
      </c:tx>
      <c:layout/>
      <c:overlay val="0"/>
      <c:spPr>
        <a:solidFill>
          <a:srgbClr val="DEDEE0"/>
        </a:solidFill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'ricerca ISS'!$B$385</c:f>
              <c:strCache>
                <c:ptCount val="1"/>
                <c:pt idx="0">
                  <c:v>soddisfazione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cat>
            <c:strRef>
              <c:f>'ricerca ISS'!$A$386:$A$398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ISS'!$B$386:$B$398</c:f>
              <c:numCache>
                <c:formatCode>###0.00</c:formatCode>
                <c:ptCount val="13"/>
                <c:pt idx="0">
                  <c:v>2.9796334012219958</c:v>
                </c:pt>
                <c:pt idx="1">
                  <c:v>3.2918367346938777</c:v>
                </c:pt>
                <c:pt idx="2">
                  <c:v>3.3671399594320492</c:v>
                </c:pt>
                <c:pt idx="3">
                  <c:v>2.7914979757085021</c:v>
                </c:pt>
                <c:pt idx="4">
                  <c:v>3.3805668016194352</c:v>
                </c:pt>
                <c:pt idx="5">
                  <c:v>3.0507099391480703</c:v>
                </c:pt>
                <c:pt idx="6">
                  <c:v>3.1979797979798001</c:v>
                </c:pt>
                <c:pt idx="7">
                  <c:v>2.2809917355371949</c:v>
                </c:pt>
                <c:pt idx="8">
                  <c:v>2.9149797570850202</c:v>
                </c:pt>
                <c:pt idx="9">
                  <c:v>2.2740899357601707</c:v>
                </c:pt>
                <c:pt idx="10">
                  <c:v>3.1963562753036427</c:v>
                </c:pt>
                <c:pt idx="11">
                  <c:v>2.8886639676113384</c:v>
                </c:pt>
                <c:pt idx="12">
                  <c:v>1.9837067209775965</c:v>
                </c:pt>
              </c:numCache>
            </c:numRef>
          </c:val>
        </c:ser>
        <c:ser>
          <c:idx val="1"/>
          <c:order val="1"/>
          <c:tx>
            <c:strRef>
              <c:f>'ricerca ISS'!$C$385</c:f>
              <c:strCache>
                <c:ptCount val="1"/>
                <c:pt idx="0">
                  <c:v>aspirazioni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cat>
            <c:strRef>
              <c:f>'ricerca ISS'!$A$386:$A$398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ISS'!$C$386:$C$398</c:f>
              <c:numCache>
                <c:formatCode>###0.00</c:formatCode>
                <c:ptCount val="13"/>
                <c:pt idx="0">
                  <c:v>2.5892116182572615</c:v>
                </c:pt>
                <c:pt idx="1">
                  <c:v>2.410309278350518</c:v>
                </c:pt>
                <c:pt idx="2">
                  <c:v>2.4537987679671485</c:v>
                </c:pt>
                <c:pt idx="3">
                  <c:v>2.8333333333333335</c:v>
                </c:pt>
                <c:pt idx="4">
                  <c:v>2.3539094650205761</c:v>
                </c:pt>
                <c:pt idx="5">
                  <c:v>2.7160493827160477</c:v>
                </c:pt>
                <c:pt idx="6">
                  <c:v>2.8870636550307998</c:v>
                </c:pt>
                <c:pt idx="7">
                  <c:v>2.5312499999999969</c:v>
                </c:pt>
                <c:pt idx="8">
                  <c:v>2.9876033057851239</c:v>
                </c:pt>
                <c:pt idx="9">
                  <c:v>3.0480349344978181</c:v>
                </c:pt>
                <c:pt idx="10">
                  <c:v>2.6219008264462809</c:v>
                </c:pt>
                <c:pt idx="11">
                  <c:v>2.8271604938271597</c:v>
                </c:pt>
                <c:pt idx="12">
                  <c:v>3.1621621621621632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44032"/>
        <c:axId val="67245568"/>
      </c:radarChart>
      <c:catAx>
        <c:axId val="6724403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/>
            </a:pPr>
            <a:endParaRPr lang="it-IT"/>
          </a:p>
        </c:txPr>
        <c:crossAx val="67245568"/>
        <c:crosses val="autoZero"/>
        <c:auto val="1"/>
        <c:lblAlgn val="ctr"/>
        <c:lblOffset val="100"/>
        <c:noMultiLvlLbl val="0"/>
      </c:catAx>
      <c:valAx>
        <c:axId val="67245568"/>
        <c:scaling>
          <c:orientation val="minMax"/>
          <c:max val="4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##0.00" sourceLinked="1"/>
        <c:majorTickMark val="none"/>
        <c:minorTickMark val="none"/>
        <c:tickLblPos val="nextTo"/>
        <c:spPr>
          <a:ln>
            <a:prstDash val="sysDash"/>
          </a:ln>
        </c:spPr>
        <c:txPr>
          <a:bodyPr/>
          <a:lstStyle/>
          <a:p>
            <a:pPr>
              <a:defRPr sz="500"/>
            </a:pPr>
            <a:endParaRPr lang="it-IT"/>
          </a:p>
        </c:txPr>
        <c:crossAx val="67244032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sz="1000"/>
              <a:t>Roma</a:t>
            </a:r>
          </a:p>
        </c:rich>
      </c:tx>
      <c:layout>
        <c:manualLayout>
          <c:xMode val="edge"/>
          <c:yMode val="edge"/>
          <c:x val="0.43868171898037717"/>
          <c:y val="2.6153266378225685E-2"/>
        </c:manualLayout>
      </c:layout>
      <c:overlay val="0"/>
      <c:spPr>
        <a:solidFill>
          <a:srgbClr val="DEDEE0"/>
        </a:solidFill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'ricerca ISS'!$B$362</c:f>
              <c:strCache>
                <c:ptCount val="1"/>
                <c:pt idx="0">
                  <c:v>soddisfazione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cat>
            <c:strRef>
              <c:f>'ricerca ISS'!$A$363:$A$375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ISS'!$B$363:$B$375</c:f>
              <c:numCache>
                <c:formatCode>###0.00</c:formatCode>
                <c:ptCount val="13"/>
                <c:pt idx="0">
                  <c:v>2.9280575539568345</c:v>
                </c:pt>
                <c:pt idx="1">
                  <c:v>3.3904761904761873</c:v>
                </c:pt>
                <c:pt idx="2">
                  <c:v>3.4526066350710862</c:v>
                </c:pt>
                <c:pt idx="3">
                  <c:v>2.8361045130641327</c:v>
                </c:pt>
                <c:pt idx="4">
                  <c:v>3.5155131264916468</c:v>
                </c:pt>
                <c:pt idx="5">
                  <c:v>3.1690476190476189</c:v>
                </c:pt>
                <c:pt idx="6">
                  <c:v>3.2109004739336471</c:v>
                </c:pt>
                <c:pt idx="7">
                  <c:v>2.1913875598086148</c:v>
                </c:pt>
                <c:pt idx="8">
                  <c:v>2.9099526066350707</c:v>
                </c:pt>
                <c:pt idx="9">
                  <c:v>2.2524038461538463</c:v>
                </c:pt>
                <c:pt idx="10">
                  <c:v>3.1187648456057011</c:v>
                </c:pt>
                <c:pt idx="11">
                  <c:v>3.088516746411488</c:v>
                </c:pt>
                <c:pt idx="12">
                  <c:v>2.0023923444976082</c:v>
                </c:pt>
              </c:numCache>
            </c:numRef>
          </c:val>
        </c:ser>
        <c:ser>
          <c:idx val="1"/>
          <c:order val="1"/>
          <c:tx>
            <c:strRef>
              <c:f>'ricerca ISS'!$C$362</c:f>
              <c:strCache>
                <c:ptCount val="1"/>
                <c:pt idx="0">
                  <c:v>aspirazioni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cat>
            <c:strRef>
              <c:f>'ricerca ISS'!$A$363:$A$375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ISS'!$C$363:$C$375</c:f>
              <c:numCache>
                <c:formatCode>###0.00</c:formatCode>
                <c:ptCount val="13"/>
                <c:pt idx="0">
                  <c:v>2.8089330024813925</c:v>
                </c:pt>
                <c:pt idx="1">
                  <c:v>2.5594059405940577</c:v>
                </c:pt>
                <c:pt idx="2">
                  <c:v>2.6271604938271604</c:v>
                </c:pt>
                <c:pt idx="3">
                  <c:v>2.9653465346534631</c:v>
                </c:pt>
                <c:pt idx="4">
                  <c:v>2.5074257425742599</c:v>
                </c:pt>
                <c:pt idx="5">
                  <c:v>2.8074074074074082</c:v>
                </c:pt>
                <c:pt idx="6">
                  <c:v>3</c:v>
                </c:pt>
                <c:pt idx="7">
                  <c:v>2.5213032581453669</c:v>
                </c:pt>
                <c:pt idx="8">
                  <c:v>3.1633663366336635</c:v>
                </c:pt>
                <c:pt idx="9">
                  <c:v>3.1228070175438587</c:v>
                </c:pt>
                <c:pt idx="10">
                  <c:v>2.8174999999999977</c:v>
                </c:pt>
                <c:pt idx="11">
                  <c:v>2.7920792079207919</c:v>
                </c:pt>
                <c:pt idx="12">
                  <c:v>3.1974999999999998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74624"/>
        <c:axId val="67276160"/>
      </c:radarChart>
      <c:catAx>
        <c:axId val="6727462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/>
            </a:pPr>
            <a:endParaRPr lang="it-IT"/>
          </a:p>
        </c:txPr>
        <c:crossAx val="67276160"/>
        <c:crosses val="autoZero"/>
        <c:auto val="1"/>
        <c:lblAlgn val="ctr"/>
        <c:lblOffset val="100"/>
        <c:noMultiLvlLbl val="0"/>
      </c:catAx>
      <c:valAx>
        <c:axId val="67276160"/>
        <c:scaling>
          <c:orientation val="minMax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##0.00" sourceLinked="1"/>
        <c:majorTickMark val="none"/>
        <c:minorTickMark val="none"/>
        <c:tickLblPos val="nextTo"/>
        <c:spPr>
          <a:ln>
            <a:prstDash val="sysDash"/>
          </a:ln>
        </c:spPr>
        <c:txPr>
          <a:bodyPr/>
          <a:lstStyle/>
          <a:p>
            <a:pPr>
              <a:defRPr sz="500"/>
            </a:pPr>
            <a:endParaRPr lang="it-IT"/>
          </a:p>
        </c:txPr>
        <c:crossAx val="67274624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sz="1000"/>
              <a:t>Cosenza</a:t>
            </a:r>
          </a:p>
        </c:rich>
      </c:tx>
      <c:layout/>
      <c:overlay val="0"/>
      <c:spPr>
        <a:solidFill>
          <a:srgbClr val="DEDEE0"/>
        </a:solidFill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'ricerca ISS'!$B$416</c:f>
              <c:strCache>
                <c:ptCount val="1"/>
                <c:pt idx="0">
                  <c:v>soddisfazione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cat>
            <c:strRef>
              <c:f>'ricerca ISS'!$A$417:$A$429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ISS'!$B$417:$B$429</c:f>
              <c:numCache>
                <c:formatCode>###0.00</c:formatCode>
                <c:ptCount val="13"/>
                <c:pt idx="0">
                  <c:v>2.8412017167381975</c:v>
                </c:pt>
                <c:pt idx="1">
                  <c:v>3.3262260127931769</c:v>
                </c:pt>
                <c:pt idx="2">
                  <c:v>3.3667377398720681</c:v>
                </c:pt>
                <c:pt idx="3">
                  <c:v>2.7377398720682327</c:v>
                </c:pt>
                <c:pt idx="4">
                  <c:v>3.3888888888888866</c:v>
                </c:pt>
                <c:pt idx="5">
                  <c:v>3.0490405117270791</c:v>
                </c:pt>
                <c:pt idx="6">
                  <c:v>3.1343283582089581</c:v>
                </c:pt>
                <c:pt idx="7">
                  <c:v>2.3698924731182753</c:v>
                </c:pt>
                <c:pt idx="8">
                  <c:v>2.7142857142857144</c:v>
                </c:pt>
                <c:pt idx="9">
                  <c:v>1.8981481481481481</c:v>
                </c:pt>
                <c:pt idx="10">
                  <c:v>2.5074626865671643</c:v>
                </c:pt>
                <c:pt idx="11">
                  <c:v>2.1260683760683761</c:v>
                </c:pt>
                <c:pt idx="12">
                  <c:v>1.9546436285097204</c:v>
                </c:pt>
              </c:numCache>
            </c:numRef>
          </c:val>
        </c:ser>
        <c:ser>
          <c:idx val="1"/>
          <c:order val="1"/>
          <c:tx>
            <c:strRef>
              <c:f>'ricerca ISS'!$C$416</c:f>
              <c:strCache>
                <c:ptCount val="1"/>
                <c:pt idx="0">
                  <c:v>aspirazioni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cat>
            <c:strRef>
              <c:f>'ricerca ISS'!$A$417:$A$429</c:f>
              <c:strCache>
                <c:ptCount val="13"/>
                <c:pt idx="0">
                  <c:v>aspetto estetico</c:v>
                </c:pt>
                <c:pt idx="1">
                  <c:v>rapporti in famiglia</c:v>
                </c:pt>
                <c:pt idx="2">
                  <c:v>abitazione</c:v>
                </c:pt>
                <c:pt idx="3">
                  <c:v>vita sentimentale</c:v>
                </c:pt>
                <c:pt idx="4">
                  <c:v>rapporti amicali</c:v>
                </c:pt>
                <c:pt idx="5">
                  <c:v>tempo libero</c:v>
                </c:pt>
                <c:pt idx="6">
                  <c:v>istruzione</c:v>
                </c:pt>
                <c:pt idx="7">
                  <c:v>partecipazione associativa</c:v>
                </c:pt>
                <c:pt idx="8">
                  <c:v>disponibilità economica</c:v>
                </c:pt>
                <c:pt idx="9">
                  <c:v>situazione lavorativa</c:v>
                </c:pt>
                <c:pt idx="10">
                  <c:v>città in cui vive</c:v>
                </c:pt>
                <c:pt idx="11">
                  <c:v>servizi città</c:v>
                </c:pt>
                <c:pt idx="12">
                  <c:v>funzionamento democrazia</c:v>
                </c:pt>
              </c:strCache>
            </c:strRef>
          </c:cat>
          <c:val>
            <c:numRef>
              <c:f>'ricerca ISS'!$C$417:$C$429</c:f>
              <c:numCache>
                <c:formatCode>###0.00</c:formatCode>
                <c:ptCount val="13"/>
                <c:pt idx="0">
                  <c:v>2.7580993520518384</c:v>
                </c:pt>
                <c:pt idx="1">
                  <c:v>2.6206896551724164</c:v>
                </c:pt>
                <c:pt idx="2">
                  <c:v>2.5324675324675332</c:v>
                </c:pt>
                <c:pt idx="3">
                  <c:v>2.8782608695652168</c:v>
                </c:pt>
                <c:pt idx="4">
                  <c:v>2.5741935483871017</c:v>
                </c:pt>
                <c:pt idx="5">
                  <c:v>2.7331887201735356</c:v>
                </c:pt>
                <c:pt idx="6">
                  <c:v>2.8744588744588699</c:v>
                </c:pt>
                <c:pt idx="7">
                  <c:v>2.722707423580784</c:v>
                </c:pt>
                <c:pt idx="8">
                  <c:v>3.0585683297180015</c:v>
                </c:pt>
                <c:pt idx="9">
                  <c:v>2.9746543778801837</c:v>
                </c:pt>
                <c:pt idx="10">
                  <c:v>3.1573275862068995</c:v>
                </c:pt>
                <c:pt idx="11">
                  <c:v>3.2133620689655205</c:v>
                </c:pt>
                <c:pt idx="12">
                  <c:v>3.0543478260869588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60256"/>
        <c:axId val="68961792"/>
      </c:radarChart>
      <c:catAx>
        <c:axId val="6896025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/>
            </a:pPr>
            <a:endParaRPr lang="it-IT"/>
          </a:p>
        </c:txPr>
        <c:crossAx val="68961792"/>
        <c:crosses val="autoZero"/>
        <c:auto val="1"/>
        <c:lblAlgn val="ctr"/>
        <c:lblOffset val="100"/>
        <c:noMultiLvlLbl val="0"/>
      </c:catAx>
      <c:valAx>
        <c:axId val="68961792"/>
        <c:scaling>
          <c:orientation val="minMax"/>
          <c:max val="4"/>
          <c:min val="1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##0.00" sourceLinked="1"/>
        <c:majorTickMark val="none"/>
        <c:minorTickMark val="none"/>
        <c:tickLblPos val="nextTo"/>
        <c:spPr>
          <a:ln>
            <a:prstDash val="sysDash"/>
          </a:ln>
        </c:spPr>
        <c:txPr>
          <a:bodyPr/>
          <a:lstStyle/>
          <a:p>
            <a:pPr>
              <a:defRPr sz="500"/>
            </a:pPr>
            <a:endParaRPr lang="it-IT"/>
          </a:p>
        </c:txPr>
        <c:crossAx val="68960256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sz="900" b="1"/>
          </a:pPr>
          <a:endParaRPr lang="it-IT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8F2774-217B-4591-B5E1-145ADEC1A9BB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9DAF60-D64A-4F09-9E25-BCA158B85C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5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77CEE3-64ED-49DD-9972-79B04F585848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A3CC1-B3DB-489F-902A-C9FB7D1462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8FC9E4-804B-4896-A479-1303A75601BE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7C84A4-FA0D-40BB-BF42-F270955BA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040CF9-A00E-4276-B79F-60876DEC3639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CA3C8C-11A3-4B3B-BF7A-EF5F5CD1DC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76E75E-73BB-499E-BC5F-574F1487CA0D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50EA01-4727-46BC-B0A0-E4B8A77B86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051D2D-883D-4E7F-97EB-F562ACE80B9F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F23F6E-BA60-45BF-BC6F-A355A1B6C7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28410-7C61-42DF-B782-11D6AA255E71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33F389-4E47-4E0D-8E02-E23320A461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57E184-8EF6-4958-9B0F-D06A45034462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0F01C2-F43E-4325-BF4F-3BCDB02D65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E8363C-2DDE-4910-AD51-DABF3569871E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B5E99C-8CB4-49A3-8DFA-B2269ED02F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C45944-32FC-47D5-8AD9-655BC509B480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7784C2-0545-4ADB-B179-1FBBAA77DE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E1FB97-7665-45F4-BDDF-BD14C79917A3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FC71C1-2DC6-4504-BD8D-321929959D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803DE3-854C-433A-AD88-E29193C9972C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C234D3-A9A9-4EE5-8CED-5D887416C3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60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58088" y="6253163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4"/>
          <p:cNvSpPr txBox="1">
            <a:spLocks noChangeArrowheads="1"/>
          </p:cNvSpPr>
          <p:nvPr/>
        </p:nvSpPr>
        <p:spPr bwMode="auto">
          <a:xfrm>
            <a:off x="682625" y="1627188"/>
            <a:ext cx="4081463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 dirty="0" smtClean="0">
              <a:solidFill>
                <a:srgbClr val="7F142A"/>
              </a:solidFill>
            </a:endParaRPr>
          </a:p>
          <a:p>
            <a:r>
              <a:rPr lang="it-IT" sz="2800" dirty="0">
                <a:solidFill>
                  <a:srgbClr val="505150"/>
                </a:solidFill>
                <a:latin typeface="+mn-lt"/>
                <a:cs typeface="+mn-cs"/>
              </a:rPr>
              <a:t>Il </a:t>
            </a:r>
            <a:r>
              <a:rPr lang="it-IT" sz="2800" dirty="0" err="1">
                <a:solidFill>
                  <a:srgbClr val="505150"/>
                </a:solidFill>
                <a:latin typeface="+mn-lt"/>
                <a:cs typeface="+mn-cs"/>
              </a:rPr>
              <a:t>Bes</a:t>
            </a:r>
            <a:r>
              <a:rPr lang="it-IT" sz="2800" dirty="0">
                <a:solidFill>
                  <a:srgbClr val="505150"/>
                </a:solidFill>
                <a:latin typeface="+mn-lt"/>
                <a:cs typeface="+mn-cs"/>
              </a:rPr>
              <a:t> dei giovani</a:t>
            </a:r>
          </a:p>
          <a:p>
            <a:r>
              <a:rPr lang="it-IT" sz="2800" dirty="0">
                <a:solidFill>
                  <a:srgbClr val="505150"/>
                </a:solidFill>
                <a:latin typeface="+mn-lt"/>
                <a:cs typeface="+mn-cs"/>
              </a:rPr>
              <a:t>Uno studio micro-generazionale</a:t>
            </a:r>
          </a:p>
          <a:p>
            <a:endParaRPr lang="it-IT" dirty="0">
              <a:solidFill>
                <a:srgbClr val="7F142A"/>
              </a:solidFill>
            </a:endParaRPr>
          </a:p>
          <a:p>
            <a:endParaRPr lang="it-IT" dirty="0" smtClean="0">
              <a:solidFill>
                <a:srgbClr val="7F142A"/>
              </a:solidFill>
            </a:endParaRPr>
          </a:p>
          <a:p>
            <a:endParaRPr lang="it-IT" dirty="0" smtClean="0">
              <a:solidFill>
                <a:srgbClr val="7F142A"/>
              </a:solidFill>
            </a:endParaRPr>
          </a:p>
          <a:p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Francesco Gaudio: «L’approccio»</a:t>
            </a:r>
          </a:p>
          <a:p>
            <a:endParaRPr lang="it-IT" sz="1300" b="1" dirty="0" smtClean="0">
              <a:solidFill>
                <a:srgbClr val="7F142A"/>
              </a:solidFill>
            </a:endParaRPr>
          </a:p>
          <a:p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Franco  </a:t>
            </a:r>
            <a:r>
              <a:rPr lang="it-IT" dirty="0" err="1">
                <a:solidFill>
                  <a:srgbClr val="505150"/>
                </a:solidFill>
                <a:latin typeface="+mn-lt"/>
                <a:cs typeface="+mn-cs"/>
              </a:rPr>
              <a:t>Quintieri</a:t>
            </a:r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: «Il Programma» </a:t>
            </a:r>
          </a:p>
          <a:p>
            <a:endParaRPr lang="it-I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1400" b="1" dirty="0" smtClean="0">
                <a:solidFill>
                  <a:srgbClr val="505150"/>
                </a:solidFill>
                <a:latin typeface="+mn-lt"/>
                <a:cs typeface="+mn-cs"/>
              </a:rPr>
              <a:t>Catanzaro</a:t>
            </a:r>
            <a:r>
              <a:rPr lang="it-IT" sz="1400" b="1" dirty="0">
                <a:solidFill>
                  <a:srgbClr val="505150"/>
                </a:solidFill>
                <a:latin typeface="+mn-lt"/>
                <a:cs typeface="+mn-cs"/>
              </a:rPr>
              <a:t>, 22 ottobre 2014</a:t>
            </a:r>
          </a:p>
        </p:txBody>
      </p:sp>
      <p:pic>
        <p:nvPicPr>
          <p:cNvPr id="14338" name="Immagine 1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928688"/>
            <a:ext cx="31353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LOGO_Bes giov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96875"/>
            <a:ext cx="12160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698500" y="73025"/>
            <a:ext cx="4647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Mappa del “benessere soggettivo”: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divari </a:t>
            </a:r>
            <a:r>
              <a:rPr lang="it-IT" altLang="it-IT" sz="1400" b="1" dirty="0">
                <a:solidFill>
                  <a:schemeClr val="bg1"/>
                </a:solidFill>
              </a:rPr>
              <a:t>territoriali </a:t>
            </a:r>
            <a:br>
              <a:rPr lang="it-IT" alt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182687" y="7621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645739" y="838300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1751013" y="2999110"/>
          <a:ext cx="48382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Rectangle 6"/>
          <p:cNvSpPr>
            <a:spLocks noChangeArrowheads="1"/>
          </p:cNvSpPr>
          <p:nvPr/>
        </p:nvSpPr>
        <p:spPr bwMode="auto">
          <a:xfrm>
            <a:off x="698500" y="73025"/>
            <a:ext cx="5997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Mappa del “benessere soggettivo”:  status (competenze “informali”)</a:t>
            </a:r>
            <a:br>
              <a:rPr lang="it-IT" alt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6092" name="Object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5291805"/>
              </p:ext>
            </p:extLst>
          </p:nvPr>
        </p:nvGraphicFramePr>
        <p:xfrm>
          <a:off x="457195" y="588964"/>
          <a:ext cx="504000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Grafico" r:id="rId3" imgW="7048426" imgH="3543418" progId="Excel.Chart.8">
                  <p:embed/>
                </p:oleObj>
              </mc:Choice>
              <mc:Fallback>
                <p:oleObj name="Grafico" r:id="rId3" imgW="7048426" imgH="3543418" progId="Excel.Chart.8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5" y="588964"/>
                        <a:ext cx="5040000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30854151"/>
              </p:ext>
            </p:extLst>
          </p:nvPr>
        </p:nvGraphicFramePr>
        <p:xfrm>
          <a:off x="3305175" y="3357568"/>
          <a:ext cx="504000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6" name="Grafico" r:id="rId5" imgW="7048426" imgH="3648152" progId="Excel.Chart.8">
                  <p:embed/>
                </p:oleObj>
              </mc:Choice>
              <mc:Fallback>
                <p:oleObj name="Grafico" r:id="rId5" imgW="7048426" imgH="3648152" progId="Excel.Chart.8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357568"/>
                        <a:ext cx="5040000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LogoGis201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asellaDiTesto 5"/>
          <p:cNvSpPr txBox="1">
            <a:spLocks noChangeArrowheads="1"/>
          </p:cNvSpPr>
          <p:nvPr/>
        </p:nvSpPr>
        <p:spPr bwMode="auto">
          <a:xfrm>
            <a:off x="682625" y="2035175"/>
            <a:ext cx="4483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Approccio </a:t>
            </a:r>
            <a:r>
              <a:rPr lang="it-IT" dirty="0" smtClean="0">
                <a:solidFill>
                  <a:srgbClr val="505150"/>
                </a:solidFill>
              </a:rPr>
              <a:t>(</a:t>
            </a:r>
            <a:r>
              <a:rPr lang="it-IT" dirty="0">
                <a:solidFill>
                  <a:srgbClr val="505150"/>
                </a:solidFill>
              </a:rPr>
              <a:t>F. Gaudio)</a:t>
            </a:r>
          </a:p>
          <a:p>
            <a:pPr marL="342900" indent="-342900">
              <a:buFont typeface="Arial" charset="0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it-IT" b="1" dirty="0">
                <a:solidFill>
                  <a:srgbClr val="9E0000"/>
                </a:solidFill>
              </a:rPr>
              <a:t>Programma </a:t>
            </a:r>
            <a:r>
              <a:rPr lang="it-IT" b="1" dirty="0" smtClean="0">
                <a:solidFill>
                  <a:srgbClr val="9E0000"/>
                </a:solidFill>
              </a:rPr>
              <a:t>(</a:t>
            </a:r>
            <a:r>
              <a:rPr lang="it-IT" b="1" dirty="0">
                <a:solidFill>
                  <a:srgbClr val="9E0000"/>
                </a:solidFill>
              </a:rPr>
              <a:t>F. </a:t>
            </a:r>
            <a:r>
              <a:rPr lang="it-IT" b="1" dirty="0" err="1">
                <a:solidFill>
                  <a:srgbClr val="9E0000"/>
                </a:solidFill>
              </a:rPr>
              <a:t>Quintieri</a:t>
            </a:r>
            <a:r>
              <a:rPr lang="it-IT" b="1" dirty="0">
                <a:solidFill>
                  <a:srgbClr val="9E0000"/>
                </a:solidFill>
              </a:rPr>
              <a:t>)</a:t>
            </a:r>
          </a:p>
          <a:p>
            <a:pPr marL="342900" indent="-342900">
              <a:buFont typeface="Arial" charset="0"/>
              <a:buAutoNum type="arabicPeriod"/>
            </a:pPr>
            <a:endParaRPr lang="it-IT" dirty="0">
              <a:solidFill>
                <a:srgbClr val="9E0000"/>
              </a:solidFill>
            </a:endParaRPr>
          </a:p>
        </p:txBody>
      </p:sp>
      <p:pic>
        <p:nvPicPr>
          <p:cNvPr id="49155" name="Immagine 8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LOGO_Bes giov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92113"/>
            <a:ext cx="12160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magine 5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197"/>
          <p:cNvSpPr>
            <a:spLocks noChangeArrowheads="1"/>
          </p:cNvSpPr>
          <p:nvPr/>
        </p:nvSpPr>
        <p:spPr bwMode="auto">
          <a:xfrm>
            <a:off x="654050" y="824468"/>
            <a:ext cx="38266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>
              <a:buFont typeface="Arial" charset="0"/>
              <a:buNone/>
            </a:pPr>
            <a:r>
              <a:rPr lang="it-IT" b="1" dirty="0">
                <a:solidFill>
                  <a:schemeClr val="bg1"/>
                </a:solidFill>
              </a:rPr>
              <a:t>Dominio: Istruzione e formazione</a:t>
            </a:r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48029"/>
              </p:ext>
            </p:extLst>
          </p:nvPr>
        </p:nvGraphicFramePr>
        <p:xfrm>
          <a:off x="560388" y="1450975"/>
          <a:ext cx="8118475" cy="3843021"/>
        </p:xfrm>
        <a:graphic>
          <a:graphicData uri="http://schemas.openxmlformats.org/drawingml/2006/table">
            <a:tbl>
              <a:tblPr/>
              <a:tblGrid>
                <a:gridCol w="393700"/>
                <a:gridCol w="2095500"/>
                <a:gridCol w="3025775"/>
                <a:gridCol w="1325562"/>
                <a:gridCol w="1277938"/>
              </a:tblGrid>
              <a:tr h="42703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Dimensioni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Indicatori “oggettivi”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Indicatori soggettivi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(Bes dei giovani)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Consultazione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Misurazione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Progetto di vita personale (formativo e/o lavorativo)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Quota di giovani che non lavorano e non studiano (NEET)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è importante per te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(1-10)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sei soddisfatto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(1-10)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vorresti migliorare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(1-10)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Percorso formativo e di studi adeguato (precoce, continuo, senza interruzioni)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Tasso di partecipazione alla scuola dell’infanzia; persone di 25-64 anni che hanno partecipato ad attività di istruzione e formazione; tasso di uscita precoce dal sistema di istruzione e formazione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Livello di competenza della popolazione (capitale umano)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Quota di persone di 25-64 anni con almeno il diploma superiore; quota di persone di 30-34 anni che hanno conseguito un titolo universitario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Acquisizione di competenze fondamentali nel percorso di studi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Livello di competenza alfabetica degli studenti; Livello di competenza numerica degli studenti; Quota di persone con alti livelli di competenza informatica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Partecipazione ad attività culturali (competenze “informali”)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Indicatore sintetico del livello di partecipazione culturale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Altro (specificare) (*)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750888" y="26988"/>
            <a:ext cx="7270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1400" b="1" dirty="0">
                <a:solidFill>
                  <a:schemeClr val="bg1"/>
                </a:solidFill>
              </a:rPr>
              <a:t>Rilevazione statistica: come si coniuga oggettività e soggettività</a:t>
            </a:r>
          </a:p>
        </p:txBody>
      </p:sp>
    </p:spTree>
    <p:extLst>
      <p:ext uri="{BB962C8B-B14F-4D97-AF65-F5344CB8AC3E}">
        <p14:creationId xmlns:p14="http://schemas.microsoft.com/office/powerpoint/2010/main" val="145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magine 8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1168400" y="639763"/>
            <a:ext cx="6721475" cy="14938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85775" algn="l"/>
                <a:tab pos="6784975" algn="l"/>
              </a:tabLst>
            </a:pPr>
            <a:r>
              <a:rPr lang="it-IT" sz="1200" b="1" dirty="0">
                <a:cs typeface="Times New Roman" pitchFamily="18" charset="0"/>
              </a:rPr>
              <a:t>II- ISTRUZIONE E FORMAZIONE</a:t>
            </a:r>
            <a:endParaRPr lang="it-IT" sz="1200" b="1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i="1" u="sng" dirty="0">
                <a:cs typeface="Times New Roman" pitchFamily="18" charset="0"/>
              </a:rPr>
              <a:t>Di seguito ti indichiamo diversi aspetti connessi al tema DELL’ISTRUZIONE E FORMAZIONE. </a:t>
            </a:r>
            <a:endParaRPr lang="it-IT" sz="1000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i="1" u="sng" dirty="0">
                <a:cs typeface="Times New Roman" pitchFamily="18" charset="0"/>
              </a:rPr>
              <a:t>Per ciascuno di questi ci puoi indicare:</a:t>
            </a:r>
            <a:endParaRPr lang="it-IT" sz="1000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b="1" i="1" dirty="0">
                <a:cs typeface="Times New Roman" pitchFamily="18" charset="0"/>
              </a:rPr>
              <a:t>1) Quanto è importante per te?</a:t>
            </a:r>
            <a:endParaRPr lang="it-IT" sz="1000" b="1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b="1" i="1" dirty="0">
                <a:cs typeface="Times New Roman" pitchFamily="18" charset="0"/>
              </a:rPr>
              <a:t>2) quanto sei soddisfatto rispetto alla tua esperienza diretta?</a:t>
            </a:r>
            <a:endParaRPr lang="it-IT" sz="1000" b="1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b="1" i="1" dirty="0">
                <a:cs typeface="Times New Roman" pitchFamily="18" charset="0"/>
              </a:rPr>
              <a:t>3) quanto vorresti migliorare rispetto alla situazione attuale?</a:t>
            </a:r>
            <a:endParaRPr lang="it-IT" sz="1000" b="1" dirty="0"/>
          </a:p>
          <a:p>
            <a:pPr eaLnBrk="0" hangingPunct="0">
              <a:tabLst>
                <a:tab pos="485775" algn="l"/>
                <a:tab pos="6784975" algn="l"/>
              </a:tabLst>
            </a:pPr>
            <a:r>
              <a:rPr lang="it-IT" sz="1000" i="1" dirty="0">
                <a:cs typeface="Times New Roman" pitchFamily="18" charset="0"/>
              </a:rPr>
              <a:t>Rispondi a ciascun aspetto indicando ogni volta un punteggio da 1 a 10, dove 1 corrisponde al livello minimo (bassa importanza, bassa soddisfazione, etc.) e 10 al livello massimo (alta importanza, alta soddisfazione, </a:t>
            </a:r>
            <a:r>
              <a:rPr lang="it-IT" sz="1000" i="1" dirty="0" err="1">
                <a:cs typeface="Times New Roman" pitchFamily="18" charset="0"/>
              </a:rPr>
              <a:t>etc</a:t>
            </a:r>
            <a:r>
              <a:rPr lang="it-IT" sz="1000" i="1" dirty="0">
                <a:cs typeface="Times New Roman" pitchFamily="18" charset="0"/>
              </a:rPr>
              <a:t>). Ti chiediamo di soffermarti e di riflettere attentamente sulle risposte che fornirai su ciascun punto indicato. </a:t>
            </a:r>
            <a:endParaRPr lang="it-IT" sz="1000" dirty="0"/>
          </a:p>
        </p:txBody>
      </p:sp>
      <p:graphicFrame>
        <p:nvGraphicFramePr>
          <p:cNvPr id="93421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02705"/>
              </p:ext>
            </p:extLst>
          </p:nvPr>
        </p:nvGraphicFramePr>
        <p:xfrm>
          <a:off x="923925" y="2370138"/>
          <a:ext cx="7419975" cy="2819400"/>
        </p:xfrm>
        <a:graphic>
          <a:graphicData uri="http://schemas.openxmlformats.org/drawingml/2006/table">
            <a:tbl>
              <a:tblPr/>
              <a:tblGrid>
                <a:gridCol w="255588"/>
                <a:gridCol w="3152775"/>
                <a:gridCol w="1335087"/>
                <a:gridCol w="1282700"/>
                <a:gridCol w="1393825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è IMPORTANTE per te</a:t>
                      </a:r>
                      <a:endParaRPr kumimoji="0" lang="it-IT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(1-10)</a:t>
                      </a:r>
                      <a:endParaRPr kumimoji="0" 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sei SODDISFATTO</a:t>
                      </a:r>
                      <a:endParaRPr kumimoji="0" lang="it-IT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(1-10)</a:t>
                      </a:r>
                      <a:endParaRPr kumimoji="0" 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Quanto vorresti MIGLIORARE</a:t>
                      </a:r>
                      <a:endParaRPr kumimoji="0" lang="it-IT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(1-10)</a:t>
                      </a:r>
                      <a:endParaRPr kumimoji="0" 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Progetto di vita personale (formativo e/o lavorativo)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Percorso di studi adeguato (precoce e senza interruzioni)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Estensione del percorso di studi (oltre l’obbligo)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Acquisizione di competenze adeguate nel percorso di studi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Partecipazione ad attività culturali (competenze “informali”)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Altro (specificare) (*)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877" name="Text Box 238"/>
          <p:cNvSpPr txBox="1">
            <a:spLocks noChangeArrowheads="1"/>
          </p:cNvSpPr>
          <p:nvPr/>
        </p:nvSpPr>
        <p:spPr bwMode="auto">
          <a:xfrm>
            <a:off x="723900" y="1588"/>
            <a:ext cx="4233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b="1" dirty="0">
                <a:solidFill>
                  <a:schemeClr val="bg1"/>
                </a:solidFill>
              </a:rPr>
              <a:t>Questionario di rilevazione</a:t>
            </a:r>
          </a:p>
        </p:txBody>
      </p:sp>
      <p:sp>
        <p:nvSpPr>
          <p:cNvPr id="77878" name="Text Box 239"/>
          <p:cNvSpPr txBox="1">
            <a:spLocks noChangeArrowheads="1"/>
          </p:cNvSpPr>
          <p:nvPr/>
        </p:nvSpPr>
        <p:spPr bwMode="auto">
          <a:xfrm>
            <a:off x="812800" y="5399088"/>
            <a:ext cx="7645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it-IT" sz="1000" dirty="0" err="1" smtClean="0"/>
              <a:t>N.b.</a:t>
            </a:r>
            <a:r>
              <a:rPr lang="it-IT" sz="1000" dirty="0" smtClean="0"/>
              <a:t> Fra </a:t>
            </a:r>
            <a:r>
              <a:rPr lang="it-IT" sz="1000" dirty="0"/>
              <a:t>gli item relativi ai diversi domini è previsto l’inserimento di domande con formulazione che non utilizzano la scala di atteggiamenti in modo da </a:t>
            </a:r>
            <a:r>
              <a:rPr lang="it-IT" sz="1200" b="1" cap="small" dirty="0">
                <a:solidFill>
                  <a:srgbClr val="C00000"/>
                </a:solidFill>
              </a:rPr>
              <a:t>limitare la tendenza al “</a:t>
            </a:r>
            <a:r>
              <a:rPr lang="it-IT" sz="1200" b="1" cap="small" dirty="0" err="1">
                <a:solidFill>
                  <a:srgbClr val="C00000"/>
                </a:solidFill>
              </a:rPr>
              <a:t>response</a:t>
            </a:r>
            <a:r>
              <a:rPr lang="it-IT" sz="1200" b="1" cap="small" dirty="0">
                <a:solidFill>
                  <a:srgbClr val="C00000"/>
                </a:solidFill>
              </a:rPr>
              <a:t> set</a:t>
            </a:r>
            <a:r>
              <a:rPr lang="it-IT" sz="1200" cap="small" dirty="0">
                <a:solidFill>
                  <a:srgbClr val="C00000"/>
                </a:solidFill>
              </a:rPr>
              <a:t>”</a:t>
            </a:r>
            <a:r>
              <a:rPr lang="it-IT" sz="1000" dirty="0"/>
              <a:t>, un rischio presente nelle rilevazioni in cui si usano scale con risposte identiche.</a:t>
            </a:r>
          </a:p>
        </p:txBody>
      </p:sp>
    </p:spTree>
    <p:extLst>
      <p:ext uri="{BB962C8B-B14F-4D97-AF65-F5344CB8AC3E}">
        <p14:creationId xmlns:p14="http://schemas.microsoft.com/office/powerpoint/2010/main" val="3755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asellaDiTesto 4"/>
          <p:cNvSpPr txBox="1">
            <a:spLocks noChangeArrowheads="1"/>
          </p:cNvSpPr>
          <p:nvPr/>
        </p:nvSpPr>
        <p:spPr bwMode="auto">
          <a:xfrm>
            <a:off x="730250" y="-25400"/>
            <a:ext cx="533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Fasi e tempi di realizzazione del progetto</a:t>
            </a:r>
          </a:p>
        </p:txBody>
      </p:sp>
      <p:sp>
        <p:nvSpPr>
          <p:cNvPr id="79874" name="CasellaDiTesto 5"/>
          <p:cNvSpPr txBox="1">
            <a:spLocks noChangeArrowheads="1"/>
          </p:cNvSpPr>
          <p:nvPr/>
        </p:nvSpPr>
        <p:spPr bwMode="auto">
          <a:xfrm>
            <a:off x="698500" y="2667000"/>
            <a:ext cx="663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/>
              <a:t>Fase I    </a:t>
            </a:r>
            <a:r>
              <a:rPr lang="it-IT" i="1" u="sng" dirty="0"/>
              <a:t>Start-up, studio di fattibilità - </a:t>
            </a:r>
            <a:r>
              <a:rPr lang="it-IT" dirty="0"/>
              <a:t> </a:t>
            </a:r>
            <a:r>
              <a:rPr lang="it-IT" b="1" dirty="0"/>
              <a:t>gennaio-giugno 2014</a:t>
            </a:r>
          </a:p>
        </p:txBody>
      </p:sp>
      <p:pic>
        <p:nvPicPr>
          <p:cNvPr id="79875" name="Immagine 8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698500" y="1166813"/>
            <a:ext cx="518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dirty="0"/>
              <a:t>Il Progetto:</a:t>
            </a:r>
          </a:p>
          <a:p>
            <a:pPr algn="just">
              <a:buFontTx/>
              <a:buChar char="•"/>
            </a:pPr>
            <a:r>
              <a:rPr lang="it-IT" dirty="0"/>
              <a:t> ha una </a:t>
            </a:r>
            <a:r>
              <a:rPr lang="it-IT" b="1" dirty="0">
                <a:solidFill>
                  <a:srgbClr val="7F142A"/>
                </a:solidFill>
              </a:rPr>
              <a:t>durata complessiva di 24 mesi</a:t>
            </a:r>
          </a:p>
          <a:p>
            <a:pPr algn="just">
              <a:buFontTx/>
              <a:buChar char="•"/>
            </a:pPr>
            <a:r>
              <a:rPr lang="it-IT" dirty="0"/>
              <a:t> si articola in 4 macro-fasi di durata semestrale</a:t>
            </a: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714375" y="3254375"/>
            <a:ext cx="764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/>
              <a:t>Fase II   </a:t>
            </a:r>
            <a:r>
              <a:rPr lang="it-IT" i="1" u="sng"/>
              <a:t>Modellizzazione, organizzazione -</a:t>
            </a:r>
            <a:r>
              <a:rPr lang="it-IT"/>
              <a:t> </a:t>
            </a:r>
            <a:r>
              <a:rPr lang="it-IT" b="1"/>
              <a:t>luglio-dicembre 2014</a:t>
            </a: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717550" y="3843338"/>
            <a:ext cx="564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/>
              <a:t>Fase III </a:t>
            </a:r>
            <a:r>
              <a:rPr lang="it-IT" i="1" u="sng" dirty="0"/>
              <a:t>Rilevazione statistica</a:t>
            </a:r>
            <a:r>
              <a:rPr lang="it-IT" dirty="0"/>
              <a:t> - </a:t>
            </a:r>
            <a:r>
              <a:rPr lang="it-IT" b="1" dirty="0"/>
              <a:t>gennaio-giugno 2015</a:t>
            </a:r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746125" y="4506913"/>
            <a:ext cx="757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/>
              <a:t>Fase IV </a:t>
            </a:r>
            <a:r>
              <a:rPr lang="it-IT" i="1" u="sng"/>
              <a:t>Controllo, elaborazione e analisi dei dati -</a:t>
            </a:r>
            <a:r>
              <a:rPr lang="it-IT"/>
              <a:t> </a:t>
            </a:r>
            <a:r>
              <a:rPr lang="it-IT" b="1"/>
              <a:t>luglio-dicembre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4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asellaDiTesto 4"/>
          <p:cNvSpPr txBox="1">
            <a:spLocks noChangeArrowheads="1"/>
          </p:cNvSpPr>
          <p:nvPr/>
        </p:nvSpPr>
        <p:spPr bwMode="auto">
          <a:xfrm>
            <a:off x="730250" y="-25400"/>
            <a:ext cx="625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Aspetti operativi della rilevazione statistica</a:t>
            </a:r>
          </a:p>
        </p:txBody>
      </p:sp>
      <p:sp>
        <p:nvSpPr>
          <p:cNvPr id="94211" name="CasellaDiTesto 5"/>
          <p:cNvSpPr txBox="1">
            <a:spLocks noChangeArrowheads="1"/>
          </p:cNvSpPr>
          <p:nvPr/>
        </p:nvSpPr>
        <p:spPr bwMode="auto">
          <a:xfrm>
            <a:off x="698500" y="1466850"/>
            <a:ext cx="7623175" cy="581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/>
            <a:r>
              <a:rPr lang="it-IT" sz="1600" b="1" dirty="0"/>
              <a:t>1) </a:t>
            </a:r>
            <a:r>
              <a:rPr lang="it-IT" sz="1600" b="1" dirty="0">
                <a:solidFill>
                  <a:srgbClr val="7F142A"/>
                </a:solidFill>
              </a:rPr>
              <a:t>Rivolta ai giovani </a:t>
            </a:r>
            <a:r>
              <a:rPr lang="it-IT" sz="1600" b="1" dirty="0"/>
              <a:t>che frequentano le ultime classi di alcuni Istituti di scuola media superiore della provincia di </a:t>
            </a:r>
            <a:r>
              <a:rPr lang="it-IT" sz="1600" b="1" dirty="0" smtClean="0"/>
              <a:t>Catanzaro</a:t>
            </a:r>
            <a:endParaRPr lang="it-IT" sz="1600" b="1" dirty="0"/>
          </a:p>
        </p:txBody>
      </p:sp>
      <p:pic>
        <p:nvPicPr>
          <p:cNvPr id="94212" name="Immagine 8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698500" y="773113"/>
            <a:ext cx="518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dirty="0"/>
              <a:t>Il programma prevede </a:t>
            </a:r>
            <a:r>
              <a:rPr lang="it-IT" b="1" cap="small" dirty="0">
                <a:solidFill>
                  <a:srgbClr val="7F142A"/>
                </a:solidFill>
              </a:rPr>
              <a:t>due rilevazioni</a:t>
            </a:r>
            <a:r>
              <a:rPr lang="it-IT" dirty="0"/>
              <a:t>:</a:t>
            </a: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714375" y="2279650"/>
            <a:ext cx="7648575" cy="3365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/>
              <a:t>2) </a:t>
            </a:r>
            <a:r>
              <a:rPr lang="it-IT" sz="1600" b="1" dirty="0">
                <a:solidFill>
                  <a:srgbClr val="7F142A"/>
                </a:solidFill>
              </a:rPr>
              <a:t>Rivolta ai genitori </a:t>
            </a:r>
            <a:r>
              <a:rPr lang="it-IT" sz="1600" b="1" dirty="0"/>
              <a:t>di un campione di giovani/studenti già </a:t>
            </a:r>
            <a:r>
              <a:rPr lang="it-IT" sz="1600" b="1" dirty="0" smtClean="0"/>
              <a:t>intervistati </a:t>
            </a:r>
            <a:endParaRPr lang="it-IT" sz="1600" b="1" dirty="0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631825" y="4506467"/>
            <a:ext cx="773112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3525" indent="-263525">
              <a:buFont typeface="Wingdings" pitchFamily="2" charset="2"/>
              <a:buChar char="Ø"/>
            </a:pPr>
            <a:r>
              <a:rPr lang="it-IT" sz="1600" b="1" dirty="0"/>
              <a:t>Il questionario sarà </a:t>
            </a:r>
            <a:r>
              <a:rPr lang="it-IT" sz="1600" b="1" dirty="0">
                <a:solidFill>
                  <a:srgbClr val="7F142A"/>
                </a:solidFill>
              </a:rPr>
              <a:t>compilato on-line </a:t>
            </a:r>
            <a:r>
              <a:rPr lang="it-IT" sz="1600" b="1" dirty="0"/>
              <a:t>(CAWI) attraverso la piattaforma open </a:t>
            </a:r>
            <a:r>
              <a:rPr lang="it-IT" sz="1600" b="1" dirty="0" smtClean="0"/>
              <a:t>source </a:t>
            </a:r>
            <a:r>
              <a:rPr lang="it-IT" sz="1600" b="1" dirty="0"/>
              <a:t>“lime </a:t>
            </a:r>
            <a:r>
              <a:rPr lang="it-IT" sz="1600" b="1" dirty="0" err="1" smtClean="0"/>
              <a:t>survey</a:t>
            </a:r>
            <a:r>
              <a:rPr lang="it-IT" sz="1600" b="1" dirty="0" smtClean="0"/>
              <a:t>”;</a:t>
            </a:r>
            <a:endParaRPr lang="it-IT" sz="1600" b="1" dirty="0"/>
          </a:p>
          <a:p>
            <a:pPr marL="263525" indent="-263525">
              <a:buFont typeface="Wingdings" pitchFamily="2" charset="2"/>
              <a:buChar char="Ø"/>
            </a:pPr>
            <a:r>
              <a:rPr lang="it-IT" sz="1600" b="1" dirty="0"/>
              <a:t>La fase di rilevazione </a:t>
            </a:r>
            <a:r>
              <a:rPr lang="it-IT" sz="1600" b="1" dirty="0" smtClean="0"/>
              <a:t>si avvarrà del </a:t>
            </a:r>
            <a:r>
              <a:rPr lang="it-IT" sz="1600" b="1" dirty="0" smtClean="0">
                <a:solidFill>
                  <a:srgbClr val="7F142A"/>
                </a:solidFill>
              </a:rPr>
              <a:t>supporto dell’USR </a:t>
            </a:r>
            <a:r>
              <a:rPr lang="it-IT" sz="1600" b="1" dirty="0">
                <a:solidFill>
                  <a:srgbClr val="7F142A"/>
                </a:solidFill>
              </a:rPr>
              <a:t>e degli insegnanti </a:t>
            </a:r>
            <a:r>
              <a:rPr lang="it-IT" sz="1600" b="1" dirty="0"/>
              <a:t>referenti individuati nelle scuole aderenti al progetto</a:t>
            </a:r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698500" y="2923808"/>
            <a:ext cx="7664450" cy="830997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/>
              <a:t>La doppia rilevazione (nel caso specifico) intende mettere in rilievo le </a:t>
            </a:r>
            <a:r>
              <a:rPr lang="it-IT" sz="1600" b="1" dirty="0">
                <a:solidFill>
                  <a:srgbClr val="7F142A"/>
                </a:solidFill>
              </a:rPr>
              <a:t>differenze generazionali </a:t>
            </a:r>
            <a:r>
              <a:rPr lang="it-IT" sz="1600" b="1" dirty="0" smtClean="0"/>
              <a:t>e</a:t>
            </a:r>
            <a:r>
              <a:rPr lang="it-IT" sz="1600" b="1" dirty="0" smtClean="0">
                <a:solidFill>
                  <a:srgbClr val="7F142A"/>
                </a:solidFill>
              </a:rPr>
              <a:t> </a:t>
            </a:r>
            <a:r>
              <a:rPr lang="it-IT" sz="1600" b="1" dirty="0" smtClean="0"/>
              <a:t>(in </a:t>
            </a:r>
            <a:r>
              <a:rPr lang="it-IT" sz="1600" b="1" dirty="0"/>
              <a:t>generale) porre l’attenzione sulla relazione tra benessere e fattori di carattere </a:t>
            </a:r>
            <a:r>
              <a:rPr lang="it-IT" sz="1600" b="1" dirty="0" err="1"/>
              <a:t>pisco</a:t>
            </a:r>
            <a:r>
              <a:rPr lang="it-IT" sz="1600" b="1" dirty="0"/>
              <a:t>-sociale e </a:t>
            </a:r>
            <a:r>
              <a:rPr lang="it-IT" sz="1600" b="1" dirty="0" smtClean="0"/>
              <a:t>culturali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38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asellaDiTesto 4"/>
          <p:cNvSpPr txBox="1">
            <a:spLocks noChangeArrowheads="1"/>
          </p:cNvSpPr>
          <p:nvPr/>
        </p:nvSpPr>
        <p:spPr bwMode="auto">
          <a:xfrm>
            <a:off x="777875" y="-3175"/>
            <a:ext cx="625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Ampiezza dell’indagine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0898" name="CasellaDiTesto 5"/>
          <p:cNvSpPr txBox="1">
            <a:spLocks noChangeArrowheads="1"/>
          </p:cNvSpPr>
          <p:nvPr/>
        </p:nvSpPr>
        <p:spPr bwMode="auto">
          <a:xfrm>
            <a:off x="711200" y="1025525"/>
            <a:ext cx="760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404040"/>
                </a:solidFill>
              </a:rPr>
              <a:t>circa 2.000 studenti di IV e V classe della scuola superiore, di cui:</a:t>
            </a:r>
            <a:endParaRPr lang="it-IT" sz="1600">
              <a:solidFill>
                <a:srgbClr val="404040"/>
              </a:solidFill>
            </a:endParaRPr>
          </a:p>
        </p:txBody>
      </p:sp>
      <p:pic>
        <p:nvPicPr>
          <p:cNvPr id="80899" name="Immagine 8" descr="shutterstock_599526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1457325"/>
            <a:ext cx="29400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Immagine 9" descr="LogoGis2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CasellaDiTesto 5"/>
          <p:cNvSpPr txBox="1">
            <a:spLocks noChangeArrowheads="1"/>
          </p:cNvSpPr>
          <p:nvPr/>
        </p:nvSpPr>
        <p:spPr bwMode="auto">
          <a:xfrm>
            <a:off x="3717925" y="2122488"/>
            <a:ext cx="4879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3 nel comune di Catanzaro</a:t>
            </a:r>
          </a:p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2 nel comune di Lamezia terme</a:t>
            </a:r>
          </a:p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2 nel comune di Soverato</a:t>
            </a:r>
            <a:endParaRPr lang="it-IT" sz="1600" dirty="0">
              <a:solidFill>
                <a:srgbClr val="404040"/>
              </a:solidFill>
            </a:endParaRPr>
          </a:p>
        </p:txBody>
      </p:sp>
      <p:sp>
        <p:nvSpPr>
          <p:cNvPr id="80903" name="CasellaDiTesto 5"/>
          <p:cNvSpPr txBox="1">
            <a:spLocks noChangeArrowheads="1"/>
          </p:cNvSpPr>
          <p:nvPr/>
        </p:nvSpPr>
        <p:spPr bwMode="auto">
          <a:xfrm>
            <a:off x="3717925" y="3937000"/>
            <a:ext cx="4879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2 licei classici</a:t>
            </a:r>
          </a:p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2 licei scientifici</a:t>
            </a:r>
          </a:p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2 Istituti tecnici</a:t>
            </a:r>
          </a:p>
          <a:p>
            <a:pPr>
              <a:buClr>
                <a:srgbClr val="7F142A"/>
              </a:buClr>
              <a:buFont typeface="Wingdings" pitchFamily="2" charset="2"/>
              <a:buChar char="ü"/>
            </a:pPr>
            <a:r>
              <a:rPr lang="it-IT" sz="2000" dirty="0">
                <a:solidFill>
                  <a:srgbClr val="404040"/>
                </a:solidFill>
              </a:rPr>
              <a:t> 1 Istituto per Geometra</a:t>
            </a:r>
            <a:endParaRPr lang="it-IT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6"/>
          <p:cNvSpPr>
            <a:spLocks noChangeArrowheads="1"/>
          </p:cNvSpPr>
          <p:nvPr/>
        </p:nvSpPr>
        <p:spPr bwMode="auto">
          <a:xfrm>
            <a:off x="708025" y="26988"/>
            <a:ext cx="7634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dirty="0" smtClean="0">
                <a:solidFill>
                  <a:schemeClr val="bg1"/>
                </a:solidFill>
              </a:rPr>
              <a:t>Output: un «bilancio</a:t>
            </a:r>
            <a:r>
              <a:rPr lang="it-IT" altLang="it-IT" b="1" dirty="0">
                <a:solidFill>
                  <a:schemeClr val="bg1"/>
                </a:solidFill>
              </a:rPr>
              <a:t>» </a:t>
            </a:r>
            <a:r>
              <a:rPr lang="it-IT" altLang="it-IT" b="1" dirty="0" smtClean="0">
                <a:solidFill>
                  <a:schemeClr val="bg1"/>
                </a:solidFill>
              </a:rPr>
              <a:t>per le policy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490538" y="1706563"/>
            <a:ext cx="2276475" cy="863600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Mappa della</a:t>
            </a:r>
          </a:p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«percezione soggettiva»</a:t>
            </a:r>
          </a:p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(domanda)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864225" y="1725613"/>
            <a:ext cx="2382838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Mappa delle </a:t>
            </a:r>
          </a:p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«condizioni di contesto»</a:t>
            </a:r>
          </a:p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(offerta)</a:t>
            </a:r>
          </a:p>
        </p:txBody>
      </p:sp>
      <p:sp>
        <p:nvSpPr>
          <p:cNvPr id="5" name="Callout con frecce a sinistra/destra 4"/>
          <p:cNvSpPr/>
          <p:nvPr/>
        </p:nvSpPr>
        <p:spPr>
          <a:xfrm>
            <a:off x="2843213" y="1747838"/>
            <a:ext cx="2952750" cy="792162"/>
          </a:xfrm>
          <a:prstGeom prst="leftRight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>
                <a:solidFill>
                  <a:schemeClr val="tx1"/>
                </a:solidFill>
                <a:latin typeface="Cambria" pitchFamily="18" charset="0"/>
                <a:ea typeface="SimSun" pitchFamily="2" charset="-122"/>
                <a:cs typeface="Arial" charset="0"/>
              </a:rPr>
              <a:t>Comparazione di dettaglio  (bilancio)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11638" y="2584450"/>
            <a:ext cx="215900" cy="35877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555875" y="2997200"/>
            <a:ext cx="3600450" cy="90011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>
                <a:solidFill>
                  <a:schemeClr val="bg1"/>
                </a:solidFill>
                <a:latin typeface="Cambria" pitchFamily="18" charset="0"/>
                <a:ea typeface="SimSun" pitchFamily="2" charset="-122"/>
                <a:cs typeface="Arial" charset="0"/>
              </a:rPr>
              <a:t>Mappa del </a:t>
            </a:r>
            <a:r>
              <a:rPr lang="it-IT" sz="3600" b="1">
                <a:solidFill>
                  <a:schemeClr val="bg1"/>
                </a:solidFill>
                <a:latin typeface="Cambria" pitchFamily="18" charset="0"/>
                <a:ea typeface="SimSun" pitchFamily="2" charset="-122"/>
                <a:cs typeface="Arial" charset="0"/>
              </a:rPr>
              <a:t>B</a:t>
            </a:r>
            <a:r>
              <a:rPr lang="it-IT" sz="1400" b="1">
                <a:solidFill>
                  <a:schemeClr val="bg1"/>
                </a:solidFill>
                <a:latin typeface="Cambria" pitchFamily="18" charset="0"/>
                <a:ea typeface="SimSun" pitchFamily="2" charset="-122"/>
                <a:cs typeface="Arial" charset="0"/>
              </a:rPr>
              <a:t>enessere</a:t>
            </a:r>
          </a:p>
          <a:p>
            <a:pPr algn="ctr">
              <a:defRPr/>
            </a:pPr>
            <a:r>
              <a:rPr lang="it-IT" sz="1400" b="1">
                <a:solidFill>
                  <a:schemeClr val="bg1"/>
                </a:solidFill>
                <a:latin typeface="Cambria" pitchFamily="18" charset="0"/>
                <a:ea typeface="SimSun" pitchFamily="2" charset="-122"/>
                <a:cs typeface="Arial" charset="0"/>
              </a:rPr>
              <a:t>(Squilibri, Iniquità)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4211638" y="4005263"/>
            <a:ext cx="215900" cy="360362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6" name="Pergamena 2 15"/>
          <p:cNvSpPr/>
          <p:nvPr/>
        </p:nvSpPr>
        <p:spPr>
          <a:xfrm>
            <a:off x="2627313" y="4259263"/>
            <a:ext cx="3384550" cy="1185862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it-IT" sz="20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«Agenda politica»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(E</a:t>
            </a:r>
            <a:r>
              <a:rPr lang="it-IT" sz="9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quità</a:t>
            </a:r>
            <a:r>
              <a:rPr lang="it-IT" sz="20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, s</a:t>
            </a:r>
            <a:r>
              <a:rPr lang="it-IT" sz="9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ostenibilità</a:t>
            </a:r>
            <a:r>
              <a:rPr lang="it-IT" sz="20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)</a:t>
            </a:r>
          </a:p>
        </p:txBody>
      </p:sp>
      <p:sp>
        <p:nvSpPr>
          <p:cNvPr id="11" name="Preparazione 10"/>
          <p:cNvSpPr/>
          <p:nvPr/>
        </p:nvSpPr>
        <p:spPr>
          <a:xfrm>
            <a:off x="2700338" y="727075"/>
            <a:ext cx="3095625" cy="681038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u="sng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Modello teorico </a:t>
            </a:r>
            <a:r>
              <a:rPr lang="it-IT" sz="1600" b="1" u="sng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BES</a:t>
            </a:r>
          </a:p>
          <a:p>
            <a:pPr algn="ctr">
              <a:defRPr/>
            </a:pPr>
            <a:r>
              <a:rPr lang="it-IT" sz="8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(letteratura scientifica;</a:t>
            </a:r>
          </a:p>
          <a:p>
            <a:pPr algn="ctr">
              <a:defRPr/>
            </a:pPr>
            <a:r>
              <a:rPr lang="it-IT" sz="800" b="1">
                <a:solidFill>
                  <a:srgbClr val="FFFFFF"/>
                </a:solidFill>
                <a:latin typeface="Cambria" pitchFamily="18" charset="0"/>
                <a:ea typeface="SimSun" pitchFamily="2" charset="-122"/>
                <a:cs typeface="Arial" charset="0"/>
              </a:rPr>
              <a:t>azione consultiva) </a:t>
            </a:r>
          </a:p>
        </p:txBody>
      </p:sp>
      <p:cxnSp>
        <p:nvCxnSpPr>
          <p:cNvPr id="13" name="Connettore 2 12"/>
          <p:cNvCxnSpPr>
            <a:endCxn id="2" idx="0"/>
          </p:cNvCxnSpPr>
          <p:nvPr/>
        </p:nvCxnSpPr>
        <p:spPr>
          <a:xfrm flipH="1">
            <a:off x="1628775" y="1230313"/>
            <a:ext cx="1306513" cy="463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9" idx="0"/>
          </p:cNvCxnSpPr>
          <p:nvPr/>
        </p:nvCxnSpPr>
        <p:spPr>
          <a:xfrm>
            <a:off x="5495925" y="1239838"/>
            <a:ext cx="1560513" cy="473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0" name="Connettore 2 14349"/>
          <p:cNvCxnSpPr/>
          <p:nvPr/>
        </p:nvCxnSpPr>
        <p:spPr>
          <a:xfrm flipH="1">
            <a:off x="6156325" y="3357563"/>
            <a:ext cx="2411413" cy="1587"/>
          </a:xfrm>
          <a:prstGeom prst="straightConnector1">
            <a:avLst/>
          </a:prstGeom>
          <a:ln w="317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2" name="Connettore 1 14351"/>
          <p:cNvCxnSpPr/>
          <p:nvPr/>
        </p:nvCxnSpPr>
        <p:spPr>
          <a:xfrm>
            <a:off x="6048375" y="4852988"/>
            <a:ext cx="25193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Connettore 1 14353"/>
          <p:cNvCxnSpPr/>
          <p:nvPr/>
        </p:nvCxnSpPr>
        <p:spPr>
          <a:xfrm flipV="1">
            <a:off x="8567738" y="3357563"/>
            <a:ext cx="0" cy="14954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6" name="Connettore 2 14355"/>
          <p:cNvCxnSpPr/>
          <p:nvPr/>
        </p:nvCxnSpPr>
        <p:spPr>
          <a:xfrm flipH="1">
            <a:off x="5832475" y="1066800"/>
            <a:ext cx="2735263" cy="1588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9" name="Connettore 1 14358"/>
          <p:cNvCxnSpPr/>
          <p:nvPr/>
        </p:nvCxnSpPr>
        <p:spPr>
          <a:xfrm flipV="1">
            <a:off x="8567738" y="1125538"/>
            <a:ext cx="0" cy="2195512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>
            <a:spLocks noChangeArrowheads="1"/>
          </p:cNvSpPr>
          <p:nvPr/>
        </p:nvSpPr>
        <p:spPr bwMode="auto">
          <a:xfrm>
            <a:off x="250825" y="5524500"/>
            <a:ext cx="8408988" cy="777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defTabSz="449263">
              <a:tabLst>
                <a:tab pos="8228013" algn="l"/>
                <a:tab pos="9142413" algn="l"/>
                <a:tab pos="10056813" algn="l"/>
              </a:tabLst>
            </a:pPr>
            <a:r>
              <a:rPr lang="it-IT" sz="1500" b="1" dirty="0">
                <a:solidFill>
                  <a:schemeClr val="bg1"/>
                </a:solidFill>
                <a:latin typeface="Garamond" pitchFamily="18" charset="0"/>
              </a:rPr>
              <a:t>Istat-</a:t>
            </a:r>
            <a:r>
              <a:rPr lang="it-IT" sz="1500" b="1" dirty="0" err="1">
                <a:solidFill>
                  <a:schemeClr val="bg1"/>
                </a:solidFill>
                <a:latin typeface="Garamond" pitchFamily="18" charset="0"/>
              </a:rPr>
              <a:t>Cnel</a:t>
            </a:r>
            <a:r>
              <a:rPr lang="it-IT" sz="1500" b="1" dirty="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it-IT" sz="1500" b="1" i="1" dirty="0">
                <a:solidFill>
                  <a:schemeClr val="bg1"/>
                </a:solidFill>
                <a:latin typeface="Garamond" pitchFamily="18" charset="0"/>
              </a:rPr>
              <a:t>BES 2013</a:t>
            </a:r>
            <a:endParaRPr lang="it-IT" sz="1500" b="1" dirty="0">
              <a:solidFill>
                <a:schemeClr val="bg1"/>
              </a:solidFill>
              <a:latin typeface="Garamond" pitchFamily="18" charset="0"/>
            </a:endParaRPr>
          </a:p>
          <a:p>
            <a:pPr marL="179388" lvl="1" defTabSz="449263">
              <a:tabLst>
                <a:tab pos="8228013" algn="l"/>
                <a:tab pos="9142413" algn="l"/>
                <a:tab pos="10056813" algn="l"/>
              </a:tabLst>
            </a:pPr>
            <a:r>
              <a:rPr lang="it-IT" sz="1500" b="1" dirty="0">
                <a:solidFill>
                  <a:schemeClr val="bg1"/>
                </a:solidFill>
                <a:latin typeface="Garamond" pitchFamily="18" charset="0"/>
              </a:rPr>
              <a:t>[Indicatori oggettivi e soggettivi] consentono di acquisire INFORMAZIONI COMPLEMENTARI su aspetti ed eventi della realtà oggetto d’indagine, che non sarebbero acquisibili altrimenti» </a:t>
            </a:r>
          </a:p>
        </p:txBody>
      </p:sp>
    </p:spTree>
    <p:extLst>
      <p:ext uri="{BB962C8B-B14F-4D97-AF65-F5344CB8AC3E}">
        <p14:creationId xmlns:p14="http://schemas.microsoft.com/office/powerpoint/2010/main" val="10621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  <p:bldP spid="8" grpId="0" animBg="1"/>
      <p:bldP spid="10" grpId="0" animBg="1"/>
      <p:bldP spid="15" grpId="0" animBg="1"/>
      <p:bldP spid="16" grpId="0" animBg="1"/>
      <p:bldP spid="11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asellaDiTesto 5"/>
          <p:cNvSpPr txBox="1">
            <a:spLocks noChangeArrowheads="1"/>
          </p:cNvSpPr>
          <p:nvPr/>
        </p:nvSpPr>
        <p:spPr bwMode="auto">
          <a:xfrm>
            <a:off x="682625" y="2035175"/>
            <a:ext cx="4483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i="1" spc="100" dirty="0" smtClean="0">
                <a:solidFill>
                  <a:srgbClr val="7F142A"/>
                </a:solidFill>
                <a:latin typeface="Bell MT" panose="02020503060305020303" pitchFamily="18" charset="0"/>
                <a:ea typeface="Batang" panose="02030600000101010101" pitchFamily="18" charset="-127"/>
              </a:rPr>
              <a:t>Grazie</a:t>
            </a:r>
            <a:endParaRPr lang="it-IT" sz="2400" b="1" i="1" spc="100" dirty="0">
              <a:solidFill>
                <a:srgbClr val="7F142A"/>
              </a:solidFill>
              <a:latin typeface="Bell MT" panose="02020503060305020303" pitchFamily="18" charset="0"/>
              <a:ea typeface="Batang" panose="02030600000101010101" pitchFamily="18" charset="-127"/>
            </a:endParaRPr>
          </a:p>
          <a:p>
            <a:pPr marL="342900" indent="-342900">
              <a:buFont typeface="Arial" charset="0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r>
              <a:rPr lang="it-IT" sz="1200" dirty="0"/>
              <a:t>Francesco </a:t>
            </a:r>
            <a:r>
              <a:rPr lang="it-IT" sz="1200" dirty="0" smtClean="0"/>
              <a:t>Gaudio (</a:t>
            </a:r>
            <a:r>
              <a:rPr lang="it-IT" sz="1200" dirty="0"/>
              <a:t>gaudio@istat.it)</a:t>
            </a:r>
          </a:p>
          <a:p>
            <a:endParaRPr lang="it-IT" sz="1200" i="1" dirty="0"/>
          </a:p>
          <a:p>
            <a:r>
              <a:rPr lang="it-IT" sz="1200" dirty="0" smtClean="0"/>
              <a:t>Franco  </a:t>
            </a:r>
            <a:r>
              <a:rPr lang="it-IT" sz="1200" dirty="0" err="1" smtClean="0"/>
              <a:t>Quintieri</a:t>
            </a:r>
            <a:r>
              <a:rPr lang="it-IT" sz="1200" dirty="0" smtClean="0"/>
              <a:t> (</a:t>
            </a:r>
            <a:r>
              <a:rPr lang="it-IT" sz="1200" dirty="0"/>
              <a:t>quintier@istat.it)</a:t>
            </a:r>
          </a:p>
          <a:p>
            <a:endParaRPr lang="it-IT" sz="1200" dirty="0">
              <a:solidFill>
                <a:srgbClr val="9E0000"/>
              </a:solidFill>
            </a:endParaRPr>
          </a:p>
        </p:txBody>
      </p:sp>
      <p:pic>
        <p:nvPicPr>
          <p:cNvPr id="49155" name="Immagine 8" descr="LogoGis2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194425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LOGO_Bes giov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92113"/>
            <a:ext cx="12160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1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698500" y="73025"/>
            <a:ext cx="6221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</a:rPr>
              <a:t>Misurare il Benessere: raccomandazioni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5539" name="Rettangolo 1"/>
          <p:cNvSpPr>
            <a:spLocks noChangeArrowheads="1"/>
          </p:cNvSpPr>
          <p:nvPr/>
        </p:nvSpPr>
        <p:spPr bwMode="auto">
          <a:xfrm>
            <a:off x="395288" y="765175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/>
            <a:endParaRPr lang="it-IT" altLang="it-IT" i="1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98500" y="690783"/>
            <a:ext cx="7645400" cy="35192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it-IT" altLang="it-IT" sz="1400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1400" i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Stiglitz</a:t>
            </a:r>
            <a:r>
              <a:rPr lang="it-IT" altLang="it-IT" sz="1400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Sen, </a:t>
            </a:r>
            <a:r>
              <a:rPr lang="it-IT" altLang="it-IT" sz="1400" i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Fitoussi</a:t>
            </a:r>
            <a:r>
              <a:rPr lang="it-IT" altLang="it-IT" sz="1400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  <a:endParaRPr lang="it-IT" sz="1400" i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cap="sm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Spostare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l’accento «dalla misurazione della produzione economica alla misurazione del benessere dei cittadini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it-IT" sz="1400" b="1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benessere è multi-dimensionale</a:t>
            </a:r>
          </a:p>
          <a:p>
            <a:pPr marL="0" indent="0">
              <a:buNone/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1400" b="1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</a:t>
            </a:r>
            <a:r>
              <a:rPr lang="it-IT" sz="1400" b="1" dirty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benessere oggettivo e soggettivo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forniscono informazioni chiave sulla qualità della vita delle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</a:t>
            </a:r>
          </a:p>
          <a:p>
            <a:pPr>
              <a:buFont typeface="Wingdings" panose="05000000000000000000" pitchFamily="2" charset="2"/>
              <a:buChar char="v"/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1400" b="1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uffici </a:t>
            </a:r>
            <a:r>
              <a:rPr lang="it-IT" sz="1400" b="1" dirty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statistica </a:t>
            </a:r>
            <a:r>
              <a:rPr lang="it-IT" sz="1400" b="1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dovrebbero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includere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questionari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domande finalizzate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acquisire le valutazioni della vita delle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 …</a:t>
            </a:r>
          </a:p>
          <a:p>
            <a:pPr marL="0" indent="0">
              <a:buNone/>
            </a:pP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 tipi di domanda che si sono dimostrate di maggior valore all'interno di </a:t>
            </a:r>
            <a:r>
              <a:rPr lang="it-IT" sz="1400" b="1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di piccole dimensioni e non ufficiali</a:t>
            </a:r>
            <a:endParaRPr lang="it-IT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698500" y="4493652"/>
            <a:ext cx="7645400" cy="1400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(Istat-</a:t>
            </a:r>
            <a:r>
              <a:rPr lang="it-IT" sz="1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Cnel</a:t>
            </a:r>
            <a:r>
              <a:rPr lang="it-IT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</a:p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«Il Comitato Scientifico ha convenuto sulla necessità di </a:t>
            </a:r>
            <a:endParaRPr lang="it-I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b="1" cap="small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utilizzare </a:t>
            </a:r>
            <a:r>
              <a:rPr lang="it-IT" sz="1400" b="1" cap="small" dirty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 </a:t>
            </a:r>
            <a:r>
              <a:rPr lang="it-IT" sz="1400" b="1" cap="small" dirty="0" smtClean="0">
                <a:solidFill>
                  <a:srgbClr val="7F14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 soggettivi, sia indicatori oggettivi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raccolgono, cioè, percezioni e opinioni dei cittadini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1" indent="-457200" algn="ctr" defTabSz="449263">
              <a:tabLst>
                <a:tab pos="8001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698500" y="73025"/>
            <a:ext cx="6143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Approcci allo studio del “benessere”: una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tipologia (e una cronologia)</a:t>
            </a:r>
            <a:r>
              <a:rPr lang="it-IT" altLang="it-IT" sz="1400" b="1" dirty="0">
                <a:solidFill>
                  <a:schemeClr val="bg1"/>
                </a:solidFill>
              </a:rPr>
              <a:t/>
            </a:r>
            <a:br>
              <a:rPr lang="it-IT" alt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1465263" y="482600"/>
            <a:ext cx="7004050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 - DIMENSIONALITA’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5400000">
            <a:off x="-1663699" y="3036887"/>
            <a:ext cx="4724400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SOGGETTIVITA’</a:t>
            </a:r>
          </a:p>
        </p:txBody>
      </p:sp>
      <p:graphicFrame>
        <p:nvGraphicFramePr>
          <p:cNvPr id="16416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1444410"/>
              </p:ext>
            </p:extLst>
          </p:nvPr>
        </p:nvGraphicFramePr>
        <p:xfrm>
          <a:off x="1191491" y="1246188"/>
          <a:ext cx="7277822" cy="4664076"/>
        </p:xfrm>
        <a:graphic>
          <a:graphicData uri="http://schemas.openxmlformats.org/drawingml/2006/table">
            <a:tbl>
              <a:tblPr/>
              <a:tblGrid>
                <a:gridCol w="1182254"/>
                <a:gridCol w="2859888"/>
                <a:gridCol w="323568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B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Non si considera la complessità,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utilizzano dati “oggettivi”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PIL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142A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 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“</a:t>
                      </a: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operazionalizza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” la complessità, 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 utilizzano dati “oggettivi - di contesto”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  <a:hlinkClick r:id="rId2" action="ppaction://hlinksldjump"/>
                        </a:rPr>
                        <a:t>ISU-ONU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142A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D1"/>
                    </a:solidFill>
                  </a:tcPr>
                </a:tc>
              </a:tr>
              <a:tr h="225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utilizzano misure “soggettive” riferite a poche dimensioni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  <a:hlinkClick r:id="rId3" action="ppaction://hlinksldjump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  <a:hlinkClick r:id="rId3" action="ppaction://hlinksldjump"/>
                        </a:rPr>
                        <a:t>«Soddisfazione», «felicità»</a:t>
                      </a:r>
                      <a:endParaRPr kumimoji="0" lang="it-IT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7F142A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“</a:t>
                      </a: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operazionalizza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” la complessità,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si  ricorre a un mix di misure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(«soggettive» e «di contesto»)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Bes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  <a:hlinkClick r:id="rId4" action="ppaction://hlinksldjump"/>
                        </a:rPr>
                        <a:t>(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  <a:hlinkClick r:id="rId4" action="ppaction://hlinksldjump"/>
                        </a:rPr>
                        <a:t>Bes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  <a:hlinkClick r:id="rId4" action="ppaction://hlinksldjump"/>
                        </a:rPr>
                        <a:t> dei giovani)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142A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85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698500" y="73025"/>
            <a:ext cx="5282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</a:rPr>
              <a:t>ISU</a:t>
            </a:r>
            <a:r>
              <a:rPr lang="it-IT" altLang="it-IT" sz="1400" b="1" dirty="0">
                <a:solidFill>
                  <a:schemeClr val="bg1"/>
                </a:solidFill>
              </a:rPr>
              <a:t> – ONU </a:t>
            </a:r>
            <a:r>
              <a:rPr lang="it-IT" altLang="it-IT" sz="1000" b="1" i="1" dirty="0" smtClean="0">
                <a:solidFill>
                  <a:schemeClr val="bg1"/>
                </a:solidFill>
              </a:rPr>
              <a:t>(</a:t>
            </a:r>
            <a:r>
              <a:rPr lang="it-IT" altLang="it-IT" sz="1000" b="1" i="1" dirty="0">
                <a:solidFill>
                  <a:schemeClr val="bg1"/>
                </a:solidFill>
              </a:rPr>
              <a:t>http://</a:t>
            </a:r>
            <a:r>
              <a:rPr lang="it-IT" altLang="it-IT" sz="1000" b="1" i="1" dirty="0" smtClean="0">
                <a:solidFill>
                  <a:schemeClr val="bg1"/>
                </a:solidFill>
              </a:rPr>
              <a:t>hdr.undp.org/</a:t>
            </a:r>
            <a:r>
              <a:rPr lang="it-IT" altLang="it-IT" sz="1000" b="1" i="1" dirty="0" err="1" smtClean="0">
                <a:solidFill>
                  <a:schemeClr val="bg1"/>
                </a:solidFill>
              </a:rPr>
              <a:t>sites</a:t>
            </a:r>
            <a:r>
              <a:rPr lang="it-IT" altLang="it-IT" sz="1000" b="1" i="1" dirty="0" smtClean="0">
                <a:solidFill>
                  <a:schemeClr val="bg1"/>
                </a:solidFill>
              </a:rPr>
              <a:t>/default/</a:t>
            </a:r>
            <a:r>
              <a:rPr lang="it-IT" altLang="it-IT" sz="1000" b="1" i="1" dirty="0" err="1" smtClean="0">
                <a:solidFill>
                  <a:schemeClr val="bg1"/>
                </a:solidFill>
              </a:rPr>
              <a:t>files</a:t>
            </a:r>
            <a:r>
              <a:rPr lang="it-IT" altLang="it-IT" sz="1000" b="1" i="1" dirty="0" smtClean="0">
                <a:solidFill>
                  <a:schemeClr val="bg1"/>
                </a:solidFill>
              </a:rPr>
              <a:t>/hdr2013_summary_italian.pdf)</a:t>
            </a:r>
            <a:r>
              <a:rPr lang="it-IT" altLang="it-IT" b="1" dirty="0">
                <a:solidFill>
                  <a:schemeClr val="bg1"/>
                </a:solidFill>
              </a:rPr>
              <a:t/>
            </a:r>
            <a:br>
              <a:rPr lang="it-IT" altLang="it-IT" b="1" dirty="0">
                <a:solidFill>
                  <a:schemeClr val="bg1"/>
                </a:solidFill>
              </a:rPr>
            </a:b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1818" y="657352"/>
            <a:ext cx="822498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400" b="1" i="1" dirty="0" smtClean="0">
                <a:solidFill>
                  <a:srgbClr val="C00000"/>
                </a:solidFill>
                <a:latin typeface="Garamond" panose="02020404030301010803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Introdotto dall’ONU negli anni Novanta. </a:t>
            </a:r>
          </a:p>
          <a:p>
            <a:pPr algn="ctr"/>
            <a:r>
              <a:rPr lang="it-IT" altLang="it-IT" sz="1400" b="1" i="1" cap="small" dirty="0" smtClean="0">
                <a:solidFill>
                  <a:srgbClr val="C00000"/>
                </a:solidFill>
                <a:latin typeface="Garamond" panose="02020404030301010803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benessere  = </a:t>
            </a:r>
            <a:r>
              <a:rPr lang="it-IT" altLang="it-IT" sz="1400" b="1" i="1" dirty="0" smtClean="0">
                <a:solidFill>
                  <a:srgbClr val="C00000"/>
                </a:solidFill>
                <a:latin typeface="Garamond" panose="02020404030301010803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«progresso sociale»</a:t>
            </a:r>
            <a:endParaRPr lang="it-IT" altLang="it-IT" sz="1400" b="1" i="1" dirty="0">
              <a:solidFill>
                <a:srgbClr val="C00000"/>
              </a:solidFill>
              <a:latin typeface="Garamond" panose="02020404030301010803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endParaRPr lang="it-IT" altLang="it-IT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it-IT" altLang="it-IT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Domini: (1) livello </a:t>
            </a:r>
            <a:r>
              <a:rPr lang="it-IT" alt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sanità; (2) livello </a:t>
            </a:r>
            <a:r>
              <a:rPr lang="it-IT" alt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istruzione; (3) reddito (PIL </a:t>
            </a:r>
            <a:r>
              <a:rPr lang="it-IT" alt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pro-capite </a:t>
            </a:r>
            <a:r>
              <a:rPr lang="it-IT" altLang="it-IT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trasformato in potere d’acquisto </a:t>
            </a:r>
            <a:r>
              <a:rPr lang="it-IT" alt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altLang="it-IT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Paese)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8477" t="14008" r="60200" b="29312"/>
          <a:stretch/>
        </p:blipFill>
        <p:spPr bwMode="auto">
          <a:xfrm>
            <a:off x="915264" y="2365374"/>
            <a:ext cx="2700000" cy="352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/>
          <p:nvPr/>
        </p:nvPicPr>
        <p:blipFill rotWithShape="1">
          <a:blip r:embed="rId3"/>
          <a:srcRect l="8405" t="30221" r="60825" b="11025"/>
          <a:stretch/>
        </p:blipFill>
        <p:spPr bwMode="auto">
          <a:xfrm>
            <a:off x="5307734" y="2384424"/>
            <a:ext cx="2700000" cy="352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53928" y="2045171"/>
            <a:ext cx="2528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ISU “molto alto”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(prime 30 posizioni)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9430" y="2052372"/>
            <a:ext cx="2678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ISU “molto basso”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(ultime 30 posizioni)</a:t>
            </a: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98500" y="73025"/>
            <a:ext cx="7289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Studi sulla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felicità </a:t>
            </a:r>
            <a:r>
              <a:rPr lang="it-IT" altLang="it-IT" sz="1200" b="1" i="1" dirty="0">
                <a:solidFill>
                  <a:schemeClr val="bg1"/>
                </a:solidFill>
              </a:rPr>
              <a:t>(</a:t>
            </a:r>
            <a:r>
              <a:rPr lang="it-IT" altLang="it-IT" sz="800" b="1" i="1" dirty="0">
                <a:solidFill>
                  <a:schemeClr val="bg1"/>
                </a:solidFill>
              </a:rPr>
              <a:t>http://</a:t>
            </a:r>
            <a:r>
              <a:rPr lang="it-IT" altLang="it-IT" sz="800" b="1" i="1" dirty="0" smtClean="0">
                <a:solidFill>
                  <a:schemeClr val="bg1"/>
                </a:solidFill>
              </a:rPr>
              <a:t>www.earthinstitute.columbia.edu/</a:t>
            </a:r>
            <a:r>
              <a:rPr lang="it-IT" altLang="it-IT" sz="800" b="1" i="1" dirty="0" err="1" smtClean="0">
                <a:solidFill>
                  <a:schemeClr val="bg1"/>
                </a:solidFill>
              </a:rPr>
              <a:t>sitefiles</a:t>
            </a:r>
            <a:r>
              <a:rPr lang="it-IT" altLang="it-IT" sz="800" b="1" i="1" dirty="0" smtClean="0">
                <a:solidFill>
                  <a:schemeClr val="bg1"/>
                </a:solidFill>
              </a:rPr>
              <a:t>/file/Sachs%20Writing/2012/World%20Happiness%20Repo</a:t>
            </a:r>
            <a:r>
              <a:rPr lang="it-IT" altLang="it-IT" sz="900" b="1" i="1" dirty="0" smtClean="0">
                <a:solidFill>
                  <a:schemeClr val="bg1"/>
                </a:solidFill>
              </a:rPr>
              <a:t>rt.pdf)</a:t>
            </a:r>
            <a:r>
              <a:rPr lang="it-IT" altLang="it-IT" b="1" dirty="0">
                <a:solidFill>
                  <a:schemeClr val="bg1"/>
                </a:solidFill>
              </a:rPr>
              <a:t/>
            </a:r>
            <a:br>
              <a:rPr lang="it-IT" altLang="it-IT" b="1" dirty="0">
                <a:solidFill>
                  <a:schemeClr val="bg1"/>
                </a:solidFill>
              </a:rPr>
            </a:b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1584" t="6485" r="23732" b="4669"/>
          <a:stretch/>
        </p:blipFill>
        <p:spPr bwMode="auto">
          <a:xfrm>
            <a:off x="439892" y="626996"/>
            <a:ext cx="2903682" cy="3880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19612" t="21012" r="23109" b="20234"/>
          <a:stretch/>
        </p:blipFill>
        <p:spPr bwMode="auto">
          <a:xfrm>
            <a:off x="3629885" y="1579418"/>
            <a:ext cx="5163128" cy="4327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98500" y="73025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Studi sulla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felicità </a:t>
            </a:r>
            <a:r>
              <a:rPr lang="it-IT" altLang="it-IT" sz="1200" b="1" i="1" dirty="0" smtClean="0">
                <a:solidFill>
                  <a:schemeClr val="bg1"/>
                </a:solidFill>
              </a:rPr>
              <a:t>(II)</a:t>
            </a:r>
            <a:r>
              <a:rPr lang="it-IT" altLang="it-IT" b="1" dirty="0">
                <a:solidFill>
                  <a:schemeClr val="bg1"/>
                </a:solidFill>
              </a:rPr>
              <a:t/>
            </a:r>
            <a:br>
              <a:rPr lang="it-IT" altLang="it-IT" b="1" dirty="0">
                <a:solidFill>
                  <a:schemeClr val="bg1"/>
                </a:solidFill>
              </a:rPr>
            </a:b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26980" t="18677" r="34627" b="38651"/>
          <a:stretch/>
        </p:blipFill>
        <p:spPr bwMode="auto">
          <a:xfrm>
            <a:off x="4810124" y="3677399"/>
            <a:ext cx="3528000" cy="2340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013410"/>
              </p:ext>
            </p:extLst>
          </p:nvPr>
        </p:nvGraphicFramePr>
        <p:xfrm>
          <a:off x="276224" y="3591674"/>
          <a:ext cx="3528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28650"/>
            <a:ext cx="3528000" cy="23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681256"/>
            <a:ext cx="3528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500" y="2538632"/>
            <a:ext cx="7626350" cy="2938243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it-IT" altLang="it-IT" sz="1200" dirty="0" smtClean="0">
                <a:latin typeface="Garamond" panose="02020404030301010803" pitchFamily="18" charset="0"/>
              </a:rPr>
              <a:t>(</a:t>
            </a:r>
            <a:r>
              <a:rPr lang="it-IT" altLang="it-IT" sz="1200" dirty="0" err="1">
                <a:latin typeface="Garamond" panose="02020404030301010803" pitchFamily="18" charset="0"/>
              </a:rPr>
              <a:t>Frey</a:t>
            </a:r>
            <a:r>
              <a:rPr lang="it-IT" altLang="it-IT" sz="1200" dirty="0">
                <a:latin typeface="Garamond" panose="02020404030301010803" pitchFamily="18" charset="0"/>
              </a:rPr>
              <a:t>, </a:t>
            </a:r>
            <a:r>
              <a:rPr lang="it-IT" altLang="it-IT" sz="1200" dirty="0" err="1">
                <a:latin typeface="Garamond" panose="02020404030301010803" pitchFamily="18" charset="0"/>
              </a:rPr>
              <a:t>Frey</a:t>
            </a:r>
            <a:r>
              <a:rPr lang="it-IT" altLang="it-IT" sz="1200" dirty="0">
                <a:latin typeface="Garamond" panose="02020404030301010803" pitchFamily="18" charset="0"/>
              </a:rPr>
              <a:t> Marti, </a:t>
            </a:r>
            <a:r>
              <a:rPr lang="it-IT" altLang="it-IT" sz="1200" dirty="0" smtClean="0">
                <a:latin typeface="Garamond" panose="02020404030301010803" pitchFamily="18" charset="0"/>
              </a:rPr>
              <a:t>2010)</a:t>
            </a:r>
          </a:p>
          <a:p>
            <a:pPr marL="0" indent="0" algn="ctr">
              <a:buNone/>
            </a:pPr>
            <a:endParaRPr lang="it-IT" sz="1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Garamond" panose="02020404030301010803" pitchFamily="18" charset="0"/>
              </a:rPr>
              <a:t>1) </a:t>
            </a: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</a:rPr>
              <a:t>AFFIDABILITA</a:t>
            </a:r>
            <a:r>
              <a:rPr lang="it-IT" sz="1400" i="1" dirty="0" smtClean="0">
                <a:latin typeface="Garamond" panose="02020404030301010803" pitchFamily="18" charset="0"/>
              </a:rPr>
              <a:t>’: le ricerche dimostrano che </a:t>
            </a:r>
            <a:r>
              <a:rPr lang="it-IT" sz="1400" i="1" u="sng" dirty="0" smtClean="0">
                <a:solidFill>
                  <a:srgbClr val="7F142A"/>
                </a:solidFill>
                <a:latin typeface="Garamond" panose="02020404030301010803" pitchFamily="18" charset="0"/>
              </a:rPr>
              <a:t>i sondaggi sulla felicità offrono un quadro affidabile e stabile del benessere </a:t>
            </a:r>
            <a:r>
              <a:rPr lang="it-IT" sz="1400" i="1" dirty="0" smtClean="0">
                <a:latin typeface="Garamond" panose="02020404030301010803" pitchFamily="18" charset="0"/>
              </a:rPr>
              <a:t>soggettivo. Al variare delle circostanze della vita cambia anche l’indicatore</a:t>
            </a:r>
          </a:p>
          <a:p>
            <a:pPr marL="0" indent="0">
              <a:buNone/>
            </a:pPr>
            <a:endParaRPr lang="it-IT" sz="14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Garamond" panose="02020404030301010803" pitchFamily="18" charset="0"/>
              </a:rPr>
              <a:t>2) </a:t>
            </a: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</a:rPr>
              <a:t>VALIDITA</a:t>
            </a:r>
            <a:r>
              <a:rPr lang="it-IT" sz="1400" i="1" dirty="0" smtClean="0">
                <a:latin typeface="Garamond" panose="02020404030301010803" pitchFamily="18" charset="0"/>
              </a:rPr>
              <a:t>’: </a:t>
            </a:r>
            <a:r>
              <a:rPr lang="it-IT" sz="1400" i="1" u="sng" dirty="0" smtClean="0">
                <a:solidFill>
                  <a:srgbClr val="7F142A"/>
                </a:solidFill>
                <a:latin typeface="Garamond" panose="02020404030301010803" pitchFamily="18" charset="0"/>
              </a:rPr>
              <a:t>chi nei sondaggi si dichiara più felice della media, anche sulla base di altre osservazioni («oggettive») può essere considerato più felice della media</a:t>
            </a:r>
            <a:r>
              <a:rPr lang="it-IT" sz="1400" i="1" dirty="0" smtClean="0">
                <a:latin typeface="Garamond" panose="02020404030301010803" pitchFamily="18" charset="0"/>
              </a:rPr>
              <a:t>. Anche il suo entourage (partner, famiglia, amici) lo giudica tale; ride più spesso, è più socievole, più sano […] e – ma questo non sorprende – più raramente tenta il suicidio</a:t>
            </a:r>
          </a:p>
          <a:p>
            <a:pPr marL="0" indent="0">
              <a:buNone/>
            </a:pPr>
            <a:endParaRPr lang="it-IT" sz="14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Garamond" panose="02020404030301010803" pitchFamily="18" charset="0"/>
              </a:rPr>
              <a:t>3) </a:t>
            </a: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</a:rPr>
              <a:t>COMPARAZIONI INTERNAZIONALI</a:t>
            </a:r>
            <a:r>
              <a:rPr lang="it-IT" sz="1400" i="1" dirty="0" smtClean="0">
                <a:latin typeface="Garamond" panose="02020404030301010803" pitchFamily="18" charset="0"/>
              </a:rPr>
              <a:t>: </a:t>
            </a:r>
            <a:r>
              <a:rPr lang="it-IT" sz="1400" i="1" u="sng" dirty="0" smtClean="0">
                <a:solidFill>
                  <a:srgbClr val="7F142A"/>
                </a:solidFill>
                <a:latin typeface="Garamond" panose="02020404030301010803" pitchFamily="18" charset="0"/>
              </a:rPr>
              <a:t>la definizione di felicità dipende dal contesto culturale</a:t>
            </a:r>
            <a:r>
              <a:rPr lang="it-IT" sz="1400" i="1" dirty="0" smtClean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r>
              <a:rPr lang="it-IT" sz="1400" i="1" dirty="0" smtClean="0">
                <a:latin typeface="Garamond" panose="02020404030301010803" pitchFamily="18" charset="0"/>
              </a:rPr>
              <a:t>Gli americani hanno la tendenza a definirsi particolarmente felici […]; i francesi si pongono all’estremo opposto […]; anche i giapponesi sono restii ad ammettere […] di essere molto felici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98500" y="73025"/>
            <a:ext cx="3424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</a:rPr>
              <a:t>Il benessere soggettivo è misurabile? </a:t>
            </a:r>
            <a:r>
              <a:rPr lang="it-IT" altLang="it-IT" sz="1400" b="1" dirty="0">
                <a:solidFill>
                  <a:schemeClr val="bg1"/>
                </a:solidFill>
              </a:rPr>
              <a:t/>
            </a:r>
            <a:br>
              <a:rPr lang="it-IT" alt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98500" y="833658"/>
            <a:ext cx="7626350" cy="1214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it-IT" altLang="it-IT" sz="1200" u="sng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1200" u="sng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Stiglitz</a:t>
            </a:r>
            <a:r>
              <a:rPr lang="it-IT" altLang="it-IT" sz="1200" u="sng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Sen, </a:t>
            </a:r>
            <a:r>
              <a:rPr lang="it-IT" altLang="it-IT" sz="1200" u="sng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Fitoussi</a:t>
            </a:r>
            <a:r>
              <a:rPr lang="it-IT" altLang="it-IT" sz="1200" u="sng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2011)</a:t>
            </a:r>
            <a:endParaRPr lang="it-IT" sz="1200" u="sng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it-IT" sz="1100" cap="small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400" i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La </a:t>
            </a:r>
            <a:r>
              <a:rPr lang="it-IT" sz="1400" i="1" dirty="0">
                <a:latin typeface="Garamond" panose="02020404030301010803" pitchFamily="18" charset="0"/>
                <a:cs typeface="Times New Roman" panose="02020603050405020304" pitchFamily="18" charset="0"/>
              </a:rPr>
              <a:t>ricerca ha dimostrato che </a:t>
            </a:r>
            <a:endParaRPr lang="it-IT" sz="1400" i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è </a:t>
            </a:r>
            <a:r>
              <a:rPr lang="it-IT" sz="1400" b="1" i="1" dirty="0">
                <a:solidFill>
                  <a:srgbClr val="7F142A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possibile raccogliere dati significativi </a:t>
            </a: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 attendibili </a:t>
            </a:r>
            <a:r>
              <a:rPr lang="it-IT" sz="1400" b="1" i="1" dirty="0">
                <a:solidFill>
                  <a:srgbClr val="7F142A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sulla condizione </a:t>
            </a:r>
            <a:r>
              <a:rPr lang="it-IT" sz="1400" b="1" i="1" dirty="0" smtClean="0">
                <a:solidFill>
                  <a:srgbClr val="7F142A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soggettiva </a:t>
            </a:r>
            <a:endParaRPr lang="it-IT" sz="1400" i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it-IT" sz="1400" i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ChangeArrowheads="1"/>
          </p:cNvSpPr>
          <p:nvPr/>
        </p:nvSpPr>
        <p:spPr bwMode="auto">
          <a:xfrm>
            <a:off x="698500" y="73025"/>
            <a:ext cx="4863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Misurazione del «benessere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soggettivo»: </a:t>
            </a:r>
            <a:r>
              <a:rPr lang="it-IT" altLang="it-IT" sz="1400" b="1" dirty="0">
                <a:solidFill>
                  <a:schemeClr val="bg1"/>
                </a:solidFill>
              </a:rPr>
              <a:t>approccio 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 (*)</a:t>
            </a:r>
            <a:r>
              <a:rPr lang="it-IT" altLang="it-IT" sz="1400" b="1" dirty="0">
                <a:solidFill>
                  <a:schemeClr val="bg1"/>
                </a:solidFill>
              </a:rPr>
              <a:t/>
            </a:r>
            <a:br>
              <a:rPr lang="it-IT" alt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1539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1423538"/>
              </p:ext>
            </p:extLst>
          </p:nvPr>
        </p:nvGraphicFramePr>
        <p:xfrm>
          <a:off x="457200" y="704850"/>
          <a:ext cx="8229600" cy="3401782"/>
        </p:xfrm>
        <a:graphic>
          <a:graphicData uri="http://schemas.openxmlformats.org/drawingml/2006/table">
            <a:tbl>
              <a:tblPr/>
              <a:tblGrid>
                <a:gridCol w="1617663"/>
                <a:gridCol w="3152775"/>
                <a:gridCol w="2128837"/>
                <a:gridCol w="1330325"/>
              </a:tblGrid>
              <a:tr h="582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categoria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(motivazionale)</a:t>
                      </a:r>
                      <a:endParaRPr kumimoji="0" lang="it-IT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definizione</a:t>
                      </a:r>
                      <a:endParaRPr kumimoji="0" lang="it-IT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item</a:t>
                      </a:r>
                      <a:endParaRPr kumimoji="0" lang="it-IT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modalità di risposta </a:t>
                      </a:r>
                      <a:endParaRPr kumimoji="0" lang="it-IT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7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E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SODDISFAZIONE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E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(benessere “esperito”)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E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“stato emotivo che accompagna il </a:t>
                      </a: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raggiungimento di una meta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 o l'appagamento di un bisogno o di un desiderio”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(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Galimberti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 U., 1994)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Quanto ti ritieni soddisfatto dei seguenti aspetti della tua vita?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Scala 1-10</a:t>
                      </a:r>
                    </a:p>
                    <a:p>
                      <a:endParaRPr lang="it-IT" dirty="0"/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</a:tr>
              <a:tr h="1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E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ASPIRAZIONE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E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(benessere “atteso”)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E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“</a:t>
                      </a: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condizione soggettivamente desiderabile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 (tensione al raggiungimento di un ideale o di una meta, al miglioramento di una situazione data), che “precede” uno stato di soddisfazione» (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Galimberti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 U., 1994)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Arial" charset="0"/>
                        </a:rPr>
                        <a:t>Sui seguenti aspetti che riguardano la tua vita, quanto vorresti migliorare la tua attuale situazione?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A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1" name="Rectangle 7"/>
          <p:cNvSpPr>
            <a:spLocks noChangeArrowheads="1"/>
          </p:cNvSpPr>
          <p:nvPr/>
        </p:nvSpPr>
        <p:spPr bwMode="auto">
          <a:xfrm>
            <a:off x="323849" y="5576888"/>
            <a:ext cx="8640763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200" i="1" dirty="0">
                <a:latin typeface="Cambria" pitchFamily="18" charset="0"/>
                <a:ea typeface="SimSun" pitchFamily="2" charset="-122"/>
              </a:rPr>
              <a:t>(*) Messo a punto e utilizzato in: </a:t>
            </a:r>
            <a:r>
              <a:rPr lang="it-IT" altLang="it-IT" sz="1200" i="1" dirty="0" err="1">
                <a:latin typeface="Cambria" pitchFamily="18" charset="0"/>
                <a:ea typeface="SimSun" pitchFamily="2" charset="-122"/>
              </a:rPr>
              <a:t>Unical</a:t>
            </a:r>
            <a:r>
              <a:rPr lang="it-IT" altLang="it-IT" sz="1200" i="1" dirty="0">
                <a:latin typeface="Cambria" pitchFamily="18" charset="0"/>
                <a:ea typeface="SimSun" pitchFamily="2" charset="-122"/>
              </a:rPr>
              <a:t>, 1995 (450 casi);  </a:t>
            </a:r>
            <a:r>
              <a:rPr lang="it-IT" altLang="it-IT" sz="1200" i="1" dirty="0" err="1">
                <a:latin typeface="Cambria" pitchFamily="18" charset="0"/>
                <a:ea typeface="SimSun" pitchFamily="2" charset="-122"/>
              </a:rPr>
              <a:t>Unical</a:t>
            </a:r>
            <a:r>
              <a:rPr lang="it-IT" altLang="it-IT" sz="1200" i="1" dirty="0">
                <a:latin typeface="Cambria" pitchFamily="18" charset="0"/>
                <a:ea typeface="SimSun" pitchFamily="2" charset="-122"/>
              </a:rPr>
              <a:t> et al., 1996, 1997, 1998 (2350 casi);  </a:t>
            </a:r>
            <a:r>
              <a:rPr lang="it-IT" altLang="it-IT" sz="1200" i="1" dirty="0" err="1">
                <a:latin typeface="Cambria" pitchFamily="18" charset="0"/>
                <a:ea typeface="SimSun" pitchFamily="2" charset="-122"/>
              </a:rPr>
              <a:t>Unical</a:t>
            </a:r>
            <a:r>
              <a:rPr lang="it-IT" altLang="it-IT" sz="1200" i="1" dirty="0">
                <a:latin typeface="Cambria" pitchFamily="18" charset="0"/>
                <a:ea typeface="SimSun" pitchFamily="2" charset="-122"/>
              </a:rPr>
              <a:t>-ISS,  2006 (2500 casi)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45571"/>
              </p:ext>
            </p:extLst>
          </p:nvPr>
        </p:nvGraphicFramePr>
        <p:xfrm>
          <a:off x="457200" y="4106632"/>
          <a:ext cx="8229600" cy="1094018"/>
        </p:xfrm>
        <a:graphic>
          <a:graphicData uri="http://schemas.openxmlformats.org/drawingml/2006/table">
            <a:tbl>
              <a:tblPr/>
              <a:tblGrid>
                <a:gridCol w="1617663"/>
                <a:gridCol w="3152775"/>
                <a:gridCol w="2128837"/>
                <a:gridCol w="1330325"/>
              </a:tblGrid>
              <a:tr h="109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E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VALORE</a:t>
                      </a: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«riferimento significativo che influenza</a:t>
                      </a:r>
                      <a:r>
                        <a:rPr lang="it-IT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atteggiamenti e azioni, che ha una funzione di orientamento delle scelte»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it-I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Cipriani, 1997)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Quanto ritieni importante questo aspetto per la tua vita?</a:t>
                      </a: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Scala 1-10</a:t>
                      </a:r>
                    </a:p>
                  </a:txBody>
                  <a:tcPr marL="63007" marR="6300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5C5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8500" y="73025"/>
            <a:ext cx="4217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chemeClr val="bg1"/>
                </a:solidFill>
              </a:rPr>
              <a:t>Mappa del “benessere soggettivo</a:t>
            </a:r>
            <a:r>
              <a:rPr lang="it-IT" altLang="it-IT" sz="1400" b="1" dirty="0" smtClean="0">
                <a:solidFill>
                  <a:schemeClr val="bg1"/>
                </a:solidFill>
              </a:rPr>
              <a:t>”:  tre Regioni</a:t>
            </a:r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Grafic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0196209"/>
              </p:ext>
            </p:extLst>
          </p:nvPr>
        </p:nvGraphicFramePr>
        <p:xfrm>
          <a:off x="152400" y="380802"/>
          <a:ext cx="8867775" cy="560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1546</Words>
  <Application>Microsoft Office PowerPoint</Application>
  <PresentationFormat>Presentazione su schermo (4:3)</PresentationFormat>
  <Paragraphs>247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copertina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177</cp:revision>
  <cp:lastPrinted>2014-10-20T10:24:16Z</cp:lastPrinted>
  <dcterms:created xsi:type="dcterms:W3CDTF">2012-12-11T11:00:35Z</dcterms:created>
  <dcterms:modified xsi:type="dcterms:W3CDTF">2015-01-22T13:02:58Z</dcterms:modified>
</cp:coreProperties>
</file>