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80" r:id="rId6"/>
    <p:sldId id="278" r:id="rId7"/>
    <p:sldId id="277" r:id="rId8"/>
    <p:sldId id="257" r:id="rId9"/>
    <p:sldId id="258" r:id="rId10"/>
    <p:sldId id="259" r:id="rId11"/>
    <p:sldId id="260" r:id="rId12"/>
    <p:sldId id="261" r:id="rId13"/>
    <p:sldId id="262" r:id="rId14"/>
    <p:sldId id="264" r:id="rId15"/>
    <p:sldId id="263" r:id="rId16"/>
    <p:sldId id="265" r:id="rId17"/>
    <p:sldId id="266" r:id="rId18"/>
    <p:sldId id="271" r:id="rId19"/>
    <p:sldId id="272" r:id="rId20"/>
    <p:sldId id="279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01" autoAdjust="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19B0D-B217-4803-BD2E-DA2EAB33606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2535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BC24-E511-4FBD-8F65-31D00C9106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529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39D12-019E-4CB3-9D9D-32EC8EC741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03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A279-14B6-475C-B1BA-4A9FB40E52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716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E7F-2713-49B7-89FA-BFC4557F84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8058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06D3-A512-4BD1-9302-9341599012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191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2799C-6A33-4BE4-9CC9-F0604F2569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485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44355-F9BC-4122-84ED-A18E7F6A35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192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EB402-F066-4330-A7CF-5CF25EDE9D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609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3633A-019D-4E33-9933-F88A7B45FD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335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D9B67-A0CD-461B-B2EA-2EA40D8E9F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749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22947D-BA41-4782-952D-6A710E73E2D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atistica.comune.prato.it/" TargetMode="External"/><Relationship Id="rId5" Type="http://schemas.openxmlformats.org/officeDocument/2006/relationships/hyperlink" Target="mailto:ufficio.statistica@comune.prato.it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851025"/>
          </a:xfrm>
        </p:spPr>
        <p:txBody>
          <a:bodyPr/>
          <a:lstStyle/>
          <a:p>
            <a:pPr eaLnBrk="1" hangingPunct="1"/>
            <a:r>
              <a:rPr lang="it-IT" altLang="it-IT" sz="2400" b="1" dirty="0" smtClean="0">
                <a:solidFill>
                  <a:srgbClr val="B05D02"/>
                </a:solidFill>
                <a:latin typeface="Georgia" pitchFamily="18" charset="0"/>
              </a:rPr>
              <a:t>La statistica per conoscere e per decidere</a:t>
            </a:r>
            <a:br>
              <a:rPr lang="it-IT" altLang="it-IT" sz="2400" b="1" dirty="0" smtClean="0">
                <a:solidFill>
                  <a:srgbClr val="B05D02"/>
                </a:solidFill>
                <a:latin typeface="Georgia" pitchFamily="18" charset="0"/>
              </a:rPr>
            </a:br>
            <a:r>
              <a:rPr lang="it-IT" altLang="it-IT" sz="2400" b="1" dirty="0" smtClean="0">
                <a:solidFill>
                  <a:srgbClr val="B05D02"/>
                </a:solidFill>
                <a:latin typeface="Georgia" pitchFamily="18" charset="0"/>
              </a:rPr>
              <a:t>Il caso dell’approccio locale agli indicatori </a:t>
            </a:r>
            <a:r>
              <a:rPr lang="it-IT" altLang="it-IT" sz="2400" b="1" dirty="0" smtClean="0">
                <a:solidFill>
                  <a:srgbClr val="B05D02"/>
                </a:solidFill>
                <a:latin typeface="Georgia" pitchFamily="18" charset="0"/>
              </a:rPr>
              <a:t/>
            </a:r>
            <a:br>
              <a:rPr lang="it-IT" altLang="it-IT" sz="2400" b="1" dirty="0" smtClean="0">
                <a:solidFill>
                  <a:srgbClr val="B05D02"/>
                </a:solidFill>
                <a:latin typeface="Georgia" pitchFamily="18" charset="0"/>
              </a:rPr>
            </a:br>
            <a:r>
              <a:rPr lang="it-IT" altLang="it-IT" sz="2400" b="1" dirty="0" smtClean="0">
                <a:solidFill>
                  <a:srgbClr val="B05D02"/>
                </a:solidFill>
                <a:latin typeface="Georgia" pitchFamily="18" charset="0"/>
              </a:rPr>
              <a:t>di </a:t>
            </a:r>
            <a:r>
              <a:rPr lang="it-IT" altLang="it-IT" sz="2400" b="1" dirty="0" smtClean="0">
                <a:solidFill>
                  <a:srgbClr val="B05D02"/>
                </a:solidFill>
                <a:latin typeface="Georgia" pitchFamily="18" charset="0"/>
              </a:rPr>
              <a:t>benessere</a:t>
            </a:r>
            <a:br>
              <a:rPr lang="it-IT" altLang="it-IT" sz="2400" b="1" dirty="0" smtClean="0">
                <a:solidFill>
                  <a:srgbClr val="B05D02"/>
                </a:solidFill>
                <a:latin typeface="Georgia" pitchFamily="18" charset="0"/>
              </a:rPr>
            </a:br>
            <a:r>
              <a:rPr lang="it-IT" altLang="it-IT" sz="2400" b="1" dirty="0" smtClean="0">
                <a:solidFill>
                  <a:srgbClr val="595959"/>
                </a:solidFill>
                <a:latin typeface="Arial-BoldMT" charset="0"/>
              </a:rPr>
              <a:t/>
            </a:r>
            <a:br>
              <a:rPr lang="it-IT" altLang="it-IT" sz="2400" b="1" dirty="0" smtClean="0">
                <a:solidFill>
                  <a:srgbClr val="595959"/>
                </a:solidFill>
                <a:latin typeface="Arial-BoldMT" charset="0"/>
              </a:rPr>
            </a:br>
            <a:r>
              <a:rPr lang="it-IT" altLang="it-IT" sz="3200" b="1" dirty="0" smtClean="0">
                <a:solidFill>
                  <a:schemeClr val="accent2"/>
                </a:solidFill>
                <a:latin typeface="Georgia" pitchFamily="18" charset="0"/>
              </a:rPr>
              <a:t>Il BES in ambito urbano</a:t>
            </a:r>
            <a:r>
              <a:rPr lang="it-IT" altLang="it-IT" sz="3200" b="1" dirty="0" smtClean="0">
                <a:solidFill>
                  <a:schemeClr val="accent2"/>
                </a:solidFill>
                <a:latin typeface="Georgia" pitchFamily="18" charset="0"/>
              </a:rPr>
              <a:t>: </a:t>
            </a:r>
            <a:br>
              <a:rPr lang="it-IT" altLang="it-IT" sz="3200" b="1" dirty="0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it-IT" altLang="it-IT" sz="3200" b="1" dirty="0" smtClean="0">
                <a:solidFill>
                  <a:schemeClr val="accent2"/>
                </a:solidFill>
                <a:latin typeface="Georgia" pitchFamily="18" charset="0"/>
              </a:rPr>
              <a:t>il caso </a:t>
            </a:r>
            <a:r>
              <a:rPr lang="it-IT" altLang="it-IT" sz="3200" b="1" dirty="0" smtClean="0">
                <a:solidFill>
                  <a:schemeClr val="accent2"/>
                </a:solidFill>
                <a:latin typeface="Georgia" pitchFamily="18" charset="0"/>
              </a:rPr>
              <a:t>di Prato</a:t>
            </a:r>
          </a:p>
        </p:txBody>
      </p:sp>
      <p:pic>
        <p:nvPicPr>
          <p:cNvPr id="2051" name="Picture 4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084763"/>
            <a:ext cx="33337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219200" y="48006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i="1">
                <a:solidFill>
                  <a:srgbClr val="B05D02"/>
                </a:solidFill>
                <a:latin typeface="Georgia" pitchFamily="18" charset="0"/>
              </a:rPr>
              <a:t>Venerdì 24 ottobre 2014</a:t>
            </a:r>
          </a:p>
        </p:txBody>
      </p:sp>
      <p:pic>
        <p:nvPicPr>
          <p:cNvPr id="2054" name="Picture 7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200" smtClean="0">
                <a:solidFill>
                  <a:schemeClr val="tx1"/>
                </a:solidFill>
                <a:latin typeface="Georgia" pitchFamily="18" charset="0"/>
              </a:rPr>
              <a:t>Il tasso di disoccupazione dei laureati pratesi tra i </a:t>
            </a:r>
            <a:r>
              <a:rPr lang="it-IT" altLang="it-IT" sz="3200" b="1" smtClean="0">
                <a:solidFill>
                  <a:schemeClr val="accent2"/>
                </a:solidFill>
                <a:latin typeface="Georgia" pitchFamily="18" charset="0"/>
              </a:rPr>
              <a:t>25 e i 34 anni</a:t>
            </a:r>
            <a:r>
              <a:rPr lang="it-IT" altLang="it-IT" sz="3200" smtClean="0">
                <a:solidFill>
                  <a:schemeClr val="tx1"/>
                </a:solidFill>
                <a:latin typeface="Georgia" pitchFamily="18" charset="0"/>
              </a:rPr>
              <a:t> nel 2011 era pari al 10,86%.</a:t>
            </a:r>
          </a:p>
        </p:txBody>
      </p:sp>
      <p:pic>
        <p:nvPicPr>
          <p:cNvPr id="11267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084763"/>
            <a:ext cx="33337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40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it-IT" altLang="it-IT" sz="280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La categoria più svantaggiata dal punto di vista dell’occupazione sono le </a:t>
            </a:r>
            <a:r>
              <a:rPr lang="it-IT" altLang="it-IT" sz="2800" b="1" smtClean="0">
                <a:solidFill>
                  <a:schemeClr val="accent2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ragazze tra i 15 e i 24 anni</a:t>
            </a:r>
            <a:r>
              <a:rPr lang="it-IT" altLang="it-IT" sz="280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col solo diploma di scuola superiore, il cui tasso di disoccupazione nel 2011 era pari al 30,20%.</a:t>
            </a:r>
            <a:r>
              <a:rPr lang="it-IT" altLang="it-IT" sz="40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2291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084763"/>
            <a:ext cx="33337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it-IT" altLang="it-IT" sz="240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Rispetto all’</a:t>
            </a:r>
            <a:r>
              <a:rPr lang="it-IT" altLang="it-IT" sz="2400" b="1" smtClean="0">
                <a:solidFill>
                  <a:srgbClr val="B05D02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istruzione</a:t>
            </a:r>
            <a:r>
              <a:rPr lang="it-IT" altLang="it-IT" sz="240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, la situazione pratese è indietro rispetto al contesto toscano, con una percentuale di popolazione in possesso di titoli universitari più bassa rispetto a quella regionale, e una maggiore concentrazione di popolazione sui titoli di studio più bassi.</a:t>
            </a:r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3315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084763"/>
            <a:ext cx="33337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40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4339" name="Picture 3" descr="StemmaTintepiatte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608638"/>
            <a:ext cx="22161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giornata statisti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2" name="Object 9"/>
          <p:cNvGraphicFramePr>
            <a:graphicFrameLocks noChangeAspect="1"/>
          </p:cNvGraphicFramePr>
          <p:nvPr/>
        </p:nvGraphicFramePr>
        <p:xfrm>
          <a:off x="1066800" y="1828800"/>
          <a:ext cx="6629400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Grafico" r:id="rId6" imgW="4625407" imgH="2507080" progId="Excel.Chart.8">
                  <p:embed/>
                </p:oleObj>
              </mc:Choice>
              <mc:Fallback>
                <p:oleObj name="Grafico" r:id="rId6" imgW="4625407" imgH="2507080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0"/>
                        <a:ext cx="6629400" cy="367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5363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02213"/>
            <a:ext cx="351155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0" y="2057400"/>
            <a:ext cx="7467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rgbClr val="B05D02"/>
                </a:solidFill>
                <a:latin typeface="Georgia" pitchFamily="18" charset="0"/>
              </a:rPr>
              <a:t>L’abbandono scolastico</a:t>
            </a:r>
            <a:r>
              <a:rPr lang="it-IT" altLang="it-IT" sz="2400">
                <a:latin typeface="Georgia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Georgia" pitchFamily="18" charset="0"/>
              </a:rPr>
              <a:t>(% ragazzi tra i 18 e i 24 anni che non proseguono gli studi dopo aver conseguito, al massimo, la terza media)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Georgia" pitchFamily="18" charset="0"/>
              </a:rPr>
              <a:t>registra a Prato livelli molto alti, soprattutto tra gli stranieri, ma anche tra i maschi italiani.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40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6387" name="Picture 3" descr="StemmaTintepiatte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429250"/>
            <a:ext cx="259715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giornata statisti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graphicFrame>
        <p:nvGraphicFramePr>
          <p:cNvPr id="16391" name="Object 11"/>
          <p:cNvGraphicFramePr>
            <a:graphicFrameLocks noChangeAspect="1"/>
          </p:cNvGraphicFramePr>
          <p:nvPr/>
        </p:nvGraphicFramePr>
        <p:xfrm>
          <a:off x="990600" y="1828800"/>
          <a:ext cx="6858000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Grafico" r:id="rId6" imgW="4676851" imgH="2476500" progId="Excel.Chart.8">
                  <p:embed/>
                </p:oleObj>
              </mc:Choice>
              <mc:Fallback>
                <p:oleObj name="Grafico" r:id="rId6" imgW="4676851" imgH="2476500" progId="Excel.Char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6858000" cy="363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7411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178425"/>
            <a:ext cx="31305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1219200" y="2362200"/>
            <a:ext cx="6781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800">
                <a:latin typeface="Georgia" pitchFamily="18" charset="0"/>
              </a:rPr>
              <a:t>Mentre i ragazzi stranieri che abbandonano gli studi sembrano inserirsi nel mondo del lavoro, i coetanei maschi italiani che abbandonano gli studi precocemente restano disoccupati.</a:t>
            </a:r>
            <a:r>
              <a:rPr lang="it-IT" altLang="it-IT" sz="28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8435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0"/>
            <a:ext cx="32067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800">
                <a:latin typeface="Georgia" pitchFamily="18" charset="0"/>
              </a:rPr>
              <a:t>Alla luce di questi dati emerge l’importanza di una riflessione sulla </a:t>
            </a:r>
            <a:r>
              <a:rPr lang="it-IT" altLang="it-IT" sz="2800" b="1">
                <a:solidFill>
                  <a:schemeClr val="accent2"/>
                </a:solidFill>
                <a:latin typeface="Georgia" pitchFamily="18" charset="0"/>
              </a:rPr>
              <a:t>misurazione del benessere</a:t>
            </a:r>
            <a:r>
              <a:rPr lang="it-IT" altLang="it-IT" sz="2800">
                <a:latin typeface="Georgia" pitchFamily="18" charset="0"/>
              </a:rPr>
              <a:t> dei cittadini pratesi, tenendo conto non solo di fattori economici ma anche di altre dimensioni.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9459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214938"/>
            <a:ext cx="30543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62000" y="2209800"/>
            <a:ext cx="77724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Georgia" pitchFamily="18" charset="0"/>
              </a:rPr>
              <a:t>Propositi Comune di Prato per valorizzazione progetto UrBes: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b="1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it-IT" altLang="it-IT" sz="2400" b="1">
                <a:solidFill>
                  <a:schemeClr val="accent2"/>
                </a:solidFill>
                <a:latin typeface="Georgia" pitchFamily="18" charset="0"/>
              </a:rPr>
              <a:t>azioni di sensibilizzazione degli amministratori comunali</a:t>
            </a:r>
            <a:r>
              <a:rPr lang="it-IT" altLang="it-IT" sz="2400">
                <a:solidFill>
                  <a:schemeClr val="accent2"/>
                </a:solidFill>
                <a:latin typeface="Georgia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it-IT" altLang="it-IT" sz="24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it-IT" altLang="it-IT" sz="2400" b="1">
                <a:solidFill>
                  <a:srgbClr val="B05D02"/>
                </a:solidFill>
                <a:latin typeface="Georgia" pitchFamily="18" charset="0"/>
              </a:rPr>
              <a:t> azioni di coinvolgimento dei cittadini</a:t>
            </a:r>
            <a:r>
              <a:rPr lang="it-IT" altLang="it-IT" sz="2400">
                <a:latin typeface="Georgia" pitchFamily="18" charset="0"/>
              </a:rPr>
              <a:t>, </a:t>
            </a:r>
            <a:r>
              <a:rPr lang="it-IT" altLang="it-IT" sz="2400" b="1">
                <a:solidFill>
                  <a:srgbClr val="B05D02"/>
                </a:solidFill>
                <a:latin typeface="Georgia" pitchFamily="18" charset="0"/>
              </a:rPr>
              <a:t>in particolare del mondo della scuola.  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="1">
              <a:solidFill>
                <a:srgbClr val="B05D02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20483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0"/>
            <a:ext cx="32067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5800" y="2057400"/>
            <a:ext cx="8077200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Georgia" pitchFamily="18" charset="0"/>
              </a:rPr>
              <a:t> </a:t>
            </a:r>
            <a:r>
              <a:rPr lang="it-IT" altLang="it-IT" sz="2400" b="1">
                <a:solidFill>
                  <a:schemeClr val="accent2"/>
                </a:solidFill>
                <a:latin typeface="Georgia" pitchFamily="18" charset="0"/>
              </a:rPr>
              <a:t>Azioni di valorizzazione del Rapporto UrBes: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it-IT" altLang="it-IT" sz="2400">
                <a:latin typeface="Georgia" pitchFamily="18" charset="0"/>
              </a:rPr>
              <a:t>un </a:t>
            </a:r>
            <a:r>
              <a:rPr lang="it-IT" altLang="it-IT" sz="2400" b="1">
                <a:latin typeface="Georgia" pitchFamily="18" charset="0"/>
              </a:rPr>
              <a:t>workshop con gli amministratori</a:t>
            </a:r>
            <a:endParaRPr lang="it-IT" altLang="it-IT" sz="24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it-IT" altLang="it-IT" sz="2400">
                <a:latin typeface="Georgia" pitchFamily="18" charset="0"/>
              </a:rPr>
              <a:t>un </a:t>
            </a:r>
            <a:r>
              <a:rPr lang="it-IT" altLang="it-IT" sz="2400" b="1">
                <a:latin typeface="Georgia" pitchFamily="18" charset="0"/>
              </a:rPr>
              <a:t>incontro pubblico</a:t>
            </a:r>
            <a:r>
              <a:rPr lang="it-IT" altLang="it-IT" sz="2400">
                <a:latin typeface="Georgia" pitchFamily="18" charset="0"/>
              </a:rPr>
              <a:t> per condividere i risultati del primo rapporto UrBes elaborati per la città di Prato.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it-IT" altLang="it-IT" sz="2400">
                <a:latin typeface="Georgia" pitchFamily="18" charset="0"/>
              </a:rPr>
              <a:t>coinvolgimento di </a:t>
            </a:r>
            <a:r>
              <a:rPr lang="it-IT" altLang="it-IT" sz="2400" b="1">
                <a:latin typeface="Georgia" pitchFamily="18" charset="0"/>
              </a:rPr>
              <a:t>alcune classi delle scuole superiori</a:t>
            </a:r>
            <a:r>
              <a:rPr lang="it-IT" altLang="it-IT" sz="2400">
                <a:latin typeface="Georgia" pitchFamily="18" charset="0"/>
              </a:rPr>
              <a:t> in un dibattito sui risultati emersi.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Georgia" pitchFamily="18" charset="0"/>
              </a:rPr>
              <a:t>4) Possibilità di un concorso: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http://www.losviluppolocalechevorrei.it/</a:t>
            </a:r>
            <a:endParaRPr lang="it-IT" altLang="it-IT" sz="24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505150"/>
              </a:solidFill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3075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0"/>
            <a:ext cx="32067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62000" y="2209800"/>
            <a:ext cx="8001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Georgia" pitchFamily="18" charset="0"/>
              </a:rPr>
              <a:t>Il Comune di Prato è uno dei </a:t>
            </a:r>
            <a:r>
              <a:rPr lang="it-IT" altLang="it-IT" sz="2400" b="1">
                <a:latin typeface="Georgia" pitchFamily="18" charset="0"/>
              </a:rPr>
              <a:t>9 comuni d’Italia</a:t>
            </a:r>
            <a:r>
              <a:rPr lang="it-IT" altLang="it-IT" sz="2400">
                <a:latin typeface="Georgia" pitchFamily="18" charset="0"/>
              </a:rPr>
              <a:t> (insieme a Palermo, Bologna, Firenze, Brescia,  Reggio Emilia, Perugia, Terni e Cesena)</a:t>
            </a:r>
            <a:r>
              <a:rPr lang="it-IT" altLang="it-IT" sz="2400"/>
              <a:t> </a:t>
            </a:r>
            <a:r>
              <a:rPr lang="it-IT" altLang="it-IT" sz="2400">
                <a:latin typeface="Georgia" pitchFamily="18" charset="0"/>
              </a:rPr>
              <a:t>che ha partecipato al gruppo misto Istat/Comuni per la </a:t>
            </a:r>
            <a:r>
              <a:rPr lang="it-IT" altLang="it-IT" sz="2400" b="1">
                <a:solidFill>
                  <a:schemeClr val="accent2"/>
                </a:solidFill>
                <a:latin typeface="Georgia" pitchFamily="18" charset="0"/>
              </a:rPr>
              <a:t>progettazione operativa di un nuovo set di indicatori</a:t>
            </a:r>
            <a:r>
              <a:rPr lang="it-IT" altLang="it-IT" sz="240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21507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0"/>
            <a:ext cx="32067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85800" y="20574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Georgia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latin typeface="Georgia" pitchFamily="18" charset="0"/>
              </a:rPr>
              <a:t>Grazie per l’attenzione!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latin typeface="Georgia" pitchFamily="18" charset="0"/>
                <a:hlinkClick r:id="rId5"/>
              </a:rPr>
              <a:t>ufficio.statistica@comune.prato.it</a:t>
            </a:r>
            <a:endParaRPr lang="it-IT" altLang="it-IT" sz="28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latin typeface="Georgia" pitchFamily="18" charset="0"/>
                <a:hlinkClick r:id="rId6"/>
              </a:rPr>
              <a:t>http://statistica.comune.prato.it</a:t>
            </a:r>
            <a:endParaRPr lang="it-IT" altLang="it-IT" sz="28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505150"/>
              </a:solidFill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4099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0"/>
            <a:ext cx="32067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2057400"/>
            <a:ext cx="77724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800" b="1">
                <a:solidFill>
                  <a:srgbClr val="B05D02"/>
                </a:solidFill>
                <a:latin typeface="Georgia" pitchFamily="18" charset="0"/>
              </a:rPr>
              <a:t>Da sottolineare: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it-IT" altLang="it-IT" sz="2800">
                <a:latin typeface="Georgia" pitchFamily="18" charset="0"/>
              </a:rPr>
              <a:t> </a:t>
            </a:r>
            <a:r>
              <a:rPr lang="it-IT" altLang="it-IT" sz="2400">
                <a:latin typeface="Georgia" pitchFamily="18" charset="0"/>
              </a:rPr>
              <a:t>Processo partecipato e condiviso di riflessione sugli indicatori.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it-IT" altLang="it-IT" sz="2400">
                <a:latin typeface="Georgia" pitchFamily="18" charset="0"/>
              </a:rPr>
              <a:t> Riflessione su contesti diversi a partire dai territori.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it-IT" altLang="it-IT" sz="2400">
                <a:latin typeface="Georgia" pitchFamily="18" charset="0"/>
              </a:rPr>
              <a:t> Utilizzo della modalità di lavoro </a:t>
            </a:r>
            <a:r>
              <a:rPr lang="it-IT" altLang="it-IT" sz="2400" i="1">
                <a:latin typeface="Georgia" pitchFamily="18" charset="0"/>
              </a:rPr>
              <a:t>Web Conference</a:t>
            </a:r>
            <a:r>
              <a:rPr lang="it-IT" altLang="it-IT" sz="240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5123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0"/>
            <a:ext cx="32067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90600" y="2590800"/>
            <a:ext cx="77724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latin typeface="Georgia" pitchFamily="18" charset="0"/>
              </a:rPr>
              <a:t>Sono stati individuati </a:t>
            </a:r>
            <a:r>
              <a:rPr lang="it-IT" altLang="it-IT" sz="2800" b="1">
                <a:latin typeface="Georgia" pitchFamily="18" charset="0"/>
              </a:rPr>
              <a:t>64 indicatori</a:t>
            </a:r>
            <a:r>
              <a:rPr lang="it-IT" altLang="it-IT" sz="2800">
                <a:latin typeface="Georgia" pitchFamily="18" charset="0"/>
              </a:rPr>
              <a:t> di cui </a:t>
            </a:r>
            <a:r>
              <a:rPr lang="it-IT" altLang="it-IT" sz="2800" b="1">
                <a:solidFill>
                  <a:schemeClr val="accent2"/>
                </a:solidFill>
                <a:latin typeface="Georgia" pitchFamily="18" charset="0"/>
              </a:rPr>
              <a:t>40</a:t>
            </a:r>
            <a:r>
              <a:rPr lang="it-IT" altLang="it-IT" sz="2800">
                <a:latin typeface="Georgia" pitchFamily="18" charset="0"/>
              </a:rPr>
              <a:t> direttamente riferibili agli </a:t>
            </a:r>
            <a:r>
              <a:rPr lang="it-IT" altLang="it-IT" sz="2800" b="1">
                <a:solidFill>
                  <a:schemeClr val="accent2"/>
                </a:solidFill>
                <a:latin typeface="Georgia" pitchFamily="18" charset="0"/>
              </a:rPr>
              <a:t>indicatori nazionali</a:t>
            </a:r>
            <a:r>
              <a:rPr lang="it-IT" altLang="it-IT" sz="2800">
                <a:latin typeface="Georgia" pitchFamily="18" charset="0"/>
              </a:rPr>
              <a:t> del Bes e </a:t>
            </a:r>
            <a:r>
              <a:rPr lang="it-IT" altLang="it-IT" sz="2800" b="1">
                <a:solidFill>
                  <a:srgbClr val="B05D02"/>
                </a:solidFill>
                <a:latin typeface="Georgia" pitchFamily="18" charset="0"/>
              </a:rPr>
              <a:t>24 nuovi indicatori</a:t>
            </a:r>
            <a:r>
              <a:rPr lang="it-IT" altLang="it-IT" sz="2800">
                <a:latin typeface="Georgia" pitchFamily="18" charset="0"/>
              </a:rPr>
              <a:t> concernenti tematiche e risvolti significativi soprattutto in un’ottica di benessere urbano.</a:t>
            </a:r>
            <a:r>
              <a:rPr lang="it-IT" altLang="it-IT" sz="2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>
              <a:solidFill>
                <a:srgbClr val="50515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6147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0"/>
            <a:ext cx="32067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90600" y="2590800"/>
            <a:ext cx="777240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latin typeface="Georgia" pitchFamily="18" charset="0"/>
              </a:rPr>
              <a:t>Tra i 24 nuovi indicatori, </a:t>
            </a:r>
            <a:r>
              <a:rPr lang="it-IT" altLang="it-IT" sz="2800" b="1">
                <a:solidFill>
                  <a:srgbClr val="B05D02"/>
                </a:solidFill>
                <a:latin typeface="Georgia" pitchFamily="18" charset="0"/>
              </a:rPr>
              <a:t>16 sono del tutto aggiuntivi rispetto al BES</a:t>
            </a:r>
            <a:r>
              <a:rPr lang="it-IT" altLang="it-IT" sz="2800">
                <a:latin typeface="Georgia" pitchFamily="18" charset="0"/>
              </a:rPr>
              <a:t>, mentre </a:t>
            </a:r>
            <a:r>
              <a:rPr lang="it-IT" altLang="it-IT" sz="2800" b="1">
                <a:solidFill>
                  <a:schemeClr val="accent2"/>
                </a:solidFill>
                <a:latin typeface="Georgia" pitchFamily="18" charset="0"/>
              </a:rPr>
              <a:t>8</a:t>
            </a:r>
            <a:r>
              <a:rPr lang="it-IT" altLang="it-IT" sz="280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it-IT" altLang="it-IT" sz="2800">
                <a:latin typeface="Georgia" pitchFamily="18" charset="0"/>
              </a:rPr>
              <a:t>sono delle</a:t>
            </a:r>
            <a:r>
              <a:rPr lang="it-IT" altLang="it-IT" sz="2800" b="1">
                <a:latin typeface="Georgia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Georgia" pitchFamily="18" charset="0"/>
              </a:rPr>
              <a:t>proxy</a:t>
            </a:r>
            <a:r>
              <a:rPr lang="it-IT" altLang="it-IT" sz="2800" b="1">
                <a:latin typeface="Georgia" pitchFamily="18" charset="0"/>
              </a:rPr>
              <a:t> </a:t>
            </a:r>
            <a:r>
              <a:rPr lang="it-IT" altLang="it-IT" sz="2800">
                <a:latin typeface="Georgia" pitchFamily="18" charset="0"/>
              </a:rPr>
              <a:t>di indicatori già presenti nel rapporto BES.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7171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251450"/>
            <a:ext cx="297815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800">
              <a:latin typeface="Georgia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62000" y="1981200"/>
            <a:ext cx="80010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Georgia" pitchFamily="18" charset="0"/>
              </a:rPr>
              <a:t>Alcune problematiche relative al calcolo degli indicatori a livello comunale: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chemeClr val="accent2"/>
              </a:solidFill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2400">
                <a:latin typeface="Georgia" pitchFamily="18" charset="0"/>
              </a:rPr>
              <a:t> Impossibilità di reperire il dato a livello comunale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it-IT" altLang="it-IT" sz="24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2400">
                <a:latin typeface="Georgia" pitchFamily="18" charset="0"/>
              </a:rPr>
              <a:t> Impossibilità di produrre stime attendibili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it-IT" altLang="it-IT" sz="2400"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2400">
                <a:latin typeface="Georgia" pitchFamily="18" charset="0"/>
              </a:rPr>
              <a:t> Mancanza di rilevazioni di tipo soggettivo (es. multiscopo) con conseguente esclusione del dominio relativo al benessere soggettivo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066800"/>
            <a:ext cx="6858000" cy="609600"/>
          </a:xfrm>
        </p:spPr>
        <p:txBody>
          <a:bodyPr/>
          <a:lstStyle/>
          <a:p>
            <a:pPr eaLnBrk="1" hangingPunct="1"/>
            <a:r>
              <a:rPr lang="it-IT" altLang="it-IT" sz="2400" b="1" smtClean="0">
                <a:solidFill>
                  <a:schemeClr val="accent2"/>
                </a:solidFill>
                <a:latin typeface="Georgia" pitchFamily="18" charset="0"/>
              </a:rPr>
              <a:t/>
            </a:r>
            <a:br>
              <a:rPr lang="it-IT" altLang="it-IT" sz="2400" b="1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it-IT" altLang="it-IT" sz="2400" b="1" smtClean="0">
                <a:solidFill>
                  <a:schemeClr val="accent2"/>
                </a:solidFill>
                <a:latin typeface="Georgia" pitchFamily="18" charset="0"/>
              </a:rPr>
              <a:t/>
            </a:r>
            <a:br>
              <a:rPr lang="it-IT" altLang="it-IT" sz="2400" b="1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it-IT" altLang="it-IT" sz="2400" b="1" smtClean="0">
                <a:solidFill>
                  <a:schemeClr val="accent2"/>
                </a:solidFill>
                <a:latin typeface="Georgia" pitchFamily="18" charset="0"/>
              </a:rPr>
              <a:t>UrBes: ISTRUZIONE E FORMAZIONE</a:t>
            </a:r>
            <a:br>
              <a:rPr lang="it-IT" altLang="it-IT" sz="2400" b="1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it-IT" altLang="it-IT" sz="2400" b="1" smtClean="0">
                <a:solidFill>
                  <a:schemeClr val="accent2"/>
                </a:solidFill>
                <a:latin typeface="Georgia" pitchFamily="18" charset="0"/>
              </a:rPr>
              <a:t/>
            </a:r>
            <a:br>
              <a:rPr lang="it-IT" altLang="it-IT" sz="2400" b="1" smtClean="0">
                <a:solidFill>
                  <a:schemeClr val="accent2"/>
                </a:solidFill>
                <a:latin typeface="Georgia" pitchFamily="18" charset="0"/>
              </a:rPr>
            </a:br>
            <a:endParaRPr lang="it-IT" altLang="it-IT" sz="2400" b="1" smtClean="0">
              <a:solidFill>
                <a:schemeClr val="accent2"/>
              </a:solidFill>
              <a:latin typeface="Georgia" pitchFamily="18" charset="0"/>
            </a:endParaRPr>
          </a:p>
        </p:txBody>
      </p:sp>
      <p:graphicFrame>
        <p:nvGraphicFramePr>
          <p:cNvPr id="28769" name="Group 97"/>
          <p:cNvGraphicFramePr>
            <a:graphicFrameLocks noGrp="1"/>
          </p:cNvGraphicFramePr>
          <p:nvPr/>
        </p:nvGraphicFramePr>
        <p:xfrm>
          <a:off x="381000" y="1828800"/>
          <a:ext cx="8137525" cy="3340102"/>
        </p:xfrm>
        <a:graphic>
          <a:graphicData uri="http://schemas.openxmlformats.org/drawingml/2006/table">
            <a:tbl>
              <a:tblPr/>
              <a:tblGrid>
                <a:gridCol w="381000"/>
                <a:gridCol w="7756525"/>
              </a:tblGrid>
              <a:tr h="477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it-IT" alt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Tasso di partecipazione alla scuola dell’infanzia (pre-primary)</a:t>
                      </a: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it-IT" alt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Persone con almeno il diploma superiore</a:t>
                      </a: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it-IT" alt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Persone che hanno conseguito il titolo universitario</a:t>
                      </a: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it-IT" alt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Uscita precoce dal sistema di istruzione e formazione</a:t>
                      </a: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it-IT" alt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Giovani che non lavorano e non studiano (Neet)</a:t>
                      </a: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  <a:endParaRPr kumimoji="0" lang="it-IT" alt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Livello di competenza alfabetica degli studenti</a:t>
                      </a: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  <a:endParaRPr kumimoji="0" lang="it-IT" alt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Livello di competenza numerica degli studenti</a:t>
                      </a: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21" name="Picture 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178425"/>
            <a:ext cx="31305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2" name="Picture 99" descr="StemmaTintepiatte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3" name="Picture 100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24384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Il contesto pratese si configura come sofferente nell’assetto socio-economico legato alla crisi, secondo i dati del </a:t>
            </a:r>
            <a:r>
              <a:rPr lang="it-IT" altLang="it-IT" sz="3600" b="1" smtClean="0">
                <a:solidFill>
                  <a:srgbClr val="B05D02"/>
                </a:solidFill>
                <a:latin typeface="Georgia" pitchFamily="18" charset="0"/>
                <a:cs typeface="Times New Roman" pitchFamily="18" charset="0"/>
              </a:rPr>
              <a:t>Censimento 2011</a:t>
            </a:r>
            <a:r>
              <a:rPr lang="it-IT" altLang="it-IT" sz="360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.</a:t>
            </a:r>
            <a:r>
              <a:rPr lang="it-IT" altLang="it-IT" sz="4000" b="1" smtClean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219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084763"/>
            <a:ext cx="33337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696200" cy="2743200"/>
          </a:xfrm>
        </p:spPr>
        <p:txBody>
          <a:bodyPr/>
          <a:lstStyle/>
          <a:p>
            <a:pPr eaLnBrk="1" hangingPunct="1"/>
            <a:r>
              <a:rPr lang="it-IT" altLang="it-IT" sz="2400" smtClean="0">
                <a:solidFill>
                  <a:schemeClr val="tx1"/>
                </a:solidFill>
                <a:latin typeface="Georgia" pitchFamily="18" charset="0"/>
              </a:rPr>
              <a:t>Il </a:t>
            </a:r>
            <a:r>
              <a:rPr lang="it-IT" altLang="it-IT" sz="2400" b="1" smtClean="0">
                <a:solidFill>
                  <a:schemeClr val="tx1"/>
                </a:solidFill>
                <a:latin typeface="Georgia" pitchFamily="18" charset="0"/>
              </a:rPr>
              <a:t>tasso di disoccupazione</a:t>
            </a:r>
            <a:r>
              <a:rPr lang="it-IT" altLang="it-IT" sz="2400" smtClean="0">
                <a:solidFill>
                  <a:schemeClr val="tx1"/>
                </a:solidFill>
                <a:latin typeface="Georgia" pitchFamily="18" charset="0"/>
              </a:rPr>
              <a:t> (persone in cerca di occupazione/forze lavoro, riferito alla popolazione con 15 anni e più) era, nel 2011, pari al 10,13%. </a:t>
            </a:r>
            <a:br>
              <a:rPr lang="it-IT" altLang="it-IT" sz="240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it-IT" altLang="it-IT" sz="240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it-IT" altLang="it-IT" sz="240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it-IT" altLang="it-IT" sz="2400" smtClean="0">
                <a:solidFill>
                  <a:schemeClr val="tx1"/>
                </a:solidFill>
                <a:latin typeface="Georgia" pitchFamily="18" charset="0"/>
              </a:rPr>
              <a:t>Nello stesso periodo (ottobre 2011) il tasso nazionale era pari all’8,9% (l’1,23% in meno rispetto al dato pratese).</a:t>
            </a:r>
            <a:r>
              <a:rPr lang="it-IT" altLang="it-IT" sz="4000" smtClean="0"/>
              <a:t> </a:t>
            </a:r>
          </a:p>
        </p:txBody>
      </p:sp>
      <p:pic>
        <p:nvPicPr>
          <p:cNvPr id="10243" name="Picture 3" descr="StemmaTintepiatte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476250"/>
            <a:ext cx="2601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084763"/>
            <a:ext cx="33337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giornat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57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515</Words>
  <Application>Microsoft Office PowerPoint</Application>
  <PresentationFormat>Presentazione su schermo (4:3)</PresentationFormat>
  <Paragraphs>74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Struttura predefinita</vt:lpstr>
      <vt:lpstr>Grafico</vt:lpstr>
      <vt:lpstr>La statistica per conoscere e per decidere Il caso dell’approccio locale agli indicatori  di benessere  Il BES in ambito urbano:  il caso di Prato</vt:lpstr>
      <vt:lpstr> </vt:lpstr>
      <vt:lpstr> </vt:lpstr>
      <vt:lpstr> </vt:lpstr>
      <vt:lpstr> </vt:lpstr>
      <vt:lpstr> </vt:lpstr>
      <vt:lpstr>  UrBes: ISTRUZIONE E FORMAZIONE  </vt:lpstr>
      <vt:lpstr>Il contesto pratese si configura come sofferente nell’assetto socio-economico legato alla crisi, secondo i dati del Censimento 2011. </vt:lpstr>
      <vt:lpstr>Il tasso di disoccupazione (persone in cerca di occupazione/forze lavoro, riferito alla popolazione con 15 anni e più) era, nel 2011, pari al 10,13%.   Nello stesso periodo (ottobre 2011) il tasso nazionale era pari all’8,9% (l’1,23% in meno rispetto al dato pratese). </vt:lpstr>
      <vt:lpstr>Il tasso di disoccupazione dei laureati pratesi tra i 25 e i 34 anni nel 2011 era pari al 10,86%.</vt:lpstr>
      <vt:lpstr> La categoria più svantaggiata dal punto di vista dell’occupazione sono le ragazze tra i 15 e i 24 anni col solo diploma di scuola superiore, il cui tasso di disoccupazione nel 2011 era pari al 30,20%. </vt:lpstr>
      <vt:lpstr> Rispetto all’istruzione, la situazione pratese è indietro rispetto al contesto toscano, con una percentuale di popolazione in possesso di titoli universitari più bassa rispetto a quella regionale, e una maggiore concentrazione di popolazione sui titoli di studio più bassi.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Ester</dc:creator>
  <cp:lastModifiedBy>Daniela DL. Lauriello</cp:lastModifiedBy>
  <cp:revision>94</cp:revision>
  <cp:lastPrinted>1601-01-01T00:00:00Z</cp:lastPrinted>
  <dcterms:created xsi:type="dcterms:W3CDTF">1601-01-01T00:00:00Z</dcterms:created>
  <dcterms:modified xsi:type="dcterms:W3CDTF">2015-07-28T09:30:55Z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