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61" r:id="rId3"/>
    <p:sldId id="262" r:id="rId4"/>
    <p:sldId id="268" r:id="rId5"/>
    <p:sldId id="302" r:id="rId6"/>
    <p:sldId id="303" r:id="rId7"/>
    <p:sldId id="304" r:id="rId8"/>
    <p:sldId id="310" r:id="rId9"/>
    <p:sldId id="311" r:id="rId10"/>
    <p:sldId id="309" r:id="rId11"/>
    <p:sldId id="308" r:id="rId12"/>
    <p:sldId id="306" r:id="rId13"/>
    <p:sldId id="314" r:id="rId14"/>
    <p:sldId id="389" r:id="rId15"/>
    <p:sldId id="394" r:id="rId16"/>
    <p:sldId id="396" r:id="rId17"/>
    <p:sldId id="397" r:id="rId18"/>
    <p:sldId id="421" r:id="rId19"/>
    <p:sldId id="398" r:id="rId20"/>
    <p:sldId id="399" r:id="rId21"/>
    <p:sldId id="400" r:id="rId22"/>
    <p:sldId id="412" r:id="rId23"/>
    <p:sldId id="402" r:id="rId24"/>
    <p:sldId id="345" r:id="rId2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na Tabanella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150"/>
    <a:srgbClr val="7F1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 snapToGrid="0" snapToObjects="1" showGuides="1">
      <p:cViewPr>
        <p:scale>
          <a:sx n="104" d="100"/>
          <a:sy n="104" d="100"/>
        </p:scale>
        <p:origin x="-90" y="456"/>
      </p:cViewPr>
      <p:guideLst>
        <p:guide orient="horz" pos="1335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BD3DD-0877-43A6-B9E6-882F55E51CC8}" type="datetimeFigureOut">
              <a:rPr lang="it-IT" smtClean="0"/>
              <a:t>01/04/2015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6C0E2-7D1A-4AC4-8BF3-99EEB1B6FF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173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5222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FB832E-A2FE-48B2-81D5-E41D034AEF36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01/04/2015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72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01/04/2015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53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01/04/2015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81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01/04/2015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8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01/04/2015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021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01/04/2015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79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01/04/2015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87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01/04/2015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13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01/04/2015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44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01/04/2015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27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01/04/2015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87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-28" charset="0"/>
              <a:buNone/>
              <a:defRPr/>
            </a:pPr>
            <a:endParaRPr lang="en-US"/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070163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marchio 2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379" y="6253943"/>
            <a:ext cx="806786" cy="3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7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958" y="1626695"/>
            <a:ext cx="755173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 smtClean="0">
              <a:solidFill>
                <a:srgbClr val="505150"/>
              </a:solidFill>
            </a:endParaRPr>
          </a:p>
          <a:p>
            <a:endParaRPr lang="it-IT" sz="2800" dirty="0">
              <a:solidFill>
                <a:srgbClr val="505150"/>
              </a:solidFill>
            </a:endParaRPr>
          </a:p>
          <a:p>
            <a:endParaRPr lang="it-IT" sz="2800" dirty="0" smtClean="0">
              <a:solidFill>
                <a:srgbClr val="505150"/>
              </a:solidFill>
            </a:endParaRPr>
          </a:p>
          <a:p>
            <a:endParaRPr lang="it-IT" sz="2800" dirty="0">
              <a:solidFill>
                <a:srgbClr val="505150"/>
              </a:solidFill>
            </a:endParaRPr>
          </a:p>
          <a:p>
            <a:r>
              <a:rPr lang="it-IT" sz="2800" dirty="0" smtClean="0">
                <a:solidFill>
                  <a:srgbClr val="505150"/>
                </a:solidFill>
              </a:rPr>
              <a:t>Statistica e informazione</a:t>
            </a:r>
          </a:p>
          <a:p>
            <a:endParaRPr lang="it-IT" sz="2200" dirty="0" smtClean="0">
              <a:solidFill>
                <a:srgbClr val="505150"/>
              </a:solidFill>
            </a:endParaRPr>
          </a:p>
          <a:p>
            <a:r>
              <a:rPr lang="it-IT" dirty="0" smtClean="0">
                <a:solidFill>
                  <a:srgbClr val="505150"/>
                </a:solidFill>
              </a:rPr>
              <a:t>Domenico Di Spalatro</a:t>
            </a:r>
          </a:p>
          <a:p>
            <a:endParaRPr lang="it-IT" sz="1000" dirty="0" smtClean="0">
              <a:solidFill>
                <a:srgbClr val="505150"/>
              </a:solidFill>
            </a:endParaRPr>
          </a:p>
          <a:p>
            <a:r>
              <a:rPr lang="it-IT" sz="1400" dirty="0" smtClean="0">
                <a:solidFill>
                  <a:srgbClr val="505150"/>
                </a:solidFill>
              </a:rPr>
              <a:t>Pescara, 23-10-2014</a:t>
            </a:r>
            <a:endParaRPr lang="it-IT" sz="1400" dirty="0">
              <a:solidFill>
                <a:srgbClr val="505150"/>
              </a:solidFill>
            </a:endParaRPr>
          </a:p>
        </p:txBody>
      </p:sp>
      <p:pic>
        <p:nvPicPr>
          <p:cNvPr id="2" name="Immagine 1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786" y="928036"/>
            <a:ext cx="3135909" cy="235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3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4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505150"/>
                </a:solidFill>
              </a:rPr>
              <a:t>Statistica e vita quotidiana</a:t>
            </a: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650434" y="6312594"/>
            <a:ext cx="4491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Statistica e informazione,</a:t>
            </a:r>
            <a:r>
              <a:rPr lang="it-IT" sz="1000" baseline="0" dirty="0" smtClean="0">
                <a:solidFill>
                  <a:srgbClr val="7F7F7F"/>
                </a:solidFill>
              </a:rPr>
              <a:t> Domenico Di Spalatro – Pescara, 23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7" name="CasellaDiTesto 4"/>
          <p:cNvSpPr txBox="1">
            <a:spLocks noChangeArrowheads="1"/>
          </p:cNvSpPr>
          <p:nvPr/>
        </p:nvSpPr>
        <p:spPr bwMode="auto">
          <a:xfrm>
            <a:off x="822961" y="1139825"/>
            <a:ext cx="7397698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it-IT" dirty="0">
              <a:solidFill>
                <a:srgbClr val="505150"/>
              </a:solidFill>
            </a:endParaRPr>
          </a:p>
          <a:p>
            <a:pPr>
              <a:defRPr/>
            </a:pPr>
            <a:r>
              <a:rPr lang="it-IT" dirty="0">
                <a:solidFill>
                  <a:srgbClr val="505150"/>
                </a:solidFill>
              </a:rPr>
              <a:t>Siamo però bombardati da una miriade di </a:t>
            </a:r>
            <a:r>
              <a:rPr lang="it-IT" b="1" dirty="0">
                <a:solidFill>
                  <a:srgbClr val="505150"/>
                </a:solidFill>
              </a:rPr>
              <a:t>informazioni</a:t>
            </a:r>
            <a:r>
              <a:rPr lang="it-IT" dirty="0">
                <a:solidFill>
                  <a:srgbClr val="505150"/>
                </a:solidFill>
              </a:rPr>
              <a:t> che rendono spesso complesse le nostre analisi e le nostre scelte. </a:t>
            </a:r>
          </a:p>
          <a:p>
            <a:pPr algn="ctr">
              <a:defRPr/>
            </a:pPr>
            <a:endParaRPr lang="it-IT" dirty="0">
              <a:solidFill>
                <a:srgbClr val="505150"/>
              </a:solidFill>
            </a:endParaRPr>
          </a:p>
          <a:p>
            <a:pPr>
              <a:defRPr/>
            </a:pPr>
            <a:r>
              <a:rPr lang="it-IT" dirty="0">
                <a:solidFill>
                  <a:srgbClr val="505150"/>
                </a:solidFill>
              </a:rPr>
              <a:t>Occorre perciò individuare degli strumenti capaci di </a:t>
            </a:r>
          </a:p>
          <a:p>
            <a:pPr>
              <a:defRPr/>
            </a:pPr>
            <a:endParaRPr lang="it-IT" dirty="0">
              <a:solidFill>
                <a:srgbClr val="505150"/>
              </a:solidFill>
            </a:endParaRP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it-IT" b="1" dirty="0">
                <a:solidFill>
                  <a:srgbClr val="505150"/>
                </a:solidFill>
              </a:rPr>
              <a:t>selezionarle</a:t>
            </a:r>
            <a:r>
              <a:rPr lang="it-IT" dirty="0">
                <a:solidFill>
                  <a:srgbClr val="505150"/>
                </a:solidFill>
              </a:rPr>
              <a:t>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endParaRPr lang="it-IT" dirty="0">
              <a:solidFill>
                <a:srgbClr val="505150"/>
              </a:solidFill>
            </a:endParaRP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it-IT" b="1" dirty="0">
                <a:solidFill>
                  <a:srgbClr val="505150"/>
                </a:solidFill>
              </a:rPr>
              <a:t>sintetizzarle</a:t>
            </a:r>
            <a:r>
              <a:rPr lang="it-IT" dirty="0">
                <a:solidFill>
                  <a:srgbClr val="505150"/>
                </a:solidFill>
              </a:rPr>
              <a:t>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endParaRPr lang="it-IT" dirty="0">
              <a:solidFill>
                <a:srgbClr val="505150"/>
              </a:solidFill>
            </a:endParaRP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it-IT" b="1" dirty="0">
                <a:solidFill>
                  <a:srgbClr val="505150"/>
                </a:solidFill>
              </a:rPr>
              <a:t>interpretarle</a:t>
            </a:r>
            <a:r>
              <a:rPr lang="it-IT" dirty="0">
                <a:solidFill>
                  <a:srgbClr val="505150"/>
                </a:solidFill>
              </a:rPr>
              <a:t> </a:t>
            </a:r>
          </a:p>
          <a:p>
            <a:pPr>
              <a:defRPr/>
            </a:pPr>
            <a:endParaRPr lang="it-IT" dirty="0">
              <a:solidFill>
                <a:srgbClr val="505150"/>
              </a:solidFill>
            </a:endParaRPr>
          </a:p>
          <a:p>
            <a:pPr>
              <a:defRPr/>
            </a:pPr>
            <a:r>
              <a:rPr lang="it-IT" i="1" dirty="0">
                <a:solidFill>
                  <a:srgbClr val="505150"/>
                </a:solidFill>
              </a:rPr>
              <a:t>nel modo migliore.</a:t>
            </a:r>
          </a:p>
          <a:p>
            <a:pPr>
              <a:defRPr/>
            </a:pPr>
            <a:endParaRPr lang="it-IT" i="1" dirty="0">
              <a:solidFill>
                <a:srgbClr val="505150"/>
              </a:solidFill>
            </a:endParaRPr>
          </a:p>
          <a:p>
            <a:pPr>
              <a:defRPr/>
            </a:pPr>
            <a:r>
              <a:rPr lang="it-IT" dirty="0">
                <a:solidFill>
                  <a:srgbClr val="505150"/>
                </a:solidFill>
              </a:rPr>
              <a:t>In questo la </a:t>
            </a:r>
            <a:r>
              <a:rPr lang="it-IT" b="1" dirty="0">
                <a:solidFill>
                  <a:srgbClr val="505150"/>
                </a:solidFill>
              </a:rPr>
              <a:t>statistica</a:t>
            </a:r>
            <a:r>
              <a:rPr lang="it-IT" dirty="0">
                <a:solidFill>
                  <a:srgbClr val="505150"/>
                </a:solidFill>
              </a:rPr>
              <a:t> può aiutarci.</a:t>
            </a:r>
          </a:p>
          <a:p>
            <a:pPr>
              <a:defRPr/>
            </a:pPr>
            <a:endParaRPr lang="it-IT" dirty="0">
              <a:solidFill>
                <a:srgbClr val="505150"/>
              </a:solidFill>
            </a:endParaRPr>
          </a:p>
          <a:p>
            <a:pPr>
              <a:defRPr/>
            </a:pPr>
            <a:endParaRPr lang="it-IT" dirty="0">
              <a:solidFill>
                <a:srgbClr val="50515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25" y="2971800"/>
            <a:ext cx="1878013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045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4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505150"/>
                </a:solidFill>
              </a:rPr>
              <a:t>Statistica e vita quotidiana</a:t>
            </a: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650434" y="6312594"/>
            <a:ext cx="4491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Statistica e informazione,</a:t>
            </a:r>
            <a:r>
              <a:rPr lang="it-IT" sz="1000" baseline="0" dirty="0" smtClean="0">
                <a:solidFill>
                  <a:srgbClr val="7F7F7F"/>
                </a:solidFill>
              </a:rPr>
              <a:t> Domenico Di Spalatro – Pescara, 23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6" name="CasellaDiTesto 4"/>
          <p:cNvSpPr txBox="1">
            <a:spLocks noChangeArrowheads="1"/>
          </p:cNvSpPr>
          <p:nvPr/>
        </p:nvSpPr>
        <p:spPr bwMode="auto">
          <a:xfrm>
            <a:off x="576263" y="1311974"/>
            <a:ext cx="789305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505150"/>
                </a:solidFill>
              </a:rPr>
              <a:t>La statistica può essere vista come un</a:t>
            </a:r>
          </a:p>
          <a:p>
            <a:pPr algn="ctr">
              <a:defRPr/>
            </a:pPr>
            <a:r>
              <a:rPr lang="it-IT" b="1" dirty="0">
                <a:solidFill>
                  <a:srgbClr val="505150"/>
                </a:solidFill>
              </a:rPr>
              <a:t>insieme di </a:t>
            </a:r>
            <a:r>
              <a:rPr lang="it-IT" b="1" dirty="0" smtClean="0">
                <a:solidFill>
                  <a:srgbClr val="505150"/>
                </a:solidFill>
              </a:rPr>
              <a:t>regole</a:t>
            </a:r>
            <a:r>
              <a:rPr lang="it-IT" dirty="0" smtClean="0">
                <a:solidFill>
                  <a:srgbClr val="505150"/>
                </a:solidFill>
              </a:rPr>
              <a:t> </a:t>
            </a:r>
          </a:p>
          <a:p>
            <a:pPr algn="ctr">
              <a:defRPr/>
            </a:pPr>
            <a:r>
              <a:rPr lang="it-IT" dirty="0" smtClean="0">
                <a:solidFill>
                  <a:srgbClr val="505150"/>
                </a:solidFill>
              </a:rPr>
              <a:t>con le quali è possibile pervenire ad una più accurata percezione</a:t>
            </a:r>
          </a:p>
          <a:p>
            <a:pPr algn="ctr">
              <a:defRPr/>
            </a:pPr>
            <a:r>
              <a:rPr lang="it-IT" dirty="0" smtClean="0">
                <a:solidFill>
                  <a:srgbClr val="505150"/>
                </a:solidFill>
              </a:rPr>
              <a:t>di fenomeni collettivi che </a:t>
            </a:r>
            <a:r>
              <a:rPr lang="it-IT" dirty="0">
                <a:solidFill>
                  <a:srgbClr val="505150"/>
                </a:solidFill>
              </a:rPr>
              <a:t>si manifestano con un grado di variabilità.</a:t>
            </a:r>
          </a:p>
          <a:p>
            <a:pPr algn="ctr">
              <a:defRPr/>
            </a:pPr>
            <a:endParaRPr lang="it-IT" dirty="0">
              <a:solidFill>
                <a:srgbClr val="505150"/>
              </a:solidFill>
            </a:endParaRPr>
          </a:p>
          <a:p>
            <a:pPr algn="ctr">
              <a:defRPr/>
            </a:pPr>
            <a:r>
              <a:rPr lang="it-IT" dirty="0">
                <a:solidFill>
                  <a:srgbClr val="505150"/>
                </a:solidFill>
              </a:rPr>
              <a:t>Quando la </a:t>
            </a:r>
            <a:r>
              <a:rPr lang="it-IT" i="1" dirty="0">
                <a:solidFill>
                  <a:srgbClr val="505150"/>
                </a:solidFill>
              </a:rPr>
              <a:t>realtà si esprime in modo complesso,</a:t>
            </a:r>
            <a:r>
              <a:rPr lang="it-IT" dirty="0">
                <a:solidFill>
                  <a:srgbClr val="505150"/>
                </a:solidFill>
              </a:rPr>
              <a:t> </a:t>
            </a:r>
          </a:p>
          <a:p>
            <a:pPr algn="ctr">
              <a:defRPr/>
            </a:pPr>
            <a:r>
              <a:rPr lang="it-IT" dirty="0">
                <a:solidFill>
                  <a:srgbClr val="505150"/>
                </a:solidFill>
              </a:rPr>
              <a:t>al punto che l’occhio fatica a leggerne con chiarezza i numerosi aspetti, </a:t>
            </a:r>
          </a:p>
          <a:p>
            <a:pPr algn="ctr">
              <a:defRPr/>
            </a:pPr>
            <a:r>
              <a:rPr lang="it-IT" i="1" dirty="0">
                <a:solidFill>
                  <a:srgbClr val="505150"/>
                </a:solidFill>
              </a:rPr>
              <a:t>la statistica permette di mettere a punto un appropriato </a:t>
            </a:r>
            <a:r>
              <a:rPr lang="it-IT" b="1" i="1" dirty="0">
                <a:solidFill>
                  <a:srgbClr val="505150"/>
                </a:solidFill>
              </a:rPr>
              <a:t>“</a:t>
            </a:r>
            <a:r>
              <a:rPr lang="it-IT" b="1" i="1" dirty="0">
                <a:solidFill>
                  <a:srgbClr val="5051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paio di occhiali</a:t>
            </a:r>
            <a:r>
              <a:rPr lang="it-IT" b="1" i="1" dirty="0">
                <a:solidFill>
                  <a:srgbClr val="505150"/>
                </a:solidFill>
              </a:rPr>
              <a:t>”.</a:t>
            </a:r>
          </a:p>
          <a:p>
            <a:pPr algn="ctr">
              <a:defRPr/>
            </a:pPr>
            <a:endParaRPr lang="it-IT" b="1" i="1" dirty="0">
              <a:solidFill>
                <a:srgbClr val="505150"/>
              </a:solidFill>
            </a:endParaRPr>
          </a:p>
          <a:p>
            <a:pPr>
              <a:defRPr/>
            </a:pPr>
            <a:r>
              <a:rPr lang="it-IT" dirty="0">
                <a:solidFill>
                  <a:srgbClr val="505150"/>
                </a:solidFill>
              </a:rPr>
              <a:t> </a:t>
            </a:r>
          </a:p>
          <a:p>
            <a:pPr>
              <a:defRPr/>
            </a:pPr>
            <a:endParaRPr lang="it-IT" dirty="0">
              <a:solidFill>
                <a:srgbClr val="505150"/>
              </a:solidFill>
            </a:endParaRPr>
          </a:p>
          <a:p>
            <a:pPr>
              <a:defRPr/>
            </a:pPr>
            <a:endParaRPr lang="it-IT" dirty="0">
              <a:solidFill>
                <a:srgbClr val="505150"/>
              </a:solidFill>
            </a:endParaRPr>
          </a:p>
          <a:p>
            <a:pPr>
              <a:defRPr/>
            </a:pPr>
            <a:endParaRPr lang="it-IT" dirty="0">
              <a:solidFill>
                <a:srgbClr val="505150"/>
              </a:solidFill>
            </a:endParaRPr>
          </a:p>
          <a:p>
            <a:pPr>
              <a:defRPr/>
            </a:pPr>
            <a:endParaRPr lang="it-IT" dirty="0">
              <a:solidFill>
                <a:srgbClr val="505150"/>
              </a:solidFill>
            </a:endParaRPr>
          </a:p>
          <a:p>
            <a:pPr>
              <a:defRPr/>
            </a:pPr>
            <a:r>
              <a:rPr lang="it-IT" dirty="0">
                <a:solidFill>
                  <a:srgbClr val="505150"/>
                </a:solidFill>
              </a:rPr>
              <a:t>Un supporto che va però usato solo dopo aver letto le “</a:t>
            </a:r>
            <a:r>
              <a:rPr lang="it-IT" b="1" i="1" dirty="0">
                <a:solidFill>
                  <a:srgbClr val="505150"/>
                </a:solidFill>
              </a:rPr>
              <a:t>prescrizioni d’uso</a:t>
            </a:r>
            <a:r>
              <a:rPr lang="it-IT" dirty="0">
                <a:solidFill>
                  <a:srgbClr val="505150"/>
                </a:solidFill>
              </a:rPr>
              <a:t>”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9869" y="3585401"/>
            <a:ext cx="2195513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045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4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505150"/>
                </a:solidFill>
              </a:rPr>
              <a:t>Statistica e vita quotidiana</a:t>
            </a: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650434" y="6312594"/>
            <a:ext cx="4491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Statistica e informazione,</a:t>
            </a:r>
            <a:r>
              <a:rPr lang="it-IT" sz="1000" baseline="0" dirty="0" smtClean="0">
                <a:solidFill>
                  <a:srgbClr val="7F7F7F"/>
                </a:solidFill>
              </a:rPr>
              <a:t> Domenico Di Spalatro – Pescara, 23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11" name="CasellaDiTesto 5"/>
          <p:cNvSpPr txBox="1">
            <a:spLocks noChangeArrowheads="1"/>
          </p:cNvSpPr>
          <p:nvPr/>
        </p:nvSpPr>
        <p:spPr bwMode="auto">
          <a:xfrm>
            <a:off x="593470" y="1245870"/>
            <a:ext cx="82264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it-IT" dirty="0">
                <a:solidFill>
                  <a:srgbClr val="505150"/>
                </a:solidFill>
              </a:rPr>
              <a:t>Il </a:t>
            </a:r>
            <a:r>
              <a:rPr lang="it-IT" b="1" dirty="0" smtClean="0">
                <a:solidFill>
                  <a:srgbClr val="505150"/>
                </a:solidFill>
              </a:rPr>
              <a:t>valore </a:t>
            </a:r>
            <a:r>
              <a:rPr lang="it-IT" b="1" dirty="0">
                <a:solidFill>
                  <a:srgbClr val="505150"/>
                </a:solidFill>
              </a:rPr>
              <a:t>aggiunto</a:t>
            </a:r>
            <a:r>
              <a:rPr lang="it-IT" dirty="0">
                <a:solidFill>
                  <a:srgbClr val="505150"/>
                </a:solidFill>
              </a:rPr>
              <a:t> della </a:t>
            </a:r>
            <a:r>
              <a:rPr lang="it-IT" dirty="0" smtClean="0">
                <a:solidFill>
                  <a:srgbClr val="505150"/>
                </a:solidFill>
              </a:rPr>
              <a:t>statistica è la sua </a:t>
            </a:r>
            <a:r>
              <a:rPr lang="it-IT" i="1" dirty="0">
                <a:solidFill>
                  <a:srgbClr val="505150"/>
                </a:solidFill>
              </a:rPr>
              <a:t>capacità </a:t>
            </a:r>
            <a:r>
              <a:rPr lang="it-IT" i="1" dirty="0" smtClean="0">
                <a:solidFill>
                  <a:srgbClr val="505150"/>
                </a:solidFill>
              </a:rPr>
              <a:t>di </a:t>
            </a:r>
          </a:p>
          <a:p>
            <a:pPr marL="342900" indent="-342900" algn="ctr"/>
            <a:r>
              <a:rPr lang="it-IT" i="1" dirty="0" smtClean="0">
                <a:solidFill>
                  <a:srgbClr val="505150"/>
                </a:solidFill>
              </a:rPr>
              <a:t>trasformare </a:t>
            </a:r>
            <a:r>
              <a:rPr lang="it-IT" i="1" dirty="0">
                <a:solidFill>
                  <a:srgbClr val="505150"/>
                </a:solidFill>
              </a:rPr>
              <a:t>i dati </a:t>
            </a:r>
            <a:r>
              <a:rPr lang="it-IT" i="1" dirty="0" smtClean="0">
                <a:solidFill>
                  <a:srgbClr val="505150"/>
                </a:solidFill>
              </a:rPr>
              <a:t>in conoscenza</a:t>
            </a:r>
            <a:r>
              <a:rPr lang="it-IT" dirty="0" smtClean="0">
                <a:solidFill>
                  <a:srgbClr val="505150"/>
                </a:solidFill>
              </a:rPr>
              <a:t>  per operare scelte</a:t>
            </a:r>
            <a:r>
              <a:rPr lang="it-IT" b="1" dirty="0" smtClean="0">
                <a:solidFill>
                  <a:srgbClr val="505150"/>
                </a:solidFill>
              </a:rPr>
              <a:t> responsabili</a:t>
            </a:r>
            <a:endParaRPr lang="it-IT" b="1" dirty="0">
              <a:solidFill>
                <a:srgbClr val="505150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8611" y="2264784"/>
            <a:ext cx="3205631" cy="282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971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4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505150"/>
                </a:solidFill>
              </a:rPr>
              <a:t>Statistica e vita quotidiana</a:t>
            </a: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650434" y="6312594"/>
            <a:ext cx="4491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Statistica e informazione,</a:t>
            </a:r>
            <a:r>
              <a:rPr lang="it-IT" sz="1000" baseline="0" dirty="0" smtClean="0">
                <a:solidFill>
                  <a:srgbClr val="7F7F7F"/>
                </a:solidFill>
              </a:rPr>
              <a:t> Domenico Di Spalatro – Pescara, 23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687832" y="2381443"/>
            <a:ext cx="7831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it-IT" i="1" dirty="0">
                <a:solidFill>
                  <a:srgbClr val="505150"/>
                </a:solidFill>
              </a:rPr>
              <a:t>In quest’ottica occorre fare riferimento soprattutto alle giovani generazioni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736552" y="3022475"/>
            <a:ext cx="79735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505150"/>
                </a:solidFill>
              </a:rPr>
              <a:t>“i giovani di oggi saranno i decisori di domani ed abituarli a trattare i dati e a comprenderli, </a:t>
            </a:r>
            <a:r>
              <a:rPr lang="it-IT" sz="1600" b="1" i="1" dirty="0">
                <a:solidFill>
                  <a:srgbClr val="FF0000"/>
                </a:solidFill>
              </a:rPr>
              <a:t>anche per evitare di essere esposti a chi li usa in modo scorretto</a:t>
            </a:r>
            <a:r>
              <a:rPr lang="it-IT" sz="1600" b="1" dirty="0">
                <a:solidFill>
                  <a:srgbClr val="505150"/>
                </a:solidFill>
              </a:rPr>
              <a:t>, è un ottimo e doveroso investimento per il futuro del paese e della democrazia</a:t>
            </a:r>
            <a:r>
              <a:rPr lang="it-IT" sz="1600" b="1" dirty="0" smtClean="0">
                <a:solidFill>
                  <a:srgbClr val="505150"/>
                </a:solidFill>
              </a:rPr>
              <a:t>”.   </a:t>
            </a:r>
          </a:p>
          <a:p>
            <a:r>
              <a:rPr lang="it-IT" sz="1600" b="1" dirty="0">
                <a:solidFill>
                  <a:srgbClr val="505150"/>
                </a:solidFill>
              </a:rPr>
              <a:t> </a:t>
            </a:r>
            <a:r>
              <a:rPr lang="it-IT" sz="1600" b="1" dirty="0" smtClean="0">
                <a:solidFill>
                  <a:srgbClr val="505150"/>
                </a:solidFill>
              </a:rPr>
              <a:t>                                                                                                     (</a:t>
            </a:r>
            <a:r>
              <a:rPr lang="it-IT" sz="1600" b="1" i="1" dirty="0">
                <a:solidFill>
                  <a:srgbClr val="505150"/>
                </a:solidFill>
              </a:rPr>
              <a:t>Enrico Giovannini</a:t>
            </a:r>
            <a:r>
              <a:rPr lang="it-IT" sz="1600" b="1" dirty="0" smtClean="0">
                <a:solidFill>
                  <a:srgbClr val="505150"/>
                </a:solidFill>
              </a:rPr>
              <a:t>)</a:t>
            </a:r>
            <a:endParaRPr lang="it-IT" sz="1600" b="1" dirty="0">
              <a:solidFill>
                <a:srgbClr val="505150"/>
              </a:solidFill>
            </a:endParaRPr>
          </a:p>
        </p:txBody>
      </p:sp>
      <p:sp>
        <p:nvSpPr>
          <p:cNvPr id="11" name="CasellaDiTesto 5"/>
          <p:cNvSpPr txBox="1">
            <a:spLocks noChangeArrowheads="1"/>
          </p:cNvSpPr>
          <p:nvPr/>
        </p:nvSpPr>
        <p:spPr bwMode="auto">
          <a:xfrm>
            <a:off x="221901" y="4357257"/>
            <a:ext cx="876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 typeface="Arial" charset="0"/>
              <a:buNone/>
            </a:pPr>
            <a:r>
              <a:rPr lang="it-IT" dirty="0" smtClean="0">
                <a:solidFill>
                  <a:srgbClr val="505150"/>
                </a:solidFill>
              </a:rPr>
              <a:t>L’Istat </a:t>
            </a:r>
            <a:r>
              <a:rPr lang="it-IT" dirty="0">
                <a:solidFill>
                  <a:srgbClr val="505150"/>
                </a:solidFill>
              </a:rPr>
              <a:t>investe </a:t>
            </a:r>
            <a:r>
              <a:rPr lang="it-IT" dirty="0" smtClean="0">
                <a:solidFill>
                  <a:srgbClr val="505150"/>
                </a:solidFill>
              </a:rPr>
              <a:t>tanto per la </a:t>
            </a:r>
            <a:r>
              <a:rPr lang="it-IT" i="1" dirty="0" smtClean="0">
                <a:solidFill>
                  <a:srgbClr val="505150"/>
                </a:solidFill>
              </a:rPr>
              <a:t>promozione della cultura statistica </a:t>
            </a:r>
            <a:r>
              <a:rPr lang="it-IT" dirty="0" smtClean="0">
                <a:solidFill>
                  <a:srgbClr val="505150"/>
                </a:solidFill>
              </a:rPr>
              <a:t>nella scuola</a:t>
            </a:r>
            <a:endParaRPr lang="it-IT" dirty="0">
              <a:solidFill>
                <a:srgbClr val="50515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8427" y="4726589"/>
            <a:ext cx="2286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682196" y="1374915"/>
            <a:ext cx="82264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i="1" dirty="0">
                <a:solidFill>
                  <a:srgbClr val="505150"/>
                </a:solidFill>
              </a:rPr>
              <a:t>Il saper elaborare e interpretare i dati è oggi parte di un bagaglio culturale necessario per decidere e</a:t>
            </a:r>
            <a:r>
              <a:rPr lang="it-IT" dirty="0"/>
              <a:t> </a:t>
            </a:r>
            <a:r>
              <a:rPr lang="it-IT" b="1" i="1" dirty="0">
                <a:solidFill>
                  <a:srgbClr val="505150"/>
                </a:solidFill>
              </a:rPr>
              <a:t>vivere pienamente la “società dell’informazione</a:t>
            </a:r>
            <a:r>
              <a:rPr lang="it-IT" b="1" i="1" dirty="0" smtClean="0">
                <a:solidFill>
                  <a:srgbClr val="505150"/>
                </a:solidFill>
              </a:rPr>
              <a:t>”.</a:t>
            </a:r>
            <a:endParaRPr lang="it-IT" i="1" dirty="0">
              <a:solidFill>
                <a:srgbClr val="5051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9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4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L’Istat – Organizzazione e attività</a:t>
            </a:r>
            <a:endParaRPr lang="it-IT" sz="1100" dirty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650434" y="6312594"/>
            <a:ext cx="4491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Statistica e informazione,</a:t>
            </a:r>
            <a:r>
              <a:rPr lang="it-IT" sz="1000" baseline="0" dirty="0" smtClean="0">
                <a:solidFill>
                  <a:srgbClr val="7F7F7F"/>
                </a:solidFill>
              </a:rPr>
              <a:t> Domenico Di Spalatro – Pescara, 23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352766" y="1311995"/>
            <a:ext cx="6558386" cy="32376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defPPr>
              <a:defRPr lang="it-IT"/>
            </a:defPPr>
            <a:lvl1pPr marL="342900" indent="-342900" algn="just">
              <a:spcBef>
                <a:spcPts val="24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1pPr>
          </a:lstStyle>
          <a:p>
            <a:pPr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1800" b="1" dirty="0" smtClean="0">
                <a:latin typeface="+mn-lt"/>
              </a:rPr>
              <a:t>	L’Istat è il principale produttore di statistica ufficiale.</a:t>
            </a:r>
            <a:endParaRPr lang="it-IT" altLang="it-IT" sz="1800" b="1" dirty="0">
              <a:latin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627" y="2607631"/>
            <a:ext cx="2835600" cy="212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82196" y="1740556"/>
            <a:ext cx="7899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505150"/>
                </a:solidFill>
              </a:rPr>
              <a:t>La </a:t>
            </a:r>
            <a:r>
              <a:rPr lang="it-IT" b="1" dirty="0">
                <a:solidFill>
                  <a:srgbClr val="505150"/>
                </a:solidFill>
              </a:rPr>
              <a:t>statistica ufficiale</a:t>
            </a:r>
            <a:r>
              <a:rPr lang="it-IT" dirty="0">
                <a:solidFill>
                  <a:srgbClr val="505150"/>
                </a:solidFill>
              </a:rPr>
              <a:t> fa riferimento </a:t>
            </a:r>
            <a:r>
              <a:rPr lang="it-IT" dirty="0" smtClean="0">
                <a:solidFill>
                  <a:srgbClr val="505150"/>
                </a:solidFill>
              </a:rPr>
              <a:t>ai </a:t>
            </a:r>
            <a:r>
              <a:rPr lang="it-IT" dirty="0">
                <a:solidFill>
                  <a:srgbClr val="505150"/>
                </a:solidFill>
              </a:rPr>
              <a:t>soggetti che </a:t>
            </a:r>
            <a:endParaRPr lang="it-IT" dirty="0" smtClean="0">
              <a:solidFill>
                <a:srgbClr val="505150"/>
              </a:solidFill>
            </a:endParaRPr>
          </a:p>
          <a:p>
            <a:pPr algn="ctr"/>
            <a:r>
              <a:rPr lang="it-IT" dirty="0" smtClean="0">
                <a:solidFill>
                  <a:srgbClr val="505150"/>
                </a:solidFill>
              </a:rPr>
              <a:t>la </a:t>
            </a:r>
            <a:r>
              <a:rPr lang="it-IT" dirty="0">
                <a:solidFill>
                  <a:srgbClr val="505150"/>
                </a:solidFill>
              </a:rPr>
              <a:t>producono </a:t>
            </a:r>
            <a:r>
              <a:rPr lang="it-IT" dirty="0" smtClean="0">
                <a:solidFill>
                  <a:srgbClr val="505150"/>
                </a:solidFill>
              </a:rPr>
              <a:t>e diffondono </a:t>
            </a:r>
            <a:r>
              <a:rPr lang="it-IT" dirty="0">
                <a:solidFill>
                  <a:srgbClr val="505150"/>
                </a:solidFill>
              </a:rPr>
              <a:t>sulla base di un mandato istituzionale 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682196" y="4999507"/>
            <a:ext cx="7739428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spcBef>
                <a:spcPts val="600"/>
              </a:spcBef>
            </a:pPr>
            <a:r>
              <a:rPr lang="it-IT" i="1" dirty="0" smtClean="0">
                <a:solidFill>
                  <a:srgbClr val="505150"/>
                </a:solidFill>
              </a:rPr>
              <a:t>L’informazione </a:t>
            </a:r>
            <a:r>
              <a:rPr lang="it-IT" i="1" dirty="0">
                <a:solidFill>
                  <a:srgbClr val="505150"/>
                </a:solidFill>
              </a:rPr>
              <a:t>statistica ufficiale (</a:t>
            </a:r>
            <a:r>
              <a:rPr lang="it-IT" i="1" dirty="0" smtClean="0">
                <a:solidFill>
                  <a:srgbClr val="505150"/>
                </a:solidFill>
              </a:rPr>
              <a:t>D. </a:t>
            </a:r>
            <a:r>
              <a:rPr lang="it-IT" i="1" dirty="0" err="1" smtClean="0">
                <a:solidFill>
                  <a:srgbClr val="505150"/>
                </a:solidFill>
              </a:rPr>
              <a:t>Lgs</a:t>
            </a:r>
            <a:r>
              <a:rPr lang="it-IT" i="1" dirty="0" smtClean="0">
                <a:solidFill>
                  <a:srgbClr val="505150"/>
                </a:solidFill>
              </a:rPr>
              <a:t>. 322/1989) </a:t>
            </a:r>
            <a:r>
              <a:rPr lang="it-IT" i="1" dirty="0">
                <a:solidFill>
                  <a:srgbClr val="505150"/>
                </a:solidFill>
              </a:rPr>
              <a:t>è fornita </a:t>
            </a:r>
            <a:r>
              <a:rPr lang="it-IT" i="1" dirty="0" smtClean="0">
                <a:solidFill>
                  <a:srgbClr val="505150"/>
                </a:solidFill>
              </a:rPr>
              <a:t>dal </a:t>
            </a:r>
            <a:r>
              <a:rPr lang="it-IT" i="1" dirty="0" err="1" smtClean="0">
                <a:solidFill>
                  <a:srgbClr val="505150"/>
                </a:solidFill>
              </a:rPr>
              <a:t>Sistan</a:t>
            </a:r>
            <a:r>
              <a:rPr lang="it-IT" i="1" dirty="0" smtClean="0">
                <a:solidFill>
                  <a:srgbClr val="505150"/>
                </a:solidFill>
              </a:rPr>
              <a:t> (</a:t>
            </a:r>
            <a:r>
              <a:rPr lang="it-IT" b="1" i="1" dirty="0" smtClean="0">
                <a:solidFill>
                  <a:srgbClr val="505150"/>
                </a:solidFill>
              </a:rPr>
              <a:t>Sistema </a:t>
            </a:r>
            <a:r>
              <a:rPr lang="it-IT" b="1" i="1" dirty="0">
                <a:solidFill>
                  <a:srgbClr val="505150"/>
                </a:solidFill>
              </a:rPr>
              <a:t>statistico </a:t>
            </a:r>
            <a:r>
              <a:rPr lang="it-IT" b="1" i="1" dirty="0" smtClean="0">
                <a:solidFill>
                  <a:srgbClr val="505150"/>
                </a:solidFill>
              </a:rPr>
              <a:t>nazionale) </a:t>
            </a:r>
            <a:r>
              <a:rPr lang="it-IT" dirty="0" smtClean="0">
                <a:solidFill>
                  <a:srgbClr val="505150"/>
                </a:solidFill>
              </a:rPr>
              <a:t>composto da organismi </a:t>
            </a:r>
            <a:r>
              <a:rPr lang="it-IT" dirty="0">
                <a:solidFill>
                  <a:srgbClr val="505150"/>
                </a:solidFill>
              </a:rPr>
              <a:t>pubblici e </a:t>
            </a:r>
            <a:r>
              <a:rPr lang="it-IT" dirty="0" smtClean="0">
                <a:solidFill>
                  <a:srgbClr val="505150"/>
                </a:solidFill>
              </a:rPr>
              <a:t>privati </a:t>
            </a:r>
          </a:p>
          <a:p>
            <a:pPr algn="ctr" defTabSz="914400">
              <a:spcBef>
                <a:spcPts val="600"/>
              </a:spcBef>
            </a:pPr>
            <a:r>
              <a:rPr lang="it-IT" altLang="it-IT" dirty="0" smtClean="0">
                <a:solidFill>
                  <a:srgbClr val="505150"/>
                </a:solidFill>
              </a:rPr>
              <a:t>Ne </a:t>
            </a:r>
            <a:r>
              <a:rPr lang="it-IT" altLang="it-IT" dirty="0">
                <a:solidFill>
                  <a:srgbClr val="505150"/>
                </a:solidFill>
              </a:rPr>
              <a:t>fa parte </a:t>
            </a:r>
            <a:r>
              <a:rPr lang="it-IT" altLang="it-IT" dirty="0" smtClean="0">
                <a:solidFill>
                  <a:srgbClr val="505150"/>
                </a:solidFill>
              </a:rPr>
              <a:t>l’Istat,  </a:t>
            </a:r>
            <a:r>
              <a:rPr lang="it-IT" altLang="it-IT" dirty="0">
                <a:solidFill>
                  <a:srgbClr val="505150"/>
                </a:solidFill>
              </a:rPr>
              <a:t>a cui è </a:t>
            </a:r>
            <a:r>
              <a:rPr lang="it-IT" altLang="it-IT" dirty="0" smtClean="0">
                <a:solidFill>
                  <a:srgbClr val="505150"/>
                </a:solidFill>
              </a:rPr>
              <a:t>affidato, per </a:t>
            </a:r>
            <a:r>
              <a:rPr lang="it-IT" altLang="it-IT" dirty="0">
                <a:solidFill>
                  <a:srgbClr val="505150"/>
                </a:solidFill>
              </a:rPr>
              <a:t>legge, il suo coordinamento</a:t>
            </a:r>
            <a:r>
              <a:rPr lang="it-IT" altLang="it-IT" dirty="0" smtClean="0">
                <a:solidFill>
                  <a:srgbClr val="505150"/>
                </a:solidFill>
              </a:rPr>
              <a:t>.</a:t>
            </a:r>
            <a:endParaRPr lang="it-IT" altLang="it-IT" dirty="0">
              <a:solidFill>
                <a:srgbClr val="5051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0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4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505150"/>
                </a:solidFill>
              </a:rPr>
              <a:t>L’Istat – Organizzazione e attività</a:t>
            </a:r>
            <a:endParaRPr lang="it-IT" sz="1100" dirty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650434" y="6312594"/>
            <a:ext cx="4491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Statistica e informazione,</a:t>
            </a:r>
            <a:r>
              <a:rPr lang="it-IT" sz="1000" baseline="0" dirty="0" smtClean="0">
                <a:solidFill>
                  <a:srgbClr val="7F7F7F"/>
                </a:solidFill>
              </a:rPr>
              <a:t> Domenico Di Spalatro – Pescara, 23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40384" y="1209231"/>
            <a:ext cx="7899527" cy="285984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defPPr>
              <a:defRPr lang="it-IT"/>
            </a:defPPr>
            <a:lvl1pPr marL="342900" indent="-342900" algn="just">
              <a:spcBef>
                <a:spcPts val="24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it-IT" sz="1800" dirty="0" smtClean="0">
                <a:latin typeface="+mn-lt"/>
              </a:rPr>
              <a:t>	Ha la propria sede centrale a Roma e una </a:t>
            </a:r>
            <a:r>
              <a:rPr lang="it-IT" altLang="it-IT" sz="1800" dirty="0">
                <a:latin typeface="+mn-lt"/>
              </a:rPr>
              <a:t>rete di </a:t>
            </a:r>
            <a:r>
              <a:rPr lang="it-IT" altLang="it-IT" sz="1800" b="1" dirty="0" smtClean="0">
                <a:latin typeface="+mn-lt"/>
              </a:rPr>
              <a:t>uffici territoriali </a:t>
            </a:r>
            <a:r>
              <a:rPr lang="it-IT" altLang="it-IT" sz="1800" dirty="0" smtClean="0">
                <a:latin typeface="+mn-lt"/>
              </a:rPr>
              <a:t>che operano </a:t>
            </a:r>
            <a:r>
              <a:rPr lang="it-IT" altLang="it-IT" sz="1800" dirty="0">
                <a:latin typeface="+mn-lt"/>
              </a:rPr>
              <a:t>a stretto contatto con gli enti </a:t>
            </a:r>
            <a:r>
              <a:rPr lang="it-IT" altLang="it-IT" sz="1800" dirty="0" smtClean="0">
                <a:latin typeface="+mn-lt"/>
              </a:rPr>
              <a:t>locali.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1800" dirty="0" smtClean="0">
                <a:latin typeface="+mn-lt"/>
              </a:rPr>
              <a:t>	</a:t>
            </a:r>
            <a:endParaRPr lang="it-IT" altLang="it-IT" sz="1800" dirty="0" smtClean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endParaRPr lang="it-IT" altLang="it-IT" sz="1800" dirty="0">
              <a:latin typeface="+mn-lt"/>
            </a:endParaRPr>
          </a:p>
        </p:txBody>
      </p:sp>
      <p:pic>
        <p:nvPicPr>
          <p:cNvPr id="8" name="Picture 2" descr="Ital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0434" y="2032064"/>
            <a:ext cx="2954838" cy="358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56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4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 L’Istat </a:t>
            </a:r>
            <a:r>
              <a:rPr lang="it-IT" sz="2400" dirty="0">
                <a:solidFill>
                  <a:srgbClr val="505150"/>
                </a:solidFill>
              </a:rPr>
              <a:t>– Organizzazione e attività</a:t>
            </a:r>
            <a:endParaRPr lang="it-IT" sz="1100" dirty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650434" y="6312594"/>
            <a:ext cx="4491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Statistica e informazione,</a:t>
            </a:r>
            <a:r>
              <a:rPr lang="it-IT" sz="1000" baseline="0" dirty="0" smtClean="0">
                <a:solidFill>
                  <a:srgbClr val="7F7F7F"/>
                </a:solidFill>
              </a:rPr>
              <a:t> Domenico Di Spalatro – Pescara, 23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82196" y="1311021"/>
            <a:ext cx="782172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spcBef>
                <a:spcPts val="600"/>
              </a:spcBef>
              <a:buFont typeface="Arial" charset="0"/>
              <a:buNone/>
            </a:pPr>
            <a:r>
              <a:rPr lang="it-IT" alt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L’Istat effettua</a:t>
            </a:r>
          </a:p>
          <a:p>
            <a:pPr algn="just" defTabSz="914400">
              <a:spcBef>
                <a:spcPts val="600"/>
              </a:spcBef>
              <a:buFont typeface="Arial" charset="0"/>
              <a:buNone/>
            </a:pPr>
            <a:endParaRPr lang="it-IT" altLang="it-IT" b="1" dirty="0" smtClean="0">
              <a:solidFill>
                <a:srgbClr val="7F142A"/>
              </a:solidFill>
              <a:cs typeface="Arial" charset="0"/>
            </a:endParaRPr>
          </a:p>
          <a:p>
            <a:pPr algn="just" defTabSz="914400">
              <a:spcBef>
                <a:spcPts val="600"/>
              </a:spcBef>
              <a:buFont typeface="Arial" charset="0"/>
              <a:buNone/>
            </a:pPr>
            <a:r>
              <a:rPr lang="it-IT" altLang="it-IT" b="1" dirty="0" smtClean="0">
                <a:solidFill>
                  <a:srgbClr val="7F142A"/>
                </a:solidFill>
                <a:cs typeface="Arial" charset="0"/>
              </a:rPr>
              <a:t>INDAGINI TOTALI</a:t>
            </a:r>
            <a:endParaRPr lang="it-IT" altLang="it-IT" b="1" dirty="0">
              <a:solidFill>
                <a:srgbClr val="7F142A"/>
              </a:solidFill>
              <a:cs typeface="Arial" charset="0"/>
            </a:endParaRPr>
          </a:p>
          <a:p>
            <a:pPr algn="just" defTabSz="914400">
              <a:spcBef>
                <a:spcPts val="600"/>
              </a:spcBef>
              <a:buFont typeface="Arial" charset="0"/>
              <a:buNone/>
            </a:pPr>
            <a:r>
              <a:rPr lang="it-IT" altLang="it-IT" dirty="0" smtClean="0">
                <a:solidFill>
                  <a:srgbClr val="505150"/>
                </a:solidFill>
              </a:rPr>
              <a:t>Qui si prendono </a:t>
            </a:r>
            <a:r>
              <a:rPr lang="it-IT" altLang="it-IT" dirty="0">
                <a:solidFill>
                  <a:srgbClr val="505150"/>
                </a:solidFill>
              </a:rPr>
              <a:t>in considerazione </a:t>
            </a:r>
            <a:r>
              <a:rPr lang="it-IT" altLang="it-IT" b="1" dirty="0" smtClean="0">
                <a:solidFill>
                  <a:srgbClr val="505150"/>
                </a:solidFill>
              </a:rPr>
              <a:t>tutte </a:t>
            </a:r>
            <a:r>
              <a:rPr lang="it-IT" altLang="it-IT" i="1" dirty="0" smtClean="0">
                <a:solidFill>
                  <a:srgbClr val="505150"/>
                </a:solidFill>
              </a:rPr>
              <a:t>le </a:t>
            </a:r>
            <a:r>
              <a:rPr lang="it-IT" altLang="it-IT" i="1" dirty="0">
                <a:solidFill>
                  <a:srgbClr val="505150"/>
                </a:solidFill>
              </a:rPr>
              <a:t>unità di rilevazione </a:t>
            </a:r>
            <a:r>
              <a:rPr lang="it-IT" altLang="it-IT" i="1" dirty="0" smtClean="0">
                <a:solidFill>
                  <a:srgbClr val="505150"/>
                </a:solidFill>
              </a:rPr>
              <a:t>appartenenti al collettivo su cui viene «osservato» il fenomeno oggetto di studio. </a:t>
            </a:r>
          </a:p>
          <a:p>
            <a:pPr algn="just" defTabSz="914400">
              <a:spcBef>
                <a:spcPts val="600"/>
              </a:spcBef>
              <a:buFont typeface="Arial" charset="0"/>
              <a:buNone/>
            </a:pPr>
            <a:r>
              <a:rPr lang="it-IT" altLang="it-IT" dirty="0" smtClean="0">
                <a:solidFill>
                  <a:srgbClr val="505150"/>
                </a:solidFill>
              </a:rPr>
              <a:t>A tal proposito possiamo ricordare gli ultimi censimenti svolti dall’Istat</a:t>
            </a:r>
            <a:endParaRPr lang="it-IT" altLang="it-IT" dirty="0">
              <a:solidFill>
                <a:srgbClr val="505150"/>
              </a:solidFill>
            </a:endParaRPr>
          </a:p>
          <a:p>
            <a:pPr algn="just" defTabSz="914400">
              <a:spcBef>
                <a:spcPts val="600"/>
              </a:spcBef>
              <a:buFont typeface="Arial" charset="0"/>
              <a:buNone/>
            </a:pPr>
            <a:r>
              <a:rPr lang="it-IT" altLang="it-IT" dirty="0"/>
              <a:t> </a:t>
            </a:r>
          </a:p>
          <a:p>
            <a:pPr algn="just" defTabSz="914400">
              <a:spcBef>
                <a:spcPts val="600"/>
              </a:spcBef>
            </a:pPr>
            <a:r>
              <a:rPr lang="it-IT" altLang="it-IT" sz="1600" b="1" dirty="0">
                <a:solidFill>
                  <a:srgbClr val="7F142A"/>
                </a:solidFill>
                <a:cs typeface="Arial" charset="0"/>
              </a:rPr>
              <a:t>- Censimento Generale dell’Industria e dei Servizi </a:t>
            </a:r>
            <a:r>
              <a:rPr lang="it-IT" alt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- </a:t>
            </a:r>
            <a:r>
              <a:rPr lang="it-IT" altLang="it-IT" sz="1600" b="1" u="sng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31 dicembre 2011</a:t>
            </a:r>
            <a:r>
              <a:rPr lang="it-IT" alt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</a:p>
          <a:p>
            <a:pPr algn="just" defTabSz="914400">
              <a:spcBef>
                <a:spcPts val="600"/>
              </a:spcBef>
            </a:pPr>
            <a:endParaRPr lang="it-IT" altLang="it-IT" sz="1600" b="1" dirty="0" smtClean="0">
              <a:solidFill>
                <a:srgbClr val="7F142A"/>
              </a:solidFill>
              <a:cs typeface="Arial" charset="0"/>
            </a:endParaRPr>
          </a:p>
          <a:p>
            <a:pPr algn="just" defTabSz="914400">
              <a:spcBef>
                <a:spcPts val="600"/>
              </a:spcBef>
            </a:pPr>
            <a:r>
              <a:rPr lang="it-IT" altLang="it-IT" sz="1600" b="1" dirty="0" smtClean="0">
                <a:solidFill>
                  <a:srgbClr val="7F142A"/>
                </a:solidFill>
                <a:cs typeface="Arial" charset="0"/>
              </a:rPr>
              <a:t>- </a:t>
            </a:r>
            <a:r>
              <a:rPr lang="it-IT" altLang="it-IT" sz="1600" b="1" dirty="0">
                <a:solidFill>
                  <a:srgbClr val="7F142A"/>
                </a:solidFill>
                <a:cs typeface="Arial" charset="0"/>
              </a:rPr>
              <a:t>Censimento Generale della Popolazione e delle Abitazioni </a:t>
            </a:r>
            <a:r>
              <a:rPr lang="it-IT" alt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- </a:t>
            </a:r>
            <a:r>
              <a:rPr lang="it-IT" altLang="it-IT" sz="1600" b="1" u="sng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9 ottobre 2011</a:t>
            </a:r>
            <a:r>
              <a:rPr lang="it-IT" alt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</a:p>
          <a:p>
            <a:pPr algn="just" defTabSz="914400">
              <a:spcBef>
                <a:spcPts val="600"/>
              </a:spcBef>
            </a:pPr>
            <a:endParaRPr lang="it-IT" altLang="it-IT" sz="1600" b="1" dirty="0" smtClean="0">
              <a:solidFill>
                <a:srgbClr val="7F142A"/>
              </a:solidFill>
              <a:cs typeface="Arial" charset="0"/>
            </a:endParaRPr>
          </a:p>
          <a:p>
            <a:pPr algn="just" defTabSz="914400">
              <a:spcBef>
                <a:spcPts val="600"/>
              </a:spcBef>
            </a:pPr>
            <a:r>
              <a:rPr lang="it-IT" altLang="it-IT" sz="1600" b="1" dirty="0" smtClean="0">
                <a:solidFill>
                  <a:srgbClr val="7F142A"/>
                </a:solidFill>
                <a:cs typeface="Arial" charset="0"/>
              </a:rPr>
              <a:t>- Censimento </a:t>
            </a:r>
            <a:r>
              <a:rPr lang="it-IT" altLang="it-IT" sz="1600" b="1" dirty="0">
                <a:solidFill>
                  <a:srgbClr val="7F142A"/>
                </a:solidFill>
                <a:cs typeface="Arial" charset="0"/>
              </a:rPr>
              <a:t>Generale </a:t>
            </a:r>
            <a:r>
              <a:rPr lang="it-IT" altLang="it-IT" sz="1600" b="1" dirty="0" smtClean="0">
                <a:solidFill>
                  <a:srgbClr val="7F142A"/>
                </a:solidFill>
                <a:cs typeface="Arial" charset="0"/>
              </a:rPr>
              <a:t>dell’Agricoltura </a:t>
            </a:r>
            <a:r>
              <a:rPr lang="it-IT" alt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- </a:t>
            </a:r>
            <a:r>
              <a:rPr lang="it-IT" altLang="it-IT" sz="1600" b="1" u="sng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24 ottobre 2010 </a:t>
            </a:r>
            <a:endParaRPr lang="it-IT" altLang="it-IT" sz="1600" b="1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just" defTabSz="914400">
              <a:spcBef>
                <a:spcPts val="600"/>
              </a:spcBef>
            </a:pPr>
            <a:endParaRPr lang="it-IT" altLang="it-IT" sz="1600" b="1" dirty="0" smtClean="0">
              <a:solidFill>
                <a:srgbClr val="7F142A"/>
              </a:solidFill>
              <a:cs typeface="Arial" charset="0"/>
            </a:endParaRPr>
          </a:p>
          <a:p>
            <a:pPr algn="just" defTabSz="914400">
              <a:spcBef>
                <a:spcPts val="600"/>
              </a:spcBef>
              <a:buFont typeface="Arial" charset="0"/>
              <a:buNone/>
            </a:pPr>
            <a:endParaRPr lang="it-IT" altLang="it-IT" sz="1600" b="1" dirty="0" smtClean="0">
              <a:solidFill>
                <a:srgbClr val="7F142A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90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4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 L’Istat </a:t>
            </a:r>
            <a:r>
              <a:rPr lang="it-IT" sz="2400" dirty="0">
                <a:solidFill>
                  <a:srgbClr val="505150"/>
                </a:solidFill>
              </a:rPr>
              <a:t>– Organizzazione e attività</a:t>
            </a:r>
            <a:endParaRPr lang="it-IT" sz="1100" dirty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650434" y="6312594"/>
            <a:ext cx="4491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Statistica e informazione,</a:t>
            </a:r>
            <a:r>
              <a:rPr lang="it-IT" sz="1000" baseline="0" dirty="0" smtClean="0">
                <a:solidFill>
                  <a:srgbClr val="7F7F7F"/>
                </a:solidFill>
              </a:rPr>
              <a:t> Domenico Di Spalatro – Pescara, 23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82196" y="1240789"/>
            <a:ext cx="7671816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spcBef>
                <a:spcPts val="600"/>
              </a:spcBef>
            </a:pPr>
            <a:r>
              <a:rPr lang="it-IT" alt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L’Istat </a:t>
            </a:r>
            <a:r>
              <a:rPr lang="it-IT" alt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effettua anche</a:t>
            </a:r>
            <a:endParaRPr lang="it-IT" altLang="it-IT" sz="1600" b="1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just" defTabSz="914400">
              <a:spcBef>
                <a:spcPts val="600"/>
              </a:spcBef>
              <a:buFont typeface="Arial" charset="0"/>
              <a:buNone/>
            </a:pPr>
            <a:endParaRPr lang="it-IT" altLang="it-IT" sz="300" b="1" dirty="0" smtClean="0">
              <a:solidFill>
                <a:srgbClr val="7F142A"/>
              </a:solidFill>
            </a:endParaRPr>
          </a:p>
          <a:p>
            <a:pPr algn="just" defTabSz="914400">
              <a:spcBef>
                <a:spcPts val="600"/>
              </a:spcBef>
              <a:buFont typeface="Arial" charset="0"/>
              <a:buNone/>
            </a:pPr>
            <a:r>
              <a:rPr lang="it-IT" altLang="it-IT" sz="1600" b="1" dirty="0" smtClean="0">
                <a:solidFill>
                  <a:srgbClr val="7F142A"/>
                </a:solidFill>
              </a:rPr>
              <a:t>INDAGINI CAMPIONARIE</a:t>
            </a:r>
            <a:endParaRPr lang="it-IT" altLang="it-IT" sz="1600" b="1" dirty="0">
              <a:solidFill>
                <a:srgbClr val="C00000"/>
              </a:solidFill>
            </a:endParaRPr>
          </a:p>
          <a:p>
            <a:pPr defTabSz="914400">
              <a:spcBef>
                <a:spcPts val="600"/>
              </a:spcBef>
              <a:buFont typeface="Arial" charset="0"/>
              <a:buNone/>
            </a:pPr>
            <a:r>
              <a:rPr lang="it-IT" altLang="it-IT" dirty="0" smtClean="0">
                <a:solidFill>
                  <a:srgbClr val="505150"/>
                </a:solidFill>
              </a:rPr>
              <a:t>Qui si considera </a:t>
            </a:r>
            <a:r>
              <a:rPr lang="it-IT" altLang="it-IT" dirty="0">
                <a:solidFill>
                  <a:srgbClr val="505150"/>
                </a:solidFill>
              </a:rPr>
              <a:t>solo </a:t>
            </a:r>
            <a:r>
              <a:rPr lang="it-IT" altLang="it-IT" b="1" dirty="0" smtClean="0">
                <a:solidFill>
                  <a:srgbClr val="505150"/>
                </a:solidFill>
              </a:rPr>
              <a:t>una parte </a:t>
            </a:r>
            <a:r>
              <a:rPr lang="it-IT" altLang="it-IT" i="1" dirty="0" smtClean="0">
                <a:solidFill>
                  <a:srgbClr val="505150"/>
                </a:solidFill>
              </a:rPr>
              <a:t>delle </a:t>
            </a:r>
            <a:r>
              <a:rPr lang="it-IT" altLang="it-IT" i="1" dirty="0">
                <a:solidFill>
                  <a:srgbClr val="505150"/>
                </a:solidFill>
              </a:rPr>
              <a:t>unità di rilevazione appartenenti al collettivo su cui viene «osservato» il fenomeno oggetto di studio. </a:t>
            </a:r>
            <a:endParaRPr lang="it-IT" altLang="it-IT" i="1" dirty="0" smtClean="0">
              <a:solidFill>
                <a:srgbClr val="505150"/>
              </a:solidFill>
            </a:endParaRPr>
          </a:p>
          <a:p>
            <a:pPr defTabSz="914400">
              <a:spcBef>
                <a:spcPts val="600"/>
              </a:spcBef>
              <a:buFont typeface="Arial" charset="0"/>
              <a:buNone/>
            </a:pPr>
            <a:r>
              <a:rPr lang="it-IT" altLang="it-IT" dirty="0" smtClean="0">
                <a:solidFill>
                  <a:srgbClr val="505150"/>
                </a:solidFill>
              </a:rPr>
              <a:t>Ciò avviene selezionando </a:t>
            </a:r>
            <a:r>
              <a:rPr lang="it-IT" altLang="it-IT" dirty="0">
                <a:solidFill>
                  <a:srgbClr val="505150"/>
                </a:solidFill>
              </a:rPr>
              <a:t>un «campione</a:t>
            </a:r>
            <a:r>
              <a:rPr lang="it-IT" altLang="it-IT" dirty="0" smtClean="0">
                <a:solidFill>
                  <a:srgbClr val="505150"/>
                </a:solidFill>
              </a:rPr>
              <a:t>» rappresentativo del collettivo.</a:t>
            </a:r>
            <a:endParaRPr lang="it-IT" altLang="it-IT" dirty="0">
              <a:solidFill>
                <a:srgbClr val="505150"/>
              </a:solidFill>
            </a:endParaRPr>
          </a:p>
        </p:txBody>
      </p:sp>
      <p:pic>
        <p:nvPicPr>
          <p:cNvPr id="11" name="Picture 2" descr="http://t2.gstatic.com/images?q=tbn:ANd9GcTap_LYAG26lZ06aTORQNWeMn92Cs23KZqyG_iJc8BQov1DTq7O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7899" y="3477264"/>
            <a:ext cx="2303125" cy="183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512" y="3429000"/>
            <a:ext cx="24384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Freccia a destra 24"/>
          <p:cNvSpPr/>
          <p:nvPr/>
        </p:nvSpPr>
        <p:spPr>
          <a:xfrm>
            <a:off x="3621024" y="3879184"/>
            <a:ext cx="3218688" cy="3683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chemeClr val="tx1"/>
                </a:solidFill>
              </a:rPr>
              <a:t>Estrazione del campione</a:t>
            </a:r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0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4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 L’Istat </a:t>
            </a:r>
            <a:r>
              <a:rPr lang="it-IT" sz="2400" dirty="0">
                <a:solidFill>
                  <a:srgbClr val="505150"/>
                </a:solidFill>
              </a:rPr>
              <a:t>– Organizzazione e attività</a:t>
            </a:r>
            <a:endParaRPr lang="it-IT" sz="1100" dirty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650434" y="6312594"/>
            <a:ext cx="4491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Statistica e informazione,</a:t>
            </a:r>
            <a:r>
              <a:rPr lang="it-IT" sz="1000" baseline="0" dirty="0" smtClean="0">
                <a:solidFill>
                  <a:srgbClr val="7F7F7F"/>
                </a:solidFill>
              </a:rPr>
              <a:t> Domenico Di Spalatro – Pescara, 23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82196" y="1455849"/>
            <a:ext cx="755294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buFont typeface="Arial" charset="0"/>
              <a:buNone/>
            </a:pPr>
            <a:endParaRPr lang="it-IT" altLang="it-IT" b="1" dirty="0" smtClean="0">
              <a:solidFill>
                <a:srgbClr val="7F142A"/>
              </a:solidFill>
            </a:endParaRPr>
          </a:p>
          <a:p>
            <a:pPr algn="just" defTabSz="914400">
              <a:buFont typeface="Arial" charset="0"/>
              <a:buNone/>
            </a:pPr>
            <a:endParaRPr lang="it-IT" altLang="it-IT" b="1" dirty="0">
              <a:solidFill>
                <a:srgbClr val="7F142A"/>
              </a:solidFill>
            </a:endParaRPr>
          </a:p>
          <a:p>
            <a:pPr algn="just" defTabSz="914400">
              <a:buFont typeface="Arial" charset="0"/>
              <a:buNone/>
            </a:pPr>
            <a:r>
              <a:rPr lang="it-IT" altLang="it-IT" b="1" dirty="0" smtClean="0">
                <a:solidFill>
                  <a:srgbClr val="7F142A"/>
                </a:solidFill>
              </a:rPr>
              <a:t>Area famiglia e comportamenti sociali: </a:t>
            </a:r>
          </a:p>
          <a:p>
            <a:pPr algn="just" defTabSz="914400">
              <a:buFont typeface="Arial" charset="0"/>
              <a:buChar char="•"/>
            </a:pPr>
            <a:r>
              <a:rPr lang="it-IT" altLang="it-IT" dirty="0" smtClean="0"/>
              <a:t> </a:t>
            </a:r>
            <a:r>
              <a:rPr lang="it-IT" altLang="it-IT" dirty="0">
                <a:solidFill>
                  <a:srgbClr val="505150"/>
                </a:solidFill>
              </a:rPr>
              <a:t>Indagine Multiscopo “</a:t>
            </a:r>
            <a:r>
              <a:rPr lang="it-IT" altLang="it-IT" i="1" u="sng" dirty="0">
                <a:solidFill>
                  <a:srgbClr val="505150"/>
                </a:solidFill>
              </a:rPr>
              <a:t>Aspetti della Vita Quotidiana</a:t>
            </a:r>
            <a:r>
              <a:rPr lang="it-IT" altLang="it-IT" dirty="0">
                <a:solidFill>
                  <a:srgbClr val="505150"/>
                </a:solidFill>
              </a:rPr>
              <a:t>”</a:t>
            </a:r>
          </a:p>
          <a:p>
            <a:pPr algn="just" defTabSz="914400">
              <a:buFont typeface="Arial" charset="0"/>
              <a:buChar char="•"/>
            </a:pPr>
            <a:r>
              <a:rPr lang="it-IT" altLang="it-IT" dirty="0" smtClean="0">
                <a:solidFill>
                  <a:srgbClr val="505150"/>
                </a:solidFill>
              </a:rPr>
              <a:t> Rilevazione </a:t>
            </a:r>
            <a:r>
              <a:rPr lang="it-IT" altLang="it-IT" dirty="0">
                <a:solidFill>
                  <a:srgbClr val="505150"/>
                </a:solidFill>
              </a:rPr>
              <a:t>sulle </a:t>
            </a:r>
            <a:r>
              <a:rPr lang="it-IT" altLang="it-IT" i="1" u="sng" dirty="0">
                <a:solidFill>
                  <a:srgbClr val="505150"/>
                </a:solidFill>
              </a:rPr>
              <a:t>Forze di lavoro</a:t>
            </a:r>
            <a:endParaRPr lang="it-IT" altLang="it-IT" dirty="0">
              <a:solidFill>
                <a:srgbClr val="505150"/>
              </a:solidFill>
            </a:endParaRPr>
          </a:p>
          <a:p>
            <a:pPr algn="just" defTabSz="914400">
              <a:spcBef>
                <a:spcPts val="600"/>
              </a:spcBef>
              <a:buFont typeface="Arial" charset="0"/>
              <a:buChar char="•"/>
            </a:pPr>
            <a:endParaRPr lang="it-IT" altLang="it-IT" sz="900" dirty="0">
              <a:solidFill>
                <a:srgbClr val="505150"/>
              </a:solidFill>
            </a:endParaRPr>
          </a:p>
          <a:p>
            <a:pPr algn="just" defTabSz="914400">
              <a:buFont typeface="Arial" charset="0"/>
              <a:buNone/>
            </a:pPr>
            <a:endParaRPr lang="it-IT" altLang="it-IT" b="1" dirty="0" smtClean="0">
              <a:solidFill>
                <a:srgbClr val="7F142A"/>
              </a:solidFill>
            </a:endParaRPr>
          </a:p>
          <a:p>
            <a:pPr algn="just" defTabSz="914400">
              <a:buFont typeface="Arial" charset="0"/>
              <a:buNone/>
            </a:pPr>
            <a:endParaRPr lang="it-IT" altLang="it-IT" b="1" dirty="0" smtClean="0">
              <a:solidFill>
                <a:srgbClr val="7F142A"/>
              </a:solidFill>
            </a:endParaRPr>
          </a:p>
          <a:p>
            <a:pPr algn="just" defTabSz="914400">
              <a:buFont typeface="Arial" charset="0"/>
              <a:buNone/>
            </a:pPr>
            <a:endParaRPr lang="it-IT" altLang="it-IT" b="1" dirty="0" smtClean="0">
              <a:solidFill>
                <a:srgbClr val="7F142A"/>
              </a:solidFill>
            </a:endParaRPr>
          </a:p>
          <a:p>
            <a:pPr algn="just" defTabSz="914400">
              <a:buFont typeface="Arial" charset="0"/>
              <a:buNone/>
            </a:pPr>
            <a:endParaRPr lang="it-IT" altLang="it-IT" b="1" dirty="0">
              <a:solidFill>
                <a:srgbClr val="7F142A"/>
              </a:solidFill>
            </a:endParaRPr>
          </a:p>
          <a:p>
            <a:pPr algn="just" defTabSz="914400">
              <a:buFont typeface="Arial" charset="0"/>
              <a:buNone/>
            </a:pPr>
            <a:endParaRPr lang="it-IT" altLang="it-IT" b="1" dirty="0">
              <a:solidFill>
                <a:srgbClr val="7F142A"/>
              </a:solidFill>
            </a:endParaRPr>
          </a:p>
          <a:p>
            <a:pPr algn="just" defTabSz="914400">
              <a:buFont typeface="Arial" charset="0"/>
              <a:buNone/>
            </a:pPr>
            <a:r>
              <a:rPr lang="it-IT" altLang="it-IT" b="1" dirty="0" smtClean="0">
                <a:solidFill>
                  <a:srgbClr val="7F142A"/>
                </a:solidFill>
              </a:rPr>
              <a:t>Area </a:t>
            </a:r>
            <a:r>
              <a:rPr lang="it-IT" altLang="it-IT" b="1" dirty="0">
                <a:solidFill>
                  <a:srgbClr val="7F142A"/>
                </a:solidFill>
              </a:rPr>
              <a:t>economica:</a:t>
            </a:r>
          </a:p>
          <a:p>
            <a:pPr algn="just" defTabSz="914400">
              <a:buFont typeface="Arial" charset="0"/>
              <a:buChar char="•"/>
            </a:pPr>
            <a:r>
              <a:rPr lang="it-IT" altLang="it-IT" u="sng" dirty="0" smtClean="0">
                <a:solidFill>
                  <a:srgbClr val="505150"/>
                </a:solidFill>
              </a:rPr>
              <a:t> Rilevazione dei prezzi al consumo</a:t>
            </a:r>
            <a:endParaRPr lang="it-IT" altLang="it-IT" u="sng" dirty="0">
              <a:solidFill>
                <a:srgbClr val="505150"/>
              </a:solidFill>
            </a:endParaRPr>
          </a:p>
          <a:p>
            <a:pPr algn="just" defTabSz="914400">
              <a:buFont typeface="Arial" charset="0"/>
              <a:buChar char="•"/>
            </a:pPr>
            <a:r>
              <a:rPr lang="it-IT" altLang="it-IT" dirty="0">
                <a:solidFill>
                  <a:srgbClr val="505150"/>
                </a:solidFill>
              </a:rPr>
              <a:t> </a:t>
            </a:r>
            <a:r>
              <a:rPr lang="it-IT" altLang="it-IT" u="sng" dirty="0">
                <a:solidFill>
                  <a:srgbClr val="505150"/>
                </a:solidFill>
              </a:rPr>
              <a:t>Rilevazione sull’innovazione nelle </a:t>
            </a:r>
            <a:r>
              <a:rPr lang="it-IT" altLang="it-IT" u="sng" dirty="0" smtClean="0">
                <a:solidFill>
                  <a:srgbClr val="505150"/>
                </a:solidFill>
              </a:rPr>
              <a:t>imprese</a:t>
            </a:r>
          </a:p>
          <a:p>
            <a:pPr algn="just" defTabSz="914400">
              <a:buFont typeface="Arial" charset="0"/>
              <a:buChar char="•"/>
            </a:pPr>
            <a:endParaRPr lang="it-IT" altLang="it-IT" u="sng" dirty="0">
              <a:solidFill>
                <a:srgbClr val="505150"/>
              </a:solidFill>
            </a:endParaRPr>
          </a:p>
          <a:p>
            <a:pPr algn="just" defTabSz="914400">
              <a:buFont typeface="Arial" charset="0"/>
              <a:buChar char="•"/>
            </a:pPr>
            <a:endParaRPr lang="it-IT" altLang="it-IT" u="sng" dirty="0">
              <a:solidFill>
                <a:srgbClr val="505150"/>
              </a:solidFill>
            </a:endParaRPr>
          </a:p>
          <a:p>
            <a:pPr algn="just" defTabSz="914400">
              <a:buFont typeface="Arial" charset="0"/>
              <a:buChar char="•"/>
            </a:pPr>
            <a:endParaRPr lang="it-IT" altLang="it-IT" dirty="0">
              <a:solidFill>
                <a:srgbClr val="505150"/>
              </a:solidFill>
            </a:endParaRPr>
          </a:p>
        </p:txBody>
      </p:sp>
      <p:pic>
        <p:nvPicPr>
          <p:cNvPr id="7" name="Immagine 6" descr="C:\Program Files\Microsoft Office\MEDIA\CAGCAT10\j0283209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248" y="3961572"/>
            <a:ext cx="1605408" cy="167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 descr="C:\Program Files\Microsoft Office\MEDIA\CAGCAT10\j0216724.wm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064" y="1545258"/>
            <a:ext cx="1591056" cy="15728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142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4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 L’Istat </a:t>
            </a:r>
            <a:r>
              <a:rPr lang="it-IT" sz="2400" dirty="0">
                <a:solidFill>
                  <a:srgbClr val="505150"/>
                </a:solidFill>
              </a:rPr>
              <a:t>– Organizzazione e attività</a:t>
            </a:r>
            <a:endParaRPr lang="it-IT" sz="1100" dirty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650434" y="6312594"/>
            <a:ext cx="4491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Statistica e informazione,</a:t>
            </a:r>
            <a:r>
              <a:rPr lang="it-IT" sz="1000" baseline="0" dirty="0" smtClean="0">
                <a:solidFill>
                  <a:srgbClr val="7F7F7F"/>
                </a:solidFill>
              </a:rPr>
              <a:t> Domenico Di Spalatro – Pescara, 23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36013" y="1411051"/>
            <a:ext cx="8119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buFont typeface="Arial" charset="0"/>
              <a:buNone/>
            </a:pPr>
            <a:r>
              <a:rPr lang="it-IT" altLang="it-IT" dirty="0" smtClean="0">
                <a:solidFill>
                  <a:srgbClr val="505150"/>
                </a:solidFill>
              </a:rPr>
              <a:t>L'Istat a </a:t>
            </a:r>
            <a:r>
              <a:rPr lang="it-IT" altLang="it-IT" dirty="0">
                <a:solidFill>
                  <a:srgbClr val="505150"/>
                </a:solidFill>
              </a:rPr>
              <a:t>conclusione </a:t>
            </a:r>
            <a:r>
              <a:rPr lang="it-IT" altLang="it-IT" dirty="0" smtClean="0">
                <a:solidFill>
                  <a:srgbClr val="505150"/>
                </a:solidFill>
              </a:rPr>
              <a:t>dei processi </a:t>
            </a:r>
            <a:r>
              <a:rPr lang="it-IT" altLang="it-IT" dirty="0">
                <a:solidFill>
                  <a:srgbClr val="505150"/>
                </a:solidFill>
              </a:rPr>
              <a:t>di produzione </a:t>
            </a:r>
            <a:r>
              <a:rPr lang="it-IT" altLang="it-IT" dirty="0" smtClean="0">
                <a:solidFill>
                  <a:srgbClr val="505150"/>
                </a:solidFill>
              </a:rPr>
              <a:t>del dato statistico  mette a disposizione </a:t>
            </a:r>
            <a:r>
              <a:rPr lang="it-IT" altLang="it-IT" dirty="0">
                <a:solidFill>
                  <a:srgbClr val="505150"/>
                </a:solidFill>
              </a:rPr>
              <a:t>dei cittadini, delle imprese e delle istituzioni </a:t>
            </a:r>
            <a:r>
              <a:rPr lang="it-IT" altLang="it-IT" b="1" dirty="0">
                <a:solidFill>
                  <a:srgbClr val="505150"/>
                </a:solidFill>
              </a:rPr>
              <a:t>i risultati </a:t>
            </a:r>
            <a:r>
              <a:rPr lang="it-IT" altLang="it-IT" dirty="0">
                <a:solidFill>
                  <a:srgbClr val="505150"/>
                </a:solidFill>
              </a:rPr>
              <a:t>delle </a:t>
            </a:r>
            <a:r>
              <a:rPr lang="it-IT" altLang="it-IT" dirty="0" smtClean="0">
                <a:solidFill>
                  <a:srgbClr val="505150"/>
                </a:solidFill>
              </a:rPr>
              <a:t>rilevazioni attraverso.</a:t>
            </a:r>
            <a:endParaRPr lang="it-IT" altLang="it-IT" dirty="0">
              <a:solidFill>
                <a:srgbClr val="50515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36013" y="2414642"/>
            <a:ext cx="7571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- una biblioteca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 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(inaugurata nel 1926)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che ad oggi conta circa 500.000 volumi,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2.700 periodici in corso, e un fondo antico di 1.500 volumi antecedenti al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1900. 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ea typeface="ＭＳ Ｐゴシック"/>
              <a:cs typeface="ＭＳ Ｐゴシック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13816" y="3468006"/>
            <a:ext cx="75712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- un Centro di informazione statistica </a:t>
            </a:r>
            <a:r>
              <a:rPr lang="it-IT" dirty="0" smtClean="0">
                <a:solidFill>
                  <a:srgbClr val="595959"/>
                </a:solidFill>
                <a:ea typeface="ＭＳ Ｐゴシック"/>
                <a:cs typeface="ＭＳ Ｐゴシック"/>
              </a:rPr>
              <a:t>inaugurato a Roma nel 1990. </a:t>
            </a:r>
          </a:p>
          <a:p>
            <a:pPr defTabSz="914400"/>
            <a:endParaRPr lang="it-IT" dirty="0">
              <a:solidFill>
                <a:srgbClr val="595959"/>
              </a:solidFill>
              <a:ea typeface="ＭＳ Ｐゴシック"/>
              <a:cs typeface="ＭＳ Ｐゴシック"/>
            </a:endParaRPr>
          </a:p>
          <a:p>
            <a:pPr defTabSz="914400"/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- una serie di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Centri 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di informazione statistica </a:t>
            </a:r>
            <a:r>
              <a:rPr lang="it-IT" dirty="0" smtClean="0">
                <a:solidFill>
                  <a:srgbClr val="595959"/>
                </a:solidFill>
                <a:ea typeface="ＭＳ Ｐゴシック"/>
                <a:cs typeface="ＭＳ Ｐゴシック"/>
              </a:rPr>
              <a:t>nelle </a:t>
            </a:r>
            <a:r>
              <a:rPr lang="it-IT" dirty="0">
                <a:solidFill>
                  <a:srgbClr val="595959"/>
                </a:solidFill>
                <a:ea typeface="ＭＳ Ｐゴシック"/>
                <a:cs typeface="ＭＳ Ｐゴシック"/>
              </a:rPr>
              <a:t>sedi territoriali </a:t>
            </a:r>
            <a:r>
              <a:rPr lang="it-IT" dirty="0" smtClean="0">
                <a:solidFill>
                  <a:srgbClr val="595959"/>
                </a:solidFill>
                <a:ea typeface="ＭＳ Ｐゴシック"/>
                <a:cs typeface="ＭＳ Ｐゴシック"/>
              </a:rPr>
              <a:t>inaugurati nei primi anni ’90 ove è possibile la consultazione </a:t>
            </a:r>
            <a:r>
              <a:rPr lang="it-IT" dirty="0">
                <a:solidFill>
                  <a:srgbClr val="595959"/>
                </a:solidFill>
                <a:ea typeface="ＭＳ Ｐゴシック"/>
                <a:cs typeface="ＭＳ Ｐゴシック"/>
              </a:rPr>
              <a:t>e </a:t>
            </a:r>
            <a:r>
              <a:rPr lang="it-IT" dirty="0" smtClean="0">
                <a:solidFill>
                  <a:srgbClr val="595959"/>
                </a:solidFill>
                <a:ea typeface="ＭＳ Ｐゴシック"/>
                <a:cs typeface="ＭＳ Ｐゴシック"/>
              </a:rPr>
              <a:t>l’acquisto </a:t>
            </a:r>
            <a:r>
              <a:rPr lang="it-IT" dirty="0">
                <a:solidFill>
                  <a:srgbClr val="595959"/>
                </a:solidFill>
                <a:ea typeface="ＭＳ Ｐゴシック"/>
                <a:cs typeface="ＭＳ Ｐゴシック"/>
              </a:rPr>
              <a:t>di tutti i prodotti editoriali </a:t>
            </a:r>
            <a:r>
              <a:rPr lang="it-IT" dirty="0" smtClean="0">
                <a:solidFill>
                  <a:srgbClr val="595959"/>
                </a:solidFill>
                <a:ea typeface="ＭＳ Ｐゴシック"/>
                <a:cs typeface="ＭＳ Ｐゴシック"/>
              </a:rPr>
              <a:t>dell’Istituto con assistenza </a:t>
            </a:r>
            <a:r>
              <a:rPr lang="it-IT" dirty="0">
                <a:solidFill>
                  <a:srgbClr val="595959"/>
                </a:solidFill>
                <a:ea typeface="ＭＳ Ｐゴシック"/>
                <a:cs typeface="ＭＳ Ｐゴシック"/>
              </a:rPr>
              <a:t>e servizi all’utenza (elaborazioni statistiche personalizzate, interrogazione banche dati, </a:t>
            </a:r>
            <a:r>
              <a:rPr lang="it-IT" dirty="0" err="1">
                <a:solidFill>
                  <a:srgbClr val="595959"/>
                </a:solidFill>
                <a:ea typeface="ＭＳ Ｐゴシック"/>
                <a:cs typeface="ＭＳ Ｐゴシック"/>
              </a:rPr>
              <a:t>ecc</a:t>
            </a:r>
            <a:r>
              <a:rPr lang="it-IT" dirty="0">
                <a:solidFill>
                  <a:srgbClr val="595959"/>
                </a:solidFill>
                <a:ea typeface="ＭＳ Ｐゴシック"/>
                <a:cs typeface="ＭＳ Ｐゴシック"/>
              </a:rPr>
              <a:t>). </a:t>
            </a:r>
          </a:p>
        </p:txBody>
      </p:sp>
      <p:sp>
        <p:nvSpPr>
          <p:cNvPr id="6" name="Rettangolo 5"/>
          <p:cNvSpPr/>
          <p:nvPr/>
        </p:nvSpPr>
        <p:spPr>
          <a:xfrm>
            <a:off x="836013" y="5357045"/>
            <a:ext cx="740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- un sito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internet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 </a:t>
            </a:r>
            <a:r>
              <a:rPr lang="it-IT" dirty="0" smtClean="0">
                <a:solidFill>
                  <a:srgbClr val="595959"/>
                </a:solidFill>
                <a:ea typeface="ＭＳ Ｐゴシック"/>
                <a:cs typeface="ＭＳ Ｐゴシック"/>
              </a:rPr>
              <a:t>inaugurato nel 1996.</a:t>
            </a:r>
            <a:endParaRPr lang="it-IT" dirty="0">
              <a:solidFill>
                <a:srgbClr val="595959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8990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404040"/>
                </a:solidFill>
              </a:rPr>
              <a:t>Indice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82196" y="2034619"/>
            <a:ext cx="7643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505150"/>
                </a:solidFill>
              </a:rPr>
              <a:t>Big </a:t>
            </a:r>
            <a:r>
              <a:rPr lang="it-IT" dirty="0">
                <a:solidFill>
                  <a:srgbClr val="505150"/>
                </a:solidFill>
              </a:rPr>
              <a:t>B</a:t>
            </a:r>
            <a:r>
              <a:rPr lang="it-IT" dirty="0" smtClean="0">
                <a:solidFill>
                  <a:srgbClr val="505150"/>
                </a:solidFill>
              </a:rPr>
              <a:t>ang dell’informazione</a:t>
            </a:r>
            <a:endParaRPr lang="it-IT" dirty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it-IT" dirty="0">
              <a:solidFill>
                <a:srgbClr val="505150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it-IT" dirty="0">
                <a:solidFill>
                  <a:srgbClr val="505150"/>
                </a:solidFill>
              </a:rPr>
              <a:t>Statistica e vita quotidiana</a:t>
            </a:r>
          </a:p>
          <a:p>
            <a:pPr marL="342900" indent="-342900">
              <a:buFont typeface="+mj-lt"/>
              <a:buAutoNum type="arabicPeriod"/>
            </a:pPr>
            <a:endParaRPr lang="it-IT" dirty="0">
              <a:solidFill>
                <a:srgbClr val="505150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it-IT" dirty="0" smtClean="0">
                <a:solidFill>
                  <a:srgbClr val="505150"/>
                </a:solidFill>
              </a:rPr>
              <a:t>L’Istat - Organizzazione </a:t>
            </a:r>
            <a:r>
              <a:rPr lang="it-IT" dirty="0">
                <a:solidFill>
                  <a:srgbClr val="505150"/>
                </a:solidFill>
              </a:rPr>
              <a:t>e attività</a:t>
            </a:r>
            <a:endParaRPr lang="it-IT" sz="1000" dirty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it-IT" dirty="0">
              <a:solidFill>
                <a:srgbClr val="50515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50434" y="6312594"/>
            <a:ext cx="4491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Statistica e informazione,</a:t>
            </a:r>
            <a:r>
              <a:rPr lang="it-IT" sz="1000" baseline="0" dirty="0" smtClean="0">
                <a:solidFill>
                  <a:srgbClr val="7F7F7F"/>
                </a:solidFill>
              </a:rPr>
              <a:t> Domenico Di Spalatro – Pescara, 23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4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 L’Istat </a:t>
            </a:r>
            <a:r>
              <a:rPr lang="it-IT" sz="2400" dirty="0">
                <a:solidFill>
                  <a:srgbClr val="505150"/>
                </a:solidFill>
              </a:rPr>
              <a:t>– Organizzazione e attività</a:t>
            </a:r>
            <a:endParaRPr lang="it-IT" sz="1100" dirty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650434" y="6312594"/>
            <a:ext cx="4491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Statistica e informazione,</a:t>
            </a:r>
            <a:r>
              <a:rPr lang="it-IT" sz="1000" baseline="0" dirty="0" smtClean="0">
                <a:solidFill>
                  <a:srgbClr val="7F7F7F"/>
                </a:solidFill>
              </a:rPr>
              <a:t> Domenico Di Spalatro – Pescara, 23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59536" y="1291304"/>
            <a:ext cx="75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buFont typeface="Arial" charset="0"/>
              <a:buNone/>
            </a:pPr>
            <a:r>
              <a:rPr lang="it-IT" alt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 informazioni sono rilasciate gratuitamente sul sito web </a:t>
            </a:r>
            <a:r>
              <a:rPr lang="it-IT" altLang="it-IT" b="1" dirty="0" smtClean="0">
                <a:solidFill>
                  <a:srgbClr val="7F142A"/>
                </a:solidFill>
              </a:rPr>
              <a:t>www.istat.it</a:t>
            </a:r>
            <a:r>
              <a:rPr lang="it-IT" alt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alt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sotto forma di comunicati stampa, pubblicazioni, tavole di dati, banche dati e sistemi informativi.</a:t>
            </a: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Immagin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757122" y="2421839"/>
            <a:ext cx="4982006" cy="343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1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4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 L’Istat </a:t>
            </a:r>
            <a:r>
              <a:rPr lang="it-IT" sz="2400" dirty="0">
                <a:solidFill>
                  <a:srgbClr val="505150"/>
                </a:solidFill>
              </a:rPr>
              <a:t>– Organizzazione e attività</a:t>
            </a:r>
            <a:endParaRPr lang="it-IT" sz="1100" dirty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650434" y="6312594"/>
            <a:ext cx="4491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Statistica e informazione,</a:t>
            </a:r>
            <a:r>
              <a:rPr lang="it-IT" sz="1000" baseline="0" dirty="0" smtClean="0">
                <a:solidFill>
                  <a:srgbClr val="7F7F7F"/>
                </a:solidFill>
              </a:rPr>
              <a:t> Domenico Di Spalatro – Pescara, 23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41248" y="1942743"/>
            <a:ext cx="76352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banche dati sono “magazzini” in cui l'utente può scegliere in base alle proprie esigenze il tipo di dati e il loro livello di dettaglio e costruire le tabelle in maniera personalizzata. </a:t>
            </a:r>
          </a:p>
          <a:p>
            <a:pPr>
              <a:defRPr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banche dati dell’Istat sono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numerose  e spaziano dall’economia alla 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demografia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 sviluppano anche temi trasversali</a:t>
            </a:r>
          </a:p>
          <a:p>
            <a:pPr fontAlgn="auto">
              <a:spcAft>
                <a:spcPts val="0"/>
              </a:spcAft>
              <a:defRPr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patrimonio informativo completo su temi trasversali di recente costituzione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è la banca dati </a:t>
            </a:r>
            <a:r>
              <a:rPr lang="it-IT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I.stat</a:t>
            </a:r>
            <a:endParaRPr lang="it-IT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it-IT" b="1" dirty="0">
                <a:solidFill>
                  <a:srgbClr val="7F142A"/>
                </a:solidFill>
              </a:rPr>
              <a:t>http://dati.istat.it/</a:t>
            </a:r>
          </a:p>
        </p:txBody>
      </p:sp>
      <p:sp>
        <p:nvSpPr>
          <p:cNvPr id="6" name="Rettangolo 5"/>
          <p:cNvSpPr/>
          <p:nvPr/>
        </p:nvSpPr>
        <p:spPr>
          <a:xfrm>
            <a:off x="841248" y="1341310"/>
            <a:ext cx="7234238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595959"/>
                </a:solidFill>
                <a:latin typeface="+mj-lt"/>
                <a:ea typeface="ＭＳ Ｐゴシック"/>
                <a:cs typeface="ＭＳ Ｐゴシック"/>
              </a:rPr>
              <a:t>Banche </a:t>
            </a:r>
            <a:r>
              <a:rPr lang="it-IT" b="1" dirty="0">
                <a:solidFill>
                  <a:srgbClr val="595959"/>
                </a:solidFill>
                <a:latin typeface="+mj-lt"/>
                <a:ea typeface="ＭＳ Ｐゴシック"/>
                <a:cs typeface="ＭＳ Ｐゴシック"/>
              </a:rPr>
              <a:t>dati e s</a:t>
            </a:r>
            <a:r>
              <a:rPr lang="it-IT" b="1" dirty="0" smtClean="0">
                <a:solidFill>
                  <a:srgbClr val="595959"/>
                </a:solidFill>
                <a:latin typeface="+mj-lt"/>
                <a:ea typeface="ＭＳ Ｐゴシック"/>
                <a:cs typeface="ＭＳ Ｐゴシック"/>
              </a:rPr>
              <a:t>istemi </a:t>
            </a:r>
            <a:r>
              <a:rPr lang="it-IT" b="1" dirty="0">
                <a:solidFill>
                  <a:srgbClr val="595959"/>
                </a:solidFill>
                <a:latin typeface="+mj-lt"/>
                <a:ea typeface="ＭＳ Ｐゴシック"/>
                <a:cs typeface="ＭＳ Ｐゴシック"/>
              </a:rPr>
              <a:t>informativi</a:t>
            </a:r>
          </a:p>
        </p:txBody>
      </p:sp>
    </p:spTree>
    <p:extLst>
      <p:ext uri="{BB962C8B-B14F-4D97-AF65-F5344CB8AC3E}">
        <p14:creationId xmlns:p14="http://schemas.microsoft.com/office/powerpoint/2010/main" val="287351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650434" y="6312594"/>
            <a:ext cx="4491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Statistica e informazione,</a:t>
            </a:r>
            <a:r>
              <a:rPr lang="it-IT" sz="1000" baseline="0" dirty="0" smtClean="0">
                <a:solidFill>
                  <a:srgbClr val="7F7F7F"/>
                </a:solidFill>
              </a:rPr>
              <a:t> Domenico Di Spalatro – Pescara, 23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 bwMode="auto">
          <a:xfrm>
            <a:off x="482931" y="1400651"/>
            <a:ext cx="8229600" cy="39909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2400" dirty="0" err="1" smtClean="0"/>
              <a:t>I.stat</a:t>
            </a:r>
            <a:endParaRPr lang="it-IT" sz="2400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682196" y="2035206"/>
            <a:ext cx="1036876" cy="42322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 sz="2000" b="0"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1pPr>
            <a:lvl2pPr marL="522288" indent="-65088" eaLnBrk="0" hangingPunct="0">
              <a:defRPr b="1">
                <a:latin typeface="Bookman Old Style" pitchFamily="18" charset="0"/>
              </a:defRPr>
            </a:lvl2pPr>
            <a:lvl3pPr marL="1143000" indent="-228600" eaLnBrk="0" hangingPunct="0">
              <a:defRPr b="1">
                <a:latin typeface="Bookman Old Style" pitchFamily="18" charset="0"/>
              </a:defRPr>
            </a:lvl3pPr>
            <a:lvl4pPr marL="1600200" indent="-228600" eaLnBrk="0" hangingPunct="0">
              <a:defRPr b="1">
                <a:latin typeface="Bookman Old Style" pitchFamily="18" charset="0"/>
              </a:defRPr>
            </a:lvl4pPr>
            <a:lvl5pPr marL="2057400" indent="-228600" eaLnBrk="0" hangingPunct="0">
              <a:defRPr b="1"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Bookman Old Style" pitchFamily="18" charset="0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dirty="0" smtClean="0">
                <a:latin typeface="+mn-lt"/>
              </a:rPr>
              <a:t>Temi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/>
          <a:srcRect r="78801" b="43600"/>
          <a:stretch/>
        </p:blipFill>
        <p:spPr bwMode="auto">
          <a:xfrm>
            <a:off x="1401887" y="2035206"/>
            <a:ext cx="2795210" cy="38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4742410" y="2026094"/>
            <a:ext cx="1359964" cy="42322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 sz="2000" b="0"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1pPr>
            <a:lvl2pPr marL="522288" indent="-65088" eaLnBrk="0" hangingPunct="0">
              <a:defRPr b="1">
                <a:latin typeface="Bookman Old Style" pitchFamily="18" charset="0"/>
              </a:defRPr>
            </a:lvl2pPr>
            <a:lvl3pPr marL="1143000" indent="-228600" eaLnBrk="0" hangingPunct="0">
              <a:defRPr b="1">
                <a:latin typeface="Bookman Old Style" pitchFamily="18" charset="0"/>
              </a:defRPr>
            </a:lvl3pPr>
            <a:lvl4pPr marL="1600200" indent="-228600" eaLnBrk="0" hangingPunct="0">
              <a:defRPr b="1">
                <a:latin typeface="Bookman Old Style" pitchFamily="18" charset="0"/>
              </a:defRPr>
            </a:lvl4pPr>
            <a:lvl5pPr marL="2057400" indent="-228600" eaLnBrk="0" hangingPunct="0">
              <a:defRPr b="1"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Bookman Old Style" pitchFamily="18" charset="0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dirty="0" err="1">
                <a:latin typeface="+mn-lt"/>
              </a:rPr>
              <a:t>S</a:t>
            </a:r>
            <a:r>
              <a:rPr lang="it-IT" dirty="0" err="1" smtClean="0">
                <a:latin typeface="+mn-lt"/>
              </a:rPr>
              <a:t>ottotemi</a:t>
            </a:r>
            <a:endParaRPr lang="it-IT" dirty="0" smtClean="0">
              <a:latin typeface="+mn-lt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/>
          <a:srcRect r="79723" b="32152"/>
          <a:stretch/>
        </p:blipFill>
        <p:spPr bwMode="auto">
          <a:xfrm>
            <a:off x="6020078" y="2035206"/>
            <a:ext cx="2520418" cy="38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682196" y="566928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 L’Istat </a:t>
            </a:r>
            <a:r>
              <a:rPr lang="it-IT" sz="2400" dirty="0">
                <a:solidFill>
                  <a:srgbClr val="505150"/>
                </a:solidFill>
              </a:rPr>
              <a:t>– Organizzazione e attività</a:t>
            </a:r>
            <a:endParaRPr lang="it-IT" sz="1100" dirty="0">
              <a:solidFill>
                <a:srgbClr val="5051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4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 L’Istat </a:t>
            </a:r>
            <a:r>
              <a:rPr lang="it-IT" sz="2400" dirty="0">
                <a:solidFill>
                  <a:srgbClr val="505150"/>
                </a:solidFill>
              </a:rPr>
              <a:t>– Organizzazione e attività</a:t>
            </a:r>
            <a:endParaRPr lang="it-IT" sz="1100" dirty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650434" y="6312594"/>
            <a:ext cx="4491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Statistica e informazione,</a:t>
            </a:r>
            <a:r>
              <a:rPr lang="it-IT" sz="1000" baseline="0" dirty="0" smtClean="0">
                <a:solidFill>
                  <a:srgbClr val="7F7F7F"/>
                </a:solidFill>
              </a:rPr>
              <a:t> Domenico Di Spalatro – Pescara, 23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0675" y="1414653"/>
            <a:ext cx="5770245" cy="431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210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asellaDiTesto 6"/>
          <p:cNvSpPr txBox="1">
            <a:spLocks noChangeArrowheads="1"/>
          </p:cNvSpPr>
          <p:nvPr/>
        </p:nvSpPr>
        <p:spPr bwMode="auto">
          <a:xfrm>
            <a:off x="838200" y="6203950"/>
            <a:ext cx="5856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1000" dirty="0">
                <a:solidFill>
                  <a:srgbClr val="7F7F7F"/>
                </a:solidFill>
              </a:rPr>
              <a:t>I progetti dell’Istat per la promozione della cultura statistica.</a:t>
            </a:r>
          </a:p>
          <a:p>
            <a:pPr algn="just"/>
            <a:r>
              <a:rPr lang="it-IT" sz="1000" dirty="0">
                <a:solidFill>
                  <a:srgbClr val="7F7F7F"/>
                </a:solidFill>
              </a:rPr>
              <a:t>Domenico Di Spalatro – Chieti, 28 marzo 2014</a:t>
            </a:r>
          </a:p>
        </p:txBody>
      </p:sp>
      <p:sp>
        <p:nvSpPr>
          <p:cNvPr id="52227" name="WordArt 8"/>
          <p:cNvSpPr>
            <a:spLocks noChangeArrowheads="1" noChangeShapeType="1" noTextEdit="1"/>
          </p:cNvSpPr>
          <p:nvPr/>
        </p:nvSpPr>
        <p:spPr bwMode="auto">
          <a:xfrm>
            <a:off x="5244782" y="1821436"/>
            <a:ext cx="3310128" cy="40874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it-IT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per </a:t>
            </a:r>
            <a:r>
              <a:rPr lang="it-IT" sz="36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l'attenzione</a:t>
            </a:r>
            <a:endParaRPr lang="it-IT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293051"/>
            <a:ext cx="4406582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660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4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Big Bang dell’informazione</a:t>
            </a:r>
            <a:endParaRPr lang="it-IT" sz="2400" dirty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650434" y="6312594"/>
            <a:ext cx="4491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Statistica e informazione,</a:t>
            </a:r>
            <a:r>
              <a:rPr lang="it-IT" sz="1000" baseline="0" dirty="0" smtClean="0">
                <a:solidFill>
                  <a:srgbClr val="7F7F7F"/>
                </a:solidFill>
              </a:rPr>
              <a:t> Domenico Di Spalatro – Pescara, 23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82195" y="1351169"/>
            <a:ext cx="7968027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505150"/>
                </a:solidFill>
              </a:rPr>
              <a:t>Nel </a:t>
            </a:r>
            <a:r>
              <a:rPr lang="it-IT" dirty="0">
                <a:solidFill>
                  <a:srgbClr val="505150"/>
                </a:solidFill>
              </a:rPr>
              <a:t>secolo scorso l’uomo ha assistito ad un </a:t>
            </a:r>
            <a:endParaRPr lang="it-IT" dirty="0" smtClean="0">
              <a:solidFill>
                <a:srgbClr val="505150"/>
              </a:solidFill>
            </a:endParaRPr>
          </a:p>
          <a:p>
            <a:pPr algn="ctr"/>
            <a:endParaRPr lang="it-IT" sz="800" b="1" dirty="0">
              <a:solidFill>
                <a:srgbClr val="505150"/>
              </a:solidFill>
            </a:endParaRPr>
          </a:p>
          <a:p>
            <a:pPr algn="ctr"/>
            <a:r>
              <a:rPr lang="it-IT" b="1" dirty="0" smtClean="0">
                <a:solidFill>
                  <a:srgbClr val="505150"/>
                </a:solidFill>
              </a:rPr>
              <a:t>“</a:t>
            </a:r>
            <a:r>
              <a:rPr lang="it-IT" b="1" dirty="0">
                <a:solidFill>
                  <a:srgbClr val="505150"/>
                </a:solidFill>
              </a:rPr>
              <a:t>Big Bang dell’ informazione”</a:t>
            </a:r>
            <a:r>
              <a:rPr lang="it-IT" dirty="0">
                <a:solidFill>
                  <a:srgbClr val="505150"/>
                </a:solidFill>
              </a:rPr>
              <a:t> </a:t>
            </a:r>
            <a:r>
              <a:rPr lang="it-IT" dirty="0" smtClean="0">
                <a:solidFill>
                  <a:srgbClr val="505150"/>
                </a:solidFill>
              </a:rPr>
              <a:t> con </a:t>
            </a:r>
            <a:r>
              <a:rPr lang="it-IT" dirty="0">
                <a:solidFill>
                  <a:srgbClr val="505150"/>
                </a:solidFill>
              </a:rPr>
              <a:t>la sua </a:t>
            </a:r>
            <a:r>
              <a:rPr lang="it-IT" b="1" dirty="0">
                <a:solidFill>
                  <a:srgbClr val="505150"/>
                </a:solidFill>
              </a:rPr>
              <a:t>“</a:t>
            </a:r>
            <a:r>
              <a:rPr lang="it-IT" b="1" i="1" dirty="0" err="1">
                <a:solidFill>
                  <a:srgbClr val="505150"/>
                </a:solidFill>
              </a:rPr>
              <a:t>infosfera</a:t>
            </a:r>
            <a:r>
              <a:rPr lang="it-IT" b="1" dirty="0">
                <a:solidFill>
                  <a:srgbClr val="505150"/>
                </a:solidFill>
              </a:rPr>
              <a:t>”  </a:t>
            </a:r>
            <a:endParaRPr lang="it-IT" b="1" dirty="0" smtClean="0">
              <a:solidFill>
                <a:srgbClr val="505150"/>
              </a:solidFill>
            </a:endParaRPr>
          </a:p>
          <a:p>
            <a:pPr algn="ctr"/>
            <a:r>
              <a:rPr lang="it-IT" i="1" dirty="0" smtClean="0">
                <a:solidFill>
                  <a:srgbClr val="505150"/>
                </a:solidFill>
              </a:rPr>
              <a:t>(</a:t>
            </a:r>
            <a:r>
              <a:rPr lang="it-IT" i="1" dirty="0">
                <a:solidFill>
                  <a:srgbClr val="505150"/>
                </a:solidFill>
              </a:rPr>
              <a:t>termine coniato dal </a:t>
            </a:r>
            <a:r>
              <a:rPr lang="it-IT" i="1" dirty="0" smtClean="0">
                <a:solidFill>
                  <a:srgbClr val="505150"/>
                </a:solidFill>
              </a:rPr>
              <a:t>futurologo </a:t>
            </a:r>
            <a:r>
              <a:rPr lang="it-IT" i="1" dirty="0">
                <a:solidFill>
                  <a:srgbClr val="505150"/>
                </a:solidFill>
              </a:rPr>
              <a:t>Alvin </a:t>
            </a:r>
            <a:r>
              <a:rPr lang="it-IT" i="1" dirty="0" err="1">
                <a:solidFill>
                  <a:srgbClr val="505150"/>
                </a:solidFill>
              </a:rPr>
              <a:t>Toffler</a:t>
            </a:r>
            <a:r>
              <a:rPr lang="it-IT" i="1" dirty="0">
                <a:solidFill>
                  <a:srgbClr val="505150"/>
                </a:solidFill>
              </a:rPr>
              <a:t>)</a:t>
            </a:r>
          </a:p>
          <a:p>
            <a:pPr algn="ctr"/>
            <a:endParaRPr lang="it-IT" sz="600" i="1" dirty="0">
              <a:solidFill>
                <a:srgbClr val="505150"/>
              </a:solidFill>
            </a:endParaRPr>
          </a:p>
          <a:p>
            <a:pPr algn="ctr"/>
            <a:r>
              <a:rPr lang="it-IT" sz="800" dirty="0"/>
              <a:t> </a:t>
            </a:r>
            <a:endParaRPr lang="it-IT" sz="800" dirty="0" smtClean="0"/>
          </a:p>
          <a:p>
            <a:pPr algn="ctr"/>
            <a:r>
              <a:rPr lang="it-IT" dirty="0" smtClean="0">
                <a:solidFill>
                  <a:srgbClr val="505150"/>
                </a:solidFill>
              </a:rPr>
              <a:t>che </a:t>
            </a:r>
            <a:r>
              <a:rPr lang="it-IT" dirty="0">
                <a:solidFill>
                  <a:srgbClr val="505150"/>
                </a:solidFill>
              </a:rPr>
              <a:t>si è gonfiata come un universo in espansione</a:t>
            </a:r>
            <a:r>
              <a:rPr lang="it-IT" dirty="0" smtClean="0">
                <a:solidFill>
                  <a:srgbClr val="505150"/>
                </a:solidFill>
              </a:rPr>
              <a:t>.</a:t>
            </a:r>
            <a:endParaRPr lang="it-IT" dirty="0">
              <a:solidFill>
                <a:srgbClr val="505150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5972" y="3164372"/>
            <a:ext cx="4400471" cy="279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57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4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Big Bang dell’informazione</a:t>
            </a:r>
            <a:endParaRPr lang="it-IT" sz="2400" dirty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650434" y="6312594"/>
            <a:ext cx="4491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Statistica e informazione,</a:t>
            </a:r>
            <a:r>
              <a:rPr lang="it-IT" sz="1000" baseline="0" dirty="0" smtClean="0">
                <a:solidFill>
                  <a:srgbClr val="7F7F7F"/>
                </a:solidFill>
              </a:rPr>
              <a:t> Domenico Di Spalatro – Pescara, 23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6" name="CasellaDiTesto 4"/>
          <p:cNvSpPr txBox="1">
            <a:spLocks noChangeArrowheads="1"/>
          </p:cNvSpPr>
          <p:nvPr/>
        </p:nvSpPr>
        <p:spPr bwMode="auto">
          <a:xfrm>
            <a:off x="576263" y="1373188"/>
            <a:ext cx="76438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dirty="0" smtClean="0">
                <a:solidFill>
                  <a:srgbClr val="505150"/>
                </a:solidFill>
              </a:rPr>
              <a:t>Pensiamo alle dimensioni della bolla mentale che circonda un neonato.</a:t>
            </a:r>
          </a:p>
          <a:p>
            <a:pPr algn="just"/>
            <a:endParaRPr lang="it-IT" sz="600" dirty="0" smtClean="0">
              <a:solidFill>
                <a:srgbClr val="505150"/>
              </a:solidFill>
            </a:endParaRPr>
          </a:p>
          <a:p>
            <a:pPr algn="just"/>
            <a:r>
              <a:rPr lang="it-IT" dirty="0" smtClean="0">
                <a:solidFill>
                  <a:srgbClr val="505150"/>
                </a:solidFill>
              </a:rPr>
              <a:t>Lo spazio medio da cui </a:t>
            </a:r>
            <a:r>
              <a:rPr lang="it-IT" i="1" dirty="0" smtClean="0">
                <a:solidFill>
                  <a:srgbClr val="505150"/>
                </a:solidFill>
              </a:rPr>
              <a:t>riceve informazioni</a:t>
            </a:r>
            <a:r>
              <a:rPr lang="it-IT" dirty="0" smtClean="0">
                <a:solidFill>
                  <a:srgbClr val="505150"/>
                </a:solidFill>
              </a:rPr>
              <a:t> ha un raggio molto piccolo</a:t>
            </a:r>
            <a:endParaRPr lang="it-IT" dirty="0">
              <a:solidFill>
                <a:srgbClr val="505150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649" y="2404776"/>
            <a:ext cx="2395560" cy="242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4"/>
          <p:cNvSpPr txBox="1">
            <a:spLocks noChangeArrowheads="1"/>
          </p:cNvSpPr>
          <p:nvPr/>
        </p:nvSpPr>
        <p:spPr bwMode="auto">
          <a:xfrm>
            <a:off x="709711" y="4931918"/>
            <a:ext cx="83724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dirty="0" smtClean="0">
                <a:solidFill>
                  <a:srgbClr val="505150"/>
                </a:solidFill>
              </a:rPr>
              <a:t>                                                     Quando </a:t>
            </a:r>
            <a:r>
              <a:rPr lang="it-IT" dirty="0">
                <a:solidFill>
                  <a:srgbClr val="505150"/>
                </a:solidFill>
              </a:rPr>
              <a:t>l’uomo </a:t>
            </a:r>
            <a:r>
              <a:rPr lang="it-IT" dirty="0" smtClean="0">
                <a:solidFill>
                  <a:srgbClr val="505150"/>
                </a:solidFill>
              </a:rPr>
              <a:t>diventa adulto la </a:t>
            </a:r>
            <a:r>
              <a:rPr lang="it-IT" dirty="0">
                <a:solidFill>
                  <a:srgbClr val="505150"/>
                </a:solidFill>
              </a:rPr>
              <a:t>sua </a:t>
            </a:r>
            <a:r>
              <a:rPr lang="it-IT" b="1" i="1" dirty="0" err="1">
                <a:solidFill>
                  <a:srgbClr val="505150"/>
                </a:solidFill>
              </a:rPr>
              <a:t>infosfera</a:t>
            </a:r>
            <a:r>
              <a:rPr lang="it-IT" b="1" i="1" dirty="0">
                <a:solidFill>
                  <a:srgbClr val="505150"/>
                </a:solidFill>
              </a:rPr>
              <a:t> </a:t>
            </a:r>
            <a:endParaRPr lang="it-IT" b="1" i="1" dirty="0" smtClean="0">
              <a:solidFill>
                <a:srgbClr val="505150"/>
              </a:solidFill>
            </a:endParaRPr>
          </a:p>
          <a:p>
            <a:pPr algn="just"/>
            <a:r>
              <a:rPr lang="it-IT" b="1" i="1" dirty="0">
                <a:solidFill>
                  <a:srgbClr val="505150"/>
                </a:solidFill>
              </a:rPr>
              <a:t> </a:t>
            </a:r>
            <a:r>
              <a:rPr lang="it-IT" b="1" i="1" dirty="0" smtClean="0">
                <a:solidFill>
                  <a:srgbClr val="505150"/>
                </a:solidFill>
              </a:rPr>
              <a:t>                                                    </a:t>
            </a:r>
            <a:r>
              <a:rPr lang="it-IT" dirty="0" smtClean="0">
                <a:solidFill>
                  <a:srgbClr val="505150"/>
                </a:solidFill>
              </a:rPr>
              <a:t>si espande  fino a </a:t>
            </a:r>
            <a:r>
              <a:rPr lang="it-IT" dirty="0">
                <a:solidFill>
                  <a:srgbClr val="505150"/>
                </a:solidFill>
              </a:rPr>
              <a:t>comprendere l’intero pianeta.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1425" y="2603575"/>
            <a:ext cx="3541015" cy="202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ccia a destra 2"/>
          <p:cNvSpPr/>
          <p:nvPr/>
        </p:nvSpPr>
        <p:spPr>
          <a:xfrm>
            <a:off x="3108960" y="3520440"/>
            <a:ext cx="1289209" cy="3017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764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4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Big Bang dell’informazione</a:t>
            </a:r>
            <a:endParaRPr lang="it-IT" sz="2400" dirty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650434" y="6312594"/>
            <a:ext cx="4491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Statistica e informazione,</a:t>
            </a:r>
            <a:r>
              <a:rPr lang="it-IT" sz="1000" baseline="0" dirty="0" smtClean="0">
                <a:solidFill>
                  <a:srgbClr val="7F7F7F"/>
                </a:solidFill>
              </a:rPr>
              <a:t> Domenico Di Spalatro – Pescara, 23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6" name="CasellaDiTesto 4"/>
          <p:cNvSpPr txBox="1">
            <a:spLocks noChangeArrowheads="1"/>
          </p:cNvSpPr>
          <p:nvPr/>
        </p:nvSpPr>
        <p:spPr bwMode="auto">
          <a:xfrm>
            <a:off x="521208" y="1359281"/>
            <a:ext cx="836676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505150"/>
                </a:solidFill>
              </a:rPr>
              <a:t>In un giorno </a:t>
            </a:r>
            <a:r>
              <a:rPr lang="it-IT" dirty="0">
                <a:solidFill>
                  <a:srgbClr val="505150"/>
                </a:solidFill>
              </a:rPr>
              <a:t>l’uomo </a:t>
            </a:r>
            <a:r>
              <a:rPr lang="it-IT" dirty="0" smtClean="0">
                <a:solidFill>
                  <a:srgbClr val="505150"/>
                </a:solidFill>
              </a:rPr>
              <a:t>contemporaneo </a:t>
            </a:r>
            <a:r>
              <a:rPr lang="it-IT" b="1" i="1" dirty="0" smtClean="0">
                <a:solidFill>
                  <a:srgbClr val="505150"/>
                </a:solidFill>
              </a:rPr>
              <a:t>riceve</a:t>
            </a:r>
            <a:r>
              <a:rPr lang="it-IT" b="1" i="1" dirty="0">
                <a:solidFill>
                  <a:srgbClr val="505150"/>
                </a:solidFill>
              </a:rPr>
              <a:t>, analizza, scarta, conserva </a:t>
            </a:r>
            <a:r>
              <a:rPr lang="it-IT" i="1" dirty="0">
                <a:solidFill>
                  <a:srgbClr val="505150"/>
                </a:solidFill>
              </a:rPr>
              <a:t>e</a:t>
            </a:r>
            <a:r>
              <a:rPr lang="it-IT" b="1" i="1" dirty="0">
                <a:solidFill>
                  <a:srgbClr val="505150"/>
                </a:solidFill>
              </a:rPr>
              <a:t> invia </a:t>
            </a:r>
            <a:r>
              <a:rPr lang="it-IT" i="1" dirty="0">
                <a:solidFill>
                  <a:srgbClr val="505150"/>
                </a:solidFill>
              </a:rPr>
              <a:t>anche fino ad </a:t>
            </a:r>
            <a:r>
              <a:rPr lang="it-IT" dirty="0">
                <a:solidFill>
                  <a:srgbClr val="505150"/>
                </a:solidFill>
              </a:rPr>
              <a:t>un centinaio di </a:t>
            </a:r>
            <a:r>
              <a:rPr lang="it-IT" dirty="0" smtClean="0">
                <a:solidFill>
                  <a:srgbClr val="505150"/>
                </a:solidFill>
              </a:rPr>
              <a:t>messaggi. </a:t>
            </a:r>
            <a:endParaRPr lang="it-IT" dirty="0">
              <a:solidFill>
                <a:srgbClr val="505150"/>
              </a:solidFill>
            </a:endParaRPr>
          </a:p>
          <a:p>
            <a:endParaRPr lang="it-IT" sz="800" dirty="0">
              <a:solidFill>
                <a:srgbClr val="505150"/>
              </a:solidFill>
            </a:endParaRPr>
          </a:p>
          <a:p>
            <a:r>
              <a:rPr lang="it-IT" dirty="0" smtClean="0">
                <a:solidFill>
                  <a:srgbClr val="505150"/>
                </a:solidFill>
              </a:rPr>
              <a:t>Piccolo </a:t>
            </a:r>
            <a:r>
              <a:rPr lang="it-IT" dirty="0">
                <a:solidFill>
                  <a:srgbClr val="505150"/>
                </a:solidFill>
              </a:rPr>
              <a:t>contributo </a:t>
            </a:r>
            <a:r>
              <a:rPr lang="it-IT" dirty="0" smtClean="0">
                <a:solidFill>
                  <a:srgbClr val="505150"/>
                </a:solidFill>
              </a:rPr>
              <a:t>alle centinaia di miliardi </a:t>
            </a:r>
            <a:r>
              <a:rPr lang="it-IT" dirty="0">
                <a:solidFill>
                  <a:srgbClr val="505150"/>
                </a:solidFill>
              </a:rPr>
              <a:t>di messaggi che circolano ogni giorno.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8314" y="3164608"/>
            <a:ext cx="29337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j030052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5116" y="3164608"/>
            <a:ext cx="2444686" cy="210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971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4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Big Bang dell’informazione</a:t>
            </a:r>
            <a:endParaRPr lang="it-IT" sz="2400" dirty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650434" y="6312594"/>
            <a:ext cx="4491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Statistica e informazione,</a:t>
            </a:r>
            <a:r>
              <a:rPr lang="it-IT" sz="1000" baseline="0" dirty="0" smtClean="0">
                <a:solidFill>
                  <a:srgbClr val="7F7F7F"/>
                </a:solidFill>
              </a:rPr>
              <a:t> Domenico Di Spalatro – Pescara, 23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6" name="CasellaDiTesto 4"/>
          <p:cNvSpPr txBox="1">
            <a:spLocks noChangeArrowheads="1"/>
          </p:cNvSpPr>
          <p:nvPr/>
        </p:nvSpPr>
        <p:spPr bwMode="auto">
          <a:xfrm>
            <a:off x="576263" y="1335088"/>
            <a:ext cx="78486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>
                <a:solidFill>
                  <a:srgbClr val="505150"/>
                </a:solidFill>
              </a:rPr>
              <a:t>Con un clic, </a:t>
            </a:r>
            <a:r>
              <a:rPr lang="it-IT" i="1" dirty="0">
                <a:solidFill>
                  <a:srgbClr val="505150"/>
                </a:solidFill>
              </a:rPr>
              <a:t>mentale</a:t>
            </a:r>
            <a:r>
              <a:rPr lang="it-IT" dirty="0">
                <a:solidFill>
                  <a:srgbClr val="505150"/>
                </a:solidFill>
              </a:rPr>
              <a:t> ancor prima che fisico, ci si sposta da una città all’altra  </a:t>
            </a:r>
          </a:p>
          <a:p>
            <a:endParaRPr lang="it-IT" sz="900" dirty="0">
              <a:solidFill>
                <a:srgbClr val="505150"/>
              </a:solidFill>
            </a:endParaRPr>
          </a:p>
          <a:p>
            <a:r>
              <a:rPr lang="it-IT" dirty="0">
                <a:solidFill>
                  <a:srgbClr val="505150"/>
                </a:solidFill>
              </a:rPr>
              <a:t>passando da un’e-mail in sospeso da 1 settimana (un tempo geologico!)</a:t>
            </a:r>
          </a:p>
          <a:p>
            <a:endParaRPr lang="it-IT" sz="600" dirty="0">
              <a:solidFill>
                <a:srgbClr val="505150"/>
              </a:solidFill>
            </a:endParaRPr>
          </a:p>
          <a:p>
            <a:r>
              <a:rPr lang="it-IT" dirty="0">
                <a:solidFill>
                  <a:srgbClr val="505150"/>
                </a:solidFill>
              </a:rPr>
              <a:t>ad un’asta elettronica che ha già attirato molti acquirenti.</a:t>
            </a:r>
          </a:p>
        </p:txBody>
      </p:sp>
      <p:pic>
        <p:nvPicPr>
          <p:cNvPr id="7" name="Picture 6" descr="j0287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5115" y="2773522"/>
            <a:ext cx="1908382" cy="266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7528" y="2893682"/>
            <a:ext cx="2188655" cy="242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971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4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Big Bang dell’informazione</a:t>
            </a:r>
            <a:endParaRPr lang="it-IT" sz="2400" dirty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650434" y="6312594"/>
            <a:ext cx="4491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Statistica e informazione,</a:t>
            </a:r>
            <a:r>
              <a:rPr lang="it-IT" sz="1000" baseline="0" dirty="0" smtClean="0">
                <a:solidFill>
                  <a:srgbClr val="7F7F7F"/>
                </a:solidFill>
              </a:rPr>
              <a:t> Domenico Di Spalatro – Pescara, 23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6" name="CasellaDiTesto 4"/>
          <p:cNvSpPr txBox="1">
            <a:spLocks noChangeArrowheads="1"/>
          </p:cNvSpPr>
          <p:nvPr/>
        </p:nvSpPr>
        <p:spPr bwMode="auto">
          <a:xfrm>
            <a:off x="576263" y="1263650"/>
            <a:ext cx="82391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>
                <a:solidFill>
                  <a:srgbClr val="505150"/>
                </a:solidFill>
              </a:rPr>
              <a:t>L’uomo </a:t>
            </a:r>
            <a:r>
              <a:rPr lang="it-IT" dirty="0" smtClean="0">
                <a:solidFill>
                  <a:srgbClr val="505150"/>
                </a:solidFill>
              </a:rPr>
              <a:t>del Rinascimento </a:t>
            </a:r>
            <a:r>
              <a:rPr lang="it-IT" dirty="0">
                <a:solidFill>
                  <a:srgbClr val="505150"/>
                </a:solidFill>
              </a:rPr>
              <a:t>(ad esempio un contadino</a:t>
            </a:r>
            <a:r>
              <a:rPr lang="it-IT" dirty="0"/>
              <a:t>) </a:t>
            </a:r>
            <a:r>
              <a:rPr lang="it-IT" dirty="0">
                <a:solidFill>
                  <a:srgbClr val="505150"/>
                </a:solidFill>
              </a:rPr>
              <a:t>nella sua vita</a:t>
            </a:r>
          </a:p>
          <a:p>
            <a:r>
              <a:rPr lang="it-IT" dirty="0">
                <a:solidFill>
                  <a:srgbClr val="505150"/>
                </a:solidFill>
              </a:rPr>
              <a:t>oltre agli abitanti del suo villaggio incontrava non più di un centinaio di persone. </a:t>
            </a:r>
          </a:p>
          <a:p>
            <a:endParaRPr lang="it-IT" sz="600" dirty="0">
              <a:solidFill>
                <a:srgbClr val="505150"/>
              </a:solidFill>
            </a:endParaRPr>
          </a:p>
          <a:p>
            <a:r>
              <a:rPr lang="it-IT" dirty="0">
                <a:solidFill>
                  <a:srgbClr val="505150"/>
                </a:solidFill>
              </a:rPr>
              <a:t>La sua geografia e la sua storia erano racchiuse nel raggio di una decina di chilometri dal campanile del paese.</a:t>
            </a:r>
            <a:endParaRPr lang="it-IT" sz="800" dirty="0">
              <a:solidFill>
                <a:srgbClr val="505150"/>
              </a:solidFill>
            </a:endParaRPr>
          </a:p>
          <a:p>
            <a:endParaRPr lang="it-IT" sz="600" dirty="0">
              <a:solidFill>
                <a:srgbClr val="505150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638425"/>
            <a:ext cx="2506663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82196" y="5229035"/>
            <a:ext cx="7947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it-IT" dirty="0">
                <a:solidFill>
                  <a:srgbClr val="505150"/>
                </a:solidFill>
              </a:rPr>
              <a:t>Voci e messaggi gli giungevano </a:t>
            </a:r>
            <a:r>
              <a:rPr lang="it-IT" dirty="0" smtClean="0">
                <a:solidFill>
                  <a:srgbClr val="505150"/>
                </a:solidFill>
              </a:rPr>
              <a:t>molto lentamente e in </a:t>
            </a:r>
            <a:r>
              <a:rPr lang="it-IT" dirty="0">
                <a:solidFill>
                  <a:srgbClr val="505150"/>
                </a:solidFill>
              </a:rPr>
              <a:t>misura assai limitata.</a:t>
            </a:r>
          </a:p>
          <a:p>
            <a:pPr defTabSz="914400"/>
            <a:endParaRPr lang="it-IT" sz="600" dirty="0">
              <a:solidFill>
                <a:srgbClr val="5051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1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4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Big Bang dell’informazione</a:t>
            </a:r>
            <a:endParaRPr lang="it-IT" sz="2400" dirty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650434" y="6312594"/>
            <a:ext cx="4491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Statistica e informazione,</a:t>
            </a:r>
            <a:r>
              <a:rPr lang="it-IT" sz="1000" baseline="0" dirty="0" smtClean="0">
                <a:solidFill>
                  <a:srgbClr val="7F7F7F"/>
                </a:solidFill>
              </a:rPr>
              <a:t> Domenico Di Spalatro – Pescara, 23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6" name="CasellaDiTesto 4"/>
          <p:cNvSpPr txBox="1">
            <a:spLocks noChangeArrowheads="1"/>
          </p:cNvSpPr>
          <p:nvPr/>
        </p:nvSpPr>
        <p:spPr bwMode="auto">
          <a:xfrm>
            <a:off x="576263" y="1139825"/>
            <a:ext cx="7891462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600" dirty="0">
              <a:solidFill>
                <a:srgbClr val="505150"/>
              </a:solidFill>
            </a:endParaRPr>
          </a:p>
          <a:p>
            <a:pPr algn="just"/>
            <a:r>
              <a:rPr lang="it-IT" dirty="0">
                <a:solidFill>
                  <a:srgbClr val="505150"/>
                </a:solidFill>
              </a:rPr>
              <a:t>L’uomo</a:t>
            </a:r>
          </a:p>
          <a:p>
            <a:pPr algn="just"/>
            <a:endParaRPr lang="it-IT" sz="600" dirty="0">
              <a:solidFill>
                <a:srgbClr val="505150"/>
              </a:solidFill>
            </a:endParaRPr>
          </a:p>
          <a:p>
            <a:pPr algn="just"/>
            <a:r>
              <a:rPr lang="it-IT" dirty="0">
                <a:solidFill>
                  <a:srgbClr val="505150"/>
                </a:solidFill>
              </a:rPr>
              <a:t>a) </a:t>
            </a:r>
            <a:r>
              <a:rPr lang="it-IT" b="1" i="1" dirty="0">
                <a:solidFill>
                  <a:srgbClr val="505150"/>
                </a:solidFill>
              </a:rPr>
              <a:t>si proietta nello spazio</a:t>
            </a:r>
            <a:r>
              <a:rPr lang="it-IT" dirty="0">
                <a:solidFill>
                  <a:srgbClr val="505150"/>
                </a:solidFill>
              </a:rPr>
              <a:t> </a:t>
            </a:r>
            <a:r>
              <a:rPr lang="it-IT" b="1" i="1" dirty="0">
                <a:solidFill>
                  <a:srgbClr val="505150"/>
                </a:solidFill>
              </a:rPr>
              <a:t>e nel tempo</a:t>
            </a:r>
            <a:r>
              <a:rPr lang="it-IT" i="1" dirty="0">
                <a:solidFill>
                  <a:srgbClr val="505150"/>
                </a:solidFill>
              </a:rPr>
              <a:t> attraverso strumenti che comprimono entrambi (da Google Earth, </a:t>
            </a:r>
            <a:r>
              <a:rPr lang="it-IT" i="1" dirty="0" err="1">
                <a:solidFill>
                  <a:srgbClr val="505150"/>
                </a:solidFill>
              </a:rPr>
              <a:t>Skype</a:t>
            </a:r>
            <a:r>
              <a:rPr lang="it-IT" i="1" dirty="0">
                <a:solidFill>
                  <a:srgbClr val="505150"/>
                </a:solidFill>
              </a:rPr>
              <a:t>); </a:t>
            </a:r>
          </a:p>
          <a:p>
            <a:pPr algn="just"/>
            <a:endParaRPr lang="it-IT" sz="600" i="1" dirty="0">
              <a:solidFill>
                <a:srgbClr val="505150"/>
              </a:solidFill>
            </a:endParaRPr>
          </a:p>
          <a:p>
            <a:pPr algn="just"/>
            <a:r>
              <a:rPr lang="it-IT" dirty="0">
                <a:solidFill>
                  <a:srgbClr val="505150"/>
                </a:solidFill>
              </a:rPr>
              <a:t>b) </a:t>
            </a:r>
            <a:r>
              <a:rPr lang="it-IT" b="1" i="1" dirty="0">
                <a:solidFill>
                  <a:srgbClr val="505150"/>
                </a:solidFill>
              </a:rPr>
              <a:t>si rapporta con gli altri</a:t>
            </a:r>
            <a:r>
              <a:rPr lang="it-IT" dirty="0">
                <a:solidFill>
                  <a:srgbClr val="505150"/>
                </a:solidFill>
              </a:rPr>
              <a:t> </a:t>
            </a:r>
            <a:r>
              <a:rPr lang="it-IT" i="1" dirty="0">
                <a:solidFill>
                  <a:srgbClr val="505150"/>
                </a:solidFill>
              </a:rPr>
              <a:t>attraverso i social network; </a:t>
            </a:r>
          </a:p>
          <a:p>
            <a:pPr algn="just"/>
            <a:endParaRPr lang="it-IT" sz="600" i="1" dirty="0">
              <a:solidFill>
                <a:srgbClr val="505150"/>
              </a:solidFill>
            </a:endParaRPr>
          </a:p>
          <a:p>
            <a:pPr algn="just"/>
            <a:r>
              <a:rPr lang="it-IT" dirty="0">
                <a:solidFill>
                  <a:srgbClr val="505150"/>
                </a:solidFill>
              </a:rPr>
              <a:t>c) </a:t>
            </a:r>
            <a:r>
              <a:rPr lang="it-IT" b="1" i="1" dirty="0">
                <a:solidFill>
                  <a:srgbClr val="505150"/>
                </a:solidFill>
              </a:rPr>
              <a:t>cambia il modo di ragionare e il metodo di ricerca delle informazioni,</a:t>
            </a:r>
            <a:r>
              <a:rPr lang="it-IT" dirty="0">
                <a:solidFill>
                  <a:srgbClr val="505150"/>
                </a:solidFill>
              </a:rPr>
              <a:t> che avviene </a:t>
            </a:r>
            <a:r>
              <a:rPr lang="it-IT" i="1" dirty="0">
                <a:solidFill>
                  <a:srgbClr val="505150"/>
                </a:solidFill>
              </a:rPr>
              <a:t>per parole chiave e immagini, con interazione continuamente riproposta.</a:t>
            </a:r>
            <a:endParaRPr lang="it-IT" dirty="0">
              <a:solidFill>
                <a:srgbClr val="505150"/>
              </a:solidFill>
            </a:endParaRPr>
          </a:p>
          <a:p>
            <a:pPr algn="just"/>
            <a:endParaRPr lang="it-IT" dirty="0">
              <a:solidFill>
                <a:srgbClr val="505150"/>
              </a:solidFill>
            </a:endParaRPr>
          </a:p>
          <a:p>
            <a:pPr algn="just"/>
            <a:r>
              <a:rPr lang="it-IT" dirty="0">
                <a:solidFill>
                  <a:srgbClr val="505150"/>
                </a:solidFill>
              </a:rPr>
              <a:t>Senza contare la </a:t>
            </a:r>
            <a:r>
              <a:rPr lang="it-IT" b="1" dirty="0">
                <a:solidFill>
                  <a:srgbClr val="505150"/>
                </a:solidFill>
              </a:rPr>
              <a:t>sovrabbondanza di informazioni</a:t>
            </a:r>
            <a:r>
              <a:rPr lang="it-IT" dirty="0">
                <a:solidFill>
                  <a:srgbClr val="505150"/>
                </a:solidFill>
              </a:rPr>
              <a:t> proprie della nostra epoca.</a:t>
            </a:r>
          </a:p>
          <a:p>
            <a:pPr algn="just"/>
            <a:endParaRPr lang="it-IT" sz="900" dirty="0">
              <a:solidFill>
                <a:srgbClr val="505150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2563" y="4229100"/>
            <a:ext cx="1773237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j014948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6425" y="4229100"/>
            <a:ext cx="1476375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045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4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Statistica e vita quotidiana</a:t>
            </a:r>
            <a:endParaRPr lang="it-IT" sz="2400" dirty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650434" y="6312594"/>
            <a:ext cx="4491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Statistica e informazione,</a:t>
            </a:r>
            <a:r>
              <a:rPr lang="it-IT" sz="1000" baseline="0" dirty="0" smtClean="0">
                <a:solidFill>
                  <a:srgbClr val="7F7F7F"/>
                </a:solidFill>
              </a:rPr>
              <a:t> Domenico Di Spalatro – Pescara, 23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6" name="CasellaDiTesto 4"/>
          <p:cNvSpPr txBox="1">
            <a:spLocks noChangeArrowheads="1"/>
          </p:cNvSpPr>
          <p:nvPr/>
        </p:nvSpPr>
        <p:spPr bwMode="auto">
          <a:xfrm>
            <a:off x="576263" y="1406525"/>
            <a:ext cx="7413625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rgbClr val="505150"/>
                </a:solidFill>
              </a:rPr>
              <a:t>Nella vita quotidiana, sono numerose le situazioni in cui </a:t>
            </a:r>
          </a:p>
          <a:p>
            <a:pPr algn="ctr"/>
            <a:endParaRPr lang="it-IT" i="1" dirty="0">
              <a:solidFill>
                <a:srgbClr val="505150"/>
              </a:solidFill>
            </a:endParaRPr>
          </a:p>
          <a:p>
            <a:pPr algn="ctr"/>
            <a:r>
              <a:rPr lang="it-IT" i="1" dirty="0">
                <a:solidFill>
                  <a:srgbClr val="505150"/>
                </a:solidFill>
              </a:rPr>
              <a:t>abbiamo bisogno di</a:t>
            </a:r>
            <a:r>
              <a:rPr lang="it-IT" dirty="0">
                <a:solidFill>
                  <a:srgbClr val="505150"/>
                </a:solidFill>
              </a:rPr>
              <a:t> </a:t>
            </a:r>
          </a:p>
          <a:p>
            <a:pPr algn="ctr"/>
            <a:endParaRPr lang="it-IT" dirty="0">
              <a:solidFill>
                <a:srgbClr val="505150"/>
              </a:solidFill>
            </a:endParaRPr>
          </a:p>
          <a:p>
            <a:pPr algn="ctr"/>
            <a:r>
              <a:rPr lang="it-IT" b="1" dirty="0">
                <a:solidFill>
                  <a:srgbClr val="505150"/>
                </a:solidFill>
              </a:rPr>
              <a:t>informazione </a:t>
            </a:r>
            <a:r>
              <a:rPr lang="it-IT" dirty="0">
                <a:solidFill>
                  <a:srgbClr val="505150"/>
                </a:solidFill>
              </a:rPr>
              <a:t>– e in particolare </a:t>
            </a:r>
            <a:r>
              <a:rPr lang="it-IT" b="1" dirty="0">
                <a:solidFill>
                  <a:srgbClr val="505150"/>
                </a:solidFill>
              </a:rPr>
              <a:t>informazione statistica.</a:t>
            </a:r>
          </a:p>
          <a:p>
            <a:pPr algn="ctr"/>
            <a:endParaRPr lang="it-IT" b="1" dirty="0">
              <a:solidFill>
                <a:srgbClr val="505150"/>
              </a:solidFill>
            </a:endParaRPr>
          </a:p>
          <a:p>
            <a:pPr algn="ctr"/>
            <a:endParaRPr lang="it-IT" b="1" dirty="0">
              <a:solidFill>
                <a:srgbClr val="505150"/>
              </a:solidFill>
            </a:endParaRPr>
          </a:p>
          <a:p>
            <a:endParaRPr lang="it-IT" i="1" dirty="0">
              <a:solidFill>
                <a:srgbClr val="505150"/>
              </a:solidFill>
            </a:endParaRPr>
          </a:p>
          <a:p>
            <a:r>
              <a:rPr lang="it-IT" i="1" dirty="0">
                <a:solidFill>
                  <a:srgbClr val="505150"/>
                </a:solidFill>
              </a:rPr>
              <a:t>Ad esempio per:</a:t>
            </a:r>
          </a:p>
          <a:p>
            <a:endParaRPr lang="it-IT" sz="600" i="1" dirty="0">
              <a:solidFill>
                <a:srgbClr val="505150"/>
              </a:solidFill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it-IT" i="1" dirty="0">
                <a:solidFill>
                  <a:srgbClr val="505150"/>
                </a:solidFill>
              </a:rPr>
              <a:t>un acquisto importante;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it-IT" sz="600" i="1" dirty="0">
              <a:solidFill>
                <a:srgbClr val="505150"/>
              </a:solidFill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it-IT" i="1" dirty="0">
                <a:solidFill>
                  <a:srgbClr val="505150"/>
                </a:solidFill>
              </a:rPr>
              <a:t>la scelta del corso di studi o della professione;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it-IT" sz="600" i="1" dirty="0">
              <a:solidFill>
                <a:srgbClr val="505150"/>
              </a:solidFill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it-IT" i="1" dirty="0">
                <a:solidFill>
                  <a:srgbClr val="505150"/>
                </a:solidFill>
              </a:rPr>
              <a:t>una decisione sulla salute.</a:t>
            </a:r>
          </a:p>
          <a:p>
            <a:endParaRPr lang="it-IT" i="1" dirty="0">
              <a:solidFill>
                <a:srgbClr val="505150"/>
              </a:solidFill>
            </a:endParaRPr>
          </a:p>
          <a:p>
            <a:endParaRPr lang="it-IT" dirty="0">
              <a:solidFill>
                <a:srgbClr val="5051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45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1442</Words>
  <Application>Microsoft Office PowerPoint</Application>
  <PresentationFormat>Presentazione su schermo (4:3)</PresentationFormat>
  <Paragraphs>205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copertina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I.stat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Bruna Tabanella</dc:creator>
  <cp:lastModifiedBy>Daniela DL. Lauriello</cp:lastModifiedBy>
  <cp:revision>113</cp:revision>
  <dcterms:created xsi:type="dcterms:W3CDTF">2012-12-11T11:00:35Z</dcterms:created>
  <dcterms:modified xsi:type="dcterms:W3CDTF">2015-04-01T16:22:49Z</dcterms:modified>
</cp:coreProperties>
</file>