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99" r:id="rId3"/>
    <p:sldId id="300" r:id="rId4"/>
    <p:sldId id="271" r:id="rId5"/>
    <p:sldId id="269" r:id="rId6"/>
    <p:sldId id="285" r:id="rId7"/>
    <p:sldId id="286" r:id="rId8"/>
    <p:sldId id="289" r:id="rId9"/>
    <p:sldId id="291" r:id="rId10"/>
    <p:sldId id="292" r:id="rId11"/>
    <p:sldId id="293" r:id="rId12"/>
    <p:sldId id="295" r:id="rId13"/>
    <p:sldId id="294" r:id="rId14"/>
    <p:sldId id="296" r:id="rId15"/>
    <p:sldId id="297" r:id="rId16"/>
    <p:sldId id="298" r:id="rId17"/>
    <p:sldId id="266" r:id="rId1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una Tabanella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505150"/>
    <a:srgbClr val="7F1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 snapToGrid="0" snapToObjects="1" showGuides="1">
      <p:cViewPr>
        <p:scale>
          <a:sx n="104" d="100"/>
          <a:sy n="104" d="100"/>
        </p:scale>
        <p:origin x="-90" y="90"/>
      </p:cViewPr>
      <p:guideLst>
        <p:guide orient="horz" pos="1335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0ABE9-1648-47A0-A6A1-9560D5907281}" type="datetimeFigureOut">
              <a:rPr lang="it-IT" smtClean="0"/>
              <a:pPr/>
              <a:t>22/01/2015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4EABA-3157-4332-9AD6-58B931F1058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84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4EABA-3157-4332-9AD6-58B931F1058C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4EABA-3157-4332-9AD6-58B931F1058C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4EABA-3157-4332-9AD6-58B931F1058C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2414CE-B735-4EAF-8A84-94C24ADF1C9A}" type="datetime1">
              <a:rPr lang="it-IT" smtClean="0"/>
              <a:pPr/>
              <a:t>22/01/2015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Catanzaro,22 ottobre 2014 - Caterina Caridi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72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C33389-E713-4A66-B7E4-A85C18B7E261}" type="datetime1">
              <a:rPr lang="it-IT" smtClean="0"/>
              <a:pPr/>
              <a:t>22/01/2015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Catanzaro,22 ottobre 2014 - Caterina Caridi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53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294BD-58B7-4B8F-BAF3-F5EEFBDCF3D4}" type="datetime1">
              <a:rPr lang="it-IT" smtClean="0"/>
              <a:pPr/>
              <a:t>22/01/2015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Catanzaro,22 ottobre 2014 - Caterina Caridi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81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9741B1-7CDE-4D29-884F-F017961C4132}" type="datetime1">
              <a:rPr lang="it-IT" smtClean="0"/>
              <a:pPr/>
              <a:t>22/01/2015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Catanzaro,22 ottobre 2014 - Caterina Caridi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8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AFEDF-E5AB-43D1-9EF3-1A6A1D476BDE}" type="datetime1">
              <a:rPr lang="it-IT" smtClean="0"/>
              <a:pPr/>
              <a:t>22/01/2015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Catanzaro,22 ottobre 2014 - Caterina Caridi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021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9DC38F-848B-41C5-A0D4-D1FAFB2F1CDB}" type="datetime1">
              <a:rPr lang="it-IT" smtClean="0"/>
              <a:pPr/>
              <a:t>22/01/2015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Catanzaro,22 ottobre 2014 - Caterina Caridi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279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8E34C0-D9C1-427D-9305-D5D3821D8700}" type="datetime1">
              <a:rPr lang="it-IT" smtClean="0"/>
              <a:pPr/>
              <a:t>22/01/2015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Catanzaro,22 ottobre 2014 - Caterina Caridi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87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58A1C4-EE7D-454B-96AF-97067D427935}" type="datetime1">
              <a:rPr lang="it-IT" smtClean="0"/>
              <a:pPr/>
              <a:t>22/01/2015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Catanzaro,22 ottobre 2014 - Caterina Caridi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13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807D2A-813F-4257-917A-F6602D0C91BE}" type="datetime1">
              <a:rPr lang="it-IT" smtClean="0"/>
              <a:pPr/>
              <a:t>22/01/2015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Catanzaro,22 ottobre 2014 - Caterina Caridi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44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66CB76-7174-40E2-8827-73B6A249576C}" type="datetime1">
              <a:rPr lang="it-IT" smtClean="0"/>
              <a:pPr/>
              <a:t>22/01/2015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Catanzaro,22 ottobre 2014 - Caterina Caridi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27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F3E5BC-6C7F-4B73-9F79-11EB5FE647F7}" type="datetime1">
              <a:rPr lang="it-IT" smtClean="0"/>
              <a:pPr/>
              <a:t>22/01/2015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Catanzaro,22 ottobre 2014 - Caterina Caridi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87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-28" charset="0"/>
              <a:buNone/>
              <a:defRPr/>
            </a:pPr>
            <a:endParaRPr lang="en-US"/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070163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marchio 2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379" y="6253943"/>
            <a:ext cx="806786" cy="3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7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957" y="1315799"/>
            <a:ext cx="755173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800" dirty="0" smtClean="0">
              <a:solidFill>
                <a:srgbClr val="505150"/>
              </a:solidFill>
            </a:endParaRPr>
          </a:p>
          <a:p>
            <a:r>
              <a:rPr lang="it-IT" sz="2800" dirty="0" err="1">
                <a:solidFill>
                  <a:srgbClr val="505150"/>
                </a:solidFill>
              </a:rPr>
              <a:t>UrBes</a:t>
            </a:r>
            <a:r>
              <a:rPr lang="it-IT" sz="2800" dirty="0">
                <a:solidFill>
                  <a:srgbClr val="505150"/>
                </a:solidFill>
              </a:rPr>
              <a:t>: l’esperienza </a:t>
            </a:r>
            <a:endParaRPr lang="it-IT" sz="2800" dirty="0" smtClean="0">
              <a:solidFill>
                <a:srgbClr val="505150"/>
              </a:solidFill>
            </a:endParaRPr>
          </a:p>
          <a:p>
            <a:r>
              <a:rPr lang="it-IT" sz="2800" dirty="0" smtClean="0">
                <a:solidFill>
                  <a:srgbClr val="505150"/>
                </a:solidFill>
              </a:rPr>
              <a:t>dei comuni calabresi</a:t>
            </a:r>
          </a:p>
          <a:p>
            <a:endParaRPr lang="it-IT" sz="2200" dirty="0" smtClean="0">
              <a:solidFill>
                <a:srgbClr val="505150"/>
              </a:solidFill>
            </a:endParaRPr>
          </a:p>
          <a:p>
            <a:r>
              <a:rPr lang="it-IT" sz="2200" smtClean="0">
                <a:solidFill>
                  <a:srgbClr val="505150"/>
                </a:solidFill>
              </a:rPr>
              <a:t>La </a:t>
            </a:r>
            <a:r>
              <a:rPr lang="it-IT" sz="2200" dirty="0">
                <a:solidFill>
                  <a:srgbClr val="505150"/>
                </a:solidFill>
              </a:rPr>
              <a:t>misurazione </a:t>
            </a:r>
            <a:r>
              <a:rPr lang="it-IT" sz="2200">
                <a:solidFill>
                  <a:srgbClr val="505150"/>
                </a:solidFill>
              </a:rPr>
              <a:t>del </a:t>
            </a:r>
            <a:r>
              <a:rPr lang="it-IT" sz="2200" smtClean="0">
                <a:solidFill>
                  <a:srgbClr val="505150"/>
                </a:solidFill>
              </a:rPr>
              <a:t>Benessere </a:t>
            </a:r>
            <a:r>
              <a:rPr lang="it-IT" sz="2200" dirty="0">
                <a:solidFill>
                  <a:srgbClr val="505150"/>
                </a:solidFill>
              </a:rPr>
              <a:t>Equo e Sostenibile </a:t>
            </a:r>
          </a:p>
          <a:p>
            <a:r>
              <a:rPr lang="it-IT" sz="2200" dirty="0">
                <a:solidFill>
                  <a:srgbClr val="505150"/>
                </a:solidFill>
              </a:rPr>
              <a:t>nella città di Reggio Calabria</a:t>
            </a:r>
          </a:p>
          <a:p>
            <a:endParaRPr lang="it-IT" dirty="0" smtClean="0">
              <a:solidFill>
                <a:srgbClr val="505150"/>
              </a:solidFill>
            </a:endParaRPr>
          </a:p>
          <a:p>
            <a:r>
              <a:rPr lang="it-IT" dirty="0" smtClean="0">
                <a:solidFill>
                  <a:srgbClr val="505150"/>
                </a:solidFill>
                <a:latin typeface="Brush Script MT" pitchFamily="66" charset="0"/>
                <a:ea typeface="Gungsuh" pitchFamily="18" charset="-127"/>
              </a:rPr>
              <a:t>	</a:t>
            </a:r>
          </a:p>
          <a:p>
            <a:r>
              <a:rPr lang="it-IT" dirty="0">
                <a:solidFill>
                  <a:srgbClr val="505150"/>
                </a:solidFill>
              </a:rPr>
              <a:t>Caterina </a:t>
            </a:r>
            <a:r>
              <a:rPr lang="it-IT" dirty="0" err="1">
                <a:solidFill>
                  <a:srgbClr val="505150"/>
                </a:solidFill>
              </a:rPr>
              <a:t>Caridi</a:t>
            </a:r>
            <a:endParaRPr lang="it-IT" dirty="0">
              <a:solidFill>
                <a:srgbClr val="505150"/>
              </a:solidFill>
            </a:endParaRPr>
          </a:p>
          <a:p>
            <a:endParaRPr lang="it-IT" sz="1000" dirty="0">
              <a:solidFill>
                <a:srgbClr val="505150"/>
              </a:solidFill>
              <a:latin typeface="BankGothic Lt BT" pitchFamily="34" charset="0"/>
              <a:ea typeface="Gungsuh" pitchFamily="18" charset="-127"/>
            </a:endParaRPr>
          </a:p>
          <a:p>
            <a:r>
              <a:rPr lang="it-IT" sz="1400" dirty="0">
                <a:solidFill>
                  <a:srgbClr val="505150"/>
                </a:solidFill>
              </a:rPr>
              <a:t>Catanzaro, 22 ottobre 2014</a:t>
            </a:r>
          </a:p>
        </p:txBody>
      </p:sp>
      <p:pic>
        <p:nvPicPr>
          <p:cNvPr id="2" name="Immagine 1" descr="LogoGis20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786" y="580564"/>
            <a:ext cx="3135909" cy="2356722"/>
          </a:xfrm>
          <a:prstGeom prst="rect">
            <a:avLst/>
          </a:prstGeom>
        </p:spPr>
      </p:pic>
      <p:pic>
        <p:nvPicPr>
          <p:cNvPr id="4" name="Immagine 3" descr="Stemma senza capo ross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958" y="6144769"/>
            <a:ext cx="745061" cy="71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923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3030" y="2449830"/>
            <a:ext cx="6215063" cy="276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sellaDiTesto 2"/>
          <p:cNvSpPr txBox="1"/>
          <p:nvPr/>
        </p:nvSpPr>
        <p:spPr>
          <a:xfrm>
            <a:off x="1957388" y="0"/>
            <a:ext cx="5136087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Benessere economico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682197" y="659130"/>
            <a:ext cx="7620556" cy="1096518"/>
            <a:chOff x="457200" y="659130"/>
            <a:chExt cx="7964425" cy="800100"/>
          </a:xfrm>
        </p:grpSpPr>
        <p:pic>
          <p:nvPicPr>
            <p:cNvPr id="4608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659130"/>
              <a:ext cx="796442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1" y="1078230"/>
              <a:ext cx="7964424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Immagine 7" descr="LogoGis201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885758" y="6136881"/>
            <a:ext cx="53126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000" dirty="0" smtClean="0">
              <a:solidFill>
                <a:srgbClr val="505150"/>
              </a:solidFill>
              <a:latin typeface="Gungsuh" pitchFamily="18" charset="-127"/>
              <a:ea typeface="Gungsuh" pitchFamily="18" charset="-127"/>
            </a:endParaRPr>
          </a:p>
          <a:p>
            <a:pPr algn="just"/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ea typeface="Gungsuh" pitchFamily="18" charset="-127"/>
              </a:rPr>
              <a:t>La misurazione del Benessere Equo e Sostenibile nella città di Reggio Calabria</a:t>
            </a:r>
          </a:p>
          <a:p>
            <a:r>
              <a:rPr lang="it-IT" sz="1000" baseline="0" dirty="0" smtClean="0">
                <a:solidFill>
                  <a:schemeClr val="bg1">
                    <a:lumMod val="50000"/>
                  </a:schemeClr>
                </a:solidFill>
              </a:rPr>
              <a:t>			Caterina Caridi – Catanzaro,22 ottobre 2014</a:t>
            </a:r>
            <a:endParaRPr lang="it-IT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022760" y="0"/>
            <a:ext cx="490748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Politica e </a:t>
            </a: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istituzioni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2175" y="2807208"/>
            <a:ext cx="6278931" cy="2738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uppo 5"/>
          <p:cNvGrpSpPr/>
          <p:nvPr/>
        </p:nvGrpSpPr>
        <p:grpSpPr>
          <a:xfrm>
            <a:off x="813816" y="659130"/>
            <a:ext cx="7552945" cy="1956054"/>
            <a:chOff x="457200" y="659130"/>
            <a:chExt cx="7909561" cy="148590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659130"/>
              <a:ext cx="7909561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0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1" y="1078230"/>
              <a:ext cx="790956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Immagine 7" descr="LogoGis201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885758" y="6136881"/>
            <a:ext cx="53126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000" dirty="0" smtClean="0">
              <a:solidFill>
                <a:srgbClr val="505150"/>
              </a:solidFill>
              <a:latin typeface="Gungsuh" pitchFamily="18" charset="-127"/>
              <a:ea typeface="Gungsuh" pitchFamily="18" charset="-127"/>
            </a:endParaRPr>
          </a:p>
          <a:p>
            <a:pPr algn="just"/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ea typeface="Gungsuh" pitchFamily="18" charset="-127"/>
              </a:rPr>
              <a:t>La misurazione del Benessere Equo e Sostenibile nella città di Reggio Calabria</a:t>
            </a:r>
          </a:p>
          <a:p>
            <a:r>
              <a:rPr lang="it-IT" sz="1000" baseline="0" dirty="0" smtClean="0">
                <a:solidFill>
                  <a:schemeClr val="bg1">
                    <a:lumMod val="50000"/>
                  </a:schemeClr>
                </a:solidFill>
              </a:rPr>
              <a:t>			Caterina Caridi – Catanzaro,22 ottobre 2014</a:t>
            </a:r>
            <a:endParaRPr lang="it-IT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19424" y="0"/>
            <a:ext cx="452794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Paesaggio e patrimonio culturale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8459" y="2517839"/>
            <a:ext cx="6215821" cy="2822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uppo 5"/>
          <p:cNvGrpSpPr/>
          <p:nvPr/>
        </p:nvGrpSpPr>
        <p:grpSpPr>
          <a:xfrm>
            <a:off x="795528" y="659130"/>
            <a:ext cx="7571233" cy="1279398"/>
            <a:chOff x="457200" y="659130"/>
            <a:chExt cx="7909561" cy="99060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659130"/>
              <a:ext cx="7909561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55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1" y="1078230"/>
              <a:ext cx="790956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Immagine 7" descr="LogoGis201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885758" y="6136881"/>
            <a:ext cx="53126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000" dirty="0" smtClean="0">
              <a:solidFill>
                <a:srgbClr val="505150"/>
              </a:solidFill>
              <a:latin typeface="Gungsuh" pitchFamily="18" charset="-127"/>
              <a:ea typeface="Gungsuh" pitchFamily="18" charset="-127"/>
            </a:endParaRPr>
          </a:p>
          <a:p>
            <a:pPr algn="just"/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ea typeface="Gungsuh" pitchFamily="18" charset="-127"/>
              </a:rPr>
              <a:t>La misurazione del Benessere Equo e Sostenibile nella città di Reggio Calabria</a:t>
            </a:r>
          </a:p>
          <a:p>
            <a:r>
              <a:rPr lang="it-IT" sz="1000" baseline="0" dirty="0" smtClean="0">
                <a:solidFill>
                  <a:schemeClr val="bg1">
                    <a:lumMod val="50000"/>
                  </a:schemeClr>
                </a:solidFill>
              </a:rPr>
              <a:t>			Caterina Caridi – Catanzaro,22 ottobre 2014</a:t>
            </a:r>
            <a:endParaRPr lang="it-IT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48567" y="0"/>
            <a:ext cx="4741569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Sicurezza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3068" y="1946528"/>
            <a:ext cx="6401499" cy="2863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uppo 5"/>
          <p:cNvGrpSpPr/>
          <p:nvPr/>
        </p:nvGrpSpPr>
        <p:grpSpPr>
          <a:xfrm>
            <a:off x="682196" y="659130"/>
            <a:ext cx="7739429" cy="809625"/>
            <a:chOff x="457200" y="659130"/>
            <a:chExt cx="7964425" cy="809625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1" y="659130"/>
              <a:ext cx="7964424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1078230"/>
              <a:ext cx="7964424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Immagine 7" descr="LogoGis201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885758" y="6136881"/>
            <a:ext cx="53126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000" dirty="0" smtClean="0">
              <a:solidFill>
                <a:srgbClr val="505150"/>
              </a:solidFill>
              <a:latin typeface="Gungsuh" pitchFamily="18" charset="-127"/>
              <a:ea typeface="Gungsuh" pitchFamily="18" charset="-127"/>
            </a:endParaRPr>
          </a:p>
          <a:p>
            <a:pPr algn="just"/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ea typeface="Gungsuh" pitchFamily="18" charset="-127"/>
              </a:rPr>
              <a:t>La misurazione del Benessere Equo e Sostenibile nella città di Reggio Calabria</a:t>
            </a:r>
          </a:p>
          <a:p>
            <a:r>
              <a:rPr lang="it-IT" sz="1000" baseline="0" dirty="0" smtClean="0">
                <a:solidFill>
                  <a:schemeClr val="bg1">
                    <a:lumMod val="50000"/>
                  </a:schemeClr>
                </a:solidFill>
              </a:rPr>
              <a:t>			Caterina Caridi – Catanzaro,22 ottobre 2014</a:t>
            </a:r>
            <a:endParaRPr lang="it-IT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hlinkClick r:id="rId2" action="ppaction://hlinksldjump"/>
          </p:cNvPr>
          <p:cNvSpPr txBox="1"/>
          <p:nvPr/>
        </p:nvSpPr>
        <p:spPr>
          <a:xfrm>
            <a:off x="2237711" y="0"/>
            <a:ext cx="434506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Ambiente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1122" y="2487169"/>
            <a:ext cx="6562607" cy="2926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uppo 5"/>
          <p:cNvGrpSpPr/>
          <p:nvPr/>
        </p:nvGrpSpPr>
        <p:grpSpPr>
          <a:xfrm>
            <a:off x="682197" y="659130"/>
            <a:ext cx="7620556" cy="1526286"/>
            <a:chOff x="457200" y="659130"/>
            <a:chExt cx="8037577" cy="1407414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659130"/>
              <a:ext cx="8037577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79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7201" y="1078230"/>
              <a:ext cx="8037576" cy="988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Immagine 7" descr="LogoGis201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885758" y="6136881"/>
            <a:ext cx="53126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000" dirty="0" smtClean="0">
              <a:solidFill>
                <a:srgbClr val="505150"/>
              </a:solidFill>
              <a:latin typeface="Gungsuh" pitchFamily="18" charset="-127"/>
              <a:ea typeface="Gungsuh" pitchFamily="18" charset="-127"/>
            </a:endParaRPr>
          </a:p>
          <a:p>
            <a:pPr algn="just"/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ea typeface="Gungsuh" pitchFamily="18" charset="-127"/>
              </a:rPr>
              <a:t>La misurazione del Benessere Equo e Sostenibile nella città di Reggio Calabria</a:t>
            </a:r>
          </a:p>
          <a:p>
            <a:r>
              <a:rPr lang="it-IT" sz="1000" baseline="0" dirty="0" smtClean="0">
                <a:solidFill>
                  <a:schemeClr val="bg1">
                    <a:lumMod val="50000"/>
                  </a:schemeClr>
                </a:solidFill>
              </a:rPr>
              <a:t>			Caterina Caridi – Catanzaro,22 ottobre 2014</a:t>
            </a:r>
            <a:endParaRPr lang="it-IT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hlinkClick r:id="rId2" action="ppaction://hlinksldjump"/>
          </p:cNvPr>
          <p:cNvSpPr txBox="1"/>
          <p:nvPr/>
        </p:nvSpPr>
        <p:spPr>
          <a:xfrm>
            <a:off x="2428078" y="0"/>
            <a:ext cx="408869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Ricerca e innovazione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0160" y="2572703"/>
            <a:ext cx="5783961" cy="2578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uppo 6"/>
          <p:cNvGrpSpPr/>
          <p:nvPr/>
        </p:nvGrpSpPr>
        <p:grpSpPr>
          <a:xfrm>
            <a:off x="813816" y="659130"/>
            <a:ext cx="7571233" cy="1087374"/>
            <a:chOff x="457200" y="659130"/>
            <a:chExt cx="7927849" cy="88620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1" y="659130"/>
              <a:ext cx="792784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3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7200" y="1078230"/>
              <a:ext cx="7927848" cy="467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885758" y="6136881"/>
            <a:ext cx="53126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000" dirty="0" smtClean="0">
              <a:solidFill>
                <a:srgbClr val="505150"/>
              </a:solidFill>
              <a:latin typeface="Gungsuh" pitchFamily="18" charset="-127"/>
              <a:ea typeface="Gungsuh" pitchFamily="18" charset="-127"/>
            </a:endParaRPr>
          </a:p>
          <a:p>
            <a:pPr algn="just"/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ea typeface="Gungsuh" pitchFamily="18" charset="-127"/>
              </a:rPr>
              <a:t>La misurazione del Benessere Equo e Sostenibile nella città di Reggio Calabria</a:t>
            </a:r>
          </a:p>
          <a:p>
            <a:r>
              <a:rPr lang="it-IT" sz="1000" baseline="0" dirty="0" smtClean="0">
                <a:solidFill>
                  <a:schemeClr val="bg1">
                    <a:lumMod val="50000"/>
                  </a:schemeClr>
                </a:solidFill>
              </a:rPr>
              <a:t>			Caterina Caridi – Catanzaro,22 ottobre 2014</a:t>
            </a:r>
            <a:endParaRPr lang="it-IT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586272" y="0"/>
            <a:ext cx="390306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Qualità dei servizi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4437" y="2999232"/>
            <a:ext cx="5949445" cy="2699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uppo 6"/>
          <p:cNvGrpSpPr/>
          <p:nvPr/>
        </p:nvGrpSpPr>
        <p:grpSpPr>
          <a:xfrm>
            <a:off x="682197" y="659130"/>
            <a:ext cx="7711996" cy="1464945"/>
            <a:chOff x="457200" y="659130"/>
            <a:chExt cx="7936993" cy="1464945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1" y="659130"/>
              <a:ext cx="7936992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2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1078230"/>
              <a:ext cx="7936992" cy="1045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885758" y="6136881"/>
            <a:ext cx="53126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000" dirty="0" smtClean="0">
              <a:solidFill>
                <a:srgbClr val="505150"/>
              </a:solidFill>
              <a:latin typeface="Gungsuh" pitchFamily="18" charset="-127"/>
              <a:ea typeface="Gungsuh" pitchFamily="18" charset="-127"/>
            </a:endParaRPr>
          </a:p>
          <a:p>
            <a:pPr algn="just"/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ea typeface="Gungsuh" pitchFamily="18" charset="-127"/>
              </a:rPr>
              <a:t>La misurazione del Benessere Equo e Sostenibile nella città di Reggio Calabria</a:t>
            </a:r>
          </a:p>
          <a:p>
            <a:r>
              <a:rPr lang="it-IT" sz="1000" baseline="0" dirty="0" smtClean="0">
                <a:solidFill>
                  <a:schemeClr val="bg1">
                    <a:lumMod val="50000"/>
                  </a:schemeClr>
                </a:solidFill>
              </a:rPr>
              <a:t>			Caterina Caridi – Catanzaro,22 ottobre 2014</a:t>
            </a:r>
            <a:endParaRPr lang="it-IT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shutterstock_7835524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7990" y="701356"/>
            <a:ext cx="2933700" cy="29337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806908" y="2034618"/>
            <a:ext cx="5394960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reflection blurRad="6350" stA="50000" endA="300" endPos="55500" dist="1016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it-IT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Urbes</a:t>
            </a:r>
            <a:r>
              <a:rPr lang="it-IT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 = Progress in work</a:t>
            </a:r>
            <a:endParaRPr lang="it-IT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29687" y="2034618"/>
            <a:ext cx="76434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  <a:cs typeface="Arial"/>
              </a:rPr>
              <a:t>estata</a:t>
            </a:r>
            <a:endParaRPr lang="it-IT" sz="2000" b="1" dirty="0">
              <a:solidFill>
                <a:schemeClr val="bg1"/>
              </a:solidFill>
              <a:cs typeface="Arial"/>
            </a:endParaRPr>
          </a:p>
          <a:p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						</a:t>
            </a:r>
          </a:p>
          <a:p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					</a:t>
            </a:r>
            <a:endParaRPr lang="it-IT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						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						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Immagine 9" descr="LogoGis20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1343359" y="4370832"/>
            <a:ext cx="635588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it-I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itchFamily="34" charset="0"/>
              </a:rPr>
              <a:t>Grazie a tutti per l’attenzione!</a:t>
            </a:r>
            <a:r>
              <a:rPr lang="it-I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!!</a:t>
            </a:r>
            <a:endParaRPr lang="it-I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885758" y="6136881"/>
            <a:ext cx="53126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000" dirty="0" smtClean="0">
              <a:solidFill>
                <a:srgbClr val="505150"/>
              </a:solidFill>
              <a:latin typeface="Gungsuh" pitchFamily="18" charset="-127"/>
              <a:ea typeface="Gungsuh" pitchFamily="18" charset="-127"/>
            </a:endParaRPr>
          </a:p>
          <a:p>
            <a:pPr algn="just"/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ea typeface="Gungsuh" pitchFamily="18" charset="-127"/>
              </a:rPr>
              <a:t>La misurazione del Benessere Equo e Sostenibile nella città di Reggio Calabria</a:t>
            </a:r>
          </a:p>
          <a:p>
            <a:r>
              <a:rPr lang="it-IT" sz="1000" baseline="0" dirty="0" smtClean="0">
                <a:solidFill>
                  <a:schemeClr val="bg1">
                    <a:lumMod val="50000"/>
                  </a:schemeClr>
                </a:solidFill>
              </a:rPr>
              <a:t>			Caterina Caridi – Catanzaro,22 ottobre 2014</a:t>
            </a:r>
            <a:endParaRPr lang="it-IT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mappa-metropolita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864" y="2933902"/>
            <a:ext cx="4407408" cy="30188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938"/>
          </a:xfrm>
        </p:spPr>
        <p:txBody>
          <a:bodyPr/>
          <a:lstStyle/>
          <a:p>
            <a:r>
              <a:rPr lang="it-IT" sz="3200" dirty="0" smtClean="0">
                <a:latin typeface="Gungsuh" pitchFamily="18" charset="-127"/>
                <a:ea typeface="Gungsuh" pitchFamily="18" charset="-127"/>
              </a:rPr>
              <a:t>Come nasce </a:t>
            </a:r>
            <a:r>
              <a:rPr lang="it-IT" sz="3200" dirty="0" err="1" smtClean="0">
                <a:latin typeface="Gungsuh" pitchFamily="18" charset="-127"/>
                <a:ea typeface="Gungsuh" pitchFamily="18" charset="-127"/>
              </a:rPr>
              <a:t>Urbes</a:t>
            </a:r>
            <a:endParaRPr lang="it-IT" sz="32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79576"/>
            <a:ext cx="8229600" cy="5248339"/>
          </a:xfrm>
        </p:spPr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768096" y="1179576"/>
            <a:ext cx="7653528" cy="175432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L’Istat e il coordinamento dei sindaci metropolitani dell’ANCI hanno costituito un rete di città metropolitane disponibili a sperimentare la misurazione e il confronto sulla base di indicatori di benessere urbano equo e sostenibile (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UrBES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), aderendo a un progetto proposto dal comune di Bologna  e da Laboratorio Urbano.</a:t>
            </a:r>
            <a:endParaRPr lang="it-IT" dirty="0">
              <a:solidFill>
                <a:srgbClr val="5051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54839" y="6165439"/>
            <a:ext cx="51305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000" dirty="0" smtClean="0">
              <a:solidFill>
                <a:srgbClr val="505150"/>
              </a:solidFill>
              <a:latin typeface="Gungsuh" pitchFamily="18" charset="-127"/>
              <a:ea typeface="Gungsuh" pitchFamily="18" charset="-127"/>
            </a:endParaRPr>
          </a:p>
          <a:p>
            <a:pPr algn="just"/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ea typeface="Gungsuh" pitchFamily="18" charset="-127"/>
              </a:rPr>
              <a:t>La misurazione del Benessere Equo e  Sostenibile nella città di Reggio Calabria,</a:t>
            </a:r>
            <a:r>
              <a:rPr lang="it-IT" sz="1000" baseline="0" dirty="0" smtClean="0">
                <a:solidFill>
                  <a:schemeClr val="bg1">
                    <a:lumMod val="50000"/>
                  </a:schemeClr>
                </a:solidFill>
              </a:rPr>
              <a:t>			Caterina Caridi – Catanzaro,22 ottobre 2014</a:t>
            </a:r>
            <a:endParaRPr lang="it-IT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Immagine 6" descr="LogoGis201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ungsuh" pitchFamily="18" charset="-127"/>
                <a:ea typeface="Gungsuh" pitchFamily="18" charset="-127"/>
              </a:rPr>
              <a:t>Città metropolitane e Comuni interessati da </a:t>
            </a:r>
            <a:r>
              <a:rPr lang="it-IT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ungsuh" pitchFamily="18" charset="-127"/>
                <a:ea typeface="Gungsuh" pitchFamily="18" charset="-127"/>
              </a:rPr>
              <a:t>UrBES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905256" y="1417638"/>
            <a:ext cx="7415784" cy="23083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endParaRPr lang="it-IT" dirty="0" smtClean="0"/>
          </a:p>
          <a:p>
            <a:pPr algn="just"/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Sono interessate da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Urbes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gran parte delle città metropolitane: </a:t>
            </a:r>
          </a:p>
          <a:p>
            <a:pPr algn="just"/>
            <a:endParaRPr lang="it-IT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Reggio Calabria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Roma, Torino, Venezia, Bari, Bologna, Cagliari, Firenze, Genova, Milano, Palermo, Napoli e i comuni capoluogo di Brescia, Messina, Bolzano e Pesaro (anche la provincia).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885758" y="6136881"/>
            <a:ext cx="53126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000" dirty="0" smtClean="0">
              <a:solidFill>
                <a:srgbClr val="505150"/>
              </a:solidFill>
              <a:latin typeface="Gungsuh" pitchFamily="18" charset="-127"/>
              <a:ea typeface="Gungsuh" pitchFamily="18" charset="-127"/>
            </a:endParaRPr>
          </a:p>
          <a:p>
            <a:pPr algn="just"/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ea typeface="Gungsuh" pitchFamily="18" charset="-127"/>
              </a:rPr>
              <a:t>La misurazione del Benessere Equo e Sostenibile nella città di Reggio Calabria</a:t>
            </a:r>
          </a:p>
          <a:p>
            <a:r>
              <a:rPr lang="it-IT" sz="1000" baseline="0" dirty="0" smtClean="0">
                <a:solidFill>
                  <a:schemeClr val="bg1">
                    <a:lumMod val="50000"/>
                  </a:schemeClr>
                </a:solidFill>
              </a:rPr>
              <a:t>			Caterina Caridi – Catanzaro,22 ottobre 2014</a:t>
            </a:r>
            <a:endParaRPr lang="it-IT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Immagine 6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pic>
        <p:nvPicPr>
          <p:cNvPr id="9" name="Immagine 8" descr="mappa-08006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272" y="3480066"/>
            <a:ext cx="5916168" cy="285292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3197225"/>
            <a:ext cx="5133975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404040"/>
                </a:solidFill>
                <a:latin typeface="Gungsuh" pitchFamily="18" charset="-127"/>
                <a:ea typeface="Gungsuh" pitchFamily="18" charset="-127"/>
              </a:rPr>
              <a:t>Cosa è?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82196" y="1116545"/>
            <a:ext cx="7711996" cy="34163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it-IT" dirty="0" smtClean="0"/>
              <a:t>	</a:t>
            </a:r>
          </a:p>
          <a:p>
            <a:pPr marL="342900" indent="-342900" algn="just"/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Il progetto per misurare il benessere equo e sostenibile, nato da un’iniziativa congiunta del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Cnel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 dell’Istat, si inquadra nel dibattito internazionale sul “superamento del Pil”, alimentato dalla consapevolezza che i parametri sui quali valutare il progresso di una società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non possano essere esclusivamente di carattere 	economico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marL="342900" indent="-342900" algn="just"/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ma debbano tenere conto anche delle fondamentali dimensioni sociali e ambientali del benessere.</a:t>
            </a:r>
            <a:endParaRPr lang="it-IT" i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it-IT" dirty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it-IT" dirty="0" smtClean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it-IT" dirty="0" smtClean="0">
              <a:solidFill>
                <a:srgbClr val="50515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 rot="21108504">
            <a:off x="974805" y="3948090"/>
            <a:ext cx="6587284" cy="11695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LeftFacing"/>
              <a:lightRig rig="threePt" dir="t"/>
            </a:scene3d>
          </a:bodyPr>
          <a:lstStyle/>
          <a:p>
            <a:pPr algn="ctr"/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it-IT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Il Prodotto Interno Lordo misura tutto, eccetto ciò che rende la vita veramente degna di essere vissuta</a:t>
            </a:r>
            <a:r>
              <a:rPr lang="it-IT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”.</a:t>
            </a:r>
          </a:p>
          <a:p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								R. Kennedy</a:t>
            </a:r>
            <a:endParaRPr lang="it-IT" sz="1600" dirty="0" smtClean="0">
              <a:solidFill>
                <a:srgbClr val="505150"/>
              </a:solidFill>
            </a:endParaRPr>
          </a:p>
          <a:p>
            <a:pPr marL="285750" indent="-285750">
              <a:buFont typeface="Arial"/>
              <a:buChar char="•"/>
            </a:pPr>
            <a:endParaRPr lang="it-IT" dirty="0">
              <a:solidFill>
                <a:srgbClr val="50515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885758" y="6136881"/>
            <a:ext cx="53126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000" dirty="0" smtClean="0">
              <a:solidFill>
                <a:srgbClr val="505150"/>
              </a:solidFill>
              <a:latin typeface="Gungsuh" pitchFamily="18" charset="-127"/>
              <a:ea typeface="Gungsuh" pitchFamily="18" charset="-127"/>
            </a:endParaRPr>
          </a:p>
          <a:p>
            <a:pPr algn="just"/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ea typeface="Gungsuh" pitchFamily="18" charset="-127"/>
              </a:rPr>
              <a:t>La misurazione del Benessere Equo e Sostenibile nella città di Reggio Calabria</a:t>
            </a:r>
          </a:p>
          <a:p>
            <a:r>
              <a:rPr lang="it-IT" sz="1000" baseline="0" dirty="0" smtClean="0">
                <a:solidFill>
                  <a:schemeClr val="bg1">
                    <a:lumMod val="50000"/>
                  </a:schemeClr>
                </a:solidFill>
              </a:rPr>
              <a:t>			Caterina Caridi – Catanzaro,22 ottobre 2014</a:t>
            </a:r>
            <a:endParaRPr lang="it-IT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Gungsuh" pitchFamily="18" charset="-127"/>
                <a:ea typeface="Gungsuh" pitchFamily="18" charset="-127"/>
              </a:rPr>
              <a:t>Caratteristiche del Rapporto</a:t>
            </a:r>
            <a:endParaRPr lang="it-IT" sz="2800" dirty="0">
              <a:solidFill>
                <a:srgbClr val="50515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82196" y="1116545"/>
            <a:ext cx="7643480" cy="387798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						</a:t>
            </a: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						</a:t>
            </a:r>
            <a:endParaRPr lang="it-IT" dirty="0" smtClean="0"/>
          </a:p>
          <a:p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  E’ un numero zero, utile e necessario per:</a:t>
            </a:r>
          </a:p>
          <a:p>
            <a:endParaRPr lang="it-IT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30238"/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innescare una dinamica di incremento della base informativa a livello centrale e locale; </a:t>
            </a:r>
          </a:p>
          <a:p>
            <a:endParaRPr lang="it-IT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30238"/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alimentare il dibattito e le iniziative di consultazione;</a:t>
            </a:r>
          </a:p>
          <a:p>
            <a:endParaRPr lang="it-IT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30238"/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sperimentare un metodo di lavoro cooperativo tra Istat e Uffici di statistica del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Sistan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sul territorio.</a:t>
            </a:r>
          </a:p>
          <a:p>
            <a:pPr marL="630238"/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30238"/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Immagine 8" descr="shutterstock_5995268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1855" y="593325"/>
            <a:ext cx="794785" cy="791521"/>
          </a:xfrm>
          <a:prstGeom prst="rect">
            <a:avLst/>
          </a:prstGeom>
        </p:spPr>
      </p:pic>
      <p:pic>
        <p:nvPicPr>
          <p:cNvPr id="10" name="Immagine 9" descr="LogoGis20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1" name="Anello 10"/>
          <p:cNvSpPr/>
          <p:nvPr/>
        </p:nvSpPr>
        <p:spPr>
          <a:xfrm>
            <a:off x="795528" y="2426208"/>
            <a:ext cx="426164" cy="448056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Anello 11"/>
          <p:cNvSpPr/>
          <p:nvPr/>
        </p:nvSpPr>
        <p:spPr>
          <a:xfrm>
            <a:off x="795528" y="3169920"/>
            <a:ext cx="426164" cy="448056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Anello 12"/>
          <p:cNvSpPr/>
          <p:nvPr/>
        </p:nvSpPr>
        <p:spPr>
          <a:xfrm>
            <a:off x="795528" y="3931920"/>
            <a:ext cx="426164" cy="448056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885758" y="6136881"/>
            <a:ext cx="53126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000" dirty="0" smtClean="0">
              <a:solidFill>
                <a:srgbClr val="505150"/>
              </a:solidFill>
              <a:latin typeface="Gungsuh" pitchFamily="18" charset="-127"/>
              <a:ea typeface="Gungsuh" pitchFamily="18" charset="-127"/>
            </a:endParaRPr>
          </a:p>
          <a:p>
            <a:pPr algn="just"/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ea typeface="Gungsuh" pitchFamily="18" charset="-127"/>
              </a:rPr>
              <a:t>La misurazione del Benessere Equo e Sostenibile nella città di Reggio Calabria</a:t>
            </a:r>
          </a:p>
          <a:p>
            <a:r>
              <a:rPr lang="it-IT" sz="1000" baseline="0" dirty="0" smtClean="0">
                <a:solidFill>
                  <a:schemeClr val="bg1">
                    <a:lumMod val="50000"/>
                  </a:schemeClr>
                </a:solidFill>
              </a:rPr>
              <a:t>			Caterina Caridi – Catanzaro,22 ottobre 2014</a:t>
            </a:r>
            <a:endParaRPr lang="it-IT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7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sellaDiTesto 43"/>
          <p:cNvSpPr txBox="1"/>
          <p:nvPr/>
        </p:nvSpPr>
        <p:spPr>
          <a:xfrm>
            <a:off x="1343358" y="4538468"/>
            <a:ext cx="5760623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Qualità dei servizi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 domini di UrBES</a:t>
            </a:r>
            <a:endParaRPr lang="it-IT" sz="2400" dirty="0">
              <a:solidFill>
                <a:srgbClr val="50515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1343359" y="1214480"/>
            <a:ext cx="5760624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Salute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343359" y="1583812"/>
            <a:ext cx="5760624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Istruzione e formazione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343359" y="1953144"/>
            <a:ext cx="5760624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Lavoro e conciliazione dei tempi di vita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1343359" y="2322476"/>
            <a:ext cx="5760624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Benessere economico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1343359" y="4169136"/>
            <a:ext cx="5760622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Ricerca e innovazione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1343359" y="3799804"/>
            <a:ext cx="5760622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Ambiente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1343359" y="2691808"/>
            <a:ext cx="5760623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Politica e istituzioni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1343358" y="3061140"/>
            <a:ext cx="5760623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Sicurezza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1343359" y="3430472"/>
            <a:ext cx="5760622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Paesaggio e patrimonio culturale</a:t>
            </a:r>
          </a:p>
        </p:txBody>
      </p:sp>
      <p:sp>
        <p:nvSpPr>
          <p:cNvPr id="15" name="Ovale 14"/>
          <p:cNvSpPr/>
          <p:nvPr/>
        </p:nvSpPr>
        <p:spPr>
          <a:xfrm>
            <a:off x="1343361" y="1214480"/>
            <a:ext cx="633270" cy="257704"/>
          </a:xfrm>
          <a:prstGeom prst="ellipse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Ovale 15"/>
          <p:cNvSpPr/>
          <p:nvPr/>
        </p:nvSpPr>
        <p:spPr>
          <a:xfrm>
            <a:off x="1343361" y="1583812"/>
            <a:ext cx="633270" cy="257704"/>
          </a:xfrm>
          <a:prstGeom prst="ellipse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Ovale 16"/>
          <p:cNvSpPr/>
          <p:nvPr/>
        </p:nvSpPr>
        <p:spPr>
          <a:xfrm>
            <a:off x="1343361" y="1993916"/>
            <a:ext cx="633269" cy="257704"/>
          </a:xfrm>
          <a:prstGeom prst="ellipse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Ovale 17"/>
          <p:cNvSpPr/>
          <p:nvPr/>
        </p:nvSpPr>
        <p:spPr>
          <a:xfrm>
            <a:off x="1343361" y="2322476"/>
            <a:ext cx="633270" cy="257704"/>
          </a:xfrm>
          <a:prstGeom prst="ellipse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Ovale 18"/>
          <p:cNvSpPr/>
          <p:nvPr/>
        </p:nvSpPr>
        <p:spPr>
          <a:xfrm>
            <a:off x="1343359" y="2691808"/>
            <a:ext cx="633272" cy="257704"/>
          </a:xfrm>
          <a:prstGeom prst="ellipse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Ovale 20"/>
          <p:cNvSpPr/>
          <p:nvPr/>
        </p:nvSpPr>
        <p:spPr>
          <a:xfrm>
            <a:off x="1343360" y="3101912"/>
            <a:ext cx="633270" cy="257704"/>
          </a:xfrm>
          <a:prstGeom prst="ellipse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Ovale 21"/>
          <p:cNvSpPr/>
          <p:nvPr/>
        </p:nvSpPr>
        <p:spPr>
          <a:xfrm>
            <a:off x="1343358" y="3501328"/>
            <a:ext cx="633272" cy="257704"/>
          </a:xfrm>
          <a:prstGeom prst="ellipse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Ovale 23"/>
          <p:cNvSpPr/>
          <p:nvPr/>
        </p:nvSpPr>
        <p:spPr>
          <a:xfrm>
            <a:off x="1343359" y="3870660"/>
            <a:ext cx="633271" cy="257704"/>
          </a:xfrm>
          <a:prstGeom prst="ellipse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Ovale 24"/>
          <p:cNvSpPr/>
          <p:nvPr/>
        </p:nvSpPr>
        <p:spPr>
          <a:xfrm>
            <a:off x="1343359" y="4280764"/>
            <a:ext cx="633272" cy="257704"/>
          </a:xfrm>
          <a:prstGeom prst="ellipse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Ovale 27"/>
          <p:cNvSpPr/>
          <p:nvPr/>
        </p:nvSpPr>
        <p:spPr>
          <a:xfrm>
            <a:off x="1343361" y="4650096"/>
            <a:ext cx="633272" cy="257704"/>
          </a:xfrm>
          <a:prstGeom prst="ellipse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885758" y="6136881"/>
            <a:ext cx="53126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000" dirty="0" smtClean="0">
              <a:solidFill>
                <a:srgbClr val="505150"/>
              </a:solidFill>
              <a:latin typeface="Gungsuh" pitchFamily="18" charset="-127"/>
              <a:ea typeface="Gungsuh" pitchFamily="18" charset="-127"/>
            </a:endParaRPr>
          </a:p>
          <a:p>
            <a:pPr algn="just"/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ea typeface="Gungsuh" pitchFamily="18" charset="-127"/>
              </a:rPr>
              <a:t>La misurazione del Benessere Equo e Sostenibile nella città di Reggio Calabria</a:t>
            </a:r>
          </a:p>
          <a:p>
            <a:r>
              <a:rPr lang="it-IT" sz="1000" baseline="0" dirty="0" smtClean="0">
                <a:solidFill>
                  <a:schemeClr val="bg1">
                    <a:lumMod val="50000"/>
                  </a:schemeClr>
                </a:solidFill>
              </a:rPr>
              <a:t>			Caterina Caridi – Catanzaro,22 ottobre 2014</a:t>
            </a:r>
            <a:endParaRPr lang="it-IT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9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 l="21455" t="30284" r="40836" b="49567"/>
          <a:stretch>
            <a:fillRect/>
          </a:stretch>
        </p:blipFill>
        <p:spPr bwMode="auto">
          <a:xfrm>
            <a:off x="1453895" y="3520440"/>
            <a:ext cx="5839857" cy="2496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4050" t="9281" r="14125" b="72344"/>
          <a:stretch>
            <a:fillRect/>
          </a:stretch>
        </p:blipFill>
        <p:spPr bwMode="auto">
          <a:xfrm>
            <a:off x="682197" y="667512"/>
            <a:ext cx="7647988" cy="273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916636" y="-452"/>
            <a:ext cx="4331414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Salute</a:t>
            </a:r>
            <a:endParaRPr lang="it-IT" sz="1600" dirty="0"/>
          </a:p>
        </p:txBody>
      </p:sp>
      <p:pic>
        <p:nvPicPr>
          <p:cNvPr id="7" name="Immagine 6" descr="LogoGis201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885758" y="6136881"/>
            <a:ext cx="53126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000" dirty="0" smtClean="0">
              <a:solidFill>
                <a:srgbClr val="505150"/>
              </a:solidFill>
              <a:latin typeface="Gungsuh" pitchFamily="18" charset="-127"/>
              <a:ea typeface="Gungsuh" pitchFamily="18" charset="-127"/>
            </a:endParaRPr>
          </a:p>
          <a:p>
            <a:pPr algn="just"/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ea typeface="Gungsuh" pitchFamily="18" charset="-127"/>
              </a:rPr>
              <a:t>La misurazione del Benessere Equo e Sostenibile nella città di Reggio Calabria</a:t>
            </a:r>
          </a:p>
          <a:p>
            <a:r>
              <a:rPr lang="it-IT" sz="1000" baseline="0" dirty="0" smtClean="0">
                <a:solidFill>
                  <a:schemeClr val="bg1">
                    <a:lumMod val="50000"/>
                  </a:schemeClr>
                </a:solidFill>
              </a:rPr>
              <a:t>			Caterina Caridi – Catanzaro,22 ottobre 2014</a:t>
            </a:r>
            <a:endParaRPr lang="it-IT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592992" y="0"/>
            <a:ext cx="551099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Istruzione e </a:t>
            </a: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formazione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665" y="2404490"/>
            <a:ext cx="6600682" cy="2899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uppo 6"/>
          <p:cNvGrpSpPr/>
          <p:nvPr/>
        </p:nvGrpSpPr>
        <p:grpSpPr>
          <a:xfrm>
            <a:off x="795528" y="586740"/>
            <a:ext cx="7507224" cy="1516380"/>
            <a:chOff x="521208" y="586740"/>
            <a:chExt cx="7918704" cy="130606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/>
            <a:srcRect l="4050" t="27469" r="14125" b="66906"/>
            <a:stretch>
              <a:fillRect/>
            </a:stretch>
          </p:blipFill>
          <p:spPr bwMode="auto">
            <a:xfrm>
              <a:off x="521208" y="1005840"/>
              <a:ext cx="7918704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1208" y="586740"/>
              <a:ext cx="7918704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885758" y="6136881"/>
            <a:ext cx="53126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000" dirty="0" smtClean="0">
              <a:solidFill>
                <a:srgbClr val="505150"/>
              </a:solidFill>
              <a:latin typeface="Gungsuh" pitchFamily="18" charset="-127"/>
              <a:ea typeface="Gungsuh" pitchFamily="18" charset="-127"/>
            </a:endParaRPr>
          </a:p>
          <a:p>
            <a:pPr algn="just"/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ea typeface="Gungsuh" pitchFamily="18" charset="-127"/>
              </a:rPr>
              <a:t>La misurazione del Benessere Equo e Sostenibile nella città di Reggio Calabria</a:t>
            </a:r>
          </a:p>
          <a:p>
            <a:r>
              <a:rPr lang="it-IT" sz="1000" baseline="0" dirty="0" smtClean="0">
                <a:solidFill>
                  <a:schemeClr val="bg1">
                    <a:lumMod val="50000"/>
                  </a:schemeClr>
                </a:solidFill>
              </a:rPr>
              <a:t>			Caterina Caridi – Catanzaro,22 ottobre 2014</a:t>
            </a:r>
            <a:endParaRPr lang="it-IT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7232" y="2587752"/>
            <a:ext cx="6492535" cy="2913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sellaDiTesto 2"/>
          <p:cNvSpPr txBox="1"/>
          <p:nvPr/>
        </p:nvSpPr>
        <p:spPr>
          <a:xfrm>
            <a:off x="1571881" y="0"/>
            <a:ext cx="539577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Lavoro e</a:t>
            </a: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conciliazione</a:t>
            </a: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dei tempi di vita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777240" y="760476"/>
            <a:ext cx="7443216" cy="1690116"/>
            <a:chOff x="0" y="760476"/>
            <a:chExt cx="9060460" cy="1552956"/>
          </a:xfrm>
        </p:grpSpPr>
        <p:pic>
          <p:nvPicPr>
            <p:cNvPr id="4505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179576"/>
              <a:ext cx="9060460" cy="1133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760476"/>
              <a:ext cx="9060460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Immagine 7" descr="LogoGis201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885758" y="6136881"/>
            <a:ext cx="53126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000" dirty="0" smtClean="0">
              <a:solidFill>
                <a:srgbClr val="505150"/>
              </a:solidFill>
              <a:latin typeface="Gungsuh" pitchFamily="18" charset="-127"/>
              <a:ea typeface="Gungsuh" pitchFamily="18" charset="-127"/>
            </a:endParaRPr>
          </a:p>
          <a:p>
            <a:pPr algn="just"/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ea typeface="Gungsuh" pitchFamily="18" charset="-127"/>
              </a:rPr>
              <a:t>La misurazione del Benessere Equo e Sostenibile nella città di Reggio Calabria</a:t>
            </a:r>
          </a:p>
          <a:p>
            <a:r>
              <a:rPr lang="it-IT" sz="1000" baseline="0" dirty="0" smtClean="0">
                <a:solidFill>
                  <a:schemeClr val="bg1">
                    <a:lumMod val="50000"/>
                  </a:schemeClr>
                </a:solidFill>
              </a:rPr>
              <a:t>			Caterina Caridi – Catanzaro,22 ottobre 2014</a:t>
            </a:r>
            <a:endParaRPr lang="it-IT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2419</TotalTime>
  <Words>433</Words>
  <Application>Microsoft Office PowerPoint</Application>
  <PresentationFormat>Presentazione su schermo (4:3)</PresentationFormat>
  <Paragraphs>127</Paragraphs>
  <Slides>17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copertina</vt:lpstr>
      <vt:lpstr>Presentazione standard di PowerPoint</vt:lpstr>
      <vt:lpstr>Come nasce Urbes</vt:lpstr>
      <vt:lpstr>Città metropolitane e Comuni interessati da UrBES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Bruna Tabanella</dc:creator>
  <cp:lastModifiedBy>allegraf</cp:lastModifiedBy>
  <cp:revision>219</cp:revision>
  <dcterms:created xsi:type="dcterms:W3CDTF">2012-12-11T11:00:35Z</dcterms:created>
  <dcterms:modified xsi:type="dcterms:W3CDTF">2015-01-22T14:55:53Z</dcterms:modified>
</cp:coreProperties>
</file>