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61" r:id="rId3"/>
    <p:sldId id="262" r:id="rId4"/>
    <p:sldId id="267" r:id="rId5"/>
    <p:sldId id="268" r:id="rId6"/>
    <p:sldId id="269" r:id="rId7"/>
    <p:sldId id="270" r:id="rId8"/>
    <p:sldId id="271" r:id="rId9"/>
    <p:sldId id="272" r:id="rId10"/>
    <p:sldId id="277" r:id="rId11"/>
    <p:sldId id="274" r:id="rId12"/>
    <p:sldId id="275" r:id="rId13"/>
    <p:sldId id="276" r:id="rId14"/>
    <p:sldId id="278" r:id="rId15"/>
    <p:sldId id="279" r:id="rId16"/>
    <p:sldId id="280" r:id="rId17"/>
    <p:sldId id="281" r:id="rId18"/>
    <p:sldId id="284" r:id="rId19"/>
    <p:sldId id="282" r:id="rId20"/>
    <p:sldId id="283" r:id="rId21"/>
    <p:sldId id="266" r:id="rId22"/>
    <p:sldId id="286" r:id="rId23"/>
    <p:sldId id="300" r:id="rId24"/>
  </p:sldIdLst>
  <p:sldSz cx="9144000" cy="6858000" type="screen4x3"/>
  <p:notesSz cx="6810375" cy="9942513"/>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na Tabanell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150"/>
    <a:srgbClr val="7F1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176" autoAdjust="0"/>
  </p:normalViewPr>
  <p:slideViewPr>
    <p:cSldViewPr snapToGrid="0" snapToObjects="1">
      <p:cViewPr>
        <p:scale>
          <a:sx n="104" d="100"/>
          <a:sy n="104" d="100"/>
        </p:scale>
        <p:origin x="-90" y="12"/>
      </p:cViewPr>
      <p:guideLst>
        <p:guide orient="horz" pos="1335"/>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84995" name="Rectangle 3"/>
          <p:cNvSpPr>
            <a:spLocks noGrp="1" noChangeArrowheads="1"/>
          </p:cNvSpPr>
          <p:nvPr>
            <p:ph type="dt" sz="quarter"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D930AD31-A32B-4D58-8AC5-0947FBE941CD}" type="datetimeFigureOut">
              <a:rPr lang="it-IT"/>
              <a:pPr/>
              <a:t>10/03/2015</a:t>
            </a:fld>
            <a:endParaRPr lang="it-IT"/>
          </a:p>
        </p:txBody>
      </p:sp>
      <p:sp>
        <p:nvSpPr>
          <p:cNvPr id="84996" name="Rectangle 4"/>
          <p:cNvSpPr>
            <a:spLocks noGrp="1" noChangeArrowheads="1"/>
          </p:cNvSpPr>
          <p:nvPr>
            <p:ph type="ftr" sz="quarter" idx="2"/>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84997" name="Rectangle 5"/>
          <p:cNvSpPr>
            <a:spLocks noGrp="1" noChangeArrowheads="1"/>
          </p:cNvSpPr>
          <p:nvPr>
            <p:ph type="sldNum" sz="quarter" idx="3"/>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A3916D-0A41-4598-BA70-2EA6FFB4C83F}" type="slidenum">
              <a:rPr lang="it-IT"/>
              <a:pPr/>
              <a:t>‹N›</a:t>
            </a:fld>
            <a:endParaRPr lang="it-IT"/>
          </a:p>
        </p:txBody>
      </p:sp>
    </p:spTree>
    <p:extLst>
      <p:ext uri="{BB962C8B-B14F-4D97-AF65-F5344CB8AC3E}">
        <p14:creationId xmlns:p14="http://schemas.microsoft.com/office/powerpoint/2010/main" val="2667422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45059" name="Rectangle 3"/>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12EABF4E-C6A6-4B32-AB07-655493361981}" type="datetimeFigureOut">
              <a:rPr lang="it-IT"/>
              <a:pPr/>
              <a:t>10/03/2015</a:t>
            </a:fld>
            <a:endParaRPr lang="it-IT"/>
          </a:p>
        </p:txBody>
      </p:sp>
      <p:sp>
        <p:nvSpPr>
          <p:cNvPr id="45060" name="Rectangle 4"/>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5062" name="Rectangle 6"/>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45063" name="Rectangle 7"/>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964039C-3F7B-4664-8727-2A25CD795B79}" type="slidenum">
              <a:rPr lang="it-IT"/>
              <a:pPr/>
              <a:t>‹N›</a:t>
            </a:fld>
            <a:endParaRPr lang="it-IT"/>
          </a:p>
        </p:txBody>
      </p:sp>
    </p:spTree>
    <p:extLst>
      <p:ext uri="{BB962C8B-B14F-4D97-AF65-F5344CB8AC3E}">
        <p14:creationId xmlns:p14="http://schemas.microsoft.com/office/powerpoint/2010/main" val="2362685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it-IT">
                <a:solidFill>
                  <a:srgbClr val="505150"/>
                </a:solidFill>
              </a:rPr>
              <a:t>I protagonisti sono stati gli Uffici di statistica del Sistan dei 15 comuni partecipanti, i quali hanno fatto propri gli schemi concettuali del Bes e hanno proposto ulteriori misure pertinenti e disponibili a livello locale</a:t>
            </a:r>
          </a:p>
          <a:p>
            <a:endParaRPr lang="it-IT">
              <a:solidFill>
                <a:srgbClr val="505150"/>
              </a:solidFill>
            </a:endParaRPr>
          </a:p>
          <a:p>
            <a:r>
              <a:rPr lang="it-IT">
                <a:solidFill>
                  <a:srgbClr val="505150"/>
                </a:solidFill>
              </a:rPr>
              <a:t>Il ruolo dell’Istat è stato quello di coordinamento, in termini di: </a:t>
            </a:r>
          </a:p>
          <a:p>
            <a:endParaRPr lang="it-IT">
              <a:solidFill>
                <a:srgbClr val="505150"/>
              </a:solidFill>
            </a:endParaRPr>
          </a:p>
          <a:p>
            <a:r>
              <a:rPr lang="it-IT">
                <a:solidFill>
                  <a:srgbClr val="505150"/>
                </a:solidFill>
              </a:rPr>
              <a:t>   fornitura di dati e di standard redazionali</a:t>
            </a:r>
          </a:p>
          <a:p>
            <a:r>
              <a:rPr lang="it-IT">
                <a:solidFill>
                  <a:srgbClr val="505150"/>
                </a:solidFill>
              </a:rPr>
              <a:t>   armonizzazione dei capitoli delle città </a:t>
            </a:r>
          </a:p>
          <a:p>
            <a:r>
              <a:rPr lang="it-IT">
                <a:solidFill>
                  <a:srgbClr val="505150"/>
                </a:solidFill>
              </a:rPr>
              <a:t>   raccordo tecnico-scientifico con gli altri progetti in materia di sviluppo del Bes</a:t>
            </a:r>
          </a:p>
          <a:p>
            <a:r>
              <a:rPr lang="it-IT">
                <a:solidFill>
                  <a:srgbClr val="505150"/>
                </a:solidFill>
              </a:rPr>
              <a:t>   progettazione e realizzazione grafica</a:t>
            </a:r>
          </a:p>
          <a:p>
            <a:endParaRPr lang="it-IT">
              <a:solidFill>
                <a:srgbClr val="505150"/>
              </a:solidFill>
            </a:endParaRPr>
          </a:p>
          <a:p>
            <a:r>
              <a:rPr lang="it-IT">
                <a:solidFill>
                  <a:srgbClr val="505150"/>
                </a:solidFill>
              </a:rPr>
              <a:t>La fase operativa della cooperazione Istat-Comuni è partita con una riunione in web conference l’11 marzo 2013. Il supporto tecnico-metodologico per la redazione dei singoli capitoli è stato assicurato dalle rispettive sedi territoriali Istat.</a:t>
            </a:r>
          </a:p>
          <a:p>
            <a:endParaRPr lang="it-IT"/>
          </a:p>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lnSpc>
                <a:spcPct val="80000"/>
              </a:lnSpc>
            </a:pPr>
            <a:r>
              <a:rPr lang="it-IT" sz="800"/>
              <a:t>Tra gli aspetti trattati nel workshop (cfr. il programma, all.1), si è affrontato il nodo concettuale di un approccio sempre più specifico da sviluppare per la misurazione del benessere equo e sostenibile nelle città. In particolare, si è evidenziato che una riflessione più ampia deve saper cogliere le implicazioni che l’organizzazione della città, considerata anche dal punto di vista degli spazi relazionali, comporta per il benessere e la qualità della vita dei cittadini. La presenza di spazi pubblici vissuti come luoghi di aggregazione e facilitazione delle relazioni, la riduzione degli elementi di separazione fisica e di dispersione abitativa nello spazio urbano, il ruolo positivo esercitato dalle aree ed attività dedicate alla creatività, la necessità di promuovere forme di mobilità sempre più differenziate anche in funzione delle diverse finalità degli spostamenti: da tutte queste considerazioni emerge la necessità di immaginare nuove forme di misurazione statistica applicate ai contesti urbani, con la consapevolezza che in molti casi la rappresentazione della qualità urbana richiede anche lo sviluppo di strumenti di mappatura.</a:t>
            </a:r>
          </a:p>
          <a:p>
            <a:pPr>
              <a:lnSpc>
                <a:spcPct val="80000"/>
              </a:lnSpc>
            </a:pPr>
            <a:r>
              <a:rPr lang="it-IT" sz="800"/>
              <a:t> </a:t>
            </a:r>
          </a:p>
          <a:p>
            <a:pPr>
              <a:lnSpc>
                <a:spcPct val="80000"/>
              </a:lnSpc>
            </a:pPr>
            <a:r>
              <a:rPr lang="it-IT" sz="800"/>
              <a:t>Inoltre, si sono esaminate le potenzialità di utilizzo a breve, medio e lungo periodo delle informazioni statistiche disponibili a livello centrale e locale, per produrre più indicatori del Bes urbano leggibili congiuntamente e in modo complementare. Questi possono essere nuove disaggregazioni di indicatori del Bes nazionale finora non resi disponibili, oppure nuovi indicatori, per i quali andrà condivisa sia la rilevanza semantica sia la validazione delle basi dati e delle procedure di elaborazione. Molte proposte attingono in larga misura al patrimonio di informazione statistica a livello comunale di alcune rilevazioni Istat come “Dati ambientali nelle città” o ai dati definitivi completi del Censimento della popolazione che saranno diffusi nel 2014 o, ancora, a quelli che in futuro saranno prodotti con il censimento permanente. Ma anche quello delle Istituzioni pubbliche che, a partire dal 2015, sarà continuo offre già informazioni utili e opportunità di svilupparle nel tempo. Inoltre, gli approfondimenti metodologici in corso consentiranno di definire le possibilità di stime ad hoc a livello di grandi comuni per il calcolo di indicatori desunti dalle indagini campionarie dell’Istat. Un contributo importante potrà venire anche dai risultati del Progetto Archimede, che sta sperimentando l’integrazione degli archivi amministrativi su persone, famiglie e imprese per fornire dati georiferiti su temi come la mobilità, la precarietà lavorativa e la ricostruzione dei redditi familiari.  Infine, un contributo ulteriore potrà venire da indagini ad hoc a livello territoriale e soprattutto dagli  archivi amministrativi detenuti dai Comuni, per i quali è requisito necessario la realizzazione di analisi comparate e di azioni di standardizzazione. </a:t>
            </a:r>
          </a:p>
          <a:p>
            <a:pPr>
              <a:lnSpc>
                <a:spcPct val="80000"/>
              </a:lnSpc>
            </a:pPr>
            <a:r>
              <a:rPr lang="it-IT" sz="800"/>
              <a:t>Altrettanto importanti per lo sviluppo del progetto risultano le riflessioni e le esperienze territoriali presentate al workshop circa le concrete possibilità di utilizzo di Urbes in vari ambiti: a) nei processi di programmazione e valutazione delle politiche urbane; b) nelle iniziative di consultazione, confronto e dibattito con i cittadini; c) nei progetti Smart City in cui sono impegnate molte amministrazioni comunali. </a:t>
            </a:r>
          </a:p>
          <a:p>
            <a:pPr>
              <a:lnSpc>
                <a:spcPct val="80000"/>
              </a:lnSpc>
            </a:pPr>
            <a:r>
              <a:rPr lang="it-IT" sz="800"/>
              <a:t>L’interazione tra i data set di Urbes e gli strumenti di programmazione degli enti locali costituisce un terreno innovativo nel quale sono in via in sperimentazione varie modalità. Gli indicatori di Urbes possono affiancare gli indicatori qualitativi e quantitativi di risultato fissati dal Comune in corrispondenza alle aree, servizi e progetti in cui è articolata la sua organizzazione ai fini del Piano della Performance. In questo modo, gli obiettivi dell’amministrazione verrebbero contestualizzati rispetto all’impatto effettivo che essi possono avere in funzione di obiettivi generali e condivisi di miglioramento del benessere. Inoltre, l’entrata in vigore del nuovo sistema di bilancio comunale, che prevede l’introduzione dal 2015 di un Documento Unico di Programmazione (DUP), potrebbe favorire la diffusione dell’utilizzo della base dati di Urbes per fornire il quadro descrittivo socio-economico e supportare la pianificazione strategica dell’ente. E’  ipotizzabile, infine,  un’utile interazione con il progetto Bes delle Province che, in parallelo, sta seguendo un percorso impiantato sul raccordo con la dimensione delle policy e dell’azione amministrativa di cui l’ente è responsabile.</a:t>
            </a:r>
          </a:p>
          <a:p>
            <a:pPr>
              <a:lnSpc>
                <a:spcPct val="80000"/>
              </a:lnSpc>
            </a:pPr>
            <a:r>
              <a:rPr lang="it-IT" sz="800"/>
              <a:t>La diffusione e condivisione del paradigma del Bes urbano tramite iniziative di coinvolgimento dei cittadini rappresenta un elemento costitutivo di questo approccio alla misurazione del benessere. In tal senso, vanno gli ulteriori sviluppi delle iniziative di consultazione dei cittadini portate avanti da alcune amministrazioni. Un ulteriore contributo potrà venire dall’avvio di progetti destinati al mondo delle scuole o comunque da sviluppare con il loro utile coinvolgimento, come anche di sensibilizzazione degli amministratori comunali per favorire la partecipazione al progetto Urbes. A tal fine, un ruolo cruciale potrebbe essere svolto dagli organismi associativi dei comuni stessi. </a:t>
            </a:r>
          </a:p>
          <a:p>
            <a:pPr>
              <a:lnSpc>
                <a:spcPct val="80000"/>
              </a:lnSpc>
            </a:pPr>
            <a:r>
              <a:rPr lang="it-IT" sz="800"/>
              <a:t>Infine, l’inserimento degli indicatori di Urbes dentro i cruscotti dei Progetti Smart City varati da molte amministrazioni comunali rappresenta l’ultima frontiera, per un utilizzo a fini di descrizione del contesto e valutazione degli interventi, principalmente di natura tecnologica, che caratterizzano tali progetti. La realizzazione dei cruscotti, avvalendosi di modalità di alimentazione e aggiornamento machine-to-machine, potrebbe introdurre modalità innovative utili anche per la progettazione di un nuovo sistema informativo di Urbes. Sarà quindi importante verificare le possibilità di fertilizzazione incrociata nelle realtà comunali che sono impegnate parallelamente nel Progetto Urbes e in un Progetto Smart City. </a:t>
            </a:r>
          </a:p>
          <a:p>
            <a:pPr>
              <a:lnSpc>
                <a:spcPct val="80000"/>
              </a:lnSpc>
            </a:pPr>
            <a:endParaRPr lang="it-IT" sz="8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it-IT">
              <a:solidFill>
                <a:srgbClr val="50515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7A704543-3BC7-4193-8C7F-A57CA05C9DD2}" type="datetimeFigureOut">
              <a:rPr lang="it-IT"/>
              <a:pPr>
                <a:defRPr/>
              </a:pPr>
              <a:t>10/03/2015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FA572A8-8C4B-41A0-B99F-E363A5A230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FDB3A2B-9E60-450A-9CD3-52AB321C2A3B}" type="datetimeFigureOut">
              <a:rPr lang="it-IT"/>
              <a:pPr>
                <a:defRPr/>
              </a:pPr>
              <a:t>10/03/2015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BE6A3CA-A2C3-4488-B290-B79F3AFB28C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BC13374-57DE-45D6-A66D-A70A6678FD8A}" type="datetimeFigureOut">
              <a:rPr lang="it-IT"/>
              <a:pPr>
                <a:defRPr/>
              </a:pPr>
              <a:t>10/03/2015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71A7B371-CA0D-4F0D-BE1A-ADB899A3E74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04103CA6-9D0E-4571-95DB-1F9FCA45398F}" type="datetimeFigureOut">
              <a:rPr lang="it-IT"/>
              <a:pPr>
                <a:defRPr/>
              </a:pPr>
              <a:t>10/03/2015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0F6D4944-A49D-438E-A172-22CB569CC3E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DDDEF1A-C161-4356-979F-A6285F7334B5}" type="datetimeFigureOut">
              <a:rPr lang="it-IT"/>
              <a:pPr>
                <a:defRPr/>
              </a:pPr>
              <a:t>10/03/2015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FEFE45E2-7A6F-4D63-866A-2B4C3CD737A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CD9E57D-C913-4A82-A17A-3381E2E5979F}" type="datetimeFigureOut">
              <a:rPr lang="it-IT"/>
              <a:pPr>
                <a:defRPr/>
              </a:pPr>
              <a:t>10/03/2015</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B34C3C7A-F05B-4A75-BD5A-969972B8110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6FC598B5-AD14-453B-B68E-FE5F1416A105}" type="datetimeFigureOut">
              <a:rPr lang="it-IT"/>
              <a:pPr>
                <a:defRPr/>
              </a:pPr>
              <a:t>10/03/2015</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D9E6B9F-C4BD-46A2-9B73-A17978FE9B0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EB1EBED-E712-450C-9F31-B4DC462605AB}" type="datetimeFigureOut">
              <a:rPr lang="it-IT"/>
              <a:pPr>
                <a:defRPr/>
              </a:pPr>
              <a:t>10/03/2015</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5372B16F-27A6-478E-907A-645AA831C4F0}"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71D9C69-8D26-4EFE-9263-CEA0493071D8}" type="datetimeFigureOut">
              <a:rPr lang="it-IT"/>
              <a:pPr>
                <a:defRPr/>
              </a:pPr>
              <a:t>10/03/2015</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9AB2745F-BD61-4962-8BE4-D1CB2CBC049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F31C6213-1FCF-48FF-81D2-C3746B8F1BAB}" type="datetimeFigureOut">
              <a:rPr lang="it-IT"/>
              <a:pPr>
                <a:defRPr/>
              </a:pPr>
              <a:t>10/03/2015</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081D2ED-654B-4D0B-92C2-BB250783CFD3}"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2BF38133-F13F-4291-B841-7A396056D8EC}" type="datetimeFigureOut">
              <a:rPr lang="it-IT"/>
              <a:pPr>
                <a:defRPr/>
              </a:pPr>
              <a:t>10/03/2015</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ED1BCFFD-6D55-47D4-8A2A-DAE04E67821B}"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userDrawn="1"/>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Times New Roman" pitchFamily="-28" charset="0"/>
              <a:buNone/>
              <a:defRPr/>
            </a:pPr>
            <a:endParaRPr lang="en-US"/>
          </a:p>
        </p:txBody>
      </p:sp>
      <p:cxnSp>
        <p:nvCxnSpPr>
          <p:cNvPr id="9" name="Connettore 1 8"/>
          <p:cNvCxnSpPr/>
          <p:nvPr userDrawn="1"/>
        </p:nvCxnSpPr>
        <p:spPr>
          <a:xfrm>
            <a:off x="777875" y="6070600"/>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028" name="Immagine 10" descr="marchio 2.jpg"/>
          <p:cNvPicPr>
            <a:picLocks noChangeAspect="1"/>
          </p:cNvPicPr>
          <p:nvPr userDrawn="1"/>
        </p:nvPicPr>
        <p:blipFill>
          <a:blip r:embed="rId13"/>
          <a:srcRect/>
          <a:stretch>
            <a:fillRect/>
          </a:stretch>
        </p:blipFill>
        <p:spPr bwMode="auto">
          <a:xfrm>
            <a:off x="7558088" y="6253163"/>
            <a:ext cx="806450" cy="336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Arial" charset="0"/>
        </a:defRPr>
      </a:lvl2pPr>
      <a:lvl3pPr algn="ctr" defTabSz="457200" rtl="0" fontAlgn="base">
        <a:spcBef>
          <a:spcPct val="0"/>
        </a:spcBef>
        <a:spcAft>
          <a:spcPct val="0"/>
        </a:spcAft>
        <a:defRPr sz="4400">
          <a:solidFill>
            <a:schemeClr val="tx1"/>
          </a:solidFill>
          <a:latin typeface="Arial" charset="0"/>
        </a:defRPr>
      </a:lvl3pPr>
      <a:lvl4pPr algn="ctr" defTabSz="457200" rtl="0" fontAlgn="base">
        <a:spcBef>
          <a:spcPct val="0"/>
        </a:spcBef>
        <a:spcAft>
          <a:spcPct val="0"/>
        </a:spcAft>
        <a:defRPr sz="4400">
          <a:solidFill>
            <a:schemeClr val="tx1"/>
          </a:solidFill>
          <a:latin typeface="Arial" charset="0"/>
        </a:defRPr>
      </a:lvl4pPr>
      <a:lvl5pPr algn="ctr" defTabSz="457200" rtl="0" fontAlgn="base">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asellaDiTesto 4"/>
          <p:cNvSpPr txBox="1">
            <a:spLocks noChangeArrowheads="1"/>
          </p:cNvSpPr>
          <p:nvPr/>
        </p:nvSpPr>
        <p:spPr bwMode="auto">
          <a:xfrm>
            <a:off x="682625" y="1627188"/>
            <a:ext cx="7551738" cy="3567112"/>
          </a:xfrm>
          <a:prstGeom prst="rect">
            <a:avLst/>
          </a:prstGeom>
          <a:noFill/>
          <a:ln w="9525">
            <a:noFill/>
            <a:miter lim="800000"/>
            <a:headEnd/>
            <a:tailEnd/>
          </a:ln>
        </p:spPr>
        <p:txBody>
          <a:bodyPr>
            <a:spAutoFit/>
          </a:bodyPr>
          <a:lstStyle/>
          <a:p>
            <a:r>
              <a:rPr lang="it-IT" sz="2800" dirty="0">
                <a:solidFill>
                  <a:srgbClr val="505150"/>
                </a:solidFill>
              </a:rPr>
              <a:t>Dal </a:t>
            </a:r>
            <a:r>
              <a:rPr lang="it-IT" sz="2800" dirty="0" err="1">
                <a:solidFill>
                  <a:srgbClr val="505150"/>
                </a:solidFill>
              </a:rPr>
              <a:t>Bes</a:t>
            </a:r>
            <a:r>
              <a:rPr lang="it-IT" sz="2800" dirty="0">
                <a:solidFill>
                  <a:srgbClr val="505150"/>
                </a:solidFill>
              </a:rPr>
              <a:t> a </a:t>
            </a:r>
            <a:r>
              <a:rPr lang="it-IT" sz="2800" dirty="0" err="1">
                <a:solidFill>
                  <a:srgbClr val="505150"/>
                </a:solidFill>
              </a:rPr>
              <a:t>UrBes</a:t>
            </a:r>
            <a:endParaRPr lang="it-IT" sz="2800" dirty="0">
              <a:solidFill>
                <a:srgbClr val="505150"/>
              </a:solidFill>
            </a:endParaRPr>
          </a:p>
          <a:p>
            <a:endParaRPr lang="it-IT" sz="2800" dirty="0">
              <a:solidFill>
                <a:srgbClr val="505150"/>
              </a:solidFill>
            </a:endParaRPr>
          </a:p>
          <a:p>
            <a:endParaRPr lang="it-IT" sz="2800" dirty="0">
              <a:solidFill>
                <a:srgbClr val="505150"/>
              </a:solidFill>
            </a:endParaRPr>
          </a:p>
          <a:p>
            <a:endParaRPr lang="it-IT" sz="2200" dirty="0">
              <a:solidFill>
                <a:srgbClr val="505150"/>
              </a:solidFill>
            </a:endParaRPr>
          </a:p>
          <a:p>
            <a:endParaRPr lang="it-IT" sz="2200" dirty="0">
              <a:solidFill>
                <a:srgbClr val="505150"/>
              </a:solidFill>
            </a:endParaRPr>
          </a:p>
          <a:p>
            <a:endParaRPr lang="it-IT" sz="2200" dirty="0">
              <a:solidFill>
                <a:srgbClr val="505150"/>
              </a:solidFill>
            </a:endParaRPr>
          </a:p>
          <a:p>
            <a:r>
              <a:rPr lang="it-IT" dirty="0">
                <a:solidFill>
                  <a:srgbClr val="505150"/>
                </a:solidFill>
              </a:rPr>
              <a:t>Barbara Baldazzi</a:t>
            </a:r>
          </a:p>
          <a:p>
            <a:r>
              <a:rPr lang="it-IT" dirty="0" smtClean="0"/>
              <a:t> </a:t>
            </a:r>
            <a:endParaRPr lang="it-IT" dirty="0"/>
          </a:p>
          <a:p>
            <a:endParaRPr lang="it-IT" dirty="0">
              <a:solidFill>
                <a:srgbClr val="505150"/>
              </a:solidFill>
            </a:endParaRPr>
          </a:p>
          <a:p>
            <a:endParaRPr lang="it-IT" sz="1000" dirty="0">
              <a:solidFill>
                <a:srgbClr val="505150"/>
              </a:solidFill>
            </a:endParaRPr>
          </a:p>
          <a:p>
            <a:r>
              <a:rPr lang="it-IT" sz="1400" dirty="0">
                <a:solidFill>
                  <a:srgbClr val="505150"/>
                </a:solidFill>
              </a:rPr>
              <a:t>Catanzaro, 22 ottobre 2014</a:t>
            </a:r>
          </a:p>
        </p:txBody>
      </p:sp>
      <p:pic>
        <p:nvPicPr>
          <p:cNvPr id="13314" name="Immagine 1" descr="LogoGis2014.jpg"/>
          <p:cNvPicPr>
            <a:picLocks noChangeAspect="1"/>
          </p:cNvPicPr>
          <p:nvPr/>
        </p:nvPicPr>
        <p:blipFill>
          <a:blip r:embed="rId2"/>
          <a:srcRect/>
          <a:stretch>
            <a:fillRect/>
          </a:stretch>
        </p:blipFill>
        <p:spPr bwMode="auto">
          <a:xfrm>
            <a:off x="5099050" y="928688"/>
            <a:ext cx="3135313" cy="235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Perché UrBes</a:t>
            </a:r>
          </a:p>
        </p:txBody>
      </p:sp>
      <p:sp>
        <p:nvSpPr>
          <p:cNvPr id="6" name="CasellaDiTesto 5"/>
          <p:cNvSpPr txBox="1"/>
          <p:nvPr/>
        </p:nvSpPr>
        <p:spPr>
          <a:xfrm>
            <a:off x="682625" y="1401763"/>
            <a:ext cx="7643813" cy="4486275"/>
          </a:xfrm>
          <a:prstGeom prst="rect">
            <a:avLst/>
          </a:prstGeom>
          <a:noFill/>
        </p:spPr>
        <p:txBody>
          <a:bodyPr>
            <a:spAutoFit/>
          </a:bodyPr>
          <a:lstStyle/>
          <a:p>
            <a:r>
              <a:rPr lang="it-IT">
                <a:solidFill>
                  <a:srgbClr val="7F142A"/>
                </a:solidFill>
              </a:rPr>
              <a:t>Declinare a livello locale</a:t>
            </a:r>
            <a:r>
              <a:rPr lang="it-IT">
                <a:solidFill>
                  <a:srgbClr val="505150"/>
                </a:solidFill>
              </a:rPr>
              <a:t> (provincia, Area Metropolitana, Comune capoluogo?) il Bes</a:t>
            </a:r>
          </a:p>
          <a:p>
            <a:endParaRPr lang="it-IT">
              <a:solidFill>
                <a:srgbClr val="505150"/>
              </a:solidFill>
            </a:endParaRPr>
          </a:p>
          <a:p>
            <a:r>
              <a:rPr lang="it-IT">
                <a:solidFill>
                  <a:srgbClr val="505150"/>
                </a:solidFill>
              </a:rPr>
              <a:t>Misurare il bes a livello territoriale </a:t>
            </a:r>
            <a:r>
              <a:rPr lang="it-IT">
                <a:solidFill>
                  <a:srgbClr val="7F142A"/>
                </a:solidFill>
              </a:rPr>
              <a:t>integrando le misure valide a livello nazionale con altre rispondenti alle esigenze informative locali</a:t>
            </a:r>
            <a:r>
              <a:rPr lang="it-IT">
                <a:solidFill>
                  <a:srgbClr val="505150"/>
                </a:solidFill>
              </a:rPr>
              <a:t> </a:t>
            </a:r>
          </a:p>
          <a:p>
            <a:endParaRPr lang="it-IT">
              <a:solidFill>
                <a:srgbClr val="505150"/>
              </a:solidFill>
            </a:endParaRPr>
          </a:p>
          <a:p>
            <a:r>
              <a:rPr lang="it-IT">
                <a:solidFill>
                  <a:srgbClr val="7F142A"/>
                </a:solidFill>
              </a:rPr>
              <a:t>Descrivere l’Italia delle città</a:t>
            </a:r>
            <a:r>
              <a:rPr lang="it-IT">
                <a:solidFill>
                  <a:srgbClr val="505150"/>
                </a:solidFill>
              </a:rPr>
              <a:t> con una rendicontazione periodica sullo “stato della città”</a:t>
            </a:r>
          </a:p>
          <a:p>
            <a:endParaRPr lang="it-IT">
              <a:solidFill>
                <a:srgbClr val="505150"/>
              </a:solidFill>
            </a:endParaRPr>
          </a:p>
          <a:p>
            <a:r>
              <a:rPr lang="it-IT">
                <a:solidFill>
                  <a:srgbClr val="505150"/>
                </a:solidFill>
              </a:rPr>
              <a:t>Promuovere </a:t>
            </a:r>
            <a:r>
              <a:rPr lang="it-IT">
                <a:solidFill>
                  <a:srgbClr val="7F142A"/>
                </a:solidFill>
              </a:rPr>
              <a:t>lo sviluppo di esperienze di partecipazione e di democrazia locale</a:t>
            </a:r>
            <a:r>
              <a:rPr lang="it-IT">
                <a:solidFill>
                  <a:srgbClr val="505150"/>
                </a:solidFill>
              </a:rPr>
              <a:t> consentendo ai cittadini di valutare i risultati dell’azione di governo della città</a:t>
            </a:r>
          </a:p>
          <a:p>
            <a:endParaRPr lang="it-IT">
              <a:solidFill>
                <a:srgbClr val="505150"/>
              </a:solidFill>
            </a:endParaRPr>
          </a:p>
          <a:p>
            <a:r>
              <a:rPr lang="it-IT">
                <a:solidFill>
                  <a:srgbClr val="7F142A"/>
                </a:solidFill>
              </a:rPr>
              <a:t>Processo partecipativo unico nella tradizione della misurazione statistica</a:t>
            </a:r>
            <a:r>
              <a:rPr lang="it-IT">
                <a:solidFill>
                  <a:srgbClr val="505150"/>
                </a:solidFill>
              </a:rPr>
              <a:t>: sperimentare un metodo di lavoro cooperativo tra Istat e Uffici di statistica del Sistan sul territorio</a:t>
            </a:r>
          </a:p>
        </p:txBody>
      </p:sp>
      <p:pic>
        <p:nvPicPr>
          <p:cNvPr id="56324"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56325"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Il progetto UrBes</a:t>
            </a:r>
          </a:p>
        </p:txBody>
      </p:sp>
      <p:sp>
        <p:nvSpPr>
          <p:cNvPr id="6" name="CasellaDiTesto 5"/>
          <p:cNvSpPr txBox="1"/>
          <p:nvPr/>
        </p:nvSpPr>
        <p:spPr>
          <a:xfrm>
            <a:off x="682625" y="1825625"/>
            <a:ext cx="7643813" cy="4486275"/>
          </a:xfrm>
          <a:prstGeom prst="rect">
            <a:avLst/>
          </a:prstGeom>
          <a:noFill/>
        </p:spPr>
        <p:txBody>
          <a:bodyPr>
            <a:spAutoFit/>
          </a:bodyPr>
          <a:lstStyle/>
          <a:p>
            <a:r>
              <a:rPr lang="it-IT">
                <a:solidFill>
                  <a:srgbClr val="505150"/>
                </a:solidFill>
              </a:rPr>
              <a:t>Nasce nel 2012 come una rete di città metropolitane per la sperimentazione e il confronto di indicatori di benessere </a:t>
            </a:r>
            <a:r>
              <a:rPr lang="it-IT" i="1">
                <a:solidFill>
                  <a:srgbClr val="505150"/>
                </a:solidFill>
              </a:rPr>
              <a:t>urbano</a:t>
            </a:r>
            <a:r>
              <a:rPr lang="it-IT">
                <a:solidFill>
                  <a:srgbClr val="505150"/>
                </a:solidFill>
              </a:rPr>
              <a:t> equo e sostenibile, promossa da Istat e ANCI:</a:t>
            </a:r>
          </a:p>
          <a:p>
            <a:endParaRPr lang="it-IT">
              <a:solidFill>
                <a:srgbClr val="505150"/>
              </a:solidFill>
            </a:endParaRPr>
          </a:p>
          <a:p>
            <a:pPr>
              <a:buFontTx/>
              <a:buChar char="•"/>
            </a:pPr>
            <a:r>
              <a:rPr lang="it-IT" i="1">
                <a:solidFill>
                  <a:srgbClr val="505150"/>
                </a:solidFill>
              </a:rPr>
              <a:t>Lettera del 12 febbraio 2012 del Presidente Istat</a:t>
            </a:r>
            <a:r>
              <a:rPr lang="it-IT">
                <a:solidFill>
                  <a:srgbClr val="505150"/>
                </a:solidFill>
              </a:rPr>
              <a:t> ai Sindaci dei Comuni delle aree metropolitane e di Roma Capitale</a:t>
            </a:r>
          </a:p>
          <a:p>
            <a:pPr>
              <a:buFontTx/>
              <a:buChar char="•"/>
            </a:pPr>
            <a:endParaRPr lang="it-IT" altLang="zh-CN">
              <a:solidFill>
                <a:srgbClr val="505150"/>
              </a:solidFill>
              <a:ea typeface="宋体" charset="-122"/>
            </a:endParaRPr>
          </a:p>
          <a:p>
            <a:pPr>
              <a:buFontTx/>
              <a:buChar char="•"/>
            </a:pPr>
            <a:r>
              <a:rPr lang="it-IT">
                <a:solidFill>
                  <a:srgbClr val="505150"/>
                </a:solidFill>
              </a:rPr>
              <a:t>Fa riferimento alla </a:t>
            </a:r>
            <a:r>
              <a:rPr lang="it-IT" i="1">
                <a:solidFill>
                  <a:srgbClr val="505150"/>
                </a:solidFill>
              </a:rPr>
              <a:t>proposta del Comune di Bologna e di Laboratorio Urbano</a:t>
            </a:r>
            <a:r>
              <a:rPr lang="it-IT">
                <a:solidFill>
                  <a:srgbClr val="505150"/>
                </a:solidFill>
              </a:rPr>
              <a:t> di creare una rete di città metropolitane per la sperimentazione e il confronto di indicatori di benessere urbano equo e sostenibile (</a:t>
            </a:r>
            <a:r>
              <a:rPr lang="it-IT" i="1">
                <a:solidFill>
                  <a:srgbClr val="505150"/>
                </a:solidFill>
              </a:rPr>
              <a:t>UrBes</a:t>
            </a:r>
            <a:r>
              <a:rPr lang="it-IT">
                <a:solidFill>
                  <a:srgbClr val="505150"/>
                </a:solidFill>
              </a:rPr>
              <a:t>)</a:t>
            </a:r>
          </a:p>
          <a:p>
            <a:pPr>
              <a:buFontTx/>
              <a:buChar char="•"/>
            </a:pPr>
            <a:endParaRPr lang="it-IT" altLang="zh-CN">
              <a:solidFill>
                <a:srgbClr val="505150"/>
              </a:solidFill>
              <a:ea typeface="宋体" charset="-122"/>
            </a:endParaRPr>
          </a:p>
          <a:p>
            <a:pPr>
              <a:buFontTx/>
              <a:buChar char="•"/>
            </a:pPr>
            <a:r>
              <a:rPr lang="it-IT">
                <a:solidFill>
                  <a:srgbClr val="505150"/>
                </a:solidFill>
              </a:rPr>
              <a:t>Si configura come una declinazione territoriale del Progetto Bes, incentrata sul ruolo delle città e dei sistemi urbani (altro progetto territoriale è quello del Bes delle Province condotto in collaborazione con Provincia di Pesaro e Urbino e CUSPI)</a:t>
            </a:r>
            <a:endParaRPr lang="it-IT" altLang="zh-CN">
              <a:solidFill>
                <a:srgbClr val="505150"/>
              </a:solidFill>
              <a:ea typeface="宋体" charset="-122"/>
            </a:endParaRPr>
          </a:p>
          <a:p>
            <a:endParaRPr lang="it-IT" altLang="zh-CN">
              <a:solidFill>
                <a:srgbClr val="505150"/>
              </a:solidFill>
              <a:ea typeface="宋体" charset="-122"/>
            </a:endParaRPr>
          </a:p>
        </p:txBody>
      </p:sp>
      <p:pic>
        <p:nvPicPr>
          <p:cNvPr id="53252"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53253"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Primi passi di UrBes</a:t>
            </a:r>
          </a:p>
        </p:txBody>
      </p:sp>
      <p:sp>
        <p:nvSpPr>
          <p:cNvPr id="6" name="CasellaDiTesto 5"/>
          <p:cNvSpPr txBox="1"/>
          <p:nvPr/>
        </p:nvSpPr>
        <p:spPr>
          <a:xfrm>
            <a:off x="682625" y="1533525"/>
            <a:ext cx="7643813" cy="4211638"/>
          </a:xfrm>
          <a:prstGeom prst="rect">
            <a:avLst/>
          </a:prstGeom>
          <a:noFill/>
        </p:spPr>
        <p:txBody>
          <a:bodyPr>
            <a:spAutoFit/>
          </a:bodyPr>
          <a:lstStyle/>
          <a:p>
            <a:r>
              <a:rPr lang="it-IT">
                <a:solidFill>
                  <a:srgbClr val="7F142A"/>
                </a:solidFill>
              </a:rPr>
              <a:t>Ampia adesione dei Sindaci</a:t>
            </a:r>
            <a:r>
              <a:rPr lang="it-IT">
                <a:solidFill>
                  <a:srgbClr val="505150"/>
                </a:solidFill>
              </a:rPr>
              <a:t> delle città metropolitane.</a:t>
            </a:r>
          </a:p>
          <a:p>
            <a:endParaRPr lang="it-IT">
              <a:solidFill>
                <a:srgbClr val="505150"/>
              </a:solidFill>
            </a:endParaRPr>
          </a:p>
          <a:p>
            <a:r>
              <a:rPr lang="it-IT">
                <a:solidFill>
                  <a:srgbClr val="7F142A"/>
                </a:solidFill>
              </a:rPr>
              <a:t>Ulteriore coinvolgimento di alcuni Comuni capoluogo</a:t>
            </a:r>
            <a:r>
              <a:rPr lang="it-IT">
                <a:solidFill>
                  <a:srgbClr val="505150"/>
                </a:solidFill>
              </a:rPr>
              <a:t> di provincia ma non di area metropolitana, che hanno manifestato uno specifico interesse</a:t>
            </a:r>
          </a:p>
          <a:p>
            <a:endParaRPr lang="it-IT">
              <a:solidFill>
                <a:srgbClr val="505150"/>
              </a:solidFill>
            </a:endParaRPr>
          </a:p>
          <a:p>
            <a:r>
              <a:rPr lang="it-IT">
                <a:solidFill>
                  <a:srgbClr val="505150"/>
                </a:solidFill>
              </a:rPr>
              <a:t>Dopo il varo degli indicatori del Bes (22 giugno 2012), otto Comuni svolgono una ricognizione su quelli disponibili a livello locale (provinciale/comunale) </a:t>
            </a:r>
          </a:p>
          <a:p>
            <a:endParaRPr lang="it-IT">
              <a:solidFill>
                <a:srgbClr val="505150"/>
              </a:solidFill>
            </a:endParaRPr>
          </a:p>
          <a:p>
            <a:r>
              <a:rPr lang="it-IT">
                <a:solidFill>
                  <a:srgbClr val="7F142A"/>
                </a:solidFill>
              </a:rPr>
              <a:t>Dibattito sul livello territoriale possibile e opportuno degli indicatori e sulle strategie per colmare i vuoti informativi </a:t>
            </a:r>
          </a:p>
          <a:p>
            <a:endParaRPr lang="it-IT">
              <a:solidFill>
                <a:srgbClr val="7F142A"/>
              </a:solidFill>
            </a:endParaRPr>
          </a:p>
          <a:p>
            <a:r>
              <a:rPr lang="it-IT">
                <a:solidFill>
                  <a:srgbClr val="505150"/>
                </a:solidFill>
              </a:rPr>
              <a:t>Alcuni Comuni (Bo, Ge, Ve, Mi) attivano </a:t>
            </a:r>
            <a:r>
              <a:rPr lang="it-IT">
                <a:solidFill>
                  <a:srgbClr val="7F142A"/>
                </a:solidFill>
              </a:rPr>
              <a:t>processi di consultazione dei cittadini</a:t>
            </a:r>
            <a:r>
              <a:rPr lang="it-IT">
                <a:solidFill>
                  <a:srgbClr val="505150"/>
                </a:solidFill>
              </a:rPr>
              <a:t>, indirizzati a specifici segmenti della popolazione, dedicati in particolare alla valutazione dei domini più rilevanti per il Bes</a:t>
            </a:r>
            <a:endParaRPr lang="it-IT" altLang="zh-CN">
              <a:solidFill>
                <a:srgbClr val="505150"/>
              </a:solidFill>
              <a:ea typeface="宋体" charset="-122"/>
            </a:endParaRPr>
          </a:p>
        </p:txBody>
      </p:sp>
      <p:pic>
        <p:nvPicPr>
          <p:cNvPr id="54276"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54277"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asellaDiTesto 4"/>
          <p:cNvSpPr txBox="1">
            <a:spLocks noChangeArrowheads="1"/>
          </p:cNvSpPr>
          <p:nvPr/>
        </p:nvSpPr>
        <p:spPr bwMode="auto">
          <a:xfrm>
            <a:off x="682625" y="593725"/>
            <a:ext cx="7537450" cy="822325"/>
          </a:xfrm>
          <a:prstGeom prst="rect">
            <a:avLst/>
          </a:prstGeom>
          <a:noFill/>
          <a:ln w="9525">
            <a:noFill/>
            <a:miter lim="800000"/>
            <a:headEnd/>
            <a:tailEnd/>
          </a:ln>
        </p:spPr>
        <p:txBody>
          <a:bodyPr>
            <a:spAutoFit/>
          </a:bodyPr>
          <a:lstStyle/>
          <a:p>
            <a:r>
              <a:rPr lang="it-IT" sz="2400">
                <a:solidFill>
                  <a:srgbClr val="505150"/>
                </a:solidFill>
              </a:rPr>
              <a:t>2013: realizzazione del primo </a:t>
            </a:r>
          </a:p>
          <a:p>
            <a:r>
              <a:rPr lang="it-IT" sz="2400">
                <a:solidFill>
                  <a:srgbClr val="505150"/>
                </a:solidFill>
              </a:rPr>
              <a:t>Rapporto UrBes </a:t>
            </a:r>
          </a:p>
        </p:txBody>
      </p:sp>
      <p:sp>
        <p:nvSpPr>
          <p:cNvPr id="6" name="CasellaDiTesto 5"/>
          <p:cNvSpPr txBox="1"/>
          <p:nvPr/>
        </p:nvSpPr>
        <p:spPr>
          <a:xfrm>
            <a:off x="682625" y="1871663"/>
            <a:ext cx="7643813" cy="4486275"/>
          </a:xfrm>
          <a:prstGeom prst="rect">
            <a:avLst/>
          </a:prstGeom>
          <a:noFill/>
        </p:spPr>
        <p:txBody>
          <a:bodyPr>
            <a:spAutoFit/>
          </a:bodyPr>
          <a:lstStyle/>
          <a:p>
            <a:r>
              <a:rPr lang="it-IT" altLang="it-IT">
                <a:solidFill>
                  <a:srgbClr val="505150"/>
                </a:solidFill>
              </a:rPr>
              <a:t>Presentato a </a:t>
            </a:r>
            <a:r>
              <a:rPr lang="it-IT">
                <a:solidFill>
                  <a:srgbClr val="505150"/>
                </a:solidFill>
              </a:rPr>
              <a:t>Pesaro i</a:t>
            </a:r>
            <a:r>
              <a:rPr lang="it-IT" altLang="it-IT">
                <a:solidFill>
                  <a:srgbClr val="505150"/>
                </a:solidFill>
              </a:rPr>
              <a:t>l 15 giugno 2013 </a:t>
            </a:r>
          </a:p>
          <a:p>
            <a:endParaRPr lang="it-IT" altLang="it-IT">
              <a:solidFill>
                <a:srgbClr val="505150"/>
              </a:solidFill>
            </a:endParaRPr>
          </a:p>
          <a:p>
            <a:r>
              <a:rPr lang="it-IT">
                <a:solidFill>
                  <a:srgbClr val="505150"/>
                </a:solidFill>
              </a:rPr>
              <a:t>Un </a:t>
            </a:r>
            <a:r>
              <a:rPr lang="it-IT" b="1">
                <a:solidFill>
                  <a:schemeClr val="accent2"/>
                </a:solidFill>
              </a:rPr>
              <a:t>numero zero</a:t>
            </a:r>
            <a:r>
              <a:rPr lang="it-IT">
                <a:solidFill>
                  <a:srgbClr val="505150"/>
                </a:solidFill>
              </a:rPr>
              <a:t>, utile e necessario per:</a:t>
            </a:r>
          </a:p>
          <a:p>
            <a:endParaRPr lang="it-IT">
              <a:solidFill>
                <a:srgbClr val="505150"/>
              </a:solidFill>
            </a:endParaRPr>
          </a:p>
          <a:p>
            <a:pPr>
              <a:buFontTx/>
              <a:buChar char="•"/>
            </a:pPr>
            <a:r>
              <a:rPr lang="it-IT">
                <a:solidFill>
                  <a:srgbClr val="505150"/>
                </a:solidFill>
              </a:rPr>
              <a:t>innescare una dinamica di incremento della </a:t>
            </a:r>
          </a:p>
          <a:p>
            <a:r>
              <a:rPr lang="it-IT">
                <a:solidFill>
                  <a:srgbClr val="505150"/>
                </a:solidFill>
              </a:rPr>
              <a:t>base informativa a livello centrale e locale</a:t>
            </a:r>
          </a:p>
          <a:p>
            <a:pPr>
              <a:buFontTx/>
              <a:buChar char="•"/>
            </a:pPr>
            <a:endParaRPr lang="it-IT">
              <a:solidFill>
                <a:srgbClr val="505150"/>
              </a:solidFill>
            </a:endParaRPr>
          </a:p>
          <a:p>
            <a:pPr>
              <a:buFontTx/>
              <a:buChar char="•"/>
            </a:pPr>
            <a:r>
              <a:rPr lang="it-IT">
                <a:solidFill>
                  <a:srgbClr val="505150"/>
                </a:solidFill>
              </a:rPr>
              <a:t>alimentare il dibattito e le iniziative di consultazione</a:t>
            </a:r>
          </a:p>
          <a:p>
            <a:pPr>
              <a:buFontTx/>
              <a:buChar char="•"/>
            </a:pPr>
            <a:endParaRPr lang="it-IT">
              <a:solidFill>
                <a:srgbClr val="505150"/>
              </a:solidFill>
            </a:endParaRPr>
          </a:p>
          <a:p>
            <a:pPr>
              <a:buFontTx/>
              <a:buChar char="•"/>
            </a:pPr>
            <a:r>
              <a:rPr lang="it-IT">
                <a:solidFill>
                  <a:srgbClr val="505150"/>
                </a:solidFill>
              </a:rPr>
              <a:t>sperimentare un metodo di lavoro cooperativo tra Istat e Uffici di statistica del Sistan sul territorio</a:t>
            </a:r>
            <a:r>
              <a:rPr lang="it-IT"/>
              <a:t> </a:t>
            </a:r>
          </a:p>
          <a:p>
            <a:pPr>
              <a:buFontTx/>
              <a:buChar char="•"/>
            </a:pPr>
            <a:endParaRPr lang="it-IT"/>
          </a:p>
          <a:p>
            <a:pPr>
              <a:buFontTx/>
              <a:buChar char="•"/>
            </a:pPr>
            <a:r>
              <a:rPr lang="it-IT">
                <a:solidFill>
                  <a:srgbClr val="505150"/>
                </a:solidFill>
              </a:rPr>
              <a:t>Hanno partecipato: Torino – Genova – Milano – Brescia – Venezia – Bologna – Firenze –</a:t>
            </a:r>
            <a:r>
              <a:rPr lang="it-IT"/>
              <a:t> </a:t>
            </a:r>
            <a:r>
              <a:rPr lang="it-IT">
                <a:solidFill>
                  <a:srgbClr val="505150"/>
                </a:solidFill>
              </a:rPr>
              <a:t>Pesaro e Urbino – Roma – Napoli – Bari –</a:t>
            </a:r>
            <a:r>
              <a:rPr lang="it-IT"/>
              <a:t> </a:t>
            </a:r>
            <a:r>
              <a:rPr lang="it-IT">
                <a:solidFill>
                  <a:srgbClr val="505150"/>
                </a:solidFill>
              </a:rPr>
              <a:t>Reggio di Calabria – Palermo – Messina –</a:t>
            </a:r>
            <a:r>
              <a:rPr lang="it-IT"/>
              <a:t> </a:t>
            </a:r>
            <a:r>
              <a:rPr lang="it-IT">
                <a:solidFill>
                  <a:srgbClr val="505150"/>
                </a:solidFill>
              </a:rPr>
              <a:t>Cagliari</a:t>
            </a:r>
          </a:p>
          <a:p>
            <a:pPr>
              <a:buFontTx/>
              <a:buChar char="•"/>
            </a:pPr>
            <a:endParaRPr lang="it-IT"/>
          </a:p>
        </p:txBody>
      </p:sp>
      <p:pic>
        <p:nvPicPr>
          <p:cNvPr id="55300" name="Immagine 8" descr="LogoGis2014.jpg"/>
          <p:cNvPicPr>
            <a:picLocks noChangeAspect="1"/>
          </p:cNvPicPr>
          <p:nvPr/>
        </p:nvPicPr>
        <p:blipFill>
          <a:blip r:embed="rId3"/>
          <a:srcRect/>
          <a:stretch>
            <a:fillRect/>
          </a:stretch>
        </p:blipFill>
        <p:spPr bwMode="auto">
          <a:xfrm>
            <a:off x="682625" y="6194425"/>
            <a:ext cx="660400" cy="496888"/>
          </a:xfrm>
          <a:prstGeom prst="rect">
            <a:avLst/>
          </a:prstGeom>
          <a:noFill/>
          <a:ln w="9525">
            <a:noFill/>
            <a:miter lim="800000"/>
            <a:headEnd/>
            <a:tailEnd/>
          </a:ln>
        </p:spPr>
      </p:pic>
      <p:sp>
        <p:nvSpPr>
          <p:cNvPr id="55301"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pic>
        <p:nvPicPr>
          <p:cNvPr id="55302" name="Picture 6"/>
          <p:cNvPicPr>
            <a:picLocks noChangeAspect="1" noChangeArrowheads="1"/>
          </p:cNvPicPr>
          <p:nvPr/>
        </p:nvPicPr>
        <p:blipFill>
          <a:blip r:embed="rId4"/>
          <a:srcRect/>
          <a:stretch>
            <a:fillRect/>
          </a:stretch>
        </p:blipFill>
        <p:spPr bwMode="auto">
          <a:xfrm>
            <a:off x="6083300" y="593725"/>
            <a:ext cx="2136775" cy="292576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asellaDiTesto 4"/>
          <p:cNvSpPr txBox="1">
            <a:spLocks noChangeArrowheads="1"/>
          </p:cNvSpPr>
          <p:nvPr/>
        </p:nvSpPr>
        <p:spPr bwMode="auto">
          <a:xfrm>
            <a:off x="682625" y="593725"/>
            <a:ext cx="4254500" cy="457200"/>
          </a:xfrm>
          <a:prstGeom prst="rect">
            <a:avLst/>
          </a:prstGeom>
          <a:noFill/>
          <a:ln w="9525">
            <a:noFill/>
            <a:miter lim="800000"/>
            <a:headEnd/>
            <a:tailEnd/>
          </a:ln>
        </p:spPr>
        <p:txBody>
          <a:bodyPr>
            <a:spAutoFit/>
          </a:bodyPr>
          <a:lstStyle/>
          <a:p>
            <a:r>
              <a:rPr lang="it-IT" sz="2400">
                <a:solidFill>
                  <a:srgbClr val="505150"/>
                </a:solidFill>
              </a:rPr>
              <a:t>Caratteristiche di UrBes 2013 </a:t>
            </a:r>
          </a:p>
        </p:txBody>
      </p:sp>
      <p:sp>
        <p:nvSpPr>
          <p:cNvPr id="6" name="CasellaDiTesto 5"/>
          <p:cNvSpPr txBox="1"/>
          <p:nvPr/>
        </p:nvSpPr>
        <p:spPr>
          <a:xfrm>
            <a:off x="682625" y="1806575"/>
            <a:ext cx="7643813" cy="3662363"/>
          </a:xfrm>
          <a:prstGeom prst="rect">
            <a:avLst/>
          </a:prstGeom>
          <a:noFill/>
        </p:spPr>
        <p:txBody>
          <a:bodyPr>
            <a:spAutoFit/>
          </a:bodyPr>
          <a:lstStyle/>
          <a:p>
            <a:endParaRPr lang="it-IT" altLang="it-IT">
              <a:solidFill>
                <a:srgbClr val="505150"/>
              </a:solidFill>
            </a:endParaRPr>
          </a:p>
          <a:p>
            <a:endParaRPr lang="it-IT" altLang="it-IT">
              <a:solidFill>
                <a:srgbClr val="505150"/>
              </a:solidFill>
            </a:endParaRPr>
          </a:p>
          <a:p>
            <a:r>
              <a:rPr lang="it-IT">
                <a:solidFill>
                  <a:srgbClr val="505150"/>
                </a:solidFill>
              </a:rPr>
              <a:t>Una prima analisi dei dati sul </a:t>
            </a:r>
          </a:p>
          <a:p>
            <a:r>
              <a:rPr lang="it-IT">
                <a:solidFill>
                  <a:schemeClr val="accent2"/>
                </a:solidFill>
              </a:rPr>
              <a:t>benessere nelle città</a:t>
            </a:r>
            <a:r>
              <a:rPr lang="it-IT">
                <a:solidFill>
                  <a:srgbClr val="C00000"/>
                </a:solidFill>
              </a:rPr>
              <a:t> </a:t>
            </a:r>
            <a:r>
              <a:rPr lang="it-IT">
                <a:solidFill>
                  <a:srgbClr val="505150"/>
                </a:solidFill>
              </a:rPr>
              <a:t>e presentazione </a:t>
            </a:r>
          </a:p>
          <a:p>
            <a:r>
              <a:rPr lang="it-IT">
                <a:solidFill>
                  <a:srgbClr val="505150"/>
                </a:solidFill>
              </a:rPr>
              <a:t>dei risultati delle consultazioni dei </a:t>
            </a:r>
          </a:p>
          <a:p>
            <a:r>
              <a:rPr lang="it-IT">
                <a:solidFill>
                  <a:srgbClr val="505150"/>
                </a:solidFill>
              </a:rPr>
              <a:t>cittadini in quattro città (Bo, Ge, Mi, Ve)</a:t>
            </a:r>
          </a:p>
          <a:p>
            <a:endParaRPr lang="it-IT">
              <a:solidFill>
                <a:srgbClr val="C00000"/>
              </a:solidFill>
            </a:endParaRPr>
          </a:p>
          <a:p>
            <a:r>
              <a:rPr lang="it-IT">
                <a:solidFill>
                  <a:schemeClr val="accent2"/>
                </a:solidFill>
              </a:rPr>
              <a:t>Formato molto agile (</a:t>
            </a:r>
            <a:r>
              <a:rPr lang="it-IT">
                <a:solidFill>
                  <a:srgbClr val="505150"/>
                </a:solidFill>
              </a:rPr>
              <a:t>solo in </a:t>
            </a:r>
            <a:r>
              <a:rPr lang="it-IT">
                <a:solidFill>
                  <a:schemeClr val="accent2"/>
                </a:solidFill>
              </a:rPr>
              <a:t>formato elettronico)</a:t>
            </a:r>
            <a:r>
              <a:rPr lang="it-IT">
                <a:solidFill>
                  <a:srgbClr val="505150"/>
                </a:solidFill>
              </a:rPr>
              <a:t> per rendere i messaggi del rapporto Urbes fruibili anche da un pubblico non specializzato</a:t>
            </a:r>
          </a:p>
          <a:p>
            <a:endParaRPr lang="it-IT">
              <a:solidFill>
                <a:srgbClr val="505150"/>
              </a:solidFill>
            </a:endParaRPr>
          </a:p>
          <a:p>
            <a:r>
              <a:rPr lang="it-IT">
                <a:solidFill>
                  <a:srgbClr val="505150"/>
                </a:solidFill>
              </a:rPr>
              <a:t>Il nucleo centrale del Rapporto è costituito dai 15 capitoli delle città, nei quali gli Uffici di statistica del comune raccontano il Bes del proprio territorio -&gt; </a:t>
            </a:r>
            <a:r>
              <a:rPr lang="it-IT" b="1">
                <a:solidFill>
                  <a:schemeClr val="accent2"/>
                </a:solidFill>
              </a:rPr>
              <a:t>ciascun territorio ha il proprio Rapporto UrBes</a:t>
            </a:r>
          </a:p>
        </p:txBody>
      </p:sp>
      <p:pic>
        <p:nvPicPr>
          <p:cNvPr id="57348"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57349"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pic>
        <p:nvPicPr>
          <p:cNvPr id="57351" name="Picture 7"/>
          <p:cNvPicPr>
            <a:picLocks noChangeAspect="1" noChangeArrowheads="1"/>
          </p:cNvPicPr>
          <p:nvPr/>
        </p:nvPicPr>
        <p:blipFill>
          <a:blip r:embed="rId3"/>
          <a:srcRect/>
          <a:stretch>
            <a:fillRect/>
          </a:stretch>
        </p:blipFill>
        <p:spPr bwMode="auto">
          <a:xfrm>
            <a:off x="4806950" y="809625"/>
            <a:ext cx="3838575" cy="2471738"/>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asellaDiTesto 4"/>
          <p:cNvSpPr txBox="1">
            <a:spLocks noChangeArrowheads="1"/>
          </p:cNvSpPr>
          <p:nvPr/>
        </p:nvSpPr>
        <p:spPr bwMode="auto">
          <a:xfrm>
            <a:off x="682625" y="593725"/>
            <a:ext cx="4254500" cy="457200"/>
          </a:xfrm>
          <a:prstGeom prst="rect">
            <a:avLst/>
          </a:prstGeom>
          <a:noFill/>
          <a:ln w="9525">
            <a:noFill/>
            <a:miter lim="800000"/>
            <a:headEnd/>
            <a:tailEnd/>
          </a:ln>
        </p:spPr>
        <p:txBody>
          <a:bodyPr>
            <a:spAutoFit/>
          </a:bodyPr>
          <a:lstStyle/>
          <a:p>
            <a:r>
              <a:rPr lang="it-IT" sz="2400">
                <a:solidFill>
                  <a:srgbClr val="505150"/>
                </a:solidFill>
              </a:rPr>
              <a:t>Caratteristiche di UrBes 2013 </a:t>
            </a:r>
          </a:p>
        </p:txBody>
      </p:sp>
      <p:sp>
        <p:nvSpPr>
          <p:cNvPr id="6" name="CasellaDiTesto 5"/>
          <p:cNvSpPr txBox="1"/>
          <p:nvPr/>
        </p:nvSpPr>
        <p:spPr>
          <a:xfrm>
            <a:off x="682625" y="1733550"/>
            <a:ext cx="7643813" cy="3937000"/>
          </a:xfrm>
          <a:prstGeom prst="rect">
            <a:avLst/>
          </a:prstGeom>
          <a:noFill/>
        </p:spPr>
        <p:txBody>
          <a:bodyPr>
            <a:spAutoFit/>
          </a:bodyPr>
          <a:lstStyle/>
          <a:p>
            <a:r>
              <a:rPr lang="it-IT">
                <a:solidFill>
                  <a:srgbClr val="505150"/>
                </a:solidFill>
              </a:rPr>
              <a:t>Filo conduttore delle analisi: </a:t>
            </a:r>
          </a:p>
          <a:p>
            <a:r>
              <a:rPr lang="it-IT">
                <a:solidFill>
                  <a:srgbClr val="505150"/>
                </a:solidFill>
              </a:rPr>
              <a:t>il percorso dei territori in direzione </a:t>
            </a:r>
          </a:p>
          <a:p>
            <a:r>
              <a:rPr lang="it-IT">
                <a:solidFill>
                  <a:srgbClr val="505150"/>
                </a:solidFill>
              </a:rPr>
              <a:t>degli obiettivi del Bes, i punti di forza </a:t>
            </a:r>
          </a:p>
          <a:p>
            <a:r>
              <a:rPr lang="it-IT">
                <a:solidFill>
                  <a:srgbClr val="505150"/>
                </a:solidFill>
              </a:rPr>
              <a:t>e gli spazi di miglioramento che </a:t>
            </a:r>
          </a:p>
          <a:p>
            <a:r>
              <a:rPr lang="it-IT">
                <a:solidFill>
                  <a:srgbClr val="505150"/>
                </a:solidFill>
              </a:rPr>
              <a:t>ogni territorio deve affrontare</a:t>
            </a:r>
          </a:p>
          <a:p>
            <a:endParaRPr lang="it-IT">
              <a:solidFill>
                <a:srgbClr val="505150"/>
              </a:solidFill>
            </a:endParaRPr>
          </a:p>
          <a:p>
            <a:r>
              <a:rPr lang="it-IT">
                <a:solidFill>
                  <a:srgbClr val="505150"/>
                </a:solidFill>
              </a:rPr>
              <a:t>La base informativa è costituita </a:t>
            </a:r>
          </a:p>
          <a:p>
            <a:r>
              <a:rPr lang="it-IT">
                <a:solidFill>
                  <a:srgbClr val="505150"/>
                </a:solidFill>
              </a:rPr>
              <a:t>da un set di indicatori (</a:t>
            </a:r>
            <a:r>
              <a:rPr lang="it-IT">
                <a:solidFill>
                  <a:srgbClr val="7F142A"/>
                </a:solidFill>
              </a:rPr>
              <a:t>26 indicatori</a:t>
            </a:r>
            <a:r>
              <a:rPr lang="it-IT">
                <a:solidFill>
                  <a:srgbClr val="505150"/>
                </a:solidFill>
              </a:rPr>
              <a:t>) comuni a tutte le città forniti dall’Istat, con la possibilità per ciascun ente di aggiungere indicatori locali per approfondire alcuni temi</a:t>
            </a:r>
          </a:p>
          <a:p>
            <a:endParaRPr lang="it-IT">
              <a:solidFill>
                <a:srgbClr val="505150"/>
              </a:solidFill>
            </a:endParaRPr>
          </a:p>
          <a:p>
            <a:endParaRPr lang="it-IT">
              <a:solidFill>
                <a:srgbClr val="505150"/>
              </a:solidFill>
            </a:endParaRPr>
          </a:p>
          <a:p>
            <a:r>
              <a:rPr lang="it-IT" b="1">
                <a:solidFill>
                  <a:srgbClr val="505150"/>
                </a:solidFill>
              </a:rPr>
              <a:t>E’ il </a:t>
            </a:r>
            <a:r>
              <a:rPr lang="it-IT" b="1">
                <a:solidFill>
                  <a:srgbClr val="7F142A"/>
                </a:solidFill>
              </a:rPr>
              <a:t>Rapporto della rete che Comuni</a:t>
            </a:r>
            <a:r>
              <a:rPr lang="it-IT" b="1">
                <a:solidFill>
                  <a:srgbClr val="505150"/>
                </a:solidFill>
              </a:rPr>
              <a:t> </a:t>
            </a:r>
            <a:r>
              <a:rPr lang="it-IT" b="1">
                <a:solidFill>
                  <a:srgbClr val="7F142A"/>
                </a:solidFill>
              </a:rPr>
              <a:t>e Città Metropolitane</a:t>
            </a:r>
            <a:r>
              <a:rPr lang="it-IT" b="1">
                <a:solidFill>
                  <a:srgbClr val="505150"/>
                </a:solidFill>
              </a:rPr>
              <a:t> costituiscono in materia di Bes con il supporto dell’Istat</a:t>
            </a:r>
            <a:r>
              <a:rPr lang="it-IT"/>
              <a:t>   </a:t>
            </a:r>
          </a:p>
        </p:txBody>
      </p:sp>
      <p:pic>
        <p:nvPicPr>
          <p:cNvPr id="58372"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58373"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pic>
        <p:nvPicPr>
          <p:cNvPr id="58376" name="Picture 8"/>
          <p:cNvPicPr>
            <a:picLocks noChangeAspect="1" noChangeArrowheads="1"/>
          </p:cNvPicPr>
          <p:nvPr/>
        </p:nvPicPr>
        <p:blipFill>
          <a:blip r:embed="rId3"/>
          <a:srcRect/>
          <a:stretch>
            <a:fillRect/>
          </a:stretch>
        </p:blipFill>
        <p:spPr bwMode="auto">
          <a:xfrm>
            <a:off x="4937125" y="593725"/>
            <a:ext cx="3805238" cy="2674938"/>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asellaDiTesto 4"/>
          <p:cNvSpPr txBox="1">
            <a:spLocks noChangeArrowheads="1"/>
          </p:cNvSpPr>
          <p:nvPr/>
        </p:nvSpPr>
        <p:spPr bwMode="auto">
          <a:xfrm>
            <a:off x="682625" y="593725"/>
            <a:ext cx="7643813" cy="1187450"/>
          </a:xfrm>
          <a:prstGeom prst="rect">
            <a:avLst/>
          </a:prstGeom>
          <a:noFill/>
          <a:ln w="9525">
            <a:noFill/>
            <a:miter lim="800000"/>
            <a:headEnd/>
            <a:tailEnd/>
          </a:ln>
        </p:spPr>
        <p:txBody>
          <a:bodyPr>
            <a:spAutoFit/>
          </a:bodyPr>
          <a:lstStyle/>
          <a:p>
            <a:r>
              <a:rPr lang="it-IT" sz="2400">
                <a:solidFill>
                  <a:srgbClr val="505150"/>
                </a:solidFill>
              </a:rPr>
              <a:t>Workshop  - “Idee e progetti per il futuro di Urbes e Smart cities” (CNEL, Roma - 29 nov. 2013)</a:t>
            </a:r>
          </a:p>
          <a:p>
            <a:endParaRPr lang="it-IT" sz="2400">
              <a:solidFill>
                <a:srgbClr val="505150"/>
              </a:solidFill>
            </a:endParaRPr>
          </a:p>
        </p:txBody>
      </p:sp>
      <p:pic>
        <p:nvPicPr>
          <p:cNvPr id="59396" name="Immagine 8" descr="LogoGis2014.jpg"/>
          <p:cNvPicPr>
            <a:picLocks noChangeAspect="1"/>
          </p:cNvPicPr>
          <p:nvPr/>
        </p:nvPicPr>
        <p:blipFill>
          <a:blip r:embed="rId3"/>
          <a:srcRect/>
          <a:stretch>
            <a:fillRect/>
          </a:stretch>
        </p:blipFill>
        <p:spPr bwMode="auto">
          <a:xfrm>
            <a:off x="682625" y="6194425"/>
            <a:ext cx="660400" cy="496888"/>
          </a:xfrm>
          <a:prstGeom prst="rect">
            <a:avLst/>
          </a:prstGeom>
          <a:noFill/>
          <a:ln w="9525">
            <a:noFill/>
            <a:miter lim="800000"/>
            <a:headEnd/>
            <a:tailEnd/>
          </a:ln>
        </p:spPr>
      </p:pic>
      <p:sp>
        <p:nvSpPr>
          <p:cNvPr id="59397"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
        <p:nvSpPr>
          <p:cNvPr id="59399" name="CasellaDiTesto 4"/>
          <p:cNvSpPr txBox="1">
            <a:spLocks noChangeArrowheads="1"/>
          </p:cNvSpPr>
          <p:nvPr/>
        </p:nvSpPr>
        <p:spPr bwMode="auto">
          <a:xfrm>
            <a:off x="682625" y="2035175"/>
            <a:ext cx="7643813" cy="3937000"/>
          </a:xfrm>
          <a:prstGeom prst="rect">
            <a:avLst/>
          </a:prstGeom>
          <a:noFill/>
          <a:ln w="9525">
            <a:noFill/>
            <a:miter lim="800000"/>
            <a:headEnd/>
            <a:tailEnd/>
          </a:ln>
        </p:spPr>
        <p:txBody>
          <a:bodyPr>
            <a:spAutoFit/>
          </a:bodyPr>
          <a:lstStyle/>
          <a:p>
            <a:pPr marL="342900" indent="-342900" algn="just"/>
            <a:r>
              <a:rPr lang="it-IT">
                <a:solidFill>
                  <a:srgbClr val="505150"/>
                </a:solidFill>
              </a:rPr>
              <a:t>Principali temi dibattuti: </a:t>
            </a:r>
          </a:p>
          <a:p>
            <a:pPr marL="342900" indent="-342900" algn="just"/>
            <a:endParaRPr lang="it-IT">
              <a:solidFill>
                <a:srgbClr val="505150"/>
              </a:solidFill>
            </a:endParaRPr>
          </a:p>
          <a:p>
            <a:pPr marL="342900" indent="-342900">
              <a:buFontTx/>
              <a:buChar char="•"/>
            </a:pPr>
            <a:r>
              <a:rPr lang="it-IT">
                <a:solidFill>
                  <a:srgbClr val="505150"/>
                </a:solidFill>
              </a:rPr>
              <a:t>la ricerca di un </a:t>
            </a:r>
            <a:r>
              <a:rPr lang="it-IT">
                <a:solidFill>
                  <a:srgbClr val="7F142A"/>
                </a:solidFill>
              </a:rPr>
              <a:t>approccio sempre più specifico da sviluppare per la misurazione del benessere equo e sostenibile nelle città</a:t>
            </a:r>
            <a:r>
              <a:rPr lang="it-IT">
                <a:solidFill>
                  <a:srgbClr val="505150"/>
                </a:solidFill>
              </a:rPr>
              <a:t> </a:t>
            </a:r>
          </a:p>
          <a:p>
            <a:pPr marL="342900" indent="-342900" algn="just">
              <a:buFontTx/>
              <a:buChar char="•"/>
            </a:pPr>
            <a:endParaRPr lang="it-IT"/>
          </a:p>
          <a:p>
            <a:pPr marL="342900" indent="-342900">
              <a:buFontTx/>
              <a:buChar char="•"/>
            </a:pPr>
            <a:r>
              <a:rPr lang="it-IT">
                <a:solidFill>
                  <a:srgbClr val="505150"/>
                </a:solidFill>
              </a:rPr>
              <a:t>le potenzialità di utilizzo a breve, medio e lungo periodo delle informazioni statistiche disponibili a livello centrale e locale, per produrre più indicatori del Bes urbano </a:t>
            </a:r>
          </a:p>
          <a:p>
            <a:pPr marL="342900" indent="-342900" algn="just"/>
            <a:endParaRPr lang="it-IT">
              <a:solidFill>
                <a:srgbClr val="505150"/>
              </a:solidFill>
            </a:endParaRPr>
          </a:p>
          <a:p>
            <a:pPr marL="342900" indent="-342900" algn="just"/>
            <a:r>
              <a:rPr lang="it-IT">
                <a:solidFill>
                  <a:srgbClr val="505150"/>
                </a:solidFill>
              </a:rPr>
              <a:t>le esperienze territoriali per l’utilizzo di Urbes in vari ambiti: </a:t>
            </a:r>
          </a:p>
          <a:p>
            <a:pPr marL="342900" indent="-342900" algn="just">
              <a:buFontTx/>
              <a:buAutoNum type="alphaLcParenR"/>
            </a:pPr>
            <a:r>
              <a:rPr lang="it-IT">
                <a:solidFill>
                  <a:srgbClr val="505150"/>
                </a:solidFill>
              </a:rPr>
              <a:t>nei </a:t>
            </a:r>
            <a:r>
              <a:rPr lang="it-IT">
                <a:solidFill>
                  <a:srgbClr val="7F142A"/>
                </a:solidFill>
              </a:rPr>
              <a:t>processi di programmazione e valutazione delle politiche urbane</a:t>
            </a:r>
            <a:r>
              <a:rPr lang="it-IT">
                <a:solidFill>
                  <a:srgbClr val="505150"/>
                </a:solidFill>
              </a:rPr>
              <a:t>;</a:t>
            </a:r>
          </a:p>
          <a:p>
            <a:pPr marL="342900" indent="-342900" algn="just">
              <a:buFontTx/>
              <a:buAutoNum type="alphaLcParenR"/>
            </a:pPr>
            <a:r>
              <a:rPr lang="it-IT">
                <a:solidFill>
                  <a:srgbClr val="505150"/>
                </a:solidFill>
              </a:rPr>
              <a:t>nelle </a:t>
            </a:r>
            <a:r>
              <a:rPr lang="it-IT">
                <a:solidFill>
                  <a:srgbClr val="7F142A"/>
                </a:solidFill>
              </a:rPr>
              <a:t>iniziative di consultazione, confronto e dibattito con i cittadini</a:t>
            </a:r>
            <a:r>
              <a:rPr lang="it-IT">
                <a:solidFill>
                  <a:srgbClr val="505150"/>
                </a:solidFill>
              </a:rPr>
              <a:t>; </a:t>
            </a:r>
          </a:p>
          <a:p>
            <a:pPr marL="342900" indent="-342900" algn="just">
              <a:buFontTx/>
              <a:buAutoNum type="alphaLcParenR"/>
            </a:pPr>
            <a:r>
              <a:rPr lang="it-IT">
                <a:solidFill>
                  <a:srgbClr val="505150"/>
                </a:solidFill>
              </a:rPr>
              <a:t>nei </a:t>
            </a:r>
            <a:r>
              <a:rPr lang="it-IT">
                <a:solidFill>
                  <a:srgbClr val="7F142A"/>
                </a:solidFill>
              </a:rPr>
              <a:t>progetti Smart City in cui sono impegnate molte amministrazioni comunali</a:t>
            </a:r>
            <a:r>
              <a:rPr lang="it-IT">
                <a:solidFill>
                  <a:srgbClr val="505150"/>
                </a:solidFil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asellaDiTesto 4"/>
          <p:cNvSpPr txBox="1">
            <a:spLocks noChangeArrowheads="1"/>
          </p:cNvSpPr>
          <p:nvPr/>
        </p:nvSpPr>
        <p:spPr bwMode="auto">
          <a:xfrm>
            <a:off x="682625" y="593725"/>
            <a:ext cx="7643813" cy="457200"/>
          </a:xfrm>
          <a:prstGeom prst="rect">
            <a:avLst/>
          </a:prstGeom>
          <a:noFill/>
          <a:ln w="9525">
            <a:noFill/>
            <a:miter lim="800000"/>
            <a:headEnd/>
            <a:tailEnd/>
          </a:ln>
        </p:spPr>
        <p:txBody>
          <a:bodyPr>
            <a:spAutoFit/>
          </a:bodyPr>
          <a:lstStyle/>
          <a:p>
            <a:r>
              <a:rPr lang="it-IT" sz="2400">
                <a:solidFill>
                  <a:srgbClr val="505150"/>
                </a:solidFill>
              </a:rPr>
              <a:t>Sviluppi per UrBes 2014</a:t>
            </a:r>
          </a:p>
        </p:txBody>
      </p:sp>
      <p:pic>
        <p:nvPicPr>
          <p:cNvPr id="60419"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60420"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
        <p:nvSpPr>
          <p:cNvPr id="60421" name="CasellaDiTesto 4"/>
          <p:cNvSpPr txBox="1">
            <a:spLocks noChangeArrowheads="1"/>
          </p:cNvSpPr>
          <p:nvPr/>
        </p:nvSpPr>
        <p:spPr bwMode="auto">
          <a:xfrm>
            <a:off x="682625" y="1520825"/>
            <a:ext cx="7643813" cy="4486275"/>
          </a:xfrm>
          <a:prstGeom prst="rect">
            <a:avLst/>
          </a:prstGeom>
          <a:noFill/>
          <a:ln w="9525">
            <a:noFill/>
            <a:miter lim="800000"/>
            <a:headEnd/>
            <a:tailEnd/>
          </a:ln>
        </p:spPr>
        <p:txBody>
          <a:bodyPr>
            <a:spAutoFit/>
          </a:bodyPr>
          <a:lstStyle/>
          <a:p>
            <a:pPr marL="342900" indent="-342900"/>
            <a:r>
              <a:rPr lang="it-IT">
                <a:solidFill>
                  <a:srgbClr val="505150"/>
                </a:solidFill>
              </a:rPr>
              <a:t>Tra </a:t>
            </a:r>
            <a:r>
              <a:rPr lang="it-IT" i="1">
                <a:solidFill>
                  <a:srgbClr val="505150"/>
                </a:solidFill>
              </a:rPr>
              <a:t>febbraio - marzo 2014</a:t>
            </a:r>
            <a:r>
              <a:rPr lang="it-IT">
                <a:solidFill>
                  <a:srgbClr val="505150"/>
                </a:solidFill>
              </a:rPr>
              <a:t> si è avviata la progettazione operativa di un nuovo set di indicatori più articolato per la misurazione del Bes nelle città affidata ad un nucleo misto Istat/Comuni, a cui hanno partecipato gli uffici di statistica di nove Comuni (Palermo, Bologna, Firenze, Brescia, Reggio Emilia, Prato, Perugia, Terni e Cesena)  </a:t>
            </a:r>
          </a:p>
          <a:p>
            <a:pPr marL="342900" indent="-342900"/>
            <a:r>
              <a:rPr lang="it-IT">
                <a:solidFill>
                  <a:srgbClr val="505150"/>
                </a:solidFill>
              </a:rPr>
              <a:t>	</a:t>
            </a:r>
          </a:p>
          <a:p>
            <a:pPr marL="342900" indent="-342900"/>
            <a:r>
              <a:rPr lang="it-IT">
                <a:solidFill>
                  <a:srgbClr val="505150"/>
                </a:solidFill>
              </a:rPr>
              <a:t>Valutate numerose proposte portate dai partecipanti, alla luce di due ordini di requisiti:</a:t>
            </a:r>
          </a:p>
          <a:p>
            <a:pPr marL="342900" indent="-342900">
              <a:buFontTx/>
              <a:buChar char="•"/>
            </a:pPr>
            <a:r>
              <a:rPr lang="it-IT">
                <a:solidFill>
                  <a:srgbClr val="7F142A"/>
                </a:solidFill>
              </a:rPr>
              <a:t>idoneità a fornire una misura diretta di miglioramento/peggioramento</a:t>
            </a:r>
            <a:r>
              <a:rPr lang="it-IT">
                <a:solidFill>
                  <a:srgbClr val="505150"/>
                </a:solidFill>
              </a:rPr>
              <a:t> per aspetti significativi nella qualità della vita delle città;</a:t>
            </a:r>
          </a:p>
          <a:p>
            <a:pPr marL="342900" indent="-342900">
              <a:buFontTx/>
              <a:buChar char="•"/>
            </a:pPr>
            <a:r>
              <a:rPr lang="it-IT">
                <a:solidFill>
                  <a:srgbClr val="7F142A"/>
                </a:solidFill>
              </a:rPr>
              <a:t>fattibilità e accuratezza necessarie</a:t>
            </a:r>
            <a:r>
              <a:rPr lang="it-IT">
                <a:solidFill>
                  <a:srgbClr val="505150"/>
                </a:solidFill>
              </a:rPr>
              <a:t> per l’utilizzo a fini di comparazione temporale e territoriale. </a:t>
            </a:r>
          </a:p>
          <a:p>
            <a:pPr marL="342900" indent="-342900"/>
            <a:endParaRPr lang="it-IT">
              <a:solidFill>
                <a:srgbClr val="505150"/>
              </a:solidFill>
            </a:endParaRPr>
          </a:p>
          <a:p>
            <a:pPr marL="342900" indent="-342900"/>
            <a:r>
              <a:rPr lang="it-IT">
                <a:solidFill>
                  <a:srgbClr val="505150"/>
                </a:solidFill>
              </a:rPr>
              <a:t>La rilevazione </a:t>
            </a:r>
            <a:r>
              <a:rPr lang="it-IT">
                <a:solidFill>
                  <a:srgbClr val="7F142A"/>
                </a:solidFill>
              </a:rPr>
              <a:t>“Dati ambientali nelle città”</a:t>
            </a:r>
            <a:r>
              <a:rPr lang="it-IT">
                <a:solidFill>
                  <a:srgbClr val="505150"/>
                </a:solidFill>
              </a:rPr>
              <a:t>, ha portato ad arricchire i domini del Bes su Ambiente, Paesaggio e patrimonio culturale, Qualità dei servizi.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asellaDiTesto 4"/>
          <p:cNvSpPr txBox="1">
            <a:spLocks noChangeArrowheads="1"/>
          </p:cNvSpPr>
          <p:nvPr/>
        </p:nvSpPr>
        <p:spPr bwMode="auto">
          <a:xfrm>
            <a:off x="682625" y="593725"/>
            <a:ext cx="7643813" cy="457200"/>
          </a:xfrm>
          <a:prstGeom prst="rect">
            <a:avLst/>
          </a:prstGeom>
          <a:noFill/>
          <a:ln w="9525">
            <a:noFill/>
            <a:miter lim="800000"/>
            <a:headEnd/>
            <a:tailEnd/>
          </a:ln>
        </p:spPr>
        <p:txBody>
          <a:bodyPr>
            <a:spAutoFit/>
          </a:bodyPr>
          <a:lstStyle/>
          <a:p>
            <a:r>
              <a:rPr lang="it-IT" sz="2400">
                <a:solidFill>
                  <a:srgbClr val="505150"/>
                </a:solidFill>
              </a:rPr>
              <a:t>Sviluppi per UrBes 2014</a:t>
            </a:r>
          </a:p>
        </p:txBody>
      </p:sp>
      <p:pic>
        <p:nvPicPr>
          <p:cNvPr id="64515"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64516"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
        <p:nvSpPr>
          <p:cNvPr id="64517" name="CasellaDiTesto 4"/>
          <p:cNvSpPr txBox="1">
            <a:spLocks noChangeArrowheads="1"/>
          </p:cNvSpPr>
          <p:nvPr/>
        </p:nvSpPr>
        <p:spPr bwMode="auto">
          <a:xfrm>
            <a:off x="682625" y="2330450"/>
            <a:ext cx="7643813" cy="3113088"/>
          </a:xfrm>
          <a:prstGeom prst="rect">
            <a:avLst/>
          </a:prstGeom>
          <a:noFill/>
          <a:ln w="9525">
            <a:noFill/>
            <a:miter lim="800000"/>
            <a:headEnd/>
            <a:tailEnd/>
          </a:ln>
        </p:spPr>
        <p:txBody>
          <a:bodyPr>
            <a:spAutoFit/>
          </a:bodyPr>
          <a:lstStyle/>
          <a:p>
            <a:pPr marL="342900" indent="-342900"/>
            <a:r>
              <a:rPr lang="it-IT">
                <a:solidFill>
                  <a:srgbClr val="505150"/>
                </a:solidFill>
              </a:rPr>
              <a:t>Partecipano: Tutte le Città metropolitane - 10 individuate e costituite nelle regioni a statuto ordinario in base alla Legge 7 aprile 2014, n.56 - 4 individuate dalla legislazione regionale in Sicilia e Sardegna  </a:t>
            </a:r>
          </a:p>
          <a:p>
            <a:pPr marL="342900" indent="-342900"/>
            <a:endParaRPr lang="it-IT">
              <a:solidFill>
                <a:srgbClr val="505150"/>
              </a:solidFill>
            </a:endParaRPr>
          </a:p>
          <a:p>
            <a:pPr marL="342900" indent="-342900"/>
            <a:r>
              <a:rPr lang="it-IT">
                <a:solidFill>
                  <a:srgbClr val="505150"/>
                </a:solidFill>
              </a:rPr>
              <a:t>Altri Comuni che hanno già partecipato al primo Rapporto, oppure che hanno manifestato interesse verso il progetto UrBes nei mesi successivi </a:t>
            </a:r>
          </a:p>
          <a:p>
            <a:pPr marL="342900" indent="-342900"/>
            <a:endParaRPr lang="it-IT">
              <a:solidFill>
                <a:srgbClr val="505150"/>
              </a:solidFill>
            </a:endParaRPr>
          </a:p>
          <a:p>
            <a:pPr marL="342900" indent="-342900"/>
            <a:r>
              <a:rPr lang="it-IT">
                <a:solidFill>
                  <a:srgbClr val="505150"/>
                </a:solidFill>
              </a:rPr>
              <a:t>Laboratorio Urbano, centro di ricerca e documentazione sulle città che ha partecipato fin dagli inizi alla promozione del Progetto UrBes</a:t>
            </a:r>
          </a:p>
          <a:p>
            <a:pPr marL="342900" indent="-342900"/>
            <a:endParaRPr lang="it-IT">
              <a:solidFill>
                <a:srgbClr val="505150"/>
              </a:solidFill>
            </a:endParaRPr>
          </a:p>
          <a:p>
            <a:pPr marL="342900" indent="-342900"/>
            <a:r>
              <a:rPr lang="it-IT">
                <a:solidFill>
                  <a:srgbClr val="505150"/>
                </a:solidFill>
              </a:rPr>
              <a:t>Altre espressioni associative del mondo dei Comuni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asellaDiTesto 4"/>
          <p:cNvSpPr txBox="1">
            <a:spLocks noChangeArrowheads="1"/>
          </p:cNvSpPr>
          <p:nvPr/>
        </p:nvSpPr>
        <p:spPr bwMode="auto">
          <a:xfrm>
            <a:off x="682625" y="593725"/>
            <a:ext cx="7643813" cy="457200"/>
          </a:xfrm>
          <a:prstGeom prst="rect">
            <a:avLst/>
          </a:prstGeom>
          <a:noFill/>
          <a:ln w="9525">
            <a:noFill/>
            <a:miter lim="800000"/>
            <a:headEnd/>
            <a:tailEnd/>
          </a:ln>
        </p:spPr>
        <p:txBody>
          <a:bodyPr>
            <a:spAutoFit/>
          </a:bodyPr>
          <a:lstStyle/>
          <a:p>
            <a:r>
              <a:rPr lang="it-IT" sz="2400">
                <a:solidFill>
                  <a:srgbClr val="505150"/>
                </a:solidFill>
              </a:rPr>
              <a:t>Sviluppi per UrBes 2014</a:t>
            </a:r>
          </a:p>
        </p:txBody>
      </p:sp>
      <p:pic>
        <p:nvPicPr>
          <p:cNvPr id="61443"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61444"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
        <p:nvSpPr>
          <p:cNvPr id="61445" name="CasellaDiTesto 4"/>
          <p:cNvSpPr txBox="1">
            <a:spLocks noChangeArrowheads="1"/>
          </p:cNvSpPr>
          <p:nvPr/>
        </p:nvSpPr>
        <p:spPr bwMode="auto">
          <a:xfrm>
            <a:off x="682625" y="2320925"/>
            <a:ext cx="7643813" cy="3113088"/>
          </a:xfrm>
          <a:prstGeom prst="rect">
            <a:avLst/>
          </a:prstGeom>
          <a:noFill/>
          <a:ln w="9525">
            <a:noFill/>
            <a:miter lim="800000"/>
            <a:headEnd/>
            <a:tailEnd/>
          </a:ln>
        </p:spPr>
        <p:txBody>
          <a:bodyPr>
            <a:spAutoFit/>
          </a:bodyPr>
          <a:lstStyle/>
          <a:p>
            <a:pPr marL="342900" indent="-342900"/>
            <a:r>
              <a:rPr lang="it-IT" i="1">
                <a:solidFill>
                  <a:srgbClr val="505150"/>
                </a:solidFill>
              </a:rPr>
              <a:t>Proposta base</a:t>
            </a:r>
            <a:r>
              <a:rPr lang="it-IT">
                <a:solidFill>
                  <a:srgbClr val="505150"/>
                </a:solidFill>
              </a:rPr>
              <a:t>: </a:t>
            </a:r>
            <a:r>
              <a:rPr lang="it-IT" b="1">
                <a:solidFill>
                  <a:srgbClr val="7F142A"/>
                </a:solidFill>
              </a:rPr>
              <a:t>61 indicatori</a:t>
            </a:r>
            <a:r>
              <a:rPr lang="it-IT">
                <a:solidFill>
                  <a:srgbClr val="505150"/>
                </a:solidFill>
              </a:rPr>
              <a:t> di cui di cui </a:t>
            </a:r>
            <a:r>
              <a:rPr lang="it-IT" b="1">
                <a:solidFill>
                  <a:srgbClr val="7F142A"/>
                </a:solidFill>
              </a:rPr>
              <a:t>45 direttamente riferibili agli indicatori nazionali del Bes</a:t>
            </a:r>
            <a:r>
              <a:rPr lang="it-IT">
                <a:solidFill>
                  <a:srgbClr val="505150"/>
                </a:solidFill>
              </a:rPr>
              <a:t> e </a:t>
            </a:r>
            <a:r>
              <a:rPr lang="it-IT" b="1">
                <a:solidFill>
                  <a:srgbClr val="7F142A"/>
                </a:solidFill>
              </a:rPr>
              <a:t>16 nuovi indicatori</a:t>
            </a:r>
            <a:r>
              <a:rPr lang="it-IT">
                <a:solidFill>
                  <a:srgbClr val="505150"/>
                </a:solidFill>
              </a:rPr>
              <a:t> concernenti tematiche e risvolti significativi soprattutto in un’ottica di benessere urbano </a:t>
            </a:r>
          </a:p>
          <a:p>
            <a:pPr marL="342900" indent="-342900"/>
            <a:endParaRPr lang="it-IT">
              <a:solidFill>
                <a:srgbClr val="505150"/>
              </a:solidFill>
            </a:endParaRPr>
          </a:p>
          <a:p>
            <a:pPr marL="342900" indent="-342900"/>
            <a:r>
              <a:rPr lang="it-IT" i="1">
                <a:solidFill>
                  <a:srgbClr val="505150"/>
                </a:solidFill>
              </a:rPr>
              <a:t>Ipotesi allo studio</a:t>
            </a:r>
            <a:r>
              <a:rPr lang="it-IT">
                <a:solidFill>
                  <a:srgbClr val="505150"/>
                </a:solidFill>
              </a:rPr>
              <a:t>: </a:t>
            </a:r>
            <a:r>
              <a:rPr lang="it-IT" b="1">
                <a:solidFill>
                  <a:srgbClr val="7F142A"/>
                </a:solidFill>
              </a:rPr>
              <a:t>circa 20 indicatori</a:t>
            </a:r>
            <a:r>
              <a:rPr lang="it-IT">
                <a:solidFill>
                  <a:srgbClr val="505150"/>
                </a:solidFill>
              </a:rPr>
              <a:t>, difficilmente realizzabili nel breve periodo, ma meritevoli di approfondimento sul piano della fattibilità e/o su quello della pertinenza e rilevanza (ad es: stime ad hoc disaggregate a livello comunale per un indicatore di soddisfazione complessiva per la vita inerente al dominio “Benessere soggettivo”; indicatori comunali di disuguaglianza del reddito sulla base di archivi fiscali ecc..)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asellaDiTesto 4"/>
          <p:cNvSpPr txBox="1">
            <a:spLocks noChangeArrowheads="1"/>
          </p:cNvSpPr>
          <p:nvPr/>
        </p:nvSpPr>
        <p:spPr bwMode="auto">
          <a:xfrm>
            <a:off x="682625" y="593725"/>
            <a:ext cx="7537450" cy="461963"/>
          </a:xfrm>
          <a:prstGeom prst="rect">
            <a:avLst/>
          </a:prstGeom>
          <a:noFill/>
          <a:ln w="9525">
            <a:noFill/>
            <a:miter lim="800000"/>
            <a:headEnd/>
            <a:tailEnd/>
          </a:ln>
        </p:spPr>
        <p:txBody>
          <a:bodyPr>
            <a:spAutoFit/>
          </a:bodyPr>
          <a:lstStyle/>
          <a:p>
            <a:r>
              <a:rPr lang="it-IT" sz="2400">
                <a:solidFill>
                  <a:srgbClr val="404040"/>
                </a:solidFill>
              </a:rPr>
              <a:t>Indice</a:t>
            </a:r>
          </a:p>
        </p:txBody>
      </p:sp>
      <p:sp>
        <p:nvSpPr>
          <p:cNvPr id="14338" name="CasellaDiTesto 5"/>
          <p:cNvSpPr txBox="1">
            <a:spLocks noChangeArrowheads="1"/>
          </p:cNvSpPr>
          <p:nvPr/>
        </p:nvSpPr>
        <p:spPr bwMode="auto">
          <a:xfrm>
            <a:off x="682625" y="2035175"/>
            <a:ext cx="7643813" cy="2838450"/>
          </a:xfrm>
          <a:prstGeom prst="rect">
            <a:avLst/>
          </a:prstGeom>
          <a:noFill/>
          <a:ln w="9525">
            <a:noFill/>
            <a:miter lim="800000"/>
            <a:headEnd/>
            <a:tailEnd/>
          </a:ln>
        </p:spPr>
        <p:txBody>
          <a:bodyPr>
            <a:spAutoFit/>
          </a:bodyPr>
          <a:lstStyle/>
          <a:p>
            <a:pPr marL="342900" indent="-342900">
              <a:buFont typeface="Arial" charset="0"/>
              <a:buAutoNum type="arabicPeriod"/>
            </a:pPr>
            <a:r>
              <a:rPr lang="it-IT">
                <a:solidFill>
                  <a:srgbClr val="505150"/>
                </a:solidFill>
              </a:rPr>
              <a:t>Andare oltre al Pil</a:t>
            </a:r>
          </a:p>
          <a:p>
            <a:pPr marL="342900" indent="-342900">
              <a:buFont typeface="Arial" charset="0"/>
              <a:buAutoNum type="arabicPeriod"/>
            </a:pPr>
            <a:endParaRPr lang="it-IT">
              <a:solidFill>
                <a:srgbClr val="505150"/>
              </a:solidFill>
            </a:endParaRPr>
          </a:p>
          <a:p>
            <a:pPr marL="342900" indent="-342900">
              <a:buFont typeface="Arial" charset="0"/>
              <a:buAutoNum type="arabicPeriod"/>
            </a:pPr>
            <a:r>
              <a:rPr lang="it-IT">
                <a:solidFill>
                  <a:srgbClr val="505150"/>
                </a:solidFill>
              </a:rPr>
              <a:t>Il progetto Bes</a:t>
            </a:r>
          </a:p>
          <a:p>
            <a:pPr marL="342900" indent="-342900">
              <a:buFont typeface="Arial" charset="0"/>
              <a:buAutoNum type="arabicPeriod"/>
            </a:pPr>
            <a:endParaRPr lang="it-IT">
              <a:solidFill>
                <a:srgbClr val="505150"/>
              </a:solidFill>
            </a:endParaRPr>
          </a:p>
          <a:p>
            <a:pPr marL="342900" indent="-342900">
              <a:buFont typeface="Arial" charset="0"/>
              <a:buAutoNum type="arabicPeriod"/>
            </a:pPr>
            <a:r>
              <a:rPr lang="it-IT">
                <a:solidFill>
                  <a:srgbClr val="505150"/>
                </a:solidFill>
              </a:rPr>
              <a:t>Nasce UrBes</a:t>
            </a:r>
          </a:p>
          <a:p>
            <a:pPr marL="342900" indent="-342900">
              <a:buFont typeface="Arial" charset="0"/>
              <a:buAutoNum type="arabicPeriod"/>
            </a:pPr>
            <a:endParaRPr lang="it-IT">
              <a:solidFill>
                <a:srgbClr val="505150"/>
              </a:solidFill>
            </a:endParaRPr>
          </a:p>
          <a:p>
            <a:pPr marL="342900" indent="-342900">
              <a:buFont typeface="Arial" charset="0"/>
              <a:buAutoNum type="arabicPeriod"/>
            </a:pPr>
            <a:r>
              <a:rPr lang="it-IT">
                <a:solidFill>
                  <a:srgbClr val="505150"/>
                </a:solidFill>
              </a:rPr>
              <a:t>A che punto siamo – Rapporto UrBes 2014</a:t>
            </a:r>
          </a:p>
          <a:p>
            <a:pPr marL="342900" indent="-342900">
              <a:buFont typeface="Arial" charset="0"/>
              <a:buAutoNum type="arabicPeriod"/>
            </a:pPr>
            <a:endParaRPr lang="it-IT">
              <a:solidFill>
                <a:srgbClr val="505150"/>
              </a:solidFill>
            </a:endParaRPr>
          </a:p>
          <a:p>
            <a:pPr marL="342900" indent="-342900">
              <a:buFont typeface="Arial" charset="0"/>
              <a:buAutoNum type="arabicPeriod"/>
            </a:pPr>
            <a:r>
              <a:rPr lang="it-IT">
                <a:solidFill>
                  <a:srgbClr val="505150"/>
                </a:solidFill>
              </a:rPr>
              <a:t>Conclusioni</a:t>
            </a:r>
          </a:p>
          <a:p>
            <a:pPr marL="342900" indent="-342900">
              <a:buFont typeface="Arial" charset="0"/>
              <a:buAutoNum type="arabicPeriod"/>
            </a:pPr>
            <a:endParaRPr lang="it-IT">
              <a:solidFill>
                <a:srgbClr val="505150"/>
              </a:solidFill>
            </a:endParaRPr>
          </a:p>
        </p:txBody>
      </p:sp>
      <p:sp>
        <p:nvSpPr>
          <p:cNvPr id="14339"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pic>
        <p:nvPicPr>
          <p:cNvPr id="14340" name="Immagine 8" descr="LogoGis2014.jpg"/>
          <p:cNvPicPr>
            <a:picLocks noChangeAspect="1"/>
          </p:cNvPicPr>
          <p:nvPr/>
        </p:nvPicPr>
        <p:blipFill>
          <a:blip r:embed="rId3"/>
          <a:srcRect/>
          <a:stretch>
            <a:fillRect/>
          </a:stretch>
        </p:blipFill>
        <p:spPr bwMode="auto">
          <a:xfrm>
            <a:off x="682625" y="6194425"/>
            <a:ext cx="660400" cy="496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asellaDiTesto 4"/>
          <p:cNvSpPr txBox="1">
            <a:spLocks noChangeArrowheads="1"/>
          </p:cNvSpPr>
          <p:nvPr/>
        </p:nvSpPr>
        <p:spPr bwMode="auto">
          <a:xfrm>
            <a:off x="682625" y="2035175"/>
            <a:ext cx="7643813" cy="366713"/>
          </a:xfrm>
          <a:prstGeom prst="rect">
            <a:avLst/>
          </a:prstGeom>
          <a:noFill/>
          <a:ln w="9525">
            <a:noFill/>
            <a:miter lim="800000"/>
            <a:headEnd/>
            <a:tailEnd/>
          </a:ln>
        </p:spPr>
        <p:txBody>
          <a:bodyPr>
            <a:spAutoFit/>
          </a:bodyPr>
          <a:lstStyle/>
          <a:p>
            <a:pPr algn="just"/>
            <a:endParaRPr lang="it-IT"/>
          </a:p>
        </p:txBody>
      </p:sp>
      <p:sp>
        <p:nvSpPr>
          <p:cNvPr id="62467" name="CasellaDiTesto 2"/>
          <p:cNvSpPr txBox="1">
            <a:spLocks noChangeArrowheads="1"/>
          </p:cNvSpPr>
          <p:nvPr/>
        </p:nvSpPr>
        <p:spPr bwMode="auto">
          <a:xfrm>
            <a:off x="682625" y="0"/>
            <a:ext cx="7537450" cy="457200"/>
          </a:xfrm>
          <a:prstGeom prst="rect">
            <a:avLst/>
          </a:prstGeom>
          <a:noFill/>
          <a:ln w="9525">
            <a:noFill/>
            <a:miter lim="800000"/>
            <a:headEnd/>
            <a:tailEnd/>
          </a:ln>
        </p:spPr>
        <p:txBody>
          <a:bodyPr>
            <a:spAutoFit/>
          </a:bodyPr>
          <a:lstStyle/>
          <a:p>
            <a:endParaRPr lang="it-IT" sz="2400" b="1">
              <a:solidFill>
                <a:srgbClr val="505150"/>
              </a:solidFill>
            </a:endParaRPr>
          </a:p>
        </p:txBody>
      </p:sp>
      <p:sp>
        <p:nvSpPr>
          <p:cNvPr id="4" name="CasellaDiTesto 3"/>
          <p:cNvSpPr txBox="1"/>
          <p:nvPr/>
        </p:nvSpPr>
        <p:spPr>
          <a:xfrm>
            <a:off x="182563" y="6338888"/>
            <a:ext cx="500062" cy="368300"/>
          </a:xfrm>
          <a:prstGeom prst="rect">
            <a:avLst/>
          </a:prstGeom>
          <a:noFill/>
        </p:spPr>
        <p:txBody>
          <a:bodyPr>
            <a:spAutoFit/>
          </a:bodyPr>
          <a:lstStyle/>
          <a:p>
            <a:pPr algn="r" fontAlgn="auto">
              <a:spcBef>
                <a:spcPts val="0"/>
              </a:spcBef>
              <a:spcAft>
                <a:spcPts val="0"/>
              </a:spcAft>
              <a:defRPr/>
            </a:pPr>
            <a:r>
              <a:rPr lang="it-IT" dirty="0">
                <a:solidFill>
                  <a:schemeClr val="tx1">
                    <a:lumMod val="50000"/>
                    <a:lumOff val="50000"/>
                  </a:schemeClr>
                </a:solidFill>
                <a:latin typeface="+mn-lt"/>
              </a:rPr>
              <a:t>1</a:t>
            </a:r>
          </a:p>
        </p:txBody>
      </p:sp>
      <p:graphicFrame>
        <p:nvGraphicFramePr>
          <p:cNvPr id="62469" name="Group 5"/>
          <p:cNvGraphicFramePr>
            <a:graphicFrameLocks noGrp="1"/>
          </p:cNvGraphicFramePr>
          <p:nvPr>
            <p:extLst>
              <p:ext uri="{D42A27DB-BD31-4B8C-83A1-F6EECF244321}">
                <p14:modId xmlns:p14="http://schemas.microsoft.com/office/powerpoint/2010/main" val="613467432"/>
              </p:ext>
            </p:extLst>
          </p:nvPr>
        </p:nvGraphicFramePr>
        <p:xfrm>
          <a:off x="0" y="-203200"/>
          <a:ext cx="8759953" cy="7437120"/>
        </p:xfrm>
        <a:graphic>
          <a:graphicData uri="http://schemas.openxmlformats.org/drawingml/2006/table">
            <a:tbl>
              <a:tblPr/>
              <a:tblGrid>
                <a:gridCol w="1455430"/>
                <a:gridCol w="1455429"/>
                <a:gridCol w="1459992"/>
                <a:gridCol w="1472159"/>
                <a:gridCol w="1456951"/>
                <a:gridCol w="1459992"/>
              </a:tblGrid>
              <a:tr h="48939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SALUTE</a:t>
                      </a:r>
                      <a:endParaRPr kumimoji="0" lang="it-IT"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ISTRUZIONE</a:t>
                      </a:r>
                      <a:endParaRPr kumimoji="0" lang="it-IT"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LAVORO E CONCILIAZIONE TEMPI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DI VITA</a:t>
                      </a:r>
                      <a:endParaRPr kumimoji="0" lang="it-IT"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BENESSERE ECONOMICO</a:t>
                      </a:r>
                      <a:endParaRPr kumimoji="0" lang="it-IT"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RELAZIONI SOCIALI</a:t>
                      </a:r>
                      <a:endParaRPr kumimoji="0" lang="it-IT"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POLITICA E ISTITUZIONI</a:t>
                      </a:r>
                      <a:endParaRPr kumimoji="0" lang="it-IT"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solidFill>
                      <a:srgbClr val="00FFFF"/>
                    </a:solidFill>
                  </a:tcPr>
                </a:tc>
              </a:tr>
              <a:tr h="21751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w="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w="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dirty="0" smtClean="0">
                          <a:ln>
                            <a:noFill/>
                          </a:ln>
                          <a:solidFill>
                            <a:schemeClr val="tx1"/>
                          </a:solidFill>
                          <a:effectLst/>
                          <a:latin typeface="Arial"/>
                          <a:cs typeface="Times New Roman" pitchFamily="18" charset="0"/>
                        </a:rPr>
                        <a:t> </a:t>
                      </a:r>
                      <a:endParaRPr kumimoji="0" lang="it-IT" sz="1800" b="0" i="0" u="none" strike="noStrike" cap="none" normalizeH="0" baseline="0" dirty="0" smtClean="0">
                        <a:ln>
                          <a:noFill/>
                        </a:ln>
                        <a:solidFill>
                          <a:schemeClr val="tx1"/>
                        </a:solidFill>
                        <a:effectLst/>
                        <a:latin typeface="Arial" charset="0"/>
                      </a:endParaRPr>
                    </a:p>
                  </a:txBody>
                  <a:tcPr anchor="ctr" horzOverflow="overflow">
                    <a:lnL>
                      <a:noFill/>
                    </a:lnL>
                    <a:lnR>
                      <a:noFill/>
                    </a:lnR>
                    <a:lnT w="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w="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w="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Partecipazione elettorale</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a:noFill/>
                    </a:lnB>
                    <a:lnTlToBr>
                      <a:noFill/>
                    </a:lnTlToBr>
                    <a:lnBlToTr>
                      <a:noFill/>
                    </a:lnBlToTr>
                    <a:solidFill>
                      <a:srgbClr val="99CCFF"/>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ASTENSIONISMO ELETT.  PER GENERE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bg1"/>
                          </a:solidFill>
                          <a:effectLst/>
                          <a:latin typeface="Calibri" pitchFamily="34" charset="0"/>
                          <a:cs typeface="Times New Roman" pitchFamily="18" charset="0"/>
                        </a:rPr>
                        <a:t>Speranza di vita</a:t>
                      </a:r>
                      <a:endParaRPr kumimoji="0" lang="it-IT" sz="1000" b="0" i="0" u="none" strike="noStrike" cap="none" normalizeH="0" baseline="0" dirty="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Rappresentanza femminile</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Mortalit</a:t>
                      </a:r>
                      <a:r>
                        <a:rPr kumimoji="0" lang="it-IT" sz="1000" b="1" i="0" u="none" strike="noStrike" cap="none" normalizeH="0" baseline="0" smtClean="0">
                          <a:ln>
                            <a:noFill/>
                          </a:ln>
                          <a:solidFill>
                            <a:schemeClr val="bg1"/>
                          </a:solidFill>
                          <a:effectLst/>
                          <a:latin typeface="Arial"/>
                          <a:cs typeface="Times New Roman" pitchFamily="18" charset="0"/>
                        </a:rPr>
                        <a:t>à</a:t>
                      </a:r>
                      <a:r>
                        <a:rPr kumimoji="0" lang="it-IT" sz="1000" b="1" i="0" u="none" strike="noStrike" cap="none" normalizeH="0" baseline="0" smtClean="0">
                          <a:ln>
                            <a:noFill/>
                          </a:ln>
                          <a:solidFill>
                            <a:schemeClr val="bg1"/>
                          </a:solidFill>
                          <a:effectLst/>
                          <a:latin typeface="Calibri" pitchFamily="34" charset="0"/>
                          <a:cs typeface="Times New Roman" pitchFamily="18" charset="0"/>
                        </a:rPr>
                        <a:t> infantile</a:t>
                      </a:r>
                      <a:r>
                        <a:rPr kumimoji="0" lang="it-IT" sz="1000" b="1" i="0" u="none" strike="noStrike" cap="none" normalizeH="0" baseline="0" smtClean="0">
                          <a:ln>
                            <a:noFill/>
                          </a:ln>
                          <a:solidFill>
                            <a:schemeClr val="tx1"/>
                          </a:solidFill>
                          <a:effectLst/>
                          <a:latin typeface="Calibri" pitchFamily="34" charset="0"/>
                          <a:cs typeface="Times New Roman" pitchFamily="18" charset="0"/>
                        </a:rPr>
                        <a:t> </a:t>
                      </a:r>
                      <a:endParaRPr kumimoji="0" lang="it-IT" sz="1000" b="0" i="0" u="none" strike="noStrike" cap="none" normalizeH="0" baseline="0" smtClean="0">
                        <a:ln>
                          <a:noFill/>
                        </a:ln>
                        <a:solidFill>
                          <a:schemeClr val="tx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Partecipazione scuola infanzia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33"/>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Volontari non profit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B2B2B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Donne negli organi decisionali Comuni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Mortalit</a:t>
                      </a:r>
                      <a:r>
                        <a:rPr kumimoji="0" lang="it-IT" sz="1000" b="1" i="0" u="none" strike="noStrike" cap="none" normalizeH="0" baseline="0" smtClean="0">
                          <a:ln>
                            <a:noFill/>
                          </a:ln>
                          <a:solidFill>
                            <a:schemeClr val="bg1"/>
                          </a:solidFill>
                          <a:effectLst/>
                          <a:latin typeface="Arial"/>
                          <a:cs typeface="Times New Roman" pitchFamily="18" charset="0"/>
                        </a:rPr>
                        <a:t>à</a:t>
                      </a:r>
                      <a:r>
                        <a:rPr kumimoji="0" lang="it-IT" sz="1000" b="1" i="0" u="none" strike="noStrike" cap="none" normalizeH="0" baseline="0" smtClean="0">
                          <a:ln>
                            <a:noFill/>
                          </a:ln>
                          <a:solidFill>
                            <a:schemeClr val="bg1"/>
                          </a:solidFill>
                          <a:effectLst/>
                          <a:latin typeface="Calibri" pitchFamily="34" charset="0"/>
                          <a:cs typeface="Times New Roman" pitchFamily="18" charset="0"/>
                        </a:rPr>
                        <a:t> per incidente</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SCOLARIT</a:t>
                      </a:r>
                      <a:r>
                        <a:rPr kumimoji="0" lang="it-IT" sz="1000" b="0" i="0" u="none" strike="noStrike" cap="none" normalizeH="0" baseline="0" smtClean="0">
                          <a:ln>
                            <a:noFill/>
                          </a:ln>
                          <a:solidFill>
                            <a:schemeClr val="tx1"/>
                          </a:solidFill>
                          <a:effectLst/>
                          <a:latin typeface="Arial"/>
                          <a:cs typeface="Times New Roman" pitchFamily="18" charset="0"/>
                        </a:rPr>
                        <a:t>À’</a:t>
                      </a:r>
                      <a:r>
                        <a:rPr kumimoji="0" lang="it-IT" sz="1000" b="0" i="0" u="none" strike="noStrike" cap="none" normalizeH="0" baseline="0" smtClean="0">
                          <a:ln>
                            <a:noFill/>
                          </a:ln>
                          <a:solidFill>
                            <a:schemeClr val="tx1"/>
                          </a:solidFill>
                          <a:effectLst/>
                          <a:latin typeface="Calibri" pitchFamily="34" charset="0"/>
                          <a:cs typeface="Times New Roman" pitchFamily="18" charset="0"/>
                        </a:rPr>
                        <a:t> SECONDARIA 2° GRADO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33"/>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bg1"/>
                          </a:solidFill>
                          <a:effectLst/>
                          <a:latin typeface="Calibri" pitchFamily="34" charset="0"/>
                          <a:cs typeface="Times New Roman" pitchFamily="18" charset="0"/>
                        </a:rPr>
                        <a:t>Occupazione</a:t>
                      </a:r>
                      <a:endParaRPr kumimoji="0" lang="it-IT" sz="1000" b="0" i="0" u="none" strike="noStrike" cap="none" normalizeH="0" baseline="0" dirty="0" smtClean="0">
                        <a:ln>
                          <a:noFill/>
                        </a:ln>
                        <a:solidFill>
                          <a:schemeClr val="bg1"/>
                        </a:solidFill>
                        <a:effectLst/>
                        <a:latin typeface="Arial" charset="0"/>
                      </a:endParaRP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Reddito disponibile</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Organizzazioni non profit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B2B2B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Et</a:t>
                      </a:r>
                      <a:r>
                        <a:rPr kumimoji="0" lang="it-IT" sz="1000" b="1" i="0" u="none" strike="noStrike" cap="none" normalizeH="0" baseline="0" smtClean="0">
                          <a:ln>
                            <a:noFill/>
                          </a:ln>
                          <a:solidFill>
                            <a:schemeClr val="tx1"/>
                          </a:solidFill>
                          <a:effectLst/>
                          <a:latin typeface="Arial"/>
                          <a:cs typeface="Times New Roman" pitchFamily="18" charset="0"/>
                        </a:rPr>
                        <a:t>à</a:t>
                      </a:r>
                      <a:r>
                        <a:rPr kumimoji="0" lang="it-IT" sz="1000" b="1" i="0" u="none" strike="noStrike" cap="none" normalizeH="0" baseline="0" smtClean="0">
                          <a:ln>
                            <a:noFill/>
                          </a:ln>
                          <a:solidFill>
                            <a:schemeClr val="tx1"/>
                          </a:solidFill>
                          <a:effectLst/>
                          <a:latin typeface="Calibri" pitchFamily="34" charset="0"/>
                          <a:cs typeface="Times New Roman" pitchFamily="18" charset="0"/>
                        </a:rPr>
                        <a:t> rappresentanza</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48939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Mortalit</a:t>
                      </a:r>
                      <a:r>
                        <a:rPr kumimoji="0" lang="it-IT" sz="1000" b="1" i="0" u="none" strike="noStrike" cap="none" normalizeH="0" baseline="0" smtClean="0">
                          <a:ln>
                            <a:noFill/>
                          </a:ln>
                          <a:solidFill>
                            <a:schemeClr val="bg1"/>
                          </a:solidFill>
                          <a:effectLst/>
                          <a:latin typeface="Arial"/>
                          <a:cs typeface="Times New Roman" pitchFamily="18" charset="0"/>
                        </a:rPr>
                        <a:t>à</a:t>
                      </a:r>
                      <a:r>
                        <a:rPr kumimoji="0" lang="it-IT" sz="1000" b="1" i="0" u="none" strike="noStrike" cap="none" normalizeH="0" baseline="0" smtClean="0">
                          <a:ln>
                            <a:noFill/>
                          </a:ln>
                          <a:solidFill>
                            <a:schemeClr val="bg1"/>
                          </a:solidFill>
                          <a:effectLst/>
                          <a:latin typeface="Calibri" pitchFamily="34" charset="0"/>
                          <a:cs typeface="Times New Roman" pitchFamily="18" charset="0"/>
                        </a:rPr>
                        <a:t> per tumore</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Competenza alfabetica</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33"/>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bg1"/>
                          </a:solidFill>
                          <a:effectLst/>
                          <a:latin typeface="Calibri" pitchFamily="34" charset="0"/>
                          <a:cs typeface="Times New Roman" pitchFamily="18" charset="0"/>
                        </a:rPr>
                        <a:t>Mancata </a:t>
                      </a:r>
                      <a:r>
                        <a:rPr kumimoji="0" lang="it-IT" sz="1000" b="1" i="0" u="none" strike="noStrike" cap="none" normalizeH="0" baseline="0" dirty="0" err="1" smtClean="0">
                          <a:ln>
                            <a:noFill/>
                          </a:ln>
                          <a:solidFill>
                            <a:schemeClr val="bg1"/>
                          </a:solidFill>
                          <a:effectLst/>
                          <a:latin typeface="Calibri" pitchFamily="34" charset="0"/>
                          <a:cs typeface="Times New Roman" pitchFamily="18" charset="0"/>
                        </a:rPr>
                        <a:t>partecipaz</a:t>
                      </a:r>
                      <a:r>
                        <a:rPr kumimoji="0" lang="it-IT" sz="1000" b="1" i="0" u="none" strike="noStrike" cap="none" normalizeH="0" baseline="0" dirty="0" smtClean="0">
                          <a:ln>
                            <a:noFill/>
                          </a:ln>
                          <a:solidFill>
                            <a:schemeClr val="bg1"/>
                          </a:solidFill>
                          <a:effectLst/>
                          <a:latin typeface="Calibri" pitchFamily="34" charset="0"/>
                          <a:cs typeface="Times New Roman" pitchFamily="18" charset="0"/>
                        </a:rPr>
                        <a:t>. lav.</a:t>
                      </a:r>
                      <a:endParaRPr kumimoji="0" lang="it-IT" sz="1000" b="0" i="0" u="none" strike="noStrike" cap="none" normalizeH="0" baseline="0" dirty="0" smtClean="0">
                        <a:ln>
                          <a:noFill/>
                        </a:ln>
                        <a:solidFill>
                          <a:schemeClr val="bg1"/>
                        </a:solidFill>
                        <a:effectLst/>
                        <a:latin typeface="Arial" charset="0"/>
                      </a:endParaRP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Qualit</a:t>
                      </a:r>
                      <a:r>
                        <a:rPr kumimoji="0" lang="it-IT" sz="1000" b="1" i="0" u="none" strike="noStrike" cap="none" normalizeH="0" baseline="0" smtClean="0">
                          <a:ln>
                            <a:noFill/>
                          </a:ln>
                          <a:solidFill>
                            <a:schemeClr val="tx1"/>
                          </a:solidFill>
                          <a:effectLst/>
                          <a:latin typeface="Arial"/>
                          <a:cs typeface="Times New Roman" pitchFamily="18" charset="0"/>
                        </a:rPr>
                        <a:t>à</a:t>
                      </a:r>
                      <a:r>
                        <a:rPr kumimoji="0" lang="it-IT" sz="1000" b="1" i="0" u="none" strike="noStrike" cap="none" normalizeH="0" baseline="0" smtClean="0">
                          <a:ln>
                            <a:noFill/>
                          </a:ln>
                          <a:solidFill>
                            <a:schemeClr val="tx1"/>
                          </a:solidFill>
                          <a:effectLst/>
                          <a:latin typeface="Calibri" pitchFamily="34" charset="0"/>
                          <a:cs typeface="Times New Roman" pitchFamily="18" charset="0"/>
                        </a:rPr>
                        <a:t> abitazione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Arial"/>
                          <a:cs typeface="Times New Roman" pitchFamily="18" charset="0"/>
                        </a:rPr>
                        <a:t> </a:t>
                      </a:r>
                      <a:endParaRPr kumimoji="0" lang="it-IT"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smtClean="0">
                          <a:ln>
                            <a:noFill/>
                          </a:ln>
                          <a:solidFill>
                            <a:schemeClr val="tx1"/>
                          </a:solidFill>
                          <a:effectLst/>
                          <a:latin typeface="Calibri" pitchFamily="34" charset="0"/>
                          <a:cs typeface="Times New Roman" pitchFamily="18" charset="0"/>
                        </a:rPr>
                        <a:t>IST. NON PROFIT SPORTIVE (N)</a:t>
                      </a:r>
                      <a:endParaRPr kumimoji="0" lang="fr-FR"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B2B2B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Et</a:t>
                      </a:r>
                      <a:r>
                        <a:rPr kumimoji="0" lang="it-IT" sz="1000" b="1" i="0" u="none" strike="noStrike" cap="none" normalizeH="0" baseline="0" dirty="0" smtClean="0">
                          <a:ln>
                            <a:noFill/>
                          </a:ln>
                          <a:solidFill>
                            <a:schemeClr val="tx1"/>
                          </a:solidFill>
                          <a:effectLst/>
                          <a:latin typeface="Arial"/>
                          <a:cs typeface="Times New Roman" pitchFamily="18" charset="0"/>
                        </a:rPr>
                        <a:t>à</a:t>
                      </a: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 media organi decisionali Comuni (N)</a:t>
                      </a:r>
                      <a:endParaRPr kumimoji="0" lang="it-IT" sz="1000" b="0" i="0" u="none" strike="noStrike" cap="none" normalizeH="0" baseline="0" dirty="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Mortalit</a:t>
                      </a:r>
                      <a:r>
                        <a:rPr kumimoji="0" lang="it-IT" sz="1000" b="1" i="0" u="none" strike="noStrike" cap="none" normalizeH="0" baseline="0" smtClean="0">
                          <a:ln>
                            <a:noFill/>
                          </a:ln>
                          <a:solidFill>
                            <a:schemeClr val="bg1"/>
                          </a:solidFill>
                          <a:effectLst/>
                          <a:latin typeface="Arial"/>
                          <a:cs typeface="Times New Roman" pitchFamily="18" charset="0"/>
                        </a:rPr>
                        <a:t>à</a:t>
                      </a:r>
                      <a:r>
                        <a:rPr kumimoji="0" lang="it-IT" sz="1000" b="1" i="0" u="none" strike="noStrike" cap="none" normalizeH="0" baseline="0" smtClean="0">
                          <a:ln>
                            <a:noFill/>
                          </a:ln>
                          <a:solidFill>
                            <a:schemeClr val="bg1"/>
                          </a:solidFill>
                          <a:effectLst/>
                          <a:latin typeface="Calibri" pitchFamily="34" charset="0"/>
                          <a:cs typeface="Times New Roman" pitchFamily="18" charset="0"/>
                        </a:rPr>
                        <a:t> malattie croniche</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Competenze numerica</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33"/>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bg1"/>
                          </a:solidFill>
                          <a:effectLst/>
                          <a:latin typeface="Arial"/>
                          <a:cs typeface="Times New Roman" pitchFamily="18" charset="0"/>
                        </a:rPr>
                        <a:t> </a:t>
                      </a:r>
                      <a:r>
                        <a:rPr kumimoji="0" lang="it-IT" sz="1000" b="1" i="0" u="none" strike="noStrike" cap="none" normalizeH="0" baseline="0" smtClean="0">
                          <a:ln>
                            <a:noFill/>
                          </a:ln>
                          <a:solidFill>
                            <a:schemeClr val="bg1"/>
                          </a:solidFill>
                          <a:effectLst/>
                          <a:latin typeface="Calibri" pitchFamily="34" charset="0"/>
                          <a:cs typeface="Times New Roman" pitchFamily="18" charset="0"/>
                        </a:rPr>
                        <a:t>Infortuni mortali</a:t>
                      </a:r>
                      <a:endParaRPr kumimoji="0" lang="it-IT" sz="1000" b="0" i="0" u="none" strike="noStrike" cap="none" normalizeH="0" baseline="0" smtClean="0">
                        <a:ln>
                          <a:noFill/>
                        </a:ln>
                        <a:solidFill>
                          <a:schemeClr val="bg1"/>
                        </a:solidFill>
                        <a:effectLst/>
                        <a:latin typeface="Arial" charset="0"/>
                      </a:endParaRPr>
                    </a:p>
                  </a:txBody>
                  <a:tcPr anchor="ctr" horzOverflow="overflow">
                    <a:lnL>
                      <a:noFill/>
                    </a:lnL>
                    <a:lnR>
                      <a:noFill/>
                    </a:lnR>
                    <a:lnT>
                      <a:noFill/>
                    </a:lnT>
                    <a:lnB>
                      <a:noFill/>
                    </a:lnB>
                    <a:lnTlToBr>
                      <a:noFill/>
                    </a:lnTlToBr>
                    <a:lnBlToTr>
                      <a:noFill/>
                    </a:lnBlToTr>
                    <a:solidFill>
                      <a:srgbClr val="0099CC"/>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Individui in famiglie senza occupati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Cooperative sociali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B2B2B2"/>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Lunghezza procedimenti civili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Omicidi</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33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BIBLIOTECHE PUBBLICHE(N)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DISPERSIONE ACQUA POTABILE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Brevetti</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CCFF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Servizi infanzia</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Furti in abitazione (N)</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33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Musei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Qualit</a:t>
                      </a:r>
                      <a:r>
                        <a:rPr kumimoji="0" lang="it-IT" sz="1000" b="1" i="0" u="none" strike="noStrike" cap="none" normalizeH="0" baseline="0" smtClean="0">
                          <a:ln>
                            <a:noFill/>
                          </a:ln>
                          <a:solidFill>
                            <a:schemeClr val="tx1"/>
                          </a:solidFill>
                          <a:effectLst/>
                          <a:latin typeface="Arial"/>
                          <a:cs typeface="Times New Roman" pitchFamily="18" charset="0"/>
                        </a:rPr>
                        <a:t>à</a:t>
                      </a:r>
                      <a:r>
                        <a:rPr kumimoji="0" lang="it-IT" sz="1000" b="1" i="0" u="none" strike="noStrike" cap="none" normalizeH="0" baseline="0" smtClean="0">
                          <a:ln>
                            <a:noFill/>
                          </a:ln>
                          <a:solidFill>
                            <a:schemeClr val="tx1"/>
                          </a:solidFill>
                          <a:effectLst/>
                          <a:latin typeface="Calibri" pitchFamily="34" charset="0"/>
                          <a:cs typeface="Times New Roman" pitchFamily="18" charset="0"/>
                        </a:rPr>
                        <a:t> acque costiere(N)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Specializzazione produttiva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CCFF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Rifuti in discarica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21751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Borseggi (N)</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33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UTENTI BIBLIOTECHE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Qualit</a:t>
                      </a:r>
                      <a:r>
                        <a:rPr kumimoji="0" lang="it-IT" sz="1000" b="1" i="0" u="none" strike="noStrike" cap="none" normalizeH="0" baseline="0" smtClean="0">
                          <a:ln>
                            <a:noFill/>
                          </a:ln>
                          <a:solidFill>
                            <a:schemeClr val="tx1"/>
                          </a:solidFill>
                          <a:effectLst/>
                          <a:latin typeface="Arial"/>
                          <a:cs typeface="Times New Roman" pitchFamily="18" charset="0"/>
                        </a:rPr>
                        <a:t>à</a:t>
                      </a:r>
                      <a:r>
                        <a:rPr kumimoji="0" lang="it-IT" sz="1000" b="1" i="0" u="none" strike="noStrike" cap="none" normalizeH="0" baseline="0" smtClean="0">
                          <a:ln>
                            <a:noFill/>
                          </a:ln>
                          <a:solidFill>
                            <a:schemeClr val="tx1"/>
                          </a:solidFill>
                          <a:effectLst/>
                          <a:latin typeface="Calibri" pitchFamily="34" charset="0"/>
                          <a:cs typeface="Times New Roman" pitchFamily="18" charset="0"/>
                        </a:rPr>
                        <a:t> aria urbana</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Uso di internet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CCFF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Racc differenz rifiuti</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21751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bg1"/>
                          </a:solidFill>
                          <a:effectLst/>
                          <a:latin typeface="Calibri" pitchFamily="34" charset="0"/>
                          <a:cs typeface="Times New Roman" pitchFamily="18" charset="0"/>
                        </a:rPr>
                        <a:t>Rapine (N)</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33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VISITATORI MUSEI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Verde urbano</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Tempo mobilit</a:t>
                      </a:r>
                      <a:r>
                        <a:rPr kumimoji="0" lang="it-IT" sz="1000" b="1" i="0" u="none" strike="noStrike" cap="none" normalizeH="0" baseline="0" smtClean="0">
                          <a:ln>
                            <a:noFill/>
                          </a:ln>
                          <a:solidFill>
                            <a:schemeClr val="tx1"/>
                          </a:solidFill>
                          <a:effectLst/>
                          <a:latin typeface="Arial"/>
                          <a:cs typeface="Times New Roman" pitchFamily="18" charset="0"/>
                        </a:rPr>
                        <a:t>à</a:t>
                      </a:r>
                      <a:r>
                        <a:rPr kumimoji="0" lang="it-IT" sz="1000" b="1" i="0" u="none" strike="noStrike" cap="none" normalizeH="0" baseline="0" smtClean="0">
                          <a:ln>
                            <a:noFill/>
                          </a:ln>
                          <a:solidFill>
                            <a:schemeClr val="tx1"/>
                          </a:solidFill>
                          <a:effectLst/>
                          <a:latin typeface="Calibri" pitchFamily="34" charset="0"/>
                          <a:cs typeface="Times New Roman" pitchFamily="18" charset="0"/>
                        </a:rPr>
                        <a:t>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bg1"/>
                          </a:solidFill>
                          <a:effectLst/>
                          <a:latin typeface="Calibri" pitchFamily="34" charset="0"/>
                          <a:cs typeface="Times New Roman" pitchFamily="18" charset="0"/>
                        </a:rPr>
                        <a:t>INCIDENTI STRADALI (N)</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33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Urbanizzazione aree vincolate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Aree naturali protette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dirty="0" smtClean="0">
                          <a:ln>
                            <a:noFill/>
                          </a:ln>
                          <a:solidFill>
                            <a:schemeClr val="tx1"/>
                          </a:solidFill>
                          <a:effectLst/>
                          <a:latin typeface="Arial"/>
                          <a:cs typeface="Times New Roman" pitchFamily="18" charset="0"/>
                        </a:rPr>
                        <a:t> </a:t>
                      </a:r>
                      <a:endParaRPr kumimoji="0" lang="it-IT" sz="18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Trasporto pubblico locale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bg1"/>
                          </a:solidFill>
                          <a:effectLst/>
                          <a:latin typeface="Calibri" pitchFamily="34" charset="0"/>
                          <a:cs typeface="Times New Roman" pitchFamily="18" charset="0"/>
                        </a:rPr>
                        <a:t>VITTIME PEDONI (N) </a:t>
                      </a:r>
                      <a:endParaRPr kumimoji="0" lang="it-IT" sz="1000" b="0" i="0" u="none" strike="noStrike" cap="none" normalizeH="0" baseline="0" smtClean="0">
                        <a:ln>
                          <a:noFill/>
                        </a:ln>
                        <a:solidFill>
                          <a:schemeClr val="bg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33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Urbanizzazione spazio rurale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ORTI URBANI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PISTE CICLABILI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Erorsione spazio rurale da abbandono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TELERISCALDAMENTO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AREE PEDONALI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Verde storico</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INQUINAMENTO ACUST.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900" b="0" i="0" u="none" strike="noStrike" cap="none" normalizeH="0" baseline="0" smtClean="0">
                          <a:ln>
                            <a:noFill/>
                          </a:ln>
                          <a:solidFill>
                            <a:schemeClr val="tx1"/>
                          </a:solidFill>
                          <a:effectLst/>
                          <a:latin typeface="Arial"/>
                          <a:cs typeface="Times New Roman" pitchFamily="18" charset="0"/>
                        </a:rPr>
                        <a:t> </a:t>
                      </a:r>
                      <a:endParaRPr kumimoji="0" lang="it-IT"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INFOMOBILIT</a:t>
                      </a:r>
                      <a:r>
                        <a:rPr kumimoji="0" lang="it-IT" sz="1000" b="0" i="0" u="none" strike="noStrike" cap="none" normalizeH="0" baseline="0" smtClean="0">
                          <a:ln>
                            <a:noFill/>
                          </a:ln>
                          <a:solidFill>
                            <a:schemeClr val="tx1"/>
                          </a:solidFill>
                          <a:effectLst/>
                          <a:latin typeface="Arial"/>
                          <a:cs typeface="Times New Roman" pitchFamily="18" charset="0"/>
                        </a:rPr>
                        <a:t>À</a:t>
                      </a:r>
                      <a:r>
                        <a:rPr kumimoji="0" lang="it-IT" sz="1000" b="0" i="0" u="none" strike="noStrike" cap="none" normalizeH="0" baseline="0" smtClean="0">
                          <a:ln>
                            <a:noFill/>
                          </a:ln>
                          <a:solidFill>
                            <a:schemeClr val="tx1"/>
                          </a:solidFill>
                          <a:effectLst/>
                          <a:latin typeface="Calibri" pitchFamily="34" charset="0"/>
                          <a:cs typeface="Times New Roman" pitchFamily="18" charset="0"/>
                        </a:rPr>
                        <a:t>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solidFill>
                      <a:srgbClr val="CC3399"/>
                    </a:solidFill>
                  </a:tcPr>
                </a:tc>
              </a:tr>
              <a:tr h="35345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Arial"/>
                          <a:cs typeface="Times New Roman" pitchFamily="18" charset="0"/>
                        </a:rPr>
                        <a:t> </a:t>
                      </a:r>
                      <a:endParaRPr kumimoji="0" lang="it-IT" sz="1000" b="0" i="0" u="none" strike="noStrike" cap="none" normalizeH="0" baseline="0" smtClean="0">
                        <a:ln>
                          <a:noFill/>
                        </a:ln>
                        <a:solidFill>
                          <a:schemeClr val="tx1"/>
                        </a:solidFill>
                        <a:effectLst/>
                        <a:latin typeface="Arial" charset="0"/>
                      </a:endParaRPr>
                    </a:p>
                  </a:txBody>
                  <a:tcPr anchor="ctr" horzOverflow="overflow">
                    <a:lnL w="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Arial"/>
                          <a:cs typeface="Times New Roman" pitchFamily="18" charset="0"/>
                        </a:rPr>
                        <a:t> </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Tessuto urbano storico</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996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Calibri" pitchFamily="34" charset="0"/>
                          <a:cs typeface="Times New Roman" pitchFamily="18" charset="0"/>
                        </a:rPr>
                        <a:t>QUALIT</a:t>
                      </a:r>
                      <a:r>
                        <a:rPr kumimoji="0" lang="it-IT" sz="1000" b="0" i="0" u="none" strike="noStrike" cap="none" normalizeH="0" baseline="0" smtClean="0">
                          <a:ln>
                            <a:noFill/>
                          </a:ln>
                          <a:solidFill>
                            <a:schemeClr val="tx1"/>
                          </a:solidFill>
                          <a:effectLst/>
                          <a:latin typeface="Arial"/>
                          <a:cs typeface="Times New Roman" pitchFamily="18" charset="0"/>
                        </a:rPr>
                        <a:t>À</a:t>
                      </a:r>
                      <a:r>
                        <a:rPr kumimoji="0" lang="it-IT" sz="1000" b="0" i="0" u="none" strike="noStrike" cap="none" normalizeH="0" baseline="0" smtClean="0">
                          <a:ln>
                            <a:noFill/>
                          </a:ln>
                          <a:solidFill>
                            <a:schemeClr val="tx1"/>
                          </a:solidFill>
                          <a:effectLst/>
                          <a:latin typeface="Calibri" pitchFamily="34" charset="0"/>
                          <a:cs typeface="Times New Roman" pitchFamily="18" charset="0"/>
                        </a:rPr>
                        <a:t> PARCO VEICOLARE (N)</a:t>
                      </a:r>
                      <a:endParaRPr kumimoji="0" lang="it-IT" sz="1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009900"/>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it-IT" sz="1000" b="0" i="0" u="none" strike="noStrike" cap="none" normalizeH="0" baseline="0" dirty="0" smtClean="0">
                        <a:ln>
                          <a:noFill/>
                        </a:ln>
                        <a:solidFill>
                          <a:schemeClr val="tx1"/>
                        </a:solidFill>
                        <a:effectLst/>
                        <a:latin typeface="Arial"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it-IT" sz="1000" b="0" i="0" u="none" strike="noStrike" cap="none" normalizeH="0" baseline="0" dirty="0" smtClean="0">
                        <a:ln>
                          <a:noFill/>
                        </a:ln>
                        <a:solidFill>
                          <a:schemeClr val="tx1"/>
                        </a:solidFill>
                        <a:effectLst/>
                        <a:latin typeface="Arial" charset="0"/>
                      </a:endParaRPr>
                    </a:p>
                  </a:txBody>
                  <a:tcPr anchor="ctr" horzOverflow="overflow">
                    <a:lnL>
                      <a:noFill/>
                    </a:lnL>
                    <a:lnR w="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48939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SICUREZZA</a:t>
                      </a:r>
                      <a:endParaRPr kumimoji="0" lang="it-IT"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BENESSERE SOGGETTIVO</a:t>
                      </a:r>
                      <a:endParaRPr kumimoji="0" lang="it-IT"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PAESAGGIO E PATRIMONIO CULTURALE</a:t>
                      </a:r>
                      <a:endParaRPr kumimoji="0" lang="it-IT"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AMBIENTE</a:t>
                      </a:r>
                      <a:endParaRPr kumimoji="0" lang="it-IT"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smtClean="0">
                          <a:ln>
                            <a:noFill/>
                          </a:ln>
                          <a:solidFill>
                            <a:schemeClr val="tx1"/>
                          </a:solidFill>
                          <a:effectLst/>
                          <a:latin typeface="Calibri" pitchFamily="34" charset="0"/>
                          <a:cs typeface="Times New Roman" pitchFamily="18" charset="0"/>
                        </a:rPr>
                        <a:t>RICERCA E INNOVAZIONE</a:t>
                      </a:r>
                      <a:endParaRPr kumimoji="0" lang="it-IT"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QUALITA</a:t>
                      </a:r>
                      <a:r>
                        <a:rPr kumimoji="0" lang="it-IT" sz="1000" b="1" i="0" u="none" strike="noStrike" cap="none" normalizeH="0" baseline="0" dirty="0" smtClean="0">
                          <a:ln>
                            <a:noFill/>
                          </a:ln>
                          <a:solidFill>
                            <a:schemeClr val="tx1"/>
                          </a:solidFill>
                          <a:effectLst/>
                          <a:latin typeface="Arial"/>
                          <a:cs typeface="Times New Roman" pitchFamily="18" charset="0"/>
                        </a:rPr>
                        <a:t>’</a:t>
                      </a:r>
                      <a:r>
                        <a:rPr kumimoji="0" lang="it-IT" sz="1000" b="1" i="0" u="none" strike="noStrike" cap="none" normalizeH="0" baseline="0" dirty="0" smtClean="0">
                          <a:ln>
                            <a:noFill/>
                          </a:ln>
                          <a:solidFill>
                            <a:schemeClr val="tx1"/>
                          </a:solidFill>
                          <a:effectLst/>
                          <a:latin typeface="Calibri" pitchFamily="34" charset="0"/>
                          <a:cs typeface="Times New Roman" pitchFamily="18" charset="0"/>
                        </a:rPr>
                        <a:t> DEI SERVIZI</a:t>
                      </a:r>
                      <a:endParaRPr kumimoji="0" lang="it-IT"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asellaDiTesto 4"/>
          <p:cNvSpPr txBox="1">
            <a:spLocks noChangeArrowheads="1"/>
          </p:cNvSpPr>
          <p:nvPr/>
        </p:nvSpPr>
        <p:spPr bwMode="auto">
          <a:xfrm>
            <a:off x="682625" y="593725"/>
            <a:ext cx="7537450" cy="830263"/>
          </a:xfrm>
          <a:prstGeom prst="rect">
            <a:avLst/>
          </a:prstGeom>
          <a:noFill/>
          <a:ln w="9525">
            <a:noFill/>
            <a:miter lim="800000"/>
            <a:headEnd/>
            <a:tailEnd/>
          </a:ln>
        </p:spPr>
        <p:txBody>
          <a:bodyPr>
            <a:spAutoFit/>
          </a:bodyPr>
          <a:lstStyle/>
          <a:p>
            <a:r>
              <a:rPr lang="it-IT" sz="2400">
                <a:solidFill>
                  <a:srgbClr val="404040"/>
                </a:solidFill>
              </a:rPr>
              <a:t>Conclusioni</a:t>
            </a:r>
          </a:p>
          <a:p>
            <a:endParaRPr lang="it-IT" sz="2400">
              <a:solidFill>
                <a:srgbClr val="505150"/>
              </a:solidFill>
            </a:endParaRPr>
          </a:p>
        </p:txBody>
      </p:sp>
      <p:sp>
        <p:nvSpPr>
          <p:cNvPr id="19460" name="Rettangolo 1"/>
          <p:cNvSpPr>
            <a:spLocks noChangeArrowheads="1"/>
          </p:cNvSpPr>
          <p:nvPr/>
        </p:nvSpPr>
        <p:spPr bwMode="auto">
          <a:xfrm>
            <a:off x="858838" y="1423988"/>
            <a:ext cx="4572000" cy="4760912"/>
          </a:xfrm>
          <a:prstGeom prst="rect">
            <a:avLst/>
          </a:prstGeom>
          <a:noFill/>
          <a:ln w="9525">
            <a:noFill/>
            <a:miter lim="800000"/>
            <a:headEnd/>
            <a:tailEnd/>
          </a:ln>
        </p:spPr>
        <p:txBody>
          <a:bodyPr>
            <a:spAutoFit/>
          </a:bodyPr>
          <a:lstStyle/>
          <a:p>
            <a:r>
              <a:rPr lang="it-IT">
                <a:solidFill>
                  <a:srgbClr val="505150"/>
                </a:solidFill>
              </a:rPr>
              <a:t>Per il Rapporto UrBes 2014 si realizzeranno una serie di avanzamenti per quanto riguarda: </a:t>
            </a:r>
          </a:p>
          <a:p>
            <a:endParaRPr lang="it-IT">
              <a:solidFill>
                <a:srgbClr val="505150"/>
              </a:solidFill>
            </a:endParaRPr>
          </a:p>
          <a:p>
            <a:pPr>
              <a:buFontTx/>
              <a:buChar char="•"/>
            </a:pPr>
            <a:r>
              <a:rPr lang="it-IT">
                <a:solidFill>
                  <a:srgbClr val="505150"/>
                </a:solidFill>
              </a:rPr>
              <a:t>la capacità informativa sul Bes nelle città, attraverso il nuovo set di indicatori</a:t>
            </a:r>
          </a:p>
          <a:p>
            <a:pPr>
              <a:buFontTx/>
              <a:buChar char="•"/>
            </a:pPr>
            <a:endParaRPr lang="it-IT">
              <a:solidFill>
                <a:srgbClr val="505150"/>
              </a:solidFill>
            </a:endParaRPr>
          </a:p>
          <a:p>
            <a:pPr>
              <a:buFontTx/>
              <a:buChar char="•"/>
            </a:pPr>
            <a:r>
              <a:rPr lang="it-IT">
                <a:solidFill>
                  <a:srgbClr val="505150"/>
                </a:solidFill>
              </a:rPr>
              <a:t>il rafforzamento della rete dei Comuni aderenti al Progetto</a:t>
            </a:r>
          </a:p>
          <a:p>
            <a:pPr>
              <a:buFontTx/>
              <a:buChar char="•"/>
            </a:pPr>
            <a:endParaRPr lang="it-IT">
              <a:solidFill>
                <a:srgbClr val="505150"/>
              </a:solidFill>
            </a:endParaRPr>
          </a:p>
          <a:p>
            <a:pPr>
              <a:buFontTx/>
              <a:buChar char="•"/>
            </a:pPr>
            <a:r>
              <a:rPr lang="it-IT">
                <a:solidFill>
                  <a:srgbClr val="505150"/>
                </a:solidFill>
              </a:rPr>
              <a:t>la connessione con gli strumenti e i progetti delle politiche urbane</a:t>
            </a:r>
          </a:p>
          <a:p>
            <a:pPr>
              <a:buFontTx/>
              <a:buChar char="•"/>
            </a:pPr>
            <a:endParaRPr lang="it-IT">
              <a:solidFill>
                <a:srgbClr val="505150"/>
              </a:solidFill>
            </a:endParaRPr>
          </a:p>
          <a:p>
            <a:pPr>
              <a:buFontTx/>
              <a:buChar char="•"/>
            </a:pPr>
            <a:r>
              <a:rPr lang="it-IT">
                <a:solidFill>
                  <a:srgbClr val="505150"/>
                </a:solidFill>
              </a:rPr>
              <a:t>l’attivazione degli ulteriori percorsi di ricerca sulla misurazione del benessere urbano e la relazione con le policy…..</a:t>
            </a:r>
          </a:p>
          <a:p>
            <a:r>
              <a:rPr lang="it-IT">
                <a:solidFill>
                  <a:srgbClr val="505150"/>
                </a:solidFill>
              </a:rPr>
              <a:t>	</a:t>
            </a:r>
          </a:p>
        </p:txBody>
      </p:sp>
      <p:pic>
        <p:nvPicPr>
          <p:cNvPr id="19461" name="Immagine 8" descr="shutterstock_78355243.eps"/>
          <p:cNvPicPr>
            <a:picLocks noChangeAspect="1"/>
          </p:cNvPicPr>
          <p:nvPr/>
        </p:nvPicPr>
        <p:blipFill>
          <a:blip r:embed="rId2"/>
          <a:srcRect/>
          <a:stretch>
            <a:fillRect/>
          </a:stretch>
        </p:blipFill>
        <p:spPr bwMode="auto">
          <a:xfrm>
            <a:off x="5392738" y="2689225"/>
            <a:ext cx="2933700" cy="2933700"/>
          </a:xfrm>
          <a:prstGeom prst="rect">
            <a:avLst/>
          </a:prstGeom>
          <a:noFill/>
          <a:ln w="9525">
            <a:noFill/>
            <a:miter lim="800000"/>
            <a:headEnd/>
            <a:tailEnd/>
          </a:ln>
        </p:spPr>
      </p:pic>
      <p:pic>
        <p:nvPicPr>
          <p:cNvPr id="19462" name="Immagine 9" descr="LogoGis2014.jpg"/>
          <p:cNvPicPr>
            <a:picLocks noChangeAspect="1"/>
          </p:cNvPicPr>
          <p:nvPr/>
        </p:nvPicPr>
        <p:blipFill>
          <a:blip r:embed="rId3"/>
          <a:srcRect/>
          <a:stretch>
            <a:fillRect/>
          </a:stretch>
        </p:blipFill>
        <p:spPr bwMode="auto">
          <a:xfrm>
            <a:off x="682625" y="6194425"/>
            <a:ext cx="660400" cy="496888"/>
          </a:xfrm>
          <a:prstGeom prst="rect">
            <a:avLst/>
          </a:prstGeom>
          <a:noFill/>
          <a:ln w="9525">
            <a:noFill/>
            <a:miter lim="800000"/>
            <a:headEnd/>
            <a:tailEnd/>
          </a:ln>
        </p:spPr>
      </p:pic>
      <p:sp>
        <p:nvSpPr>
          <p:cNvPr id="19464"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asellaDiTesto 4"/>
          <p:cNvSpPr txBox="1">
            <a:spLocks noChangeArrowheads="1"/>
          </p:cNvSpPr>
          <p:nvPr/>
        </p:nvSpPr>
        <p:spPr bwMode="auto">
          <a:xfrm>
            <a:off x="682625" y="593725"/>
            <a:ext cx="7537450" cy="830263"/>
          </a:xfrm>
          <a:prstGeom prst="rect">
            <a:avLst/>
          </a:prstGeom>
          <a:noFill/>
          <a:ln w="9525">
            <a:noFill/>
            <a:miter lim="800000"/>
            <a:headEnd/>
            <a:tailEnd/>
          </a:ln>
        </p:spPr>
        <p:txBody>
          <a:bodyPr>
            <a:spAutoFit/>
          </a:bodyPr>
          <a:lstStyle/>
          <a:p>
            <a:r>
              <a:rPr lang="it-IT" sz="2400">
                <a:solidFill>
                  <a:srgbClr val="404040"/>
                </a:solidFill>
              </a:rPr>
              <a:t>Conclusioni</a:t>
            </a:r>
          </a:p>
          <a:p>
            <a:endParaRPr lang="it-IT" sz="2400">
              <a:solidFill>
                <a:srgbClr val="505150"/>
              </a:solidFill>
            </a:endParaRPr>
          </a:p>
        </p:txBody>
      </p:sp>
      <p:sp>
        <p:nvSpPr>
          <p:cNvPr id="66565" name="Rettangolo 1"/>
          <p:cNvSpPr>
            <a:spLocks noChangeArrowheads="1"/>
          </p:cNvSpPr>
          <p:nvPr/>
        </p:nvSpPr>
        <p:spPr bwMode="auto">
          <a:xfrm>
            <a:off x="858838" y="1423988"/>
            <a:ext cx="4572000" cy="3937000"/>
          </a:xfrm>
          <a:prstGeom prst="rect">
            <a:avLst/>
          </a:prstGeom>
          <a:noFill/>
          <a:ln w="9525">
            <a:noFill/>
            <a:miter lim="800000"/>
            <a:headEnd/>
            <a:tailEnd/>
          </a:ln>
        </p:spPr>
        <p:txBody>
          <a:bodyPr>
            <a:spAutoFit/>
          </a:bodyPr>
          <a:lstStyle/>
          <a:p>
            <a:r>
              <a:rPr lang="it-IT">
                <a:solidFill>
                  <a:srgbClr val="505150"/>
                </a:solidFill>
              </a:rPr>
              <a:t>…. nell’ottica di fare di UrBes uno strumento cardine del funzionamento delle istituzioni territoriali</a:t>
            </a:r>
          </a:p>
          <a:p>
            <a:endParaRPr lang="it-IT"/>
          </a:p>
          <a:p>
            <a:r>
              <a:rPr lang="it-IT">
                <a:solidFill>
                  <a:srgbClr val="505150"/>
                </a:solidFill>
              </a:rPr>
              <a:t>UrBes come: </a:t>
            </a:r>
          </a:p>
          <a:p>
            <a:endParaRPr lang="it-IT">
              <a:solidFill>
                <a:srgbClr val="505150"/>
              </a:solidFill>
            </a:endParaRPr>
          </a:p>
          <a:p>
            <a:pPr>
              <a:buFontTx/>
              <a:buChar char="•"/>
            </a:pPr>
            <a:r>
              <a:rPr lang="it-IT">
                <a:solidFill>
                  <a:srgbClr val="505150"/>
                </a:solidFill>
              </a:rPr>
              <a:t>quadro statistico descrittivo delle condizioni socio-economiche del territorio, </a:t>
            </a:r>
          </a:p>
          <a:p>
            <a:pPr>
              <a:buFontTx/>
              <a:buChar char="•"/>
            </a:pPr>
            <a:endParaRPr lang="it-IT">
              <a:solidFill>
                <a:srgbClr val="505150"/>
              </a:solidFill>
            </a:endParaRPr>
          </a:p>
          <a:p>
            <a:pPr>
              <a:buFontTx/>
              <a:buChar char="•"/>
            </a:pPr>
            <a:r>
              <a:rPr lang="it-IT">
                <a:solidFill>
                  <a:srgbClr val="505150"/>
                </a:solidFill>
              </a:rPr>
              <a:t>supporto della pianificazione strategica e gestionale dei governi locali, </a:t>
            </a:r>
          </a:p>
          <a:p>
            <a:pPr>
              <a:buFontTx/>
              <a:buChar char="•"/>
            </a:pPr>
            <a:endParaRPr lang="it-IT">
              <a:solidFill>
                <a:srgbClr val="505150"/>
              </a:solidFill>
            </a:endParaRPr>
          </a:p>
          <a:p>
            <a:pPr>
              <a:buFontTx/>
              <a:buChar char="•"/>
            </a:pPr>
            <a:r>
              <a:rPr lang="it-IT">
                <a:solidFill>
                  <a:srgbClr val="505150"/>
                </a:solidFill>
              </a:rPr>
              <a:t>strumento di valutazione dei risultati delle azioni di governo</a:t>
            </a:r>
          </a:p>
        </p:txBody>
      </p:sp>
      <p:pic>
        <p:nvPicPr>
          <p:cNvPr id="66566" name="Immagine 8" descr="shutterstock_78355243.eps"/>
          <p:cNvPicPr>
            <a:picLocks noChangeAspect="1"/>
          </p:cNvPicPr>
          <p:nvPr/>
        </p:nvPicPr>
        <p:blipFill>
          <a:blip r:embed="rId2"/>
          <a:srcRect/>
          <a:stretch>
            <a:fillRect/>
          </a:stretch>
        </p:blipFill>
        <p:spPr bwMode="auto">
          <a:xfrm>
            <a:off x="5392738" y="2689225"/>
            <a:ext cx="2933700" cy="2933700"/>
          </a:xfrm>
          <a:prstGeom prst="rect">
            <a:avLst/>
          </a:prstGeom>
          <a:noFill/>
          <a:ln w="9525">
            <a:noFill/>
            <a:miter lim="800000"/>
            <a:headEnd/>
            <a:tailEnd/>
          </a:ln>
        </p:spPr>
      </p:pic>
      <p:pic>
        <p:nvPicPr>
          <p:cNvPr id="66567" name="Immagine 9" descr="LogoGis2014.jpg"/>
          <p:cNvPicPr>
            <a:picLocks noChangeAspect="1"/>
          </p:cNvPicPr>
          <p:nvPr/>
        </p:nvPicPr>
        <p:blipFill>
          <a:blip r:embed="rId3"/>
          <a:srcRect/>
          <a:stretch>
            <a:fillRect/>
          </a:stretch>
        </p:blipFill>
        <p:spPr bwMode="auto">
          <a:xfrm>
            <a:off x="682625" y="6194425"/>
            <a:ext cx="660400" cy="496888"/>
          </a:xfrm>
          <a:prstGeom prst="rect">
            <a:avLst/>
          </a:prstGeom>
          <a:noFill/>
          <a:ln w="9525">
            <a:noFill/>
            <a:miter lim="800000"/>
            <a:headEnd/>
            <a:tailEnd/>
          </a:ln>
        </p:spPr>
      </p:pic>
      <p:sp>
        <p:nvSpPr>
          <p:cNvPr id="66568"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asellaDiTesto 4"/>
          <p:cNvSpPr txBox="1">
            <a:spLocks noChangeArrowheads="1"/>
          </p:cNvSpPr>
          <p:nvPr/>
        </p:nvSpPr>
        <p:spPr bwMode="auto">
          <a:xfrm>
            <a:off x="-195263" y="2506663"/>
            <a:ext cx="7537451" cy="822325"/>
          </a:xfrm>
          <a:prstGeom prst="rect">
            <a:avLst/>
          </a:prstGeom>
          <a:noFill/>
          <a:ln w="9525">
            <a:noFill/>
            <a:miter lim="800000"/>
            <a:headEnd/>
            <a:tailEnd/>
          </a:ln>
        </p:spPr>
        <p:txBody>
          <a:bodyPr>
            <a:spAutoFit/>
          </a:bodyPr>
          <a:lstStyle/>
          <a:p>
            <a:pPr algn="ctr"/>
            <a:r>
              <a:rPr lang="it-IT" sz="2400">
                <a:solidFill>
                  <a:srgbClr val="404040"/>
                </a:solidFill>
              </a:rPr>
              <a:t>Grazie per l’attenzione</a:t>
            </a:r>
          </a:p>
          <a:p>
            <a:pPr algn="ctr"/>
            <a:endParaRPr lang="it-IT" sz="2400">
              <a:solidFill>
                <a:srgbClr val="505150"/>
              </a:solidFill>
            </a:endParaRPr>
          </a:p>
        </p:txBody>
      </p:sp>
      <p:pic>
        <p:nvPicPr>
          <p:cNvPr id="83974" name="Immagine 8" descr="shutterstock_78355243.eps"/>
          <p:cNvPicPr>
            <a:picLocks noChangeAspect="1"/>
          </p:cNvPicPr>
          <p:nvPr/>
        </p:nvPicPr>
        <p:blipFill>
          <a:blip r:embed="rId2"/>
          <a:srcRect/>
          <a:stretch>
            <a:fillRect/>
          </a:stretch>
        </p:blipFill>
        <p:spPr bwMode="auto">
          <a:xfrm>
            <a:off x="5392738" y="2689225"/>
            <a:ext cx="2933700" cy="2933700"/>
          </a:xfrm>
          <a:prstGeom prst="rect">
            <a:avLst/>
          </a:prstGeom>
          <a:noFill/>
          <a:ln w="9525">
            <a:noFill/>
            <a:miter lim="800000"/>
            <a:headEnd/>
            <a:tailEnd/>
          </a:ln>
        </p:spPr>
      </p:pic>
      <p:pic>
        <p:nvPicPr>
          <p:cNvPr id="83975" name="Immagine 9" descr="LogoGis2014.jpg"/>
          <p:cNvPicPr>
            <a:picLocks noChangeAspect="1"/>
          </p:cNvPicPr>
          <p:nvPr/>
        </p:nvPicPr>
        <p:blipFill>
          <a:blip r:embed="rId3"/>
          <a:srcRect/>
          <a:stretch>
            <a:fillRect/>
          </a:stretch>
        </p:blipFill>
        <p:spPr bwMode="auto">
          <a:xfrm>
            <a:off x="682625" y="6194425"/>
            <a:ext cx="660400" cy="496888"/>
          </a:xfrm>
          <a:prstGeom prst="rect">
            <a:avLst/>
          </a:prstGeom>
          <a:noFill/>
          <a:ln w="9525">
            <a:noFill/>
            <a:miter lim="800000"/>
            <a:headEnd/>
            <a:tailEnd/>
          </a:ln>
        </p:spPr>
      </p:pic>
      <p:sp>
        <p:nvSpPr>
          <p:cNvPr id="83976"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Andare oltre il Pil</a:t>
            </a:r>
          </a:p>
        </p:txBody>
      </p:sp>
      <p:sp>
        <p:nvSpPr>
          <p:cNvPr id="6" name="CasellaDiTesto 5"/>
          <p:cNvSpPr txBox="1"/>
          <p:nvPr/>
        </p:nvSpPr>
        <p:spPr>
          <a:xfrm>
            <a:off x="682625" y="1541463"/>
            <a:ext cx="7643813" cy="5035550"/>
          </a:xfrm>
          <a:prstGeom prst="rect">
            <a:avLst/>
          </a:prstGeom>
          <a:noFill/>
        </p:spPr>
        <p:txBody>
          <a:bodyPr>
            <a:spAutoFit/>
          </a:bodyPr>
          <a:lstStyle/>
          <a:p>
            <a:pPr>
              <a:buFontTx/>
              <a:buChar char="•"/>
            </a:pPr>
            <a:r>
              <a:rPr lang="it-IT" altLang="zh-CN">
                <a:solidFill>
                  <a:srgbClr val="505150"/>
                </a:solidFill>
                <a:ea typeface="宋体" charset="-122"/>
              </a:rPr>
              <a:t>La necessità di “andare oltre il Pil” è pienamente riconosciuta anche a livello politico</a:t>
            </a:r>
            <a:r>
              <a:rPr lang="it-IT">
                <a:solidFill>
                  <a:srgbClr val="505150"/>
                </a:solidFill>
              </a:rPr>
              <a:t> </a:t>
            </a:r>
          </a:p>
          <a:p>
            <a:pPr>
              <a:buFontTx/>
              <a:buChar char="•"/>
            </a:pPr>
            <a:endParaRPr lang="it-IT">
              <a:solidFill>
                <a:srgbClr val="505150"/>
              </a:solidFill>
            </a:endParaRPr>
          </a:p>
          <a:p>
            <a:pPr>
              <a:buFontTx/>
              <a:buChar char="•"/>
            </a:pPr>
            <a:r>
              <a:rPr lang="it-IT" altLang="zh-CN">
                <a:solidFill>
                  <a:srgbClr val="505150"/>
                </a:solidFill>
                <a:ea typeface="宋体" charset="-122"/>
              </a:rPr>
              <a:t>Diversi studi sono stati pubblicati sulle misure alternative di felicità, di benessere, di sviluppo sostenibile, di qualità della vita, di progresso sociale, tutti termini strettamente affini e collegati tra loro</a:t>
            </a:r>
          </a:p>
          <a:p>
            <a:pPr>
              <a:buFontTx/>
              <a:buChar char="•"/>
            </a:pPr>
            <a:endParaRPr lang="it-IT" altLang="zh-CN">
              <a:solidFill>
                <a:srgbClr val="505150"/>
              </a:solidFill>
              <a:ea typeface="宋体" charset="-122"/>
            </a:endParaRPr>
          </a:p>
          <a:p>
            <a:pPr>
              <a:buFontTx/>
              <a:buChar char="•"/>
            </a:pPr>
            <a:r>
              <a:rPr lang="it-IT" altLang="zh-CN">
                <a:solidFill>
                  <a:srgbClr val="505150"/>
                </a:solidFill>
                <a:ea typeface="宋体" charset="-122"/>
              </a:rPr>
              <a:t>L’attuale crisi ha reso il dibattito su come misurare il progresso di una società o il benessere delle persone e dell’ambiente ancora più pertinente, perché ha individuato i limiti degli attuali paradigmi per valutare la realtà e guidare la formulazione delle politiche</a:t>
            </a:r>
          </a:p>
          <a:p>
            <a:endParaRPr lang="it-IT">
              <a:solidFill>
                <a:srgbClr val="262626"/>
              </a:solidFill>
            </a:endParaRPr>
          </a:p>
          <a:p>
            <a:pPr>
              <a:buFontTx/>
              <a:buChar char="•"/>
            </a:pPr>
            <a:r>
              <a:rPr lang="it-IT">
                <a:solidFill>
                  <a:srgbClr val="505150"/>
                </a:solidFill>
              </a:rPr>
              <a:t>La politica ha sempre più bisogno di una base informativa forte e legittimata - Un sistema di misurazione multidimensionale è necessario per guidare l</a:t>
            </a:r>
            <a:r>
              <a:rPr lang="it-IT" altLang="it-IT">
                <a:solidFill>
                  <a:srgbClr val="505150"/>
                </a:solidFill>
              </a:rPr>
              <a:t>’</a:t>
            </a:r>
            <a:r>
              <a:rPr lang="it-IT">
                <a:solidFill>
                  <a:srgbClr val="505150"/>
                </a:solidFill>
              </a:rPr>
              <a:t>azione politica verso obiettivi ampi che tengano conto della complessità delle condizioni di vita dei cittadini. </a:t>
            </a:r>
          </a:p>
          <a:p>
            <a:endParaRPr lang="it-IT">
              <a:solidFill>
                <a:srgbClr val="505150"/>
              </a:solidFill>
            </a:endParaRPr>
          </a:p>
          <a:p>
            <a:pPr>
              <a:buFontTx/>
              <a:buChar char="•"/>
            </a:pPr>
            <a:endParaRPr lang="it-IT" altLang="zh-CN">
              <a:solidFill>
                <a:srgbClr val="505150"/>
              </a:solidFill>
              <a:ea typeface="宋体" charset="-122"/>
            </a:endParaRPr>
          </a:p>
        </p:txBody>
      </p:sp>
      <p:pic>
        <p:nvPicPr>
          <p:cNvPr id="15364"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15366"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Andare oltre il Pil</a:t>
            </a:r>
          </a:p>
        </p:txBody>
      </p:sp>
      <p:sp>
        <p:nvSpPr>
          <p:cNvPr id="6" name="CasellaDiTesto 5"/>
          <p:cNvSpPr txBox="1"/>
          <p:nvPr/>
        </p:nvSpPr>
        <p:spPr>
          <a:xfrm>
            <a:off x="682625" y="1230313"/>
            <a:ext cx="7643813" cy="4760912"/>
          </a:xfrm>
          <a:prstGeom prst="rect">
            <a:avLst/>
          </a:prstGeom>
          <a:noFill/>
        </p:spPr>
        <p:txBody>
          <a:bodyPr>
            <a:spAutoFit/>
          </a:bodyPr>
          <a:lstStyle/>
          <a:p>
            <a:r>
              <a:rPr lang="it-IT" altLang="zh-CN">
                <a:solidFill>
                  <a:srgbClr val="505150"/>
                </a:solidFill>
                <a:ea typeface="宋体" charset="-122"/>
              </a:rPr>
              <a:t>Sono state intraprese varie importanti iniziative a livello internazionale: </a:t>
            </a:r>
          </a:p>
          <a:p>
            <a:endParaRPr lang="it-IT" altLang="zh-CN">
              <a:solidFill>
                <a:srgbClr val="505150"/>
              </a:solidFill>
              <a:ea typeface="宋体" charset="-122"/>
            </a:endParaRPr>
          </a:p>
          <a:p>
            <a:pPr>
              <a:buFontTx/>
              <a:buChar char="•"/>
            </a:pPr>
            <a:r>
              <a:rPr lang="it-IT" altLang="zh-CN">
                <a:solidFill>
                  <a:srgbClr val="505150"/>
                </a:solidFill>
                <a:ea typeface="宋体" charset="-122"/>
              </a:rPr>
              <a:t>l’iniziativa dell’OCSE con il lancio del Global Project (2007); </a:t>
            </a:r>
          </a:p>
          <a:p>
            <a:pPr>
              <a:buFontTx/>
              <a:buChar char="•"/>
            </a:pPr>
            <a:endParaRPr lang="it-IT" altLang="zh-CN">
              <a:solidFill>
                <a:srgbClr val="505150"/>
              </a:solidFill>
              <a:ea typeface="宋体" charset="-122"/>
            </a:endParaRPr>
          </a:p>
          <a:p>
            <a:pPr>
              <a:buFontTx/>
              <a:buChar char="•"/>
            </a:pPr>
            <a:r>
              <a:rPr lang="it-IT" altLang="zh-CN">
                <a:solidFill>
                  <a:srgbClr val="505150"/>
                </a:solidFill>
                <a:ea typeface="宋体" charset="-122"/>
              </a:rPr>
              <a:t>l’iniziativa del Presidente francese Sarkozy, con la Commissione sul “Measurement of Economic Performance and Social Progress” (2009); </a:t>
            </a:r>
          </a:p>
          <a:p>
            <a:pPr>
              <a:buFontTx/>
              <a:buChar char="•"/>
            </a:pPr>
            <a:endParaRPr lang="it-IT" altLang="zh-CN">
              <a:solidFill>
                <a:srgbClr val="505150"/>
              </a:solidFill>
              <a:ea typeface="宋体" charset="-122"/>
            </a:endParaRPr>
          </a:p>
          <a:p>
            <a:pPr>
              <a:buFontTx/>
              <a:buChar char="•"/>
            </a:pPr>
            <a:r>
              <a:rPr lang="it-IT" altLang="zh-CN">
                <a:solidFill>
                  <a:srgbClr val="505150"/>
                </a:solidFill>
                <a:ea typeface="宋体" charset="-122"/>
              </a:rPr>
              <a:t>la Commissione europea con “GDP and beyond” (agosto 2009);</a:t>
            </a:r>
          </a:p>
          <a:p>
            <a:pPr>
              <a:buFontTx/>
              <a:buChar char="•"/>
            </a:pPr>
            <a:endParaRPr lang="it-IT" altLang="zh-CN">
              <a:solidFill>
                <a:srgbClr val="505150"/>
              </a:solidFill>
              <a:ea typeface="宋体" charset="-122"/>
            </a:endParaRPr>
          </a:p>
          <a:p>
            <a:pPr>
              <a:buFontTx/>
              <a:buChar char="•"/>
            </a:pPr>
            <a:r>
              <a:rPr lang="it-IT" altLang="zh-CN">
                <a:solidFill>
                  <a:srgbClr val="505150"/>
                </a:solidFill>
                <a:ea typeface="宋体" charset="-122"/>
              </a:rPr>
              <a:t>il rapporto su “Monitoring economic performance, quality of life and sustainability” richiesto dal Consiglio dei ministri franco-tedesco (2010); </a:t>
            </a:r>
          </a:p>
          <a:p>
            <a:pPr>
              <a:buFontTx/>
              <a:buChar char="•"/>
            </a:pPr>
            <a:endParaRPr lang="it-IT" altLang="zh-CN">
              <a:solidFill>
                <a:srgbClr val="505150"/>
              </a:solidFill>
              <a:ea typeface="宋体" charset="-122"/>
            </a:endParaRPr>
          </a:p>
          <a:p>
            <a:pPr>
              <a:buFontTx/>
              <a:buChar char="•"/>
            </a:pPr>
            <a:r>
              <a:rPr lang="it-IT" altLang="zh-CN">
                <a:solidFill>
                  <a:srgbClr val="505150"/>
                </a:solidFill>
                <a:ea typeface="宋体" charset="-122"/>
              </a:rPr>
              <a:t>le iniziative della inglese New Economic Foundation a supporto della iniziativa del governo inglese (novembre 2010). </a:t>
            </a:r>
          </a:p>
          <a:p>
            <a:pPr>
              <a:buFontTx/>
              <a:buChar char="•"/>
            </a:pPr>
            <a:endParaRPr lang="it-IT" altLang="zh-CN">
              <a:solidFill>
                <a:srgbClr val="505150"/>
              </a:solidFill>
              <a:ea typeface="宋体" charset="-122"/>
            </a:endParaRPr>
          </a:p>
          <a:p>
            <a:pPr>
              <a:buFontTx/>
              <a:buChar char="•"/>
            </a:pPr>
            <a:r>
              <a:rPr lang="it-IT" altLang="zh-CN">
                <a:solidFill>
                  <a:srgbClr val="505150"/>
                </a:solidFill>
                <a:ea typeface="宋体" charset="-122"/>
              </a:rPr>
              <a:t>nelle Nazioni Unite il dibattito sullo sviluppo è ripreso con la discussione per la revisione dell’Human Development Index (presente dal 1990)</a:t>
            </a:r>
          </a:p>
        </p:txBody>
      </p:sp>
      <p:pic>
        <p:nvPicPr>
          <p:cNvPr id="31749"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31750"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Andare oltre il Pil</a:t>
            </a:r>
          </a:p>
        </p:txBody>
      </p:sp>
      <p:sp>
        <p:nvSpPr>
          <p:cNvPr id="6" name="CasellaDiTesto 5"/>
          <p:cNvSpPr txBox="1"/>
          <p:nvPr/>
        </p:nvSpPr>
        <p:spPr>
          <a:xfrm>
            <a:off x="682625" y="2035175"/>
            <a:ext cx="7643813" cy="3113088"/>
          </a:xfrm>
          <a:prstGeom prst="rect">
            <a:avLst/>
          </a:prstGeom>
          <a:noFill/>
        </p:spPr>
        <p:txBody>
          <a:bodyPr>
            <a:spAutoFit/>
          </a:bodyPr>
          <a:lstStyle/>
          <a:p>
            <a:r>
              <a:rPr lang="it-IT">
                <a:solidFill>
                  <a:srgbClr val="505150"/>
                </a:solidFill>
              </a:rPr>
              <a:t>Alcune azioni fondamentali proposte dalla Commissione Stiglitz-Sen-Fitoussi:</a:t>
            </a:r>
          </a:p>
          <a:p>
            <a:endParaRPr lang="it-IT">
              <a:solidFill>
                <a:srgbClr val="505150"/>
              </a:solidFill>
            </a:endParaRPr>
          </a:p>
          <a:p>
            <a:pPr>
              <a:buFontTx/>
              <a:buChar char="•"/>
            </a:pPr>
            <a:r>
              <a:rPr lang="it-IT" altLang="zh-CN">
                <a:solidFill>
                  <a:srgbClr val="505150"/>
                </a:solidFill>
                <a:ea typeface="宋体" charset="-122"/>
              </a:rPr>
              <a:t>Completare il Pil con indicatori ambientali e sociali</a:t>
            </a:r>
          </a:p>
          <a:p>
            <a:pPr>
              <a:buFontTx/>
              <a:buChar char="•"/>
            </a:pPr>
            <a:r>
              <a:rPr lang="it-IT" altLang="zh-CN">
                <a:solidFill>
                  <a:srgbClr val="505150"/>
                </a:solidFill>
                <a:ea typeface="宋体" charset="-122"/>
              </a:rPr>
              <a:t>Informazioni quasi in tempo reale a sostegno del processo decisionale</a:t>
            </a:r>
          </a:p>
          <a:p>
            <a:pPr>
              <a:buFontTx/>
              <a:buChar char="•"/>
            </a:pPr>
            <a:r>
              <a:rPr lang="it-IT" altLang="zh-CN">
                <a:solidFill>
                  <a:srgbClr val="505150"/>
                </a:solidFill>
                <a:ea typeface="宋体" charset="-122"/>
              </a:rPr>
              <a:t>Informazioni più precise su distribuzione e diseguaglianze</a:t>
            </a:r>
          </a:p>
          <a:p>
            <a:pPr>
              <a:buFontTx/>
              <a:buChar char="•"/>
            </a:pPr>
            <a:r>
              <a:rPr lang="it-IT" altLang="zh-CN">
                <a:solidFill>
                  <a:srgbClr val="505150"/>
                </a:solidFill>
                <a:ea typeface="宋体" charset="-122"/>
              </a:rPr>
              <a:t>Estendere i conti nazionali alle questioni ambientali e sociali</a:t>
            </a:r>
          </a:p>
          <a:p>
            <a:endParaRPr lang="it-IT" altLang="zh-CN">
              <a:solidFill>
                <a:srgbClr val="505150"/>
              </a:solidFill>
              <a:ea typeface="宋体" charset="-122"/>
            </a:endParaRPr>
          </a:p>
          <a:p>
            <a:r>
              <a:rPr lang="it-IT" altLang="zh-CN" b="1">
                <a:solidFill>
                  <a:srgbClr val="993333"/>
                </a:solidFill>
                <a:ea typeface="宋体" charset="-122"/>
              </a:rPr>
              <a:t>In questo contesto, n</a:t>
            </a:r>
            <a:r>
              <a:rPr lang="it-IT" b="1">
                <a:solidFill>
                  <a:srgbClr val="993333"/>
                </a:solidFill>
              </a:rPr>
              <a:t>el 2010, l’Istat ha lanciato un’iniziativa congiunta con il CNEL per la misurazione in Italia del Benessere Equo e Sostenibile</a:t>
            </a:r>
            <a:endParaRPr lang="it-IT" altLang="zh-CN">
              <a:solidFill>
                <a:srgbClr val="505150"/>
              </a:solidFill>
              <a:ea typeface="宋体" charset="-122"/>
            </a:endParaRPr>
          </a:p>
        </p:txBody>
      </p:sp>
      <p:pic>
        <p:nvPicPr>
          <p:cNvPr id="47109"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47110"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Le tre lettere del BES</a:t>
            </a:r>
          </a:p>
        </p:txBody>
      </p:sp>
      <p:sp>
        <p:nvSpPr>
          <p:cNvPr id="6" name="CasellaDiTesto 5"/>
          <p:cNvSpPr txBox="1"/>
          <p:nvPr/>
        </p:nvSpPr>
        <p:spPr>
          <a:xfrm>
            <a:off x="682625" y="1863725"/>
            <a:ext cx="7643813" cy="2563813"/>
          </a:xfrm>
          <a:prstGeom prst="rect">
            <a:avLst/>
          </a:prstGeom>
          <a:noFill/>
        </p:spPr>
        <p:txBody>
          <a:bodyPr>
            <a:spAutoFit/>
          </a:bodyPr>
          <a:lstStyle/>
          <a:p>
            <a:endParaRPr lang="it-IT">
              <a:solidFill>
                <a:srgbClr val="505150"/>
              </a:solidFill>
            </a:endParaRPr>
          </a:p>
          <a:p>
            <a:r>
              <a:rPr lang="it-IT" b="1">
                <a:solidFill>
                  <a:srgbClr val="00B050"/>
                </a:solidFill>
              </a:rPr>
              <a:t>Benessere</a:t>
            </a:r>
            <a:r>
              <a:rPr lang="it-IT" b="1"/>
              <a:t>: </a:t>
            </a:r>
            <a:r>
              <a:rPr lang="it-IT">
                <a:solidFill>
                  <a:srgbClr val="505150"/>
                </a:solidFill>
              </a:rPr>
              <a:t>analisi multidimensionale degli aspetti rilevanti della qualità della vita dei cittadini</a:t>
            </a:r>
            <a:r>
              <a:rPr lang="it-IT"/>
              <a:t>.</a:t>
            </a:r>
          </a:p>
          <a:p>
            <a:endParaRPr lang="it-IT" b="1"/>
          </a:p>
          <a:p>
            <a:r>
              <a:rPr lang="it-IT" b="1">
                <a:solidFill>
                  <a:srgbClr val="FFC000"/>
                </a:solidFill>
              </a:rPr>
              <a:t>Equo</a:t>
            </a:r>
            <a:r>
              <a:rPr lang="it-IT" b="1"/>
              <a:t>: </a:t>
            </a:r>
            <a:r>
              <a:rPr lang="it-IT">
                <a:solidFill>
                  <a:srgbClr val="505150"/>
                </a:solidFill>
              </a:rPr>
              <a:t>attenzione alla distribuzione delle determinanti del benessere tra soggetti sociali.</a:t>
            </a:r>
          </a:p>
          <a:p>
            <a:endParaRPr lang="it-IT">
              <a:solidFill>
                <a:srgbClr val="505150"/>
              </a:solidFill>
            </a:endParaRPr>
          </a:p>
          <a:p>
            <a:r>
              <a:rPr lang="it-IT" b="1">
                <a:solidFill>
                  <a:srgbClr val="0070C0"/>
                </a:solidFill>
              </a:rPr>
              <a:t>Sostenibile</a:t>
            </a:r>
            <a:r>
              <a:rPr lang="it-IT" b="1"/>
              <a:t>: </a:t>
            </a:r>
            <a:r>
              <a:rPr lang="it-IT">
                <a:solidFill>
                  <a:srgbClr val="505150"/>
                </a:solidFill>
              </a:rPr>
              <a:t>garanzia dello stesso benessere anche per le generazioni future.</a:t>
            </a:r>
          </a:p>
        </p:txBody>
      </p:sp>
      <p:pic>
        <p:nvPicPr>
          <p:cNvPr id="48132"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48133"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pic>
        <p:nvPicPr>
          <p:cNvPr id="48134" name="Picture 3"/>
          <p:cNvPicPr>
            <a:picLocks noChangeAspect="1" noChangeArrowheads="1"/>
          </p:cNvPicPr>
          <p:nvPr/>
        </p:nvPicPr>
        <p:blipFill>
          <a:blip r:embed="rId3"/>
          <a:srcRect/>
          <a:stretch>
            <a:fillRect/>
          </a:stretch>
        </p:blipFill>
        <p:spPr bwMode="auto">
          <a:xfrm>
            <a:off x="1216025" y="4719638"/>
            <a:ext cx="6681788" cy="127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BES: gli strumenti</a:t>
            </a:r>
          </a:p>
        </p:txBody>
      </p:sp>
      <p:pic>
        <p:nvPicPr>
          <p:cNvPr id="49156"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49157"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
        <p:nvSpPr>
          <p:cNvPr id="3" name="Segnaposto contenuto 2"/>
          <p:cNvSpPr>
            <a:spLocks/>
          </p:cNvSpPr>
          <p:nvPr/>
        </p:nvSpPr>
        <p:spPr bwMode="auto">
          <a:xfrm>
            <a:off x="682625" y="1947863"/>
            <a:ext cx="7931150" cy="4246562"/>
          </a:xfrm>
          <a:prstGeom prst="rect">
            <a:avLst/>
          </a:prstGeom>
          <a:noFill/>
          <a:ln w="9525">
            <a:noFill/>
            <a:miter lim="800000"/>
            <a:headEnd/>
            <a:tailEnd/>
          </a:ln>
        </p:spPr>
        <p:txBody>
          <a:bodyPr/>
          <a:lstStyle/>
          <a:p>
            <a:pPr defTabSz="914400">
              <a:lnSpc>
                <a:spcPct val="90000"/>
              </a:lnSpc>
              <a:spcBef>
                <a:spcPct val="20000"/>
              </a:spcBef>
              <a:buFont typeface="Arial" charset="0"/>
              <a:buNone/>
            </a:pPr>
            <a:r>
              <a:rPr lang="it-IT" dirty="0">
                <a:solidFill>
                  <a:srgbClr val="505150"/>
                </a:solidFill>
              </a:rPr>
              <a:t>Produrre una serie di indicatori in grado di offrire una visione condivisa di progresso per l'Italia attraverso: </a:t>
            </a:r>
          </a:p>
          <a:p>
            <a:pPr defTabSz="914400">
              <a:lnSpc>
                <a:spcPct val="90000"/>
              </a:lnSpc>
              <a:spcBef>
                <a:spcPct val="20000"/>
              </a:spcBef>
              <a:buFont typeface="Arial" charset="0"/>
              <a:buNone/>
            </a:pPr>
            <a:endParaRPr lang="it-IT" dirty="0">
              <a:solidFill>
                <a:srgbClr val="505150"/>
              </a:solidFill>
            </a:endParaRPr>
          </a:p>
          <a:p>
            <a:pPr defTabSz="914400">
              <a:lnSpc>
                <a:spcPct val="90000"/>
              </a:lnSpc>
              <a:spcBef>
                <a:spcPct val="20000"/>
              </a:spcBef>
              <a:buFont typeface="Wingdings" pitchFamily="2" charset="2"/>
              <a:buAutoNum type="alphaLcParenR"/>
            </a:pPr>
            <a:r>
              <a:rPr lang="it-IT" dirty="0" smtClean="0">
                <a:solidFill>
                  <a:srgbClr val="505150"/>
                </a:solidFill>
              </a:rPr>
              <a:t> Comitato </a:t>
            </a:r>
            <a:r>
              <a:rPr lang="it-IT" dirty="0">
                <a:solidFill>
                  <a:srgbClr val="505150"/>
                </a:solidFill>
              </a:rPr>
              <a:t>d’indirizzo che ha elaborato una definizione condivisa di progresso attraverso 12 domini; </a:t>
            </a:r>
          </a:p>
          <a:p>
            <a:pPr defTabSz="914400">
              <a:lnSpc>
                <a:spcPct val="90000"/>
              </a:lnSpc>
              <a:spcBef>
                <a:spcPct val="20000"/>
              </a:spcBef>
              <a:buFont typeface="Arial" charset="0"/>
              <a:buNone/>
            </a:pPr>
            <a:endParaRPr lang="it-IT" dirty="0">
              <a:solidFill>
                <a:srgbClr val="505150"/>
              </a:solidFill>
            </a:endParaRPr>
          </a:p>
          <a:p>
            <a:pPr defTabSz="914400">
              <a:lnSpc>
                <a:spcPct val="90000"/>
              </a:lnSpc>
              <a:spcBef>
                <a:spcPct val="20000"/>
              </a:spcBef>
              <a:buFont typeface="Arial" charset="0"/>
              <a:buAutoNum type="alphaLcParenR" startAt="2"/>
            </a:pPr>
            <a:r>
              <a:rPr lang="it-IT" dirty="0" smtClean="0">
                <a:solidFill>
                  <a:srgbClr val="505150"/>
                </a:solidFill>
              </a:rPr>
              <a:t> Commissione </a:t>
            </a:r>
            <a:r>
              <a:rPr lang="it-IT" dirty="0">
                <a:solidFill>
                  <a:srgbClr val="505150"/>
                </a:solidFill>
              </a:rPr>
              <a:t>scientifica che ha selezionato gli indicatori per ogni dominio (132 indicatori in totale); </a:t>
            </a:r>
          </a:p>
          <a:p>
            <a:pPr defTabSz="914400">
              <a:lnSpc>
                <a:spcPct val="90000"/>
              </a:lnSpc>
              <a:spcBef>
                <a:spcPct val="20000"/>
              </a:spcBef>
              <a:buFont typeface="Arial" charset="0"/>
              <a:buAutoNum type="alphaLcParenR" startAt="2"/>
            </a:pPr>
            <a:endParaRPr lang="it-IT" dirty="0">
              <a:solidFill>
                <a:srgbClr val="505150"/>
              </a:solidFill>
            </a:endParaRPr>
          </a:p>
          <a:p>
            <a:pPr defTabSz="914400">
              <a:lnSpc>
                <a:spcPct val="90000"/>
              </a:lnSpc>
              <a:spcBef>
                <a:spcPct val="20000"/>
              </a:spcBef>
              <a:buFont typeface="Wingdings" pitchFamily="2" charset="2"/>
              <a:buAutoNum type="alphaLcParenR" startAt="2"/>
            </a:pPr>
            <a:r>
              <a:rPr lang="it-IT" dirty="0" smtClean="0">
                <a:solidFill>
                  <a:srgbClr val="505150"/>
                </a:solidFill>
              </a:rPr>
              <a:t> Consultazione </a:t>
            </a:r>
            <a:r>
              <a:rPr lang="it-IT" dirty="0">
                <a:solidFill>
                  <a:srgbClr val="505150"/>
                </a:solidFill>
              </a:rPr>
              <a:t>pubblica</a:t>
            </a:r>
          </a:p>
          <a:p>
            <a:pPr marL="742950" lvl="1" indent="-285750" defTabSz="914400">
              <a:lnSpc>
                <a:spcPct val="90000"/>
              </a:lnSpc>
              <a:buFont typeface="Wingdings" pitchFamily="2" charset="2"/>
              <a:buChar char="v"/>
            </a:pPr>
            <a:r>
              <a:rPr lang="en-US" dirty="0" err="1">
                <a:solidFill>
                  <a:srgbClr val="505150"/>
                </a:solidFill>
              </a:rPr>
              <a:t>Indagine</a:t>
            </a:r>
            <a:r>
              <a:rPr lang="en-US" dirty="0">
                <a:solidFill>
                  <a:srgbClr val="505150"/>
                </a:solidFill>
              </a:rPr>
              <a:t> </a:t>
            </a:r>
            <a:r>
              <a:rPr lang="en-US" dirty="0" err="1">
                <a:solidFill>
                  <a:srgbClr val="505150"/>
                </a:solidFill>
              </a:rPr>
              <a:t>Multiscopo</a:t>
            </a:r>
            <a:r>
              <a:rPr lang="en-US" dirty="0">
                <a:solidFill>
                  <a:srgbClr val="505150"/>
                </a:solidFill>
              </a:rPr>
              <a:t> – </a:t>
            </a:r>
            <a:r>
              <a:rPr lang="en-US" dirty="0" err="1">
                <a:solidFill>
                  <a:srgbClr val="505150"/>
                </a:solidFill>
              </a:rPr>
              <a:t>l’importanza</a:t>
            </a:r>
            <a:r>
              <a:rPr lang="en-US" dirty="0">
                <a:solidFill>
                  <a:srgbClr val="505150"/>
                </a:solidFill>
              </a:rPr>
              <a:t> </a:t>
            </a:r>
            <a:r>
              <a:rPr lang="en-US" dirty="0" err="1">
                <a:solidFill>
                  <a:srgbClr val="505150"/>
                </a:solidFill>
              </a:rPr>
              <a:t>dei</a:t>
            </a:r>
            <a:r>
              <a:rPr lang="en-US" dirty="0">
                <a:solidFill>
                  <a:srgbClr val="505150"/>
                </a:solidFill>
              </a:rPr>
              <a:t> </a:t>
            </a:r>
            <a:r>
              <a:rPr lang="en-US" dirty="0" err="1">
                <a:solidFill>
                  <a:srgbClr val="505150"/>
                </a:solidFill>
              </a:rPr>
              <a:t>domini</a:t>
            </a:r>
            <a:r>
              <a:rPr lang="en-US" dirty="0">
                <a:solidFill>
                  <a:srgbClr val="505150"/>
                </a:solidFill>
              </a:rPr>
              <a:t> del </a:t>
            </a:r>
            <a:r>
              <a:rPr lang="en-US" dirty="0" err="1">
                <a:solidFill>
                  <a:srgbClr val="505150"/>
                </a:solidFill>
              </a:rPr>
              <a:t>benessere</a:t>
            </a:r>
            <a:endParaRPr lang="en-US" dirty="0">
              <a:solidFill>
                <a:srgbClr val="505150"/>
              </a:solidFill>
            </a:endParaRPr>
          </a:p>
          <a:p>
            <a:pPr marL="742950" lvl="1" indent="-285750" defTabSz="914400">
              <a:lnSpc>
                <a:spcPct val="90000"/>
              </a:lnSpc>
              <a:buFont typeface="Wingdings" pitchFamily="2" charset="2"/>
              <a:buChar char="v"/>
            </a:pPr>
            <a:r>
              <a:rPr lang="en-US" dirty="0" err="1">
                <a:solidFill>
                  <a:srgbClr val="505150"/>
                </a:solidFill>
              </a:rPr>
              <a:t>Questionario</a:t>
            </a:r>
            <a:r>
              <a:rPr lang="en-US" dirty="0">
                <a:solidFill>
                  <a:srgbClr val="505150"/>
                </a:solidFill>
              </a:rPr>
              <a:t> on-line</a:t>
            </a:r>
          </a:p>
          <a:p>
            <a:pPr marL="742950" lvl="1" indent="-285750" defTabSz="914400">
              <a:lnSpc>
                <a:spcPct val="90000"/>
              </a:lnSpc>
              <a:buFont typeface="Wingdings" pitchFamily="2" charset="2"/>
              <a:buChar char="v"/>
            </a:pPr>
            <a:r>
              <a:rPr lang="en-US" dirty="0">
                <a:solidFill>
                  <a:srgbClr val="505150"/>
                </a:solidFill>
              </a:rPr>
              <a:t>Blog</a:t>
            </a:r>
          </a:p>
          <a:p>
            <a:pPr marL="742950" lvl="1" indent="-285750" defTabSz="914400">
              <a:lnSpc>
                <a:spcPct val="90000"/>
              </a:lnSpc>
              <a:buFont typeface="Wingdings" pitchFamily="2" charset="2"/>
              <a:buChar char="v"/>
            </a:pPr>
            <a:r>
              <a:rPr lang="en-US" dirty="0" err="1">
                <a:solidFill>
                  <a:srgbClr val="505150"/>
                </a:solidFill>
              </a:rPr>
              <a:t>Incontri</a:t>
            </a:r>
            <a:r>
              <a:rPr lang="en-US" dirty="0">
                <a:solidFill>
                  <a:srgbClr val="505150"/>
                </a:solidFill>
              </a:rPr>
              <a:t> </a:t>
            </a:r>
            <a:r>
              <a:rPr lang="en-US" dirty="0" err="1">
                <a:solidFill>
                  <a:srgbClr val="505150"/>
                </a:solidFill>
              </a:rPr>
              <a:t>regionali</a:t>
            </a:r>
            <a:endParaRPr lang="en-US" dirty="0">
              <a:solidFill>
                <a:srgbClr val="505150"/>
              </a:solidFill>
            </a:endParaRPr>
          </a:p>
          <a:p>
            <a:pPr defTabSz="914400">
              <a:lnSpc>
                <a:spcPct val="90000"/>
              </a:lnSpc>
              <a:spcBef>
                <a:spcPct val="20000"/>
              </a:spcBef>
              <a:buFont typeface="Wingdings" pitchFamily="2" charset="2"/>
              <a:buAutoNum type="alphaLcParenR" startAt="2"/>
            </a:pPr>
            <a:endParaRPr lang="it-IT" dirty="0">
              <a:solidFill>
                <a:srgbClr val="505150"/>
              </a:solidFill>
            </a:endParaRPr>
          </a:p>
          <a:p>
            <a:pPr defTabSz="914400">
              <a:lnSpc>
                <a:spcPct val="90000"/>
              </a:lnSpc>
              <a:spcBef>
                <a:spcPct val="20000"/>
              </a:spcBef>
              <a:buFont typeface="Arial" charset="0"/>
              <a:buNone/>
            </a:pPr>
            <a:endParaRPr lang="it-IT" dirty="0">
              <a:solidFill>
                <a:srgbClr val="5051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BES: gli strumenti</a:t>
            </a:r>
          </a:p>
        </p:txBody>
      </p:sp>
      <p:pic>
        <p:nvPicPr>
          <p:cNvPr id="50179"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50180"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sp>
        <p:nvSpPr>
          <p:cNvPr id="32" name="Freccia angolare bidirezionale 31"/>
          <p:cNvSpPr/>
          <p:nvPr/>
        </p:nvSpPr>
        <p:spPr>
          <a:xfrm rot="5400000">
            <a:off x="2480469" y="3586956"/>
            <a:ext cx="2490788" cy="1514475"/>
          </a:xfrm>
          <a:prstGeom prst="leftUpArrow">
            <a:avLst>
              <a:gd name="adj1" fmla="val 25000"/>
              <a:gd name="adj2" fmla="val 20011"/>
              <a:gd name="adj3" fmla="val 25000"/>
            </a:avLst>
          </a:prstGeom>
          <a:noFill/>
          <a:ln>
            <a:solidFill>
              <a:srgbClr val="1681B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r>
              <a:rPr lang="it-IT" dirty="0">
                <a:solidFill>
                  <a:schemeClr val="tx1"/>
                </a:solidFill>
              </a:rPr>
              <a:t>Discussione</a:t>
            </a:r>
          </a:p>
        </p:txBody>
      </p:sp>
      <p:sp>
        <p:nvSpPr>
          <p:cNvPr id="11" name="Elaborazione 10"/>
          <p:cNvSpPr/>
          <p:nvPr/>
        </p:nvSpPr>
        <p:spPr>
          <a:xfrm>
            <a:off x="641350" y="1125538"/>
            <a:ext cx="3282950" cy="790575"/>
          </a:xfrm>
          <a:prstGeom prst="flowChartProcess">
            <a:avLst/>
          </a:prstGeom>
          <a:noFill/>
          <a:ln w="5715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defTabSz="914400" fontAlgn="auto">
              <a:spcBef>
                <a:spcPts val="0"/>
              </a:spcBef>
              <a:spcAft>
                <a:spcPts val="0"/>
              </a:spcAft>
              <a:defRPr/>
            </a:pPr>
            <a:r>
              <a:rPr lang="it-IT" sz="1600" dirty="0">
                <a:solidFill>
                  <a:schemeClr val="tx1"/>
                </a:solidFill>
              </a:rPr>
              <a:t>Indagine annuale su ciò che conta per il benessere</a:t>
            </a:r>
          </a:p>
          <a:p>
            <a:pPr algn="ctr" defTabSz="914400" fontAlgn="auto">
              <a:spcBef>
                <a:spcPts val="0"/>
              </a:spcBef>
              <a:spcAft>
                <a:spcPts val="0"/>
              </a:spcAft>
              <a:defRPr/>
            </a:pPr>
            <a:r>
              <a:rPr lang="it-IT" sz="1200" dirty="0">
                <a:solidFill>
                  <a:schemeClr val="tx1"/>
                </a:solidFill>
              </a:rPr>
              <a:t>(24mila famiglie)</a:t>
            </a:r>
          </a:p>
        </p:txBody>
      </p:sp>
      <p:sp>
        <p:nvSpPr>
          <p:cNvPr id="12" name="Elaborazione 11"/>
          <p:cNvSpPr/>
          <p:nvPr/>
        </p:nvSpPr>
        <p:spPr>
          <a:xfrm>
            <a:off x="2427288" y="2225675"/>
            <a:ext cx="1712912" cy="771525"/>
          </a:xfrm>
          <a:prstGeom prst="flowChartProcess">
            <a:avLst/>
          </a:prstGeom>
          <a:noFill/>
          <a:ln>
            <a:solidFill>
              <a:srgbClr val="1681B6"/>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defTabSz="914400" fontAlgn="auto">
              <a:spcBef>
                <a:spcPts val="0"/>
              </a:spcBef>
              <a:spcAft>
                <a:spcPts val="0"/>
              </a:spcAft>
              <a:defRPr/>
            </a:pPr>
            <a:r>
              <a:rPr lang="it-IT" sz="1600" dirty="0">
                <a:solidFill>
                  <a:schemeClr val="tx1"/>
                </a:solidFill>
              </a:rPr>
              <a:t>Comitato d’indirizzo</a:t>
            </a:r>
          </a:p>
        </p:txBody>
      </p:sp>
      <p:sp>
        <p:nvSpPr>
          <p:cNvPr id="15" name="Freccia a destra 14"/>
          <p:cNvSpPr/>
          <p:nvPr/>
        </p:nvSpPr>
        <p:spPr>
          <a:xfrm rot="5400000">
            <a:off x="5501481" y="3026569"/>
            <a:ext cx="420688" cy="304800"/>
          </a:xfrm>
          <a:prstGeom prst="rightArrow">
            <a:avLst/>
          </a:prstGeom>
          <a:solidFill>
            <a:srgbClr val="1681B6"/>
          </a:solidFill>
          <a:ln>
            <a:solidFill>
              <a:srgbClr val="1681B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it-IT"/>
          </a:p>
        </p:txBody>
      </p:sp>
      <p:sp>
        <p:nvSpPr>
          <p:cNvPr id="10" name="Ovale 9"/>
          <p:cNvSpPr/>
          <p:nvPr/>
        </p:nvSpPr>
        <p:spPr>
          <a:xfrm>
            <a:off x="4797425" y="2136775"/>
            <a:ext cx="1828800" cy="771525"/>
          </a:xfrm>
          <a:prstGeom prst="ellipse">
            <a:avLst/>
          </a:prstGeom>
          <a:noFill/>
          <a:ln w="38100">
            <a:solidFill>
              <a:srgbClr val="FB6E0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defTabSz="914400" fontAlgn="auto">
              <a:spcBef>
                <a:spcPts val="0"/>
              </a:spcBef>
              <a:spcAft>
                <a:spcPts val="0"/>
              </a:spcAft>
              <a:defRPr/>
            </a:pPr>
            <a:r>
              <a:rPr lang="en-US" sz="1600" dirty="0">
                <a:solidFill>
                  <a:schemeClr val="tx1"/>
                </a:solidFill>
              </a:rPr>
              <a:t>12 Domini</a:t>
            </a:r>
          </a:p>
        </p:txBody>
      </p:sp>
      <p:sp>
        <p:nvSpPr>
          <p:cNvPr id="18" name="Elaborazione 17"/>
          <p:cNvSpPr/>
          <p:nvPr/>
        </p:nvSpPr>
        <p:spPr>
          <a:xfrm>
            <a:off x="4859338" y="3455988"/>
            <a:ext cx="1714500" cy="771525"/>
          </a:xfrm>
          <a:prstGeom prst="flowChartProcess">
            <a:avLst/>
          </a:prstGeom>
          <a:noFill/>
          <a:ln>
            <a:solidFill>
              <a:srgbClr val="1681B6"/>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defTabSz="914400" fontAlgn="auto">
              <a:spcBef>
                <a:spcPts val="0"/>
              </a:spcBef>
              <a:spcAft>
                <a:spcPts val="0"/>
              </a:spcAft>
              <a:defRPr/>
            </a:pPr>
            <a:r>
              <a:rPr lang="it-IT" sz="1600" dirty="0">
                <a:solidFill>
                  <a:schemeClr val="tx1"/>
                </a:solidFill>
              </a:rPr>
              <a:t>Commissione scientifica</a:t>
            </a:r>
          </a:p>
        </p:txBody>
      </p:sp>
      <p:sp>
        <p:nvSpPr>
          <p:cNvPr id="20" name="Ovale 19"/>
          <p:cNvSpPr/>
          <p:nvPr/>
        </p:nvSpPr>
        <p:spPr>
          <a:xfrm>
            <a:off x="4757738" y="4826000"/>
            <a:ext cx="1827212" cy="771525"/>
          </a:xfrm>
          <a:prstGeom prst="ellipse">
            <a:avLst/>
          </a:prstGeom>
          <a:noFill/>
          <a:ln w="38100">
            <a:solidFill>
              <a:srgbClr val="FB6E0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defTabSz="914400" fontAlgn="auto">
              <a:spcBef>
                <a:spcPts val="0"/>
              </a:spcBef>
              <a:spcAft>
                <a:spcPts val="0"/>
              </a:spcAft>
              <a:defRPr/>
            </a:pPr>
            <a:r>
              <a:rPr lang="en-US" sz="1600" dirty="0">
                <a:solidFill>
                  <a:schemeClr val="tx1"/>
                </a:solidFill>
              </a:rPr>
              <a:t>132</a:t>
            </a:r>
          </a:p>
          <a:p>
            <a:pPr algn="ctr" defTabSz="914400" fontAlgn="auto">
              <a:spcBef>
                <a:spcPts val="0"/>
              </a:spcBef>
              <a:spcAft>
                <a:spcPts val="0"/>
              </a:spcAft>
              <a:defRPr/>
            </a:pPr>
            <a:r>
              <a:rPr lang="it-IT" sz="1600" dirty="0">
                <a:solidFill>
                  <a:schemeClr val="tx1"/>
                </a:solidFill>
              </a:rPr>
              <a:t>Indicatori</a:t>
            </a:r>
          </a:p>
        </p:txBody>
      </p:sp>
      <p:sp>
        <p:nvSpPr>
          <p:cNvPr id="21" name="Freccia a destra 20"/>
          <p:cNvSpPr/>
          <p:nvPr/>
        </p:nvSpPr>
        <p:spPr>
          <a:xfrm rot="5400000">
            <a:off x="5493544" y="4391819"/>
            <a:ext cx="420688" cy="304800"/>
          </a:xfrm>
          <a:prstGeom prst="rightArrow">
            <a:avLst/>
          </a:prstGeom>
          <a:solidFill>
            <a:srgbClr val="1681B6"/>
          </a:solidFill>
          <a:ln>
            <a:solidFill>
              <a:srgbClr val="1681B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it-IT"/>
          </a:p>
        </p:txBody>
      </p:sp>
      <p:sp>
        <p:nvSpPr>
          <p:cNvPr id="22" name="Elaborazione 21"/>
          <p:cNvSpPr/>
          <p:nvPr/>
        </p:nvSpPr>
        <p:spPr>
          <a:xfrm>
            <a:off x="6948488" y="2674938"/>
            <a:ext cx="2000250" cy="890587"/>
          </a:xfrm>
          <a:prstGeom prst="flowChartProcess">
            <a:avLst/>
          </a:prstGeom>
          <a:noFill/>
          <a:ln w="57150">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defTabSz="914400" fontAlgn="auto">
              <a:spcBef>
                <a:spcPts val="0"/>
              </a:spcBef>
              <a:spcAft>
                <a:spcPts val="0"/>
              </a:spcAft>
              <a:defRPr/>
            </a:pPr>
            <a:r>
              <a:rPr lang="it-IT" sz="1600" dirty="0">
                <a:solidFill>
                  <a:schemeClr val="tx1"/>
                </a:solidFill>
              </a:rPr>
              <a:t>Questionario on-line </a:t>
            </a:r>
            <a:r>
              <a:rPr lang="it-IT" sz="1100" dirty="0">
                <a:solidFill>
                  <a:schemeClr val="tx1"/>
                </a:solidFill>
              </a:rPr>
              <a:t>(2500 persone)</a:t>
            </a:r>
            <a:r>
              <a:rPr lang="it-IT" sz="1600" dirty="0">
                <a:solidFill>
                  <a:schemeClr val="tx1"/>
                </a:solidFill>
              </a:rPr>
              <a:t>, </a:t>
            </a:r>
          </a:p>
          <a:p>
            <a:pPr algn="ctr" defTabSz="914400" fontAlgn="auto">
              <a:spcBef>
                <a:spcPts val="0"/>
              </a:spcBef>
              <a:spcAft>
                <a:spcPts val="0"/>
              </a:spcAft>
              <a:defRPr/>
            </a:pPr>
            <a:r>
              <a:rPr lang="it-IT" sz="1600" dirty="0">
                <a:solidFill>
                  <a:schemeClr val="tx1"/>
                </a:solidFill>
              </a:rPr>
              <a:t>incontri</a:t>
            </a:r>
            <a:r>
              <a:rPr lang="it-IT" sz="1100" dirty="0">
                <a:solidFill>
                  <a:schemeClr val="tx1"/>
                </a:solidFill>
              </a:rPr>
              <a:t> </a:t>
            </a:r>
            <a:r>
              <a:rPr lang="it-IT" sz="1600" dirty="0">
                <a:solidFill>
                  <a:schemeClr val="tx1"/>
                </a:solidFill>
              </a:rPr>
              <a:t>e Blog</a:t>
            </a:r>
          </a:p>
        </p:txBody>
      </p:sp>
      <p:sp>
        <p:nvSpPr>
          <p:cNvPr id="24" name="Freccia a sinistra 23"/>
          <p:cNvSpPr/>
          <p:nvPr/>
        </p:nvSpPr>
        <p:spPr>
          <a:xfrm>
            <a:off x="6203950" y="2968625"/>
            <a:ext cx="739775" cy="282575"/>
          </a:xfrm>
          <a:prstGeom prst="leftArrow">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algn="ctr" defTabSz="914400" fontAlgn="auto">
              <a:spcBef>
                <a:spcPts val="0"/>
              </a:spcBef>
              <a:spcAft>
                <a:spcPts val="0"/>
              </a:spcAft>
              <a:defRPr/>
            </a:pPr>
            <a:endParaRPr lang="it-IT" dirty="0"/>
          </a:p>
        </p:txBody>
      </p:sp>
      <p:sp>
        <p:nvSpPr>
          <p:cNvPr id="25" name="Freccia a destra 24"/>
          <p:cNvSpPr/>
          <p:nvPr/>
        </p:nvSpPr>
        <p:spPr>
          <a:xfrm>
            <a:off x="4267200" y="2395538"/>
            <a:ext cx="430213" cy="279400"/>
          </a:xfrm>
          <a:prstGeom prst="rightArrow">
            <a:avLst/>
          </a:prstGeom>
          <a:solidFill>
            <a:srgbClr val="1681B6"/>
          </a:solidFill>
          <a:ln>
            <a:solidFill>
              <a:srgbClr val="1681B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it-IT"/>
          </a:p>
        </p:txBody>
      </p:sp>
      <p:sp>
        <p:nvSpPr>
          <p:cNvPr id="3" name="Freccia angolare in su 2"/>
          <p:cNvSpPr/>
          <p:nvPr/>
        </p:nvSpPr>
        <p:spPr>
          <a:xfrm rot="5400000">
            <a:off x="1508919" y="2074069"/>
            <a:ext cx="844550" cy="528638"/>
          </a:xfrm>
          <a:prstGeom prst="bentUpArrow">
            <a:avLst/>
          </a:prstGeom>
          <a:solidFill>
            <a:srgbClr val="339933"/>
          </a:solid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it-IT"/>
          </a:p>
        </p:txBody>
      </p:sp>
      <p:sp>
        <p:nvSpPr>
          <p:cNvPr id="23" name="Freccia a destra 22"/>
          <p:cNvSpPr/>
          <p:nvPr/>
        </p:nvSpPr>
        <p:spPr>
          <a:xfrm>
            <a:off x="6819900" y="5072063"/>
            <a:ext cx="430213" cy="279400"/>
          </a:xfrm>
          <a:prstGeom prst="rightArrow">
            <a:avLst/>
          </a:prstGeom>
          <a:solidFill>
            <a:srgbClr val="1681B6"/>
          </a:solidFill>
          <a:ln>
            <a:solidFill>
              <a:srgbClr val="1681B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it-IT"/>
          </a:p>
        </p:txBody>
      </p:sp>
      <p:sp>
        <p:nvSpPr>
          <p:cNvPr id="50195" name="CasellaDiTesto 3"/>
          <p:cNvSpPr txBox="1">
            <a:spLocks noChangeArrowheads="1"/>
          </p:cNvSpPr>
          <p:nvPr/>
        </p:nvSpPr>
        <p:spPr bwMode="auto">
          <a:xfrm>
            <a:off x="7397750" y="4457700"/>
            <a:ext cx="1295400" cy="1228725"/>
          </a:xfrm>
          <a:prstGeom prst="rect">
            <a:avLst/>
          </a:prstGeom>
          <a:noFill/>
          <a:ln w="38100">
            <a:solidFill>
              <a:srgbClr val="FB6E05"/>
            </a:solidFill>
            <a:miter lim="800000"/>
            <a:headEnd/>
            <a:tailEnd/>
          </a:ln>
        </p:spPr>
        <p:txBody>
          <a:bodyPr>
            <a:spAutoFit/>
          </a:bodyPr>
          <a:lstStyle/>
          <a:p>
            <a:pPr algn="ctr" defTabSz="914400"/>
            <a:r>
              <a:rPr lang="it-IT"/>
              <a:t>Rapporti finali </a:t>
            </a:r>
          </a:p>
          <a:p>
            <a:pPr algn="ctr" defTabSz="914400"/>
            <a:r>
              <a:rPr lang="it-IT"/>
              <a:t>BES2013  </a:t>
            </a:r>
          </a:p>
          <a:p>
            <a:pPr algn="ctr" defTabSz="914400"/>
            <a:r>
              <a:rPr lang="it-IT"/>
              <a:t>BES2014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1" grpId="0" animBg="1"/>
      <p:bldP spid="2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asellaDiTesto 4"/>
          <p:cNvSpPr txBox="1">
            <a:spLocks noChangeArrowheads="1"/>
          </p:cNvSpPr>
          <p:nvPr/>
        </p:nvSpPr>
        <p:spPr bwMode="auto">
          <a:xfrm>
            <a:off x="682625" y="593725"/>
            <a:ext cx="7537450" cy="457200"/>
          </a:xfrm>
          <a:prstGeom prst="rect">
            <a:avLst/>
          </a:prstGeom>
          <a:noFill/>
          <a:ln w="9525">
            <a:noFill/>
            <a:miter lim="800000"/>
            <a:headEnd/>
            <a:tailEnd/>
          </a:ln>
        </p:spPr>
        <p:txBody>
          <a:bodyPr>
            <a:spAutoFit/>
          </a:bodyPr>
          <a:lstStyle/>
          <a:p>
            <a:r>
              <a:rPr lang="it-IT" sz="2400">
                <a:solidFill>
                  <a:srgbClr val="505150"/>
                </a:solidFill>
              </a:rPr>
              <a:t>BES: le 12 dimensioni</a:t>
            </a:r>
          </a:p>
        </p:txBody>
      </p:sp>
      <p:pic>
        <p:nvPicPr>
          <p:cNvPr id="51203" name="Immagine 8" descr="LogoGis2014.jpg"/>
          <p:cNvPicPr>
            <a:picLocks noChangeAspect="1"/>
          </p:cNvPicPr>
          <p:nvPr/>
        </p:nvPicPr>
        <p:blipFill>
          <a:blip r:embed="rId2"/>
          <a:srcRect/>
          <a:stretch>
            <a:fillRect/>
          </a:stretch>
        </p:blipFill>
        <p:spPr bwMode="auto">
          <a:xfrm>
            <a:off x="682625" y="6194425"/>
            <a:ext cx="660400" cy="496888"/>
          </a:xfrm>
          <a:prstGeom prst="rect">
            <a:avLst/>
          </a:prstGeom>
          <a:noFill/>
          <a:ln w="9525">
            <a:noFill/>
            <a:miter lim="800000"/>
            <a:headEnd/>
            <a:tailEnd/>
          </a:ln>
        </p:spPr>
      </p:pic>
      <p:sp>
        <p:nvSpPr>
          <p:cNvPr id="51204" name="CasellaDiTesto 6"/>
          <p:cNvSpPr txBox="1">
            <a:spLocks noChangeArrowheads="1"/>
          </p:cNvSpPr>
          <p:nvPr/>
        </p:nvSpPr>
        <p:spPr bwMode="auto">
          <a:xfrm>
            <a:off x="2651125" y="6311900"/>
            <a:ext cx="4075113" cy="244475"/>
          </a:xfrm>
          <a:prstGeom prst="rect">
            <a:avLst/>
          </a:prstGeom>
          <a:noFill/>
          <a:ln w="9525">
            <a:noFill/>
            <a:miter lim="800000"/>
            <a:headEnd/>
            <a:tailEnd/>
          </a:ln>
        </p:spPr>
        <p:txBody>
          <a:bodyPr>
            <a:spAutoFit/>
          </a:bodyPr>
          <a:lstStyle/>
          <a:p>
            <a:r>
              <a:rPr lang="it-IT" sz="1000">
                <a:solidFill>
                  <a:srgbClr val="7F7F7F"/>
                </a:solidFill>
              </a:rPr>
              <a:t>Dal Bes a UrBes, Barbara Baldazzi – Catanzaro, 22 ottobre 2014</a:t>
            </a:r>
          </a:p>
        </p:txBody>
      </p:sp>
      <p:pic>
        <p:nvPicPr>
          <p:cNvPr id="51219" name="Picture 10">
            <a:hlinkClick r:id="" action="ppaction://noaction"/>
          </p:cNvPr>
          <p:cNvPicPr>
            <a:picLocks noChangeAspect="1" noChangeArrowheads="1"/>
          </p:cNvPicPr>
          <p:nvPr/>
        </p:nvPicPr>
        <p:blipFill>
          <a:blip r:embed="rId3"/>
          <a:srcRect/>
          <a:stretch>
            <a:fillRect/>
          </a:stretch>
        </p:blipFill>
        <p:spPr bwMode="auto">
          <a:xfrm>
            <a:off x="4932363" y="2492375"/>
            <a:ext cx="3600450" cy="606425"/>
          </a:xfrm>
          <a:prstGeom prst="rect">
            <a:avLst/>
          </a:prstGeom>
          <a:noFill/>
          <a:ln w="9525">
            <a:noFill/>
            <a:miter lim="800000"/>
            <a:headEnd/>
            <a:tailEnd/>
          </a:ln>
        </p:spPr>
      </p:pic>
      <p:pic>
        <p:nvPicPr>
          <p:cNvPr id="51220" name="Picture 11">
            <a:hlinkClick r:id="" action="ppaction://noaction"/>
          </p:cNvPr>
          <p:cNvPicPr>
            <a:picLocks noChangeAspect="1" noChangeArrowheads="1"/>
          </p:cNvPicPr>
          <p:nvPr/>
        </p:nvPicPr>
        <p:blipFill>
          <a:blip r:embed="rId4"/>
          <a:srcRect/>
          <a:stretch>
            <a:fillRect/>
          </a:stretch>
        </p:blipFill>
        <p:spPr bwMode="auto">
          <a:xfrm>
            <a:off x="4932363" y="3141663"/>
            <a:ext cx="3600450" cy="614362"/>
          </a:xfrm>
          <a:prstGeom prst="rect">
            <a:avLst/>
          </a:prstGeom>
          <a:noFill/>
          <a:ln w="9525">
            <a:noFill/>
            <a:miter lim="800000"/>
            <a:headEnd/>
            <a:tailEnd/>
          </a:ln>
        </p:spPr>
      </p:pic>
      <p:pic>
        <p:nvPicPr>
          <p:cNvPr id="51221" name="Picture 12">
            <a:hlinkClick r:id="" action="ppaction://noaction"/>
          </p:cNvPr>
          <p:cNvPicPr>
            <a:picLocks noChangeAspect="1" noChangeArrowheads="1"/>
          </p:cNvPicPr>
          <p:nvPr/>
        </p:nvPicPr>
        <p:blipFill>
          <a:blip r:embed="rId5"/>
          <a:srcRect/>
          <a:stretch>
            <a:fillRect/>
          </a:stretch>
        </p:blipFill>
        <p:spPr bwMode="auto">
          <a:xfrm>
            <a:off x="684213" y="4356100"/>
            <a:ext cx="3598862" cy="614363"/>
          </a:xfrm>
          <a:prstGeom prst="rect">
            <a:avLst/>
          </a:prstGeom>
          <a:noFill/>
          <a:ln w="9525">
            <a:noFill/>
            <a:miter lim="800000"/>
            <a:headEnd/>
            <a:tailEnd/>
          </a:ln>
        </p:spPr>
      </p:pic>
      <p:pic>
        <p:nvPicPr>
          <p:cNvPr id="51222" name="Picture 16"/>
          <p:cNvPicPr>
            <a:picLocks noChangeAspect="1" noChangeArrowheads="1"/>
          </p:cNvPicPr>
          <p:nvPr/>
        </p:nvPicPr>
        <p:blipFill>
          <a:blip r:embed="rId6"/>
          <a:srcRect/>
          <a:stretch>
            <a:fillRect/>
          </a:stretch>
        </p:blipFill>
        <p:spPr bwMode="auto">
          <a:xfrm>
            <a:off x="6892925" y="0"/>
            <a:ext cx="2251075" cy="908050"/>
          </a:xfrm>
          <a:prstGeom prst="rect">
            <a:avLst/>
          </a:prstGeom>
          <a:noFill/>
          <a:ln w="9525">
            <a:noFill/>
            <a:miter lim="800000"/>
            <a:headEnd/>
            <a:tailEnd/>
          </a:ln>
        </p:spPr>
      </p:pic>
      <p:pic>
        <p:nvPicPr>
          <p:cNvPr id="51223" name="Immagine 34">
            <a:hlinkClick r:id="" action="ppaction://noaction"/>
          </p:cNvPr>
          <p:cNvPicPr>
            <a:picLocks noChangeAspect="1"/>
          </p:cNvPicPr>
          <p:nvPr/>
        </p:nvPicPr>
        <p:blipFill>
          <a:blip r:embed="rId7"/>
          <a:srcRect/>
          <a:stretch>
            <a:fillRect/>
          </a:stretch>
        </p:blipFill>
        <p:spPr bwMode="auto">
          <a:xfrm>
            <a:off x="620713" y="1150938"/>
            <a:ext cx="3600450" cy="425450"/>
          </a:xfrm>
          <a:prstGeom prst="rect">
            <a:avLst/>
          </a:prstGeom>
          <a:noFill/>
          <a:ln w="9525">
            <a:noFill/>
            <a:miter lim="800000"/>
            <a:headEnd/>
            <a:tailEnd/>
          </a:ln>
        </p:spPr>
      </p:pic>
      <p:pic>
        <p:nvPicPr>
          <p:cNvPr id="51224" name="Immagine 35">
            <a:hlinkClick r:id="" action="ppaction://noaction"/>
          </p:cNvPr>
          <p:cNvPicPr>
            <a:picLocks noChangeAspect="1"/>
          </p:cNvPicPr>
          <p:nvPr/>
        </p:nvPicPr>
        <p:blipFill>
          <a:blip r:embed="rId8"/>
          <a:srcRect/>
          <a:stretch>
            <a:fillRect/>
          </a:stretch>
        </p:blipFill>
        <p:spPr bwMode="auto">
          <a:xfrm>
            <a:off x="620713" y="1800225"/>
            <a:ext cx="3600450" cy="474663"/>
          </a:xfrm>
          <a:prstGeom prst="rect">
            <a:avLst/>
          </a:prstGeom>
          <a:noFill/>
          <a:ln w="9525">
            <a:noFill/>
            <a:miter lim="800000"/>
            <a:headEnd/>
            <a:tailEnd/>
          </a:ln>
        </p:spPr>
      </p:pic>
      <p:pic>
        <p:nvPicPr>
          <p:cNvPr id="51225" name="Immagine 36">
            <a:hlinkClick r:id="" action="ppaction://noaction"/>
          </p:cNvPr>
          <p:cNvPicPr>
            <a:picLocks noChangeAspect="1"/>
          </p:cNvPicPr>
          <p:nvPr/>
        </p:nvPicPr>
        <p:blipFill>
          <a:blip r:embed="rId9"/>
          <a:srcRect/>
          <a:stretch>
            <a:fillRect/>
          </a:stretch>
        </p:blipFill>
        <p:spPr bwMode="auto">
          <a:xfrm>
            <a:off x="620713" y="2519363"/>
            <a:ext cx="3600450" cy="487362"/>
          </a:xfrm>
          <a:prstGeom prst="rect">
            <a:avLst/>
          </a:prstGeom>
          <a:noFill/>
          <a:ln w="9525">
            <a:noFill/>
            <a:miter lim="800000"/>
            <a:headEnd/>
            <a:tailEnd/>
          </a:ln>
        </p:spPr>
      </p:pic>
      <p:pic>
        <p:nvPicPr>
          <p:cNvPr id="51226" name="Immagine 37">
            <a:hlinkClick r:id="" action="ppaction://noaction"/>
          </p:cNvPr>
          <p:cNvPicPr>
            <a:picLocks noChangeAspect="1"/>
          </p:cNvPicPr>
          <p:nvPr/>
        </p:nvPicPr>
        <p:blipFill>
          <a:blip r:embed="rId10"/>
          <a:srcRect/>
          <a:stretch>
            <a:fillRect/>
          </a:stretch>
        </p:blipFill>
        <p:spPr bwMode="auto">
          <a:xfrm>
            <a:off x="620713" y="3240088"/>
            <a:ext cx="3600450" cy="450850"/>
          </a:xfrm>
          <a:prstGeom prst="rect">
            <a:avLst/>
          </a:prstGeom>
          <a:noFill/>
          <a:ln w="9525">
            <a:noFill/>
            <a:miter lim="800000"/>
            <a:headEnd/>
            <a:tailEnd/>
          </a:ln>
        </p:spPr>
      </p:pic>
      <p:pic>
        <p:nvPicPr>
          <p:cNvPr id="51227" name="Immagine 38">
            <a:hlinkClick r:id="" action="ppaction://noaction"/>
          </p:cNvPr>
          <p:cNvPicPr>
            <a:picLocks noChangeAspect="1"/>
          </p:cNvPicPr>
          <p:nvPr/>
        </p:nvPicPr>
        <p:blipFill>
          <a:blip r:embed="rId11"/>
          <a:srcRect/>
          <a:stretch>
            <a:fillRect/>
          </a:stretch>
        </p:blipFill>
        <p:spPr bwMode="auto">
          <a:xfrm>
            <a:off x="4932363" y="1125538"/>
            <a:ext cx="3600450" cy="439737"/>
          </a:xfrm>
          <a:prstGeom prst="rect">
            <a:avLst/>
          </a:prstGeom>
          <a:noFill/>
          <a:ln w="9525">
            <a:noFill/>
            <a:miter lim="800000"/>
            <a:headEnd/>
            <a:tailEnd/>
          </a:ln>
        </p:spPr>
      </p:pic>
      <p:pic>
        <p:nvPicPr>
          <p:cNvPr id="51228" name="Immagine 39">
            <a:hlinkClick r:id="" action="ppaction://noaction"/>
          </p:cNvPr>
          <p:cNvPicPr>
            <a:picLocks noChangeAspect="1"/>
          </p:cNvPicPr>
          <p:nvPr/>
        </p:nvPicPr>
        <p:blipFill>
          <a:blip r:embed="rId12"/>
          <a:srcRect/>
          <a:stretch>
            <a:fillRect/>
          </a:stretch>
        </p:blipFill>
        <p:spPr bwMode="auto">
          <a:xfrm>
            <a:off x="4932363" y="1773238"/>
            <a:ext cx="3600450" cy="441325"/>
          </a:xfrm>
          <a:prstGeom prst="rect">
            <a:avLst/>
          </a:prstGeom>
          <a:noFill/>
          <a:ln w="9525">
            <a:noFill/>
            <a:miter lim="800000"/>
            <a:headEnd/>
            <a:tailEnd/>
          </a:ln>
        </p:spPr>
      </p:pic>
      <p:pic>
        <p:nvPicPr>
          <p:cNvPr id="51229" name="Immagine 40">
            <a:hlinkClick r:id="" action="ppaction://noaction"/>
          </p:cNvPr>
          <p:cNvPicPr>
            <a:picLocks noChangeAspect="1"/>
          </p:cNvPicPr>
          <p:nvPr/>
        </p:nvPicPr>
        <p:blipFill>
          <a:blip r:embed="rId13"/>
          <a:srcRect/>
          <a:stretch>
            <a:fillRect/>
          </a:stretch>
        </p:blipFill>
        <p:spPr bwMode="auto">
          <a:xfrm>
            <a:off x="684213" y="5148263"/>
            <a:ext cx="3598862" cy="441325"/>
          </a:xfrm>
          <a:prstGeom prst="rect">
            <a:avLst/>
          </a:prstGeom>
          <a:noFill/>
          <a:ln w="9525">
            <a:noFill/>
            <a:miter lim="800000"/>
            <a:headEnd/>
            <a:tailEnd/>
          </a:ln>
        </p:spPr>
      </p:pic>
      <p:pic>
        <p:nvPicPr>
          <p:cNvPr id="51230" name="Immagine 41">
            <a:hlinkClick r:id="" action="ppaction://noaction"/>
          </p:cNvPr>
          <p:cNvPicPr>
            <a:picLocks noChangeAspect="1"/>
          </p:cNvPicPr>
          <p:nvPr/>
        </p:nvPicPr>
        <p:blipFill>
          <a:blip r:embed="rId14"/>
          <a:srcRect/>
          <a:stretch>
            <a:fillRect/>
          </a:stretch>
        </p:blipFill>
        <p:spPr bwMode="auto">
          <a:xfrm>
            <a:off x="4932363" y="4427538"/>
            <a:ext cx="3600450" cy="441325"/>
          </a:xfrm>
          <a:prstGeom prst="rect">
            <a:avLst/>
          </a:prstGeom>
          <a:noFill/>
          <a:ln w="9525">
            <a:noFill/>
            <a:miter lim="800000"/>
            <a:headEnd/>
            <a:tailEnd/>
          </a:ln>
        </p:spPr>
      </p:pic>
      <p:pic>
        <p:nvPicPr>
          <p:cNvPr id="51231" name="Immagine 42">
            <a:hlinkClick r:id="" action="ppaction://noaction"/>
          </p:cNvPr>
          <p:cNvPicPr>
            <a:picLocks noChangeAspect="1"/>
          </p:cNvPicPr>
          <p:nvPr/>
        </p:nvPicPr>
        <p:blipFill>
          <a:blip r:embed="rId15"/>
          <a:srcRect/>
          <a:stretch>
            <a:fillRect/>
          </a:stretch>
        </p:blipFill>
        <p:spPr bwMode="auto">
          <a:xfrm>
            <a:off x="4932363" y="5148263"/>
            <a:ext cx="3600450" cy="441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TotalTime>
  <Words>3235</Words>
  <Application>Microsoft Office PowerPoint</Application>
  <PresentationFormat>Presentazione su schermo (4:3)</PresentationFormat>
  <Paragraphs>351</Paragraphs>
  <Slides>23</Slides>
  <Notes>4</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copertina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Bruna Tabanella</dc:creator>
  <cp:lastModifiedBy>allegraf</cp:lastModifiedBy>
  <cp:revision>79</cp:revision>
  <dcterms:created xsi:type="dcterms:W3CDTF">2012-12-11T11:00:35Z</dcterms:created>
  <dcterms:modified xsi:type="dcterms:W3CDTF">2015-03-10T11:19:50Z</dcterms:modified>
</cp:coreProperties>
</file>