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2" r:id="rId4"/>
    <p:sldId id="269" r:id="rId5"/>
    <p:sldId id="273" r:id="rId6"/>
    <p:sldId id="274" r:id="rId7"/>
    <p:sldId id="268" r:id="rId8"/>
    <p:sldId id="279" r:id="rId9"/>
    <p:sldId id="278" r:id="rId10"/>
    <p:sldId id="280" r:id="rId11"/>
    <p:sldId id="283" r:id="rId12"/>
    <p:sldId id="282" r:id="rId13"/>
    <p:sldId id="276" r:id="rId14"/>
    <p:sldId id="284" r:id="rId15"/>
    <p:sldId id="285" r:id="rId16"/>
    <p:sldId id="286" r:id="rId17"/>
    <p:sldId id="277" r:id="rId1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 showGuides="1">
      <p:cViewPr>
        <p:scale>
          <a:sx n="100" d="100"/>
          <a:sy n="100" d="100"/>
        </p:scale>
        <p:origin x="-210" y="-78"/>
      </p:cViewPr>
      <p:guideLst>
        <p:guide orient="horz" pos="133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BEDE6-1640-4716-9300-E100B9C413C6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230C0-4E7E-4D12-9ECE-A24AF5E576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10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230C0-4E7E-4D12-9ECE-A24AF5E5764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05/02/2015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070163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253943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8" y="1036897"/>
            <a:ext cx="75517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800" dirty="0">
                <a:solidFill>
                  <a:srgbClr val="505150"/>
                </a:solidFill>
              </a:rPr>
              <a:t>Valutiamo la nostra </a:t>
            </a:r>
          </a:p>
          <a:p>
            <a:r>
              <a:rPr lang="it-IT" sz="2800" dirty="0">
                <a:solidFill>
                  <a:srgbClr val="505150"/>
                </a:solidFill>
              </a:rPr>
              <a:t>cultura statistica </a:t>
            </a:r>
          </a:p>
          <a:p>
            <a:r>
              <a:rPr lang="it-IT" sz="2800" dirty="0">
                <a:solidFill>
                  <a:srgbClr val="505150"/>
                </a:solidFill>
              </a:rPr>
              <a:t>attraverso un gioco-test</a:t>
            </a: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Alessandro Valentini</a:t>
            </a: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Pisa, 23 ottobre 2014</a:t>
            </a:r>
            <a:endParaRPr lang="it-IT" sz="1400" dirty="0">
              <a:solidFill>
                <a:srgbClr val="505150"/>
              </a:solidFill>
            </a:endParaRPr>
          </a:p>
        </p:txBody>
      </p:sp>
      <p:pic>
        <p:nvPicPr>
          <p:cNvPr id="2" name="Immagine 1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86" y="928036"/>
            <a:ext cx="3135909" cy="23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980728"/>
            <a:ext cx="826186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8069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Tipo di diploma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164288" y="1124744"/>
            <a:ext cx="1224136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P=0,04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38159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682195" y="362492"/>
            <a:ext cx="820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Voto del diploma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164288" y="1124744"/>
            <a:ext cx="1224136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P&lt;0,0001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13839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846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</a:t>
            </a:r>
            <a:r>
              <a:rPr lang="it-IT" sz="2200" dirty="0" smtClean="0">
                <a:solidFill>
                  <a:srgbClr val="505150"/>
                </a:solidFill>
              </a:rPr>
              <a:t>| </a:t>
            </a:r>
            <a:r>
              <a:rPr lang="it-IT" sz="2100" dirty="0" smtClean="0">
                <a:solidFill>
                  <a:srgbClr val="505150"/>
                </a:solidFill>
              </a:rPr>
              <a:t>Corso di studio</a:t>
            </a:r>
            <a:endParaRPr lang="it-IT" sz="21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164288" y="1124744"/>
            <a:ext cx="1224136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P&lt;0,0001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</a:t>
            </a:r>
          </a:p>
          <a:p>
            <a:r>
              <a:rPr lang="it-IT" sz="2400" dirty="0" smtClean="0">
                <a:solidFill>
                  <a:srgbClr val="505150"/>
                </a:solidFill>
              </a:rPr>
              <a:t>Correlazione con il voto di statistica 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196" y="1193489"/>
            <a:ext cx="7634490" cy="469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L’effetto congiunto delle variabili | Il modello logistico - 1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97699" y="824157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Il modello: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15 domande </a:t>
            </a:r>
            <a:r>
              <a:rPr lang="it-IT" sz="2000" dirty="0" smtClean="0">
                <a:sym typeface="Wingdings" pitchFamily="2" charset="2"/>
              </a:rPr>
              <a:t> 30 </a:t>
            </a:r>
            <a:r>
              <a:rPr lang="it-IT" sz="2000" dirty="0" err="1" smtClean="0"/>
              <a:t>items</a:t>
            </a:r>
            <a:r>
              <a:rPr lang="it-IT" sz="2000" dirty="0" smtClean="0"/>
              <a:t> con punteggio dicotomico [0, 1] </a:t>
            </a:r>
            <a:r>
              <a:rPr lang="it-IT" sz="2000" dirty="0" smtClean="0">
                <a:sym typeface="Wingdings" pitchFamily="2" charset="2"/>
              </a:rPr>
              <a:t> Y</a:t>
            </a:r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 4 </a:t>
            </a:r>
            <a:r>
              <a:rPr lang="it-IT" sz="2000" dirty="0" err="1" smtClean="0"/>
              <a:t>covariate</a:t>
            </a:r>
            <a:r>
              <a:rPr lang="it-IT" sz="2000" dirty="0" smtClean="0"/>
              <a:t> (genere, tipo diploma, voto diploma, corso di studio)  </a:t>
            </a:r>
            <a:r>
              <a:rPr lang="it-IT" sz="2000" dirty="0" smtClean="0">
                <a:sym typeface="Wingdings" pitchFamily="2" charset="2"/>
              </a:rPr>
              <a:t> X</a:t>
            </a:r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 P(x)= P (Y=1 | X)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967" y="2455373"/>
            <a:ext cx="8578323" cy="1712686"/>
          </a:xfrm>
          <a:prstGeom prst="rect">
            <a:avLst/>
          </a:prstGeom>
          <a:noFill/>
        </p:spPr>
      </p:pic>
      <p:sp>
        <p:nvSpPr>
          <p:cNvPr id="13" name="Ovale 12"/>
          <p:cNvSpPr/>
          <p:nvPr/>
        </p:nvSpPr>
        <p:spPr>
          <a:xfrm>
            <a:off x="8055429" y="2975429"/>
            <a:ext cx="595085" cy="8998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>
            <a:stCxn id="13" idx="4"/>
          </p:cNvCxnSpPr>
          <p:nvPr/>
        </p:nvCxnSpPr>
        <p:spPr>
          <a:xfrm flipH="1">
            <a:off x="5965371" y="3875314"/>
            <a:ext cx="2387601" cy="928915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062514" y="4804229"/>
            <a:ext cx="449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Effetto di ogni </a:t>
            </a:r>
            <a:r>
              <a:rPr lang="it-IT" sz="2400" b="1" dirty="0" err="1" smtClean="0">
                <a:solidFill>
                  <a:srgbClr val="C00000"/>
                </a:solidFill>
              </a:rPr>
              <a:t>covariata</a:t>
            </a:r>
            <a:r>
              <a:rPr lang="it-IT" sz="2400" b="1" dirty="0" smtClean="0">
                <a:solidFill>
                  <a:srgbClr val="C00000"/>
                </a:solidFill>
              </a:rPr>
              <a:t> X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L’effetto congiunto delle variabili | Il modello logistico - 2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34" y="995363"/>
            <a:ext cx="8180849" cy="467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ttangolo 11"/>
          <p:cNvSpPr/>
          <p:nvPr/>
        </p:nvSpPr>
        <p:spPr bwMode="auto">
          <a:xfrm>
            <a:off x="6574969" y="4601029"/>
            <a:ext cx="1074058" cy="449943"/>
          </a:xfrm>
          <a:prstGeom prst="rect">
            <a:avLst/>
          </a:prstGeom>
          <a:noFill/>
          <a:ln w="50800" cap="flat" cmpd="sng" algn="ctr">
            <a:solidFill>
              <a:srgbClr val="9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6567715" y="5130793"/>
            <a:ext cx="1074058" cy="449943"/>
          </a:xfrm>
          <a:prstGeom prst="rect">
            <a:avLst/>
          </a:prstGeom>
          <a:noFill/>
          <a:ln w="50800" cap="flat" cmpd="sng" algn="ctr">
            <a:solidFill>
              <a:srgbClr val="9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6604003" y="2525533"/>
            <a:ext cx="1074058" cy="449943"/>
          </a:xfrm>
          <a:prstGeom prst="rect">
            <a:avLst/>
          </a:prstGeom>
          <a:noFill/>
          <a:ln w="50800" cap="flat" cmpd="sng" algn="ctr">
            <a:solidFill>
              <a:srgbClr val="9E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Valutazione della cultura statistica | Qualche evidenza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97699" y="824157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505150"/>
                </a:solidFill>
              </a:rPr>
              <a:t>Gli studenti universitari rappresentano un caso particolare di </a:t>
            </a:r>
            <a:r>
              <a:rPr lang="it-IT" sz="2200" i="1" dirty="0" smtClean="0">
                <a:solidFill>
                  <a:srgbClr val="C00000"/>
                </a:solidFill>
              </a:rPr>
              <a:t>popolazione adulta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505150"/>
                </a:solidFill>
              </a:rPr>
              <a:t>Il livello di cultura statistica è saldamente legato al </a:t>
            </a:r>
            <a:r>
              <a:rPr lang="it-IT" sz="2200" i="1" dirty="0" smtClean="0">
                <a:solidFill>
                  <a:srgbClr val="C00000"/>
                </a:solidFill>
              </a:rPr>
              <a:t>percorso scolastico</a:t>
            </a:r>
            <a:r>
              <a:rPr lang="it-IT" sz="2200" i="1" dirty="0" smtClean="0">
                <a:solidFill>
                  <a:srgbClr val="505150"/>
                </a:solidFill>
              </a:rPr>
              <a:t>: sono avvantaggiati coloro che hanno frequentato una scuola di tipo liceale e coloro che si sono diplomati con un buon voto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C00000"/>
                </a:solidFill>
              </a:rPr>
              <a:t>Debole </a:t>
            </a:r>
            <a:r>
              <a:rPr lang="it-IT" sz="2200" i="1" dirty="0" smtClean="0">
                <a:solidFill>
                  <a:srgbClr val="505150"/>
                </a:solidFill>
              </a:rPr>
              <a:t>è la correlazione con il voto preso all’esame di statistica (se sostenuto) ma </a:t>
            </a:r>
            <a:r>
              <a:rPr lang="it-IT" sz="2200" i="1" dirty="0" smtClean="0">
                <a:solidFill>
                  <a:srgbClr val="C00000"/>
                </a:solidFill>
              </a:rPr>
              <a:t>significativo l’effetto del primo triennio </a:t>
            </a:r>
            <a:r>
              <a:rPr lang="it-IT" sz="2200" i="1" dirty="0" smtClean="0">
                <a:solidFill>
                  <a:srgbClr val="505150"/>
                </a:solidFill>
              </a:rPr>
              <a:t>di studio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505150"/>
                </a:solidFill>
              </a:rPr>
              <a:t>La sperimentazione svolta a Firenze (settembre-ottobre) conferma i risultati di Pisa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Il gioco-test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67682" y="1050314"/>
            <a:ext cx="495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Questioni in sospeso</a:t>
            </a:r>
          </a:p>
          <a:p>
            <a:endParaRPr lang="it-IT" sz="2000" i="1" dirty="0" smtClean="0">
              <a:solidFill>
                <a:srgbClr val="C00000"/>
              </a:solidFill>
            </a:endParaRPr>
          </a:p>
        </p:txBody>
      </p:sp>
      <p:sp>
        <p:nvSpPr>
          <p:cNvPr id="8194" name="AutoShape 2" descr="data:image/jpeg;base64,/9j/4AAQSkZJRgABAQAAAQABAAD/2wCEAAkGBxASEBASEg8QEBIQDw0PDxIPDxAPEA8NFBMYFhYRFh8YHCggGBonHBQUIT0lJSkrLi4uFx8zOD8vNygtLisBCgoKDQwOFxAQGTclHCAyLDcsLDA3LC0tLTArLC0tLDc3NywsLSw3LDU3MTYrLDQsNzcsMjgyOCsrNC4rNyw4K//AABEIAKABAAMBIgACEQEDEQH/xAAcAAEAAgMBAQEAAAAAAAAAAAAABAYBAwUCBwj/xAA3EAACAgECAwYDBgYCAwAAAAAAAQIDEQQSBSExBhNBUXGRYYGhByIjMkKxFFJicqLhM8EVJNH/xAAZAQEAAwEBAAAAAAAAAAAAAAAAAQQFAgP/xAAkEQEAAgEEAQMFAAAAAAAAAAAAAQIDBAURMRIhQaETIiMyYf/aAAwDAQACEQMRAD8A+4gAAAAAAAAAAAAAAAAAAAAAAAAAAAAAAAAAAAAAAAAAAAAAAAAAAAAAAAAAAAAAAAEe3U4eF8zGs1G1YXV/RHPiwOkrWe1b5kamRuwBvQNVT8DaAAAAAAAAAAAAAAAAAAAAAAAAAAAAAAAeZTS6s1y1MV5gbjXfaoxbfh9WaXrorwf0IHFNfCUMJtPdHCa6gap2ttt+JmMiNGZ5u1CigOnRask6E0VF8ScXzhLn05NZJNXHIJ4k9vq8AWnaezm6PV78beef2OkAAAAAAAAAAAAAAAAAAAAAAAAAAAGGyBfxBdI+5v4g8Vv5fuU7jvfVfiVLfH9cG8P1i/8A6BYP4o9K5Mo0+0DUIzcJRjJZWevzRK0nHejzlMC12nF16a+XMkUcVjJdSofaHxGUqXRVndPapbOcpJvlBY58yYHSv7RRcWqWptZW7rDPw/mI/AOLTlPdZLPNc8cl6HO7MdnJ01Lvmt8kvuLnGHwfm/p6neqg4/o9uY6I4WP/AMvW0swlJ+bSX7nA45weWs+7XtjLGfvZePZcjdVL4Y/u5Ft4Rp4xrTXWX5n4v/Q5HzSD4nwqvve7d0K3utrg98baV1xnnGS5tP3Pqej1ULa4WQe6FkIWQfnCSyn7M9ahxUJOTSik223jCXiQ+B1xjW4QxshOSjt/Ltbzy+HNgdEAEAAAAAAAAAAAAAAAAAAAAAAAADTq4ZhNf0vHqcHU1b4cuuPEsU+j9GcWprC9EB8343GyvEbKnBJvbLrFrOevh16HMWqfgfQu2Oupp00rLv8Ajcowk+qi5ck38+R8e13ainpTTKz+qf4cPbq/oBZqNfJPqyZwrG+3US5uUo11Z8Go5lL9l8iudjL/AOJlZ309ii4OPd1bk4vOUm+Saaj1z1L1ptDp7dtaVyhnLknvnnGN3Pry8CYGI8SR4s4zBdWl6nY0HYSqT3S1Ura/0quKg3/c8v6YN3a7sxQtHtprrrcLK7HKXJtLKe5vm+TZArlOvlbNY5QT+bZctBxjZLZJJRjty2+fNfm8sFH7LaLvpyfepRg1HEMSafmWDh+gjOyyjU4d9TjOuScoV3UPKg8eK6r4NAT+Na2WrUqNPJbMpWT6qbz+Vea6lk4fpVVXGC/SkvmeNBw6ulYhFJvq0se3kiYSAAIAAAAAAAAAAAAAAAAAAAAAANGt1ddNc7bJxrrri5znN4jGC6ts3kTiugr1FFtFq3V3VzrmumYyWGB8/wC0f2waShuGnps1dnPnnuaU8tc202+a8ES+y/aOGq09dyxFyWLIKSfd2L80fkyXw77NOHw2u2EtVKKxm7Ci/jtikuvPn4tmniWlrUpRhCMIxnJRVcVBRxy5bQIuuUbK9To723Vepuizq4xlzx6xl9MFL1PZfTaWmVmzv5x2LNrys7sdFyRdKqMefu2c7tVX/wCtJec4fuBF4Kt9aaSj8I8kvYsPCY7La5eU4+2f9nD7JR/Da+JY64Y+jAuM9HW3nas+LX3W/VrqeLuH1TWJx3rrtm3KOfRklMyBxddwRbq5UKutxTjKONsZRfTp4rn7k3T6CK2uajOcc7Xt/LnrjJMAGQYRkAAAAAAAAAAAAAAAAAAAAAAAAAAAMMpVj3Nvzbfuy5aiWISflGT+hTqkB52HP7Q050lz/l7p+80jrYNHEqs6LWfCFL/yz/0BwOyS+7JfFFkSK32V/UvQsqAt1DzGL84xf0NhH0LzXX/ZH9jfICHxTidOnrdl1ka45xmXi/JebKpZ9puiTwoXz+KhFL/KSZSftG4o7tfZBv7un/ChHPRtJyfq3j2RE7O9nLtZKca5Qjtg5tz3YfPC6ebKts1pt41hv4Nt09cMZdRbt9K0H2h6GySUnZTno7YJR902kW2E00mmmmsprmmvM/OU63Fyi1hxbjJeUk8Ne6Z9R+ynXylVZS5blXtnWuf3Iyck4+mVn5jFnm1vGyNw2rHhxfVxT13E/wBX4GEZLTBAAAAAAAAAAAAAAAAAAAAAAxk1uZ5doGviksU2P+hr35FXq8TucZsbpsUVl7cpLxw08fQquh4jCeUnzTw14p+TA6DZtuhnQ6z4wl/jFMhyvXmb6NfW6LK85VisT28+UlgCr9m3ibXwLMmVHhML6rMTosa5rfGO6L+PLoWNW2PpVY/VbffIFy4XL8GHp/2Smcnh9+2EY/yrn6+JMjqAPWp0NVixZVXZ/fCMv3RQu1naCnROem0VVddsli6yEUu78VFecubfkvmX7vc/Q+M8Y4He9Re3Zp3KVts8fxNKliUm1lOSxyweOabRH2tLbaY75Py29I9vZxdLpp2TjCEXOcniKXNtvxZ9n7G8A/hKcS52SUd2PDGeX1Zyvs64OqYTnJQ3y2rMZwsa6t529P8ARdEzjDi8fWe1jdNwnLM4qfrHy9IyYMlligAAAAAAAAAAAAAAAAAAAADQzXKJIcTGwCFZp0+vM5l/ZvSyluenrcvNLa/dFg2GO7A4S4FQulUfms/ubo8PiuiS9EdbuzPdgctaRHpac6XdjuwOeqj0ok7uh3SAhRmk1zxzPguoit9nJf8AJb4f1s/QstNF9Umcu/snoJtuWlpbeW2oJNv5Hjlxzfjho7frK6abeUc8qx9luNlqSS+5S+SxnnPmX+KIfDeEUadbaa41pvLxzb9/UnneOs1rxKvq81c2W16xxEgAO1Y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27" y="1418771"/>
            <a:ext cx="3466013" cy="216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260986" y="1758200"/>
            <a:ext cx="4959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i="1" dirty="0" smtClean="0">
              <a:solidFill>
                <a:srgbClr val="C00000"/>
              </a:solidFill>
            </a:endParaRPr>
          </a:p>
          <a:p>
            <a:r>
              <a:rPr lang="it-IT" sz="2400" b="1" dirty="0" smtClean="0">
                <a:solidFill>
                  <a:srgbClr val="C00000"/>
                </a:solidFill>
              </a:rPr>
              <a:t>1 - </a:t>
            </a:r>
            <a:r>
              <a:rPr lang="it-IT" sz="2000" dirty="0" smtClean="0"/>
              <a:t>Quali sono le domande del test?</a:t>
            </a:r>
          </a:p>
          <a:p>
            <a:endParaRPr lang="it-IT" sz="2000" dirty="0" smtClean="0"/>
          </a:p>
          <a:p>
            <a:r>
              <a:rPr lang="it-IT" sz="2400" b="1" dirty="0" smtClean="0">
                <a:solidFill>
                  <a:srgbClr val="C00000"/>
                </a:solidFill>
              </a:rPr>
              <a:t>2 - </a:t>
            </a:r>
            <a:r>
              <a:rPr lang="it-IT" sz="2000" dirty="0" smtClean="0"/>
              <a:t>Che punteggio avrei ricevuto io ?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67682" y="4031291"/>
            <a:ext cx="495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Le risposte</a:t>
            </a:r>
          </a:p>
          <a:p>
            <a:endParaRPr lang="it-IT" sz="2000" i="1" dirty="0" smtClean="0">
              <a:solidFill>
                <a:srgbClr val="C0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81150" y="4403129"/>
            <a:ext cx="1541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i="1" dirty="0" smtClean="0">
              <a:solidFill>
                <a:srgbClr val="C00000"/>
              </a:solidFill>
            </a:endParaRPr>
          </a:p>
          <a:p>
            <a:r>
              <a:rPr lang="it-IT" sz="2000" dirty="0" smtClean="0"/>
              <a:t>Il gioco-test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6192" y="3373452"/>
            <a:ext cx="6123624" cy="263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Indice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2034619"/>
            <a:ext cx="764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L’Istat e la promozione della cultura statistica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La sperimentazione presso gli studenti dell’Università di Pisa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Il gioco-test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/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362492"/>
            <a:ext cx="846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L’Istat e la promozione della cultura statistica | presupposti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195" y="824158"/>
            <a:ext cx="7344551" cy="520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arrotondato 15"/>
          <p:cNvSpPr/>
          <p:nvPr/>
        </p:nvSpPr>
        <p:spPr>
          <a:xfrm>
            <a:off x="2882762" y="2884454"/>
            <a:ext cx="1413810" cy="1977832"/>
          </a:xfrm>
          <a:prstGeom prst="roundRect">
            <a:avLst/>
          </a:prstGeom>
          <a:noFill/>
          <a:ln w="889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>
            <a:off x="3643427" y="4897254"/>
            <a:ext cx="0" cy="444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931696" y="5382168"/>
            <a:ext cx="4193679" cy="61555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700" b="1" dirty="0" smtClean="0"/>
              <a:t>Progetto di promozione della cultura statistica</a:t>
            </a:r>
            <a:endParaRPr lang="it-IT" sz="1700" b="1" dirty="0"/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L’Istat e la promozione della cultura statistica | </a:t>
            </a:r>
            <a:r>
              <a:rPr lang="it-IT" sz="2200" dirty="0" smtClean="0">
                <a:solidFill>
                  <a:srgbClr val="505150"/>
                </a:solidFill>
              </a:rPr>
              <a:t>La nuova vision</a:t>
            </a:r>
            <a:endParaRPr lang="it-IT" sz="22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5173" y="853185"/>
            <a:ext cx="72757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it-IT" sz="2400" dirty="0" smtClean="0"/>
              <a:t>Innovazioni di </a:t>
            </a:r>
            <a:r>
              <a:rPr lang="it-IT" sz="2400" i="1" dirty="0" smtClean="0">
                <a:solidFill>
                  <a:srgbClr val="9E0000"/>
                </a:solidFill>
              </a:rPr>
              <a:t>processo</a:t>
            </a:r>
            <a:r>
              <a:rPr lang="it-IT" sz="2400" dirty="0" smtClean="0"/>
              <a:t>: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Organizzazione: </a:t>
            </a:r>
            <a:r>
              <a:rPr lang="it-IT" sz="2400" dirty="0" smtClean="0"/>
              <a:t>la rete dei referenti territoriali per la promozione della cultura statistica 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/>
              <a:t> Iniziative coordinate </a:t>
            </a:r>
            <a:r>
              <a:rPr lang="it-IT" sz="2400" dirty="0" smtClean="0">
                <a:solidFill>
                  <a:srgbClr val="002060"/>
                </a:solidFill>
              </a:rPr>
              <a:t>centro-territorio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it-IT" sz="2400" dirty="0" smtClean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it-IT" sz="2400" dirty="0" smtClean="0"/>
              <a:t>Innovazioni di </a:t>
            </a:r>
            <a:r>
              <a:rPr lang="it-IT" sz="2400" i="1" dirty="0" smtClean="0">
                <a:solidFill>
                  <a:srgbClr val="9E0000"/>
                </a:solidFill>
              </a:rPr>
              <a:t>prodotto</a:t>
            </a:r>
            <a:r>
              <a:rPr lang="it-IT" sz="2400" dirty="0" smtClean="0"/>
              <a:t>:</a:t>
            </a:r>
          </a:p>
          <a:p>
            <a:pPr marL="914400" lvl="1" indent="-4572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/>
              <a:t>Nuovi </a:t>
            </a:r>
            <a:r>
              <a:rPr lang="it-IT" sz="2400" dirty="0" smtClean="0">
                <a:solidFill>
                  <a:srgbClr val="002060"/>
                </a:solidFill>
              </a:rPr>
              <a:t>strumenti</a:t>
            </a:r>
          </a:p>
          <a:p>
            <a:pPr marL="914400" lvl="1" indent="-4572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</a:rPr>
              <a:t>Valutazione</a:t>
            </a:r>
            <a:r>
              <a:rPr lang="it-IT" sz="2400" dirty="0" smtClean="0"/>
              <a:t> delle azioni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it-IT" sz="2400" dirty="0" smtClean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it-IT" sz="2400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1669143" y="4746171"/>
            <a:ext cx="3454400" cy="638629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5181574" y="4663103"/>
            <a:ext cx="747492" cy="3370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181574" y="5036457"/>
            <a:ext cx="747492" cy="3749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958094" y="4409883"/>
            <a:ext cx="318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Intercettare le carenze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979862" y="5226760"/>
            <a:ext cx="316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Monitorare i progressi</a:t>
            </a:r>
            <a:endParaRPr lang="it-IT" b="1" i="1" dirty="0">
              <a:solidFill>
                <a:srgbClr val="FF0000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181574" y="5028808"/>
            <a:ext cx="72572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5958094" y="4802616"/>
            <a:ext cx="27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Indirizzare le azioni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Il questionario di valutazione | Presupposti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97699" y="1030514"/>
            <a:ext cx="83529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Non è noto quale sia il livello di </a:t>
            </a:r>
            <a:r>
              <a:rPr lang="it-IT" sz="2000" dirty="0" smtClean="0">
                <a:solidFill>
                  <a:srgbClr val="9E0000"/>
                </a:solidFill>
              </a:rPr>
              <a:t>cultura statistica </a:t>
            </a:r>
            <a:r>
              <a:rPr lang="it-IT" sz="2000" dirty="0" smtClean="0"/>
              <a:t>nella popolazione adulta italiana</a:t>
            </a:r>
          </a:p>
          <a:p>
            <a:endParaRPr lang="it-IT" sz="2000" dirty="0"/>
          </a:p>
          <a:p>
            <a:r>
              <a:rPr lang="it-IT" sz="2000" dirty="0" smtClean="0"/>
              <a:t>In seguito ad una collaborazione tra </a:t>
            </a:r>
            <a:r>
              <a:rPr lang="it-IT" sz="2000" i="1" dirty="0" smtClean="0">
                <a:solidFill>
                  <a:srgbClr val="9E0000"/>
                </a:solidFill>
              </a:rPr>
              <a:t>Istat-Sede per la Toscana e per l’Umbria </a:t>
            </a:r>
            <a:r>
              <a:rPr lang="it-IT" sz="2000" dirty="0" smtClean="0">
                <a:solidFill>
                  <a:srgbClr val="9E0000"/>
                </a:solidFill>
              </a:rPr>
              <a:t>e </a:t>
            </a:r>
            <a:r>
              <a:rPr lang="it-IT" sz="2000" dirty="0" smtClean="0"/>
              <a:t>le Università di Pisa (</a:t>
            </a:r>
            <a:r>
              <a:rPr lang="it-IT" sz="2000" i="1" dirty="0" smtClean="0">
                <a:solidFill>
                  <a:srgbClr val="9E0000"/>
                </a:solidFill>
              </a:rPr>
              <a:t>Dipartimento DEM</a:t>
            </a:r>
            <a:r>
              <a:rPr lang="it-IT" sz="2000" dirty="0" smtClean="0"/>
              <a:t>) e Firenze (</a:t>
            </a:r>
            <a:r>
              <a:rPr lang="it-IT" sz="2000" i="1" dirty="0" smtClean="0">
                <a:solidFill>
                  <a:srgbClr val="9E0000"/>
                </a:solidFill>
              </a:rPr>
              <a:t>Dipartimento DISIA</a:t>
            </a:r>
            <a:r>
              <a:rPr lang="it-IT" sz="2000" dirty="0" smtClean="0"/>
              <a:t>) è stato possibile avviare una prima serie di sperimentazioni a livello nazionale sulla misurazione del livello di cultura statistica </a:t>
            </a:r>
            <a:r>
              <a:rPr lang="it-IT" sz="2000" dirty="0" smtClean="0">
                <a:solidFill>
                  <a:srgbClr val="9E0000"/>
                </a:solidFill>
              </a:rPr>
              <a:t>tra alcuni studenti di statistica degli atenei </a:t>
            </a:r>
            <a:r>
              <a:rPr lang="it-IT" sz="2000" dirty="0" smtClean="0"/>
              <a:t>attraverso il questionario </a:t>
            </a:r>
            <a:r>
              <a:rPr lang="it-IT" sz="2000" b="1" dirty="0" err="1" smtClean="0">
                <a:solidFill>
                  <a:srgbClr val="9E0000"/>
                </a:solidFill>
              </a:rPr>
              <a:t>QValStat</a:t>
            </a:r>
            <a:r>
              <a:rPr lang="it-IT" sz="2000" b="1" dirty="0" smtClean="0">
                <a:solidFill>
                  <a:srgbClr val="9E0000"/>
                </a:solidFill>
              </a:rPr>
              <a:t> </a:t>
            </a:r>
          </a:p>
          <a:p>
            <a:endParaRPr lang="it-IT" sz="2000" dirty="0"/>
          </a:p>
          <a:p>
            <a:r>
              <a:rPr lang="it-IT" sz="2000" dirty="0" err="1" smtClean="0"/>
              <a:t>QValStat</a:t>
            </a:r>
            <a:r>
              <a:rPr lang="it-IT" sz="2000" dirty="0" smtClean="0"/>
              <a:t> è conforme con la principale letteratura internazionale in merito all’</a:t>
            </a:r>
            <a:r>
              <a:rPr lang="it-IT" sz="2000" dirty="0" err="1" smtClean="0">
                <a:solidFill>
                  <a:srgbClr val="9E0000"/>
                </a:solidFill>
              </a:rPr>
              <a:t>assessment</a:t>
            </a:r>
            <a:r>
              <a:rPr lang="it-IT" sz="2000" dirty="0" smtClean="0">
                <a:solidFill>
                  <a:srgbClr val="9E0000"/>
                </a:solidFill>
              </a:rPr>
              <a:t> of </a:t>
            </a:r>
            <a:r>
              <a:rPr lang="it-IT" sz="2000" dirty="0" err="1" smtClean="0">
                <a:solidFill>
                  <a:srgbClr val="9E0000"/>
                </a:solidFill>
              </a:rPr>
              <a:t>statistical</a:t>
            </a:r>
            <a:r>
              <a:rPr lang="it-IT" sz="2000" dirty="0" smtClean="0">
                <a:solidFill>
                  <a:srgbClr val="9E0000"/>
                </a:solidFill>
              </a:rPr>
              <a:t> </a:t>
            </a:r>
            <a:r>
              <a:rPr lang="it-IT" sz="2000" dirty="0" err="1" smtClean="0">
                <a:solidFill>
                  <a:srgbClr val="9E0000"/>
                </a:solidFill>
              </a:rPr>
              <a:t>literacy</a:t>
            </a:r>
            <a:endParaRPr lang="it-IT" sz="2000" dirty="0" smtClean="0">
              <a:solidFill>
                <a:srgbClr val="9E0000"/>
              </a:solidFill>
            </a:endParaRPr>
          </a:p>
          <a:p>
            <a:endParaRPr lang="it-IT" dirty="0" smtClean="0"/>
          </a:p>
          <a:p>
            <a:r>
              <a:rPr lang="it-IT" dirty="0" err="1" smtClean="0"/>
              <a:t>QValStat</a:t>
            </a:r>
            <a:r>
              <a:rPr lang="it-IT" dirty="0" smtClean="0"/>
              <a:t>[1]  | Università di Pisa</a:t>
            </a:r>
          </a:p>
          <a:p>
            <a:endParaRPr lang="it-IT" dirty="0" smtClean="0"/>
          </a:p>
          <a:p>
            <a:r>
              <a:rPr lang="it-IT" dirty="0" err="1" smtClean="0"/>
              <a:t>QValStat</a:t>
            </a:r>
            <a:r>
              <a:rPr lang="it-IT" dirty="0" smtClean="0"/>
              <a:t>[2]  | Università di Firenze</a:t>
            </a:r>
          </a:p>
          <a:p>
            <a:endParaRPr lang="it-IT" dirty="0" smtClean="0">
              <a:solidFill>
                <a:srgbClr val="9E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 flipH="1">
            <a:off x="4281713" y="4949383"/>
            <a:ext cx="740229" cy="3338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Il questionario </a:t>
            </a:r>
            <a:r>
              <a:rPr lang="it-IT" sz="2400" dirty="0" err="1" smtClean="0">
                <a:solidFill>
                  <a:srgbClr val="505150"/>
                </a:solidFill>
              </a:rPr>
              <a:t>QValStat</a:t>
            </a:r>
            <a:r>
              <a:rPr lang="it-IT" sz="2400" dirty="0" smtClean="0">
                <a:solidFill>
                  <a:srgbClr val="505150"/>
                </a:solidFill>
              </a:rPr>
              <a:t>[1] | La somministrazione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97699" y="841832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Processo di somministrazione: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Acquisizione indirizzi mail degli studenti in classe 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Spedizione del link al questionario on </a:t>
            </a:r>
            <a:r>
              <a:rPr lang="it-IT" sz="2000" dirty="0" err="1" smtClean="0"/>
              <a:t>line</a:t>
            </a:r>
            <a:r>
              <a:rPr lang="it-IT" sz="2000" dirty="0" smtClean="0"/>
              <a:t> (</a:t>
            </a:r>
            <a:r>
              <a:rPr lang="it-IT" sz="2000" dirty="0" smtClean="0">
                <a:solidFill>
                  <a:srgbClr val="C00000"/>
                </a:solidFill>
              </a:rPr>
              <a:t>607</a:t>
            </a:r>
            <a:r>
              <a:rPr lang="it-IT" sz="2000" dirty="0" smtClean="0"/>
              <a:t> partecipanti)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304 </a:t>
            </a:r>
            <a:r>
              <a:rPr lang="it-IT" sz="2000" dirty="0" smtClean="0"/>
              <a:t>risposte (</a:t>
            </a:r>
            <a:r>
              <a:rPr lang="it-IT" sz="2000" dirty="0" smtClean="0">
                <a:solidFill>
                  <a:srgbClr val="C00000"/>
                </a:solidFill>
              </a:rPr>
              <a:t>50%</a:t>
            </a:r>
            <a:r>
              <a:rPr lang="it-IT" sz="2000" dirty="0" smtClean="0"/>
              <a:t>) dal 11 Febbraio al 11 Aprile</a:t>
            </a:r>
          </a:p>
          <a:p>
            <a:endParaRPr lang="it-IT" sz="1400" dirty="0" smtClean="0"/>
          </a:p>
          <a:p>
            <a:r>
              <a:rPr lang="it-IT" sz="2000" i="1" dirty="0" smtClean="0">
                <a:solidFill>
                  <a:srgbClr val="C00000"/>
                </a:solidFill>
              </a:rPr>
              <a:t>Struttura del questionario: 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9E000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Parte anagrafica: </a:t>
            </a:r>
            <a:r>
              <a:rPr lang="it-IT" sz="2000" dirty="0" smtClean="0">
                <a:solidFill>
                  <a:srgbClr val="9E0000"/>
                </a:solidFill>
              </a:rPr>
              <a:t>4 </a:t>
            </a:r>
            <a:r>
              <a:rPr lang="it-IT" sz="2000" dirty="0" smtClean="0"/>
              <a:t>domande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9E000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Parte di valutazione: </a:t>
            </a:r>
            <a:r>
              <a:rPr lang="it-IT" sz="2000" dirty="0" smtClean="0">
                <a:solidFill>
                  <a:srgbClr val="C00000"/>
                </a:solidFill>
              </a:rPr>
              <a:t>15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smtClean="0"/>
              <a:t>domande (risposta chiusa + motivazione)</a:t>
            </a:r>
            <a:endParaRPr lang="it-IT" sz="2000" dirty="0" smtClean="0">
              <a:solidFill>
                <a:srgbClr val="002060"/>
              </a:solidFill>
            </a:endParaRPr>
          </a:p>
          <a:p>
            <a:r>
              <a:rPr lang="it-IT" dirty="0" smtClean="0"/>
              <a:t>	</a:t>
            </a:r>
          </a:p>
          <a:p>
            <a:r>
              <a:rPr lang="it-IT" sz="2000" i="1" dirty="0" smtClean="0">
                <a:solidFill>
                  <a:srgbClr val="C00000"/>
                </a:solidFill>
              </a:rPr>
              <a:t>Valutazione per domanda: 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 2 punti: risposta chiusa esatta e motivazione corretta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 1 punto: risposta chiusa esatta ma motivazione errata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 0 punti: risposta chiusa sbagliata</a:t>
            </a:r>
          </a:p>
          <a:p>
            <a:r>
              <a:rPr lang="it-IT" sz="2000" dirty="0" smtClean="0"/>
              <a:t>	</a:t>
            </a:r>
          </a:p>
          <a:p>
            <a:r>
              <a:rPr lang="it-IT" sz="2000" i="1" dirty="0" smtClean="0">
                <a:solidFill>
                  <a:srgbClr val="C00000"/>
                </a:solidFill>
              </a:rPr>
              <a:t>Punteggio complessivo: 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Scala da 0 a 30</a:t>
            </a:r>
          </a:p>
          <a:p>
            <a:pPr>
              <a:buClr>
                <a:srgbClr val="002060"/>
              </a:buClr>
            </a:pPr>
            <a:endParaRPr lang="it-IT" sz="2000" dirty="0" smtClean="0"/>
          </a:p>
          <a:p>
            <a:pPr>
              <a:buClr>
                <a:srgbClr val="002060"/>
              </a:buClr>
            </a:pPr>
            <a:endParaRPr lang="it-IT" sz="20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QValStat</a:t>
            </a:r>
            <a:r>
              <a:rPr lang="it-IT" sz="2400" dirty="0" smtClean="0">
                <a:solidFill>
                  <a:srgbClr val="505150"/>
                </a:solidFill>
              </a:rPr>
              <a:t> [1] | I numeri della partecipazione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24157"/>
            <a:ext cx="7056784" cy="508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QValStat</a:t>
            </a:r>
            <a:r>
              <a:rPr lang="it-IT" sz="2400" dirty="0" smtClean="0">
                <a:solidFill>
                  <a:srgbClr val="505150"/>
                </a:solidFill>
              </a:rPr>
              <a:t> [1] | Il punteggio complessivo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8820472" cy="530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CasellaDiTesto 17"/>
          <p:cNvSpPr txBox="1"/>
          <p:nvPr/>
        </p:nvSpPr>
        <p:spPr>
          <a:xfrm>
            <a:off x="7164288" y="1124744"/>
            <a:ext cx="1224136" cy="349968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P=0,16</a:t>
            </a:r>
            <a:endParaRPr lang="it-IT" b="1" dirty="0">
              <a:solidFill>
                <a:schemeClr val="bg1"/>
              </a:solidFill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5290140" y="1268760"/>
            <a:ext cx="391008" cy="4536504"/>
            <a:chOff x="5796136" y="1268760"/>
            <a:chExt cx="391008" cy="4536504"/>
          </a:xfrm>
        </p:grpSpPr>
        <p:cxnSp>
          <p:nvCxnSpPr>
            <p:cNvPr id="20" name="Connettore 1 19"/>
            <p:cNvCxnSpPr/>
            <p:nvPr/>
          </p:nvCxnSpPr>
          <p:spPr bwMode="auto">
            <a:xfrm>
              <a:off x="5796136" y="1484784"/>
              <a:ext cx="0" cy="432048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CasellaDiTesto 20"/>
            <p:cNvSpPr txBox="1"/>
            <p:nvPr/>
          </p:nvSpPr>
          <p:spPr>
            <a:xfrm rot="16200000">
              <a:off x="5292080" y="1813856"/>
              <a:ext cx="1440160" cy="34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C00000"/>
                  </a:solidFill>
                </a:rPr>
                <a:t>Media 16,5</a:t>
              </a:r>
              <a:endParaRPr lang="it-IT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778291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Genere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164288" y="1124744"/>
            <a:ext cx="1224136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P=0,06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Pisa, 23.10.2014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763</Words>
  <Application>Microsoft Office PowerPoint</Application>
  <PresentationFormat>Presentazione su schermo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allegraf</cp:lastModifiedBy>
  <cp:revision>70</cp:revision>
  <dcterms:created xsi:type="dcterms:W3CDTF">2012-12-11T11:00:35Z</dcterms:created>
  <dcterms:modified xsi:type="dcterms:W3CDTF">2015-02-05T13:21:11Z</dcterms:modified>
</cp:coreProperties>
</file>