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9" r:id="rId5"/>
    <p:sldId id="271" r:id="rId6"/>
    <p:sldId id="270" r:id="rId7"/>
    <p:sldId id="287" r:id="rId8"/>
    <p:sldId id="288" r:id="rId9"/>
    <p:sldId id="273" r:id="rId10"/>
    <p:sldId id="274" r:id="rId11"/>
    <p:sldId id="268" r:id="rId12"/>
    <p:sldId id="279" r:id="rId13"/>
    <p:sldId id="278" r:id="rId14"/>
    <p:sldId id="280" r:id="rId15"/>
    <p:sldId id="283" r:id="rId16"/>
    <p:sldId id="282" r:id="rId17"/>
    <p:sldId id="281" r:id="rId18"/>
    <p:sldId id="276" r:id="rId19"/>
    <p:sldId id="284" r:id="rId20"/>
    <p:sldId id="285" r:id="rId21"/>
    <p:sldId id="286" r:id="rId22"/>
    <p:sldId id="277" r:id="rId2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28" autoAdjust="0"/>
  </p:normalViewPr>
  <p:slideViewPr>
    <p:cSldViewPr snapToGrid="0" snapToObjects="1" showGuides="1">
      <p:cViewPr>
        <p:scale>
          <a:sx n="100" d="100"/>
          <a:sy n="100" d="100"/>
        </p:scale>
        <p:origin x="-72" y="6"/>
      </p:cViewPr>
      <p:guideLst>
        <p:guide orient="horz" pos="133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28/07/2015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7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28/07/2015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28/07/2015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28/07/2015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28/07/2015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28/07/2015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28/07/2015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28/07/2015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1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28/07/2015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44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28/07/2015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pPr/>
              <a:t>28/07/2015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8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070163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253943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958" y="1036897"/>
            <a:ext cx="755173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200" dirty="0" smtClean="0">
              <a:solidFill>
                <a:srgbClr val="505150"/>
              </a:solidFill>
            </a:endParaRPr>
          </a:p>
          <a:p>
            <a:endParaRPr lang="it-IT" sz="2200" dirty="0" smtClean="0">
              <a:solidFill>
                <a:srgbClr val="505150"/>
              </a:solidFill>
            </a:endParaRPr>
          </a:p>
          <a:p>
            <a:endParaRPr lang="it-IT" sz="2800" dirty="0" smtClean="0">
              <a:solidFill>
                <a:srgbClr val="505150"/>
              </a:solidFill>
            </a:endParaRPr>
          </a:p>
          <a:p>
            <a:r>
              <a:rPr lang="it-IT" sz="2800" dirty="0" smtClean="0">
                <a:solidFill>
                  <a:srgbClr val="505150"/>
                </a:solidFill>
              </a:rPr>
              <a:t>Valutiamo </a:t>
            </a:r>
            <a:r>
              <a:rPr lang="it-IT" sz="2800" dirty="0">
                <a:solidFill>
                  <a:srgbClr val="505150"/>
                </a:solidFill>
              </a:rPr>
              <a:t>la nostra </a:t>
            </a:r>
            <a:r>
              <a:rPr lang="it-IT" sz="2800" dirty="0" smtClean="0">
                <a:solidFill>
                  <a:srgbClr val="505150"/>
                </a:solidFill>
              </a:rPr>
              <a:t>cultura</a:t>
            </a:r>
          </a:p>
          <a:p>
            <a:r>
              <a:rPr lang="it-IT" sz="2800" dirty="0" smtClean="0">
                <a:solidFill>
                  <a:srgbClr val="505150"/>
                </a:solidFill>
              </a:rPr>
              <a:t>statistica attraverso</a:t>
            </a:r>
          </a:p>
          <a:p>
            <a:r>
              <a:rPr lang="it-IT" sz="2800" dirty="0" smtClean="0">
                <a:solidFill>
                  <a:srgbClr val="505150"/>
                </a:solidFill>
              </a:rPr>
              <a:t>un </a:t>
            </a:r>
            <a:r>
              <a:rPr lang="it-IT" sz="2800" dirty="0">
                <a:solidFill>
                  <a:srgbClr val="505150"/>
                </a:solidFill>
              </a:rPr>
              <a:t>gioco-test</a:t>
            </a:r>
          </a:p>
          <a:p>
            <a:endParaRPr lang="it-IT" sz="2200" dirty="0" smtClean="0">
              <a:solidFill>
                <a:srgbClr val="505150"/>
              </a:solidFill>
            </a:endParaRPr>
          </a:p>
          <a:p>
            <a:endParaRPr lang="it-IT" sz="2200" dirty="0">
              <a:solidFill>
                <a:srgbClr val="505150"/>
              </a:solidFill>
            </a:endParaRPr>
          </a:p>
          <a:p>
            <a:endParaRPr lang="it-IT" sz="2200" dirty="0" smtClean="0">
              <a:solidFill>
                <a:srgbClr val="505150"/>
              </a:solidFill>
            </a:endParaRPr>
          </a:p>
          <a:p>
            <a:endParaRPr lang="it-IT" dirty="0" smtClean="0">
              <a:solidFill>
                <a:srgbClr val="505150"/>
              </a:solidFill>
            </a:endParaRPr>
          </a:p>
          <a:p>
            <a:r>
              <a:rPr lang="it-IT" dirty="0" smtClean="0">
                <a:solidFill>
                  <a:srgbClr val="505150"/>
                </a:solidFill>
              </a:rPr>
              <a:t>Alessandro Valentini</a:t>
            </a:r>
          </a:p>
          <a:p>
            <a:endParaRPr lang="it-IT" sz="1000" dirty="0">
              <a:solidFill>
                <a:srgbClr val="505150"/>
              </a:solidFill>
            </a:endParaRPr>
          </a:p>
          <a:p>
            <a:r>
              <a:rPr lang="it-IT" sz="1400" dirty="0" smtClean="0">
                <a:solidFill>
                  <a:srgbClr val="505150"/>
                </a:solidFill>
              </a:rPr>
              <a:t>Firenze, 24 ottobre 2014</a:t>
            </a:r>
            <a:endParaRPr lang="it-IT" sz="1400" dirty="0">
              <a:solidFill>
                <a:srgbClr val="505150"/>
              </a:solidFill>
            </a:endParaRPr>
          </a:p>
        </p:txBody>
      </p:sp>
      <p:pic>
        <p:nvPicPr>
          <p:cNvPr id="2" name="Immagine 1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786" y="928036"/>
            <a:ext cx="3135909" cy="235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2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846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Il questionario </a:t>
            </a:r>
            <a:r>
              <a:rPr lang="it-IT" sz="2400" dirty="0" err="1" smtClean="0">
                <a:solidFill>
                  <a:srgbClr val="505150"/>
                </a:solidFill>
              </a:rPr>
              <a:t>QValStat</a:t>
            </a:r>
            <a:r>
              <a:rPr lang="it-IT" sz="2400" dirty="0" smtClean="0">
                <a:solidFill>
                  <a:srgbClr val="505150"/>
                </a:solidFill>
              </a:rPr>
              <a:t>[2] | La somministrazione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97699" y="1030514"/>
            <a:ext cx="83529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rgbClr val="C00000"/>
                </a:solidFill>
              </a:rPr>
              <a:t>Processo di somministrazione: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sz="2000" dirty="0" smtClean="0"/>
              <a:t> Spedizione on </a:t>
            </a:r>
            <a:r>
              <a:rPr lang="it-IT" sz="2000" dirty="0" err="1" smtClean="0"/>
              <a:t>line</a:t>
            </a:r>
            <a:r>
              <a:rPr lang="it-IT" sz="2000" dirty="0" smtClean="0"/>
              <a:t> agli studenti iscritti ai corsi e-learning </a:t>
            </a:r>
            <a:endParaRPr lang="it-IT" sz="2000" dirty="0" smtClean="0">
              <a:solidFill>
                <a:srgbClr val="FFFF0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C00000"/>
                </a:solidFill>
              </a:rPr>
              <a:t> 229 </a:t>
            </a:r>
            <a:r>
              <a:rPr lang="it-IT" sz="2000" dirty="0" smtClean="0"/>
              <a:t>risposte dal 25 Agosto al 17 Ottobre </a:t>
            </a:r>
          </a:p>
          <a:p>
            <a:endParaRPr lang="it-IT" sz="2000" dirty="0" smtClean="0"/>
          </a:p>
          <a:p>
            <a:r>
              <a:rPr lang="it-IT" sz="2000" i="1" dirty="0" smtClean="0">
                <a:solidFill>
                  <a:srgbClr val="C00000"/>
                </a:solidFill>
              </a:rPr>
              <a:t>Struttura del questionario: </a:t>
            </a:r>
            <a:endParaRPr lang="it-IT" sz="2000" dirty="0" smtClean="0">
              <a:solidFill>
                <a:srgbClr val="9E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it-IT" sz="2000" dirty="0" smtClean="0">
                <a:solidFill>
                  <a:srgbClr val="9E0000"/>
                </a:solidFill>
              </a:rPr>
              <a:t> </a:t>
            </a:r>
            <a:r>
              <a:rPr lang="it-IT" sz="2000" dirty="0" smtClean="0">
                <a:solidFill>
                  <a:srgbClr val="002060"/>
                </a:solidFill>
              </a:rPr>
              <a:t>Parte anagrafica</a:t>
            </a:r>
          </a:p>
          <a:p>
            <a:pPr marL="457200" lvl="2">
              <a:buClr>
                <a:schemeClr val="tx2"/>
              </a:buClr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9E0000"/>
                </a:solidFill>
              </a:rPr>
              <a:t>6 </a:t>
            </a:r>
            <a:r>
              <a:rPr lang="it-IT" sz="2000" dirty="0" smtClean="0"/>
              <a:t>domande</a:t>
            </a:r>
            <a:endParaRPr lang="it-IT" sz="2000" dirty="0" smtClean="0">
              <a:solidFill>
                <a:srgbClr val="9E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it-IT" sz="2000" dirty="0" smtClean="0">
                <a:solidFill>
                  <a:srgbClr val="9E0000"/>
                </a:solidFill>
              </a:rPr>
              <a:t> </a:t>
            </a:r>
            <a:r>
              <a:rPr lang="it-IT" sz="2000" dirty="0" smtClean="0">
                <a:solidFill>
                  <a:srgbClr val="002060"/>
                </a:solidFill>
              </a:rPr>
              <a:t>Parte di valutazione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9E0000"/>
                </a:solidFill>
              </a:rPr>
              <a:t>11 </a:t>
            </a:r>
            <a:r>
              <a:rPr lang="it-IT" sz="2000" dirty="0" smtClean="0"/>
              <a:t>domande a riposta chiusa su tre modalità di risposte</a:t>
            </a:r>
          </a:p>
          <a:p>
            <a:pPr lvl="1"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it-IT" sz="2000" dirty="0" smtClean="0">
                <a:solidFill>
                  <a:srgbClr val="9E0000"/>
                </a:solidFill>
              </a:rPr>
              <a:t> 4 </a:t>
            </a:r>
            <a:r>
              <a:rPr lang="it-IT" sz="2000" dirty="0" smtClean="0"/>
              <a:t>domande a risposta aperta</a:t>
            </a:r>
          </a:p>
          <a:p>
            <a:r>
              <a:rPr lang="it-IT" dirty="0" smtClean="0"/>
              <a:t>	</a:t>
            </a:r>
          </a:p>
          <a:p>
            <a:r>
              <a:rPr lang="it-IT" sz="2000" i="1" dirty="0" smtClean="0">
                <a:solidFill>
                  <a:srgbClr val="C00000"/>
                </a:solidFill>
              </a:rPr>
              <a:t>Risultati: </a:t>
            </a:r>
            <a:endParaRPr lang="it-IT" sz="2000" dirty="0" smtClean="0">
              <a:solidFill>
                <a:srgbClr val="9E0000"/>
              </a:solidFill>
            </a:endParaRP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sz="2000" dirty="0" smtClean="0"/>
              <a:t>Per ogni domanda: risposta esatta 1; risposta errata 0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sz="2000" dirty="0" smtClean="0"/>
              <a:t>Punteggio complessivo: scala da 0 (tutte le risposte sbagliate) a 15 (tutte le risposte giuste)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505150"/>
                </a:solidFill>
              </a:rPr>
              <a:t>QValStat</a:t>
            </a:r>
            <a:r>
              <a:rPr lang="it-IT" sz="2400" dirty="0" smtClean="0">
                <a:solidFill>
                  <a:srgbClr val="505150"/>
                </a:solidFill>
              </a:rPr>
              <a:t> [2] | I numeri della partecipazione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6024" y="824157"/>
            <a:ext cx="6270147" cy="52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343" y="1124744"/>
            <a:ext cx="8040081" cy="472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682196" y="362492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505150"/>
                </a:solidFill>
              </a:rPr>
              <a:t>QValStat</a:t>
            </a:r>
            <a:r>
              <a:rPr lang="it-IT" sz="2400" dirty="0" smtClean="0">
                <a:solidFill>
                  <a:srgbClr val="505150"/>
                </a:solidFill>
              </a:rPr>
              <a:t> [2] | Il punteggio complessivo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 rot="16200000">
            <a:off x="4669972" y="106929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</a:rPr>
              <a:t>Media 9,2</a:t>
            </a:r>
            <a:endParaRPr lang="it-IT" b="1" dirty="0">
              <a:solidFill>
                <a:srgbClr val="C00000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5536878" y="1268760"/>
            <a:ext cx="0" cy="3883374"/>
          </a:xfrm>
          <a:prstGeom prst="line">
            <a:avLst/>
          </a:prstGeom>
          <a:solidFill>
            <a:srgbClr val="00B8FF"/>
          </a:solidFill>
          <a:ln w="508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CasellaDiTesto 11"/>
          <p:cNvSpPr txBox="1"/>
          <p:nvPr/>
        </p:nvSpPr>
        <p:spPr>
          <a:xfrm>
            <a:off x="7164288" y="1124744"/>
            <a:ext cx="1457198" cy="3231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 smtClean="0">
                <a:solidFill>
                  <a:schemeClr val="bg1"/>
                </a:solidFill>
              </a:rPr>
              <a:t>P-Sig=0,046</a:t>
            </a:r>
            <a:endParaRPr lang="it-IT" sz="1500" b="1" dirty="0">
              <a:solidFill>
                <a:schemeClr val="bg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419" y="1124744"/>
            <a:ext cx="7593239" cy="4663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682196" y="362492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Punteggio medio per variabile di analisi | Genere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164288" y="1124744"/>
            <a:ext cx="1224136" cy="3231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 smtClean="0">
                <a:solidFill>
                  <a:schemeClr val="bg1"/>
                </a:solidFill>
              </a:rPr>
              <a:t>P-Sig= N.S.</a:t>
            </a:r>
            <a:endParaRPr lang="it-IT" sz="1500" b="1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188" y="1124743"/>
            <a:ext cx="7926235" cy="486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682196" y="362492"/>
            <a:ext cx="8069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Punteggio medio per variabile di analisi | Tipo di diploma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952343" y="1124744"/>
            <a:ext cx="1436081" cy="3231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 smtClean="0">
                <a:solidFill>
                  <a:schemeClr val="bg1"/>
                </a:solidFill>
              </a:rPr>
              <a:t>P-Sig=0,018</a:t>
            </a:r>
            <a:endParaRPr lang="it-IT" sz="1500" b="1" dirty="0">
              <a:solidFill>
                <a:schemeClr val="bg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5" y="362492"/>
            <a:ext cx="820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Punteggio medio per variabile di analisi | Voto di diploma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194" y="1124744"/>
            <a:ext cx="7445805" cy="471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6952343" y="1124744"/>
            <a:ext cx="1436081" cy="3231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 smtClean="0">
                <a:solidFill>
                  <a:schemeClr val="bg1"/>
                </a:solidFill>
              </a:rPr>
              <a:t>P-Sig=0,001</a:t>
            </a:r>
            <a:endParaRPr lang="it-IT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846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Punteggio medio per variabile di analisi </a:t>
            </a:r>
            <a:r>
              <a:rPr lang="it-IT" sz="2200" dirty="0" smtClean="0">
                <a:solidFill>
                  <a:srgbClr val="505150"/>
                </a:solidFill>
              </a:rPr>
              <a:t>| </a:t>
            </a:r>
            <a:r>
              <a:rPr lang="it-IT" sz="2100" dirty="0" smtClean="0">
                <a:solidFill>
                  <a:srgbClr val="505150"/>
                </a:solidFill>
              </a:rPr>
              <a:t>Anno immatricolazione</a:t>
            </a:r>
            <a:endParaRPr lang="it-IT" sz="21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2196" y="1061356"/>
            <a:ext cx="7701974" cy="472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6952343" y="1124744"/>
            <a:ext cx="1436081" cy="3231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 smtClean="0">
                <a:solidFill>
                  <a:schemeClr val="bg1"/>
                </a:solidFill>
              </a:rPr>
              <a:t>P-Sig=N.S.</a:t>
            </a:r>
            <a:endParaRPr lang="it-IT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825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Punteggio medio per variabile di analisi | </a:t>
            </a:r>
            <a:r>
              <a:rPr lang="it-IT" sz="2000" dirty="0" smtClean="0">
                <a:solidFill>
                  <a:srgbClr val="505150"/>
                </a:solidFill>
              </a:rPr>
              <a:t>Superato es. statistica</a:t>
            </a:r>
            <a:endParaRPr lang="it-IT" sz="20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806" y="1098323"/>
            <a:ext cx="7871222" cy="482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asellaDiTesto 9"/>
          <p:cNvSpPr txBox="1"/>
          <p:nvPr/>
        </p:nvSpPr>
        <p:spPr>
          <a:xfrm>
            <a:off x="6952343" y="1124744"/>
            <a:ext cx="1436081" cy="323165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500" b="1" dirty="0" smtClean="0">
                <a:solidFill>
                  <a:schemeClr val="bg1"/>
                </a:solidFill>
              </a:rPr>
              <a:t>P-Sig=N.S.</a:t>
            </a:r>
            <a:endParaRPr lang="it-IT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8461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Punteggio medio per variabile di analisi | </a:t>
            </a:r>
            <a:r>
              <a:rPr lang="it-IT" sz="2000" dirty="0" smtClean="0">
                <a:solidFill>
                  <a:srgbClr val="505150"/>
                </a:solidFill>
              </a:rPr>
              <a:t>Superato es. statistica </a:t>
            </a:r>
            <a:r>
              <a:rPr lang="it-IT" sz="2400" dirty="0" smtClean="0">
                <a:solidFill>
                  <a:srgbClr val="505150"/>
                </a:solidFill>
              </a:rPr>
              <a:t>Correlazione con il voto di statistica 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653" y="1394732"/>
            <a:ext cx="7663519" cy="461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825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L’effetto congiunto delle variabili | Il modello logistico - 1</a:t>
            </a:r>
            <a:endParaRPr lang="it-IT" sz="20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97699" y="824157"/>
            <a:ext cx="83529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rgbClr val="C00000"/>
                </a:solidFill>
              </a:rPr>
              <a:t>Il modello:</a:t>
            </a:r>
          </a:p>
          <a:p>
            <a:pPr>
              <a:buFont typeface="Wingdings" pitchFamily="2" charset="2"/>
              <a:buChar char="ü"/>
            </a:pPr>
            <a:r>
              <a:rPr lang="it-IT" sz="2000" dirty="0" smtClean="0"/>
              <a:t>15 </a:t>
            </a:r>
            <a:r>
              <a:rPr lang="it-IT" sz="2000" dirty="0" err="1" smtClean="0"/>
              <a:t>items</a:t>
            </a:r>
            <a:r>
              <a:rPr lang="it-IT" sz="2000" dirty="0" smtClean="0"/>
              <a:t> con punteggio dicotomico [0, 1] </a:t>
            </a:r>
            <a:r>
              <a:rPr lang="it-IT" sz="2000" dirty="0" smtClean="0">
                <a:sym typeface="Wingdings" pitchFamily="2" charset="2"/>
              </a:rPr>
              <a:t> Y</a:t>
            </a:r>
            <a:endParaRPr lang="it-IT" sz="2000" dirty="0" smtClean="0"/>
          </a:p>
          <a:p>
            <a:pPr>
              <a:buFont typeface="Wingdings" pitchFamily="2" charset="2"/>
              <a:buChar char="ü"/>
            </a:pPr>
            <a:r>
              <a:rPr lang="it-IT" sz="2000" dirty="0" smtClean="0"/>
              <a:t> 5 </a:t>
            </a:r>
            <a:r>
              <a:rPr lang="it-IT" sz="2000" dirty="0" err="1" smtClean="0"/>
              <a:t>covariate</a:t>
            </a:r>
            <a:r>
              <a:rPr lang="it-IT" sz="2000" dirty="0" smtClean="0"/>
              <a:t> (genere, tipo diploma, voto diploma, anno immatricolazione, superamento esame di statistica)  </a:t>
            </a:r>
            <a:r>
              <a:rPr lang="it-IT" sz="2000" dirty="0" smtClean="0">
                <a:sym typeface="Wingdings" pitchFamily="2" charset="2"/>
              </a:rPr>
              <a:t> X</a:t>
            </a:r>
            <a:endParaRPr lang="it-IT" sz="2000" dirty="0" smtClean="0"/>
          </a:p>
          <a:p>
            <a:pPr>
              <a:buFont typeface="Wingdings" pitchFamily="2" charset="2"/>
              <a:buChar char="ü"/>
            </a:pPr>
            <a:r>
              <a:rPr lang="it-IT" sz="2000" dirty="0" smtClean="0"/>
              <a:t> P(x)= P (Y=1 | X)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967" y="2455373"/>
            <a:ext cx="8578323" cy="1712686"/>
          </a:xfrm>
          <a:prstGeom prst="rect">
            <a:avLst/>
          </a:prstGeom>
          <a:noFill/>
        </p:spPr>
      </p:pic>
      <p:sp>
        <p:nvSpPr>
          <p:cNvPr id="13" name="Ovale 12"/>
          <p:cNvSpPr/>
          <p:nvPr/>
        </p:nvSpPr>
        <p:spPr>
          <a:xfrm>
            <a:off x="8055429" y="2975429"/>
            <a:ext cx="595085" cy="89988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1 14"/>
          <p:cNvCxnSpPr>
            <a:stCxn id="13" idx="4"/>
          </p:cNvCxnSpPr>
          <p:nvPr/>
        </p:nvCxnSpPr>
        <p:spPr>
          <a:xfrm flipH="1">
            <a:off x="5965371" y="3875314"/>
            <a:ext cx="2387601" cy="928915"/>
          </a:xfrm>
          <a:prstGeom prst="line">
            <a:avLst/>
          </a:prstGeom>
          <a:ln w="38100">
            <a:solidFill>
              <a:srgbClr val="C00000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062514" y="4804229"/>
            <a:ext cx="4499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</a:rPr>
              <a:t>Effetto di ogni </a:t>
            </a:r>
            <a:r>
              <a:rPr lang="it-IT" sz="2400" b="1" dirty="0" err="1" smtClean="0">
                <a:solidFill>
                  <a:srgbClr val="C00000"/>
                </a:solidFill>
              </a:rPr>
              <a:t>covariata</a:t>
            </a:r>
            <a:r>
              <a:rPr lang="it-IT" sz="2400" b="1" dirty="0" smtClean="0">
                <a:solidFill>
                  <a:srgbClr val="C00000"/>
                </a:solidFill>
              </a:rPr>
              <a:t> X</a:t>
            </a:r>
            <a:endParaRPr lang="it-IT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593325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404040"/>
                </a:solidFill>
              </a:rPr>
              <a:t>Indice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82196" y="2034619"/>
            <a:ext cx="7643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Concettualizzazione di </a:t>
            </a:r>
            <a:r>
              <a:rPr lang="it-IT" dirty="0" err="1" smtClean="0">
                <a:solidFill>
                  <a:srgbClr val="505150"/>
                </a:solidFill>
              </a:rPr>
              <a:t>statistical</a:t>
            </a:r>
            <a:r>
              <a:rPr lang="it-IT" dirty="0" smtClean="0">
                <a:solidFill>
                  <a:srgbClr val="505150"/>
                </a:solidFill>
              </a:rPr>
              <a:t> </a:t>
            </a:r>
            <a:r>
              <a:rPr lang="it-IT" dirty="0" err="1" smtClean="0">
                <a:solidFill>
                  <a:srgbClr val="505150"/>
                </a:solidFill>
              </a:rPr>
              <a:t>literacy</a:t>
            </a: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La sperimentazione presso gli studenti dell’Università di Firenze</a:t>
            </a:r>
            <a:endParaRPr lang="it-IT" dirty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it-IT" dirty="0" smtClean="0">
              <a:solidFill>
                <a:srgbClr val="5051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smtClean="0">
                <a:solidFill>
                  <a:srgbClr val="505150"/>
                </a:solidFill>
              </a:rPr>
              <a:t>Il gioco-test</a:t>
            </a:r>
            <a:endParaRPr lang="it-IT" dirty="0">
              <a:solidFill>
                <a:srgbClr val="505150"/>
              </a:solidFill>
            </a:endParaRPr>
          </a:p>
          <a:p>
            <a:pPr marL="342900" indent="-342900"/>
            <a:endParaRPr lang="it-IT" dirty="0">
              <a:solidFill>
                <a:srgbClr val="50515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Valentini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0" y="1016941"/>
            <a:ext cx="8359420" cy="484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7842" y="3371622"/>
            <a:ext cx="4762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682196" y="362492"/>
            <a:ext cx="825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L’effetto congiunto delle variabili | Il modello logistico - 2</a:t>
            </a:r>
            <a:endParaRPr lang="it-IT" sz="20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96499" y="2541135"/>
            <a:ext cx="438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902" y="1656213"/>
            <a:ext cx="4857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825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Valutazione della cultura statistica | Qualche evidenza</a:t>
            </a:r>
            <a:endParaRPr lang="it-IT" sz="20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97699" y="824157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200" i="1" dirty="0" smtClean="0">
              <a:solidFill>
                <a:srgbClr val="505150"/>
              </a:solidFill>
            </a:endParaRPr>
          </a:p>
          <a:p>
            <a:r>
              <a:rPr lang="it-IT" sz="2200" i="1" dirty="0" smtClean="0">
                <a:solidFill>
                  <a:srgbClr val="505150"/>
                </a:solidFill>
              </a:rPr>
              <a:t>Gli studenti universitari rappresentano un caso particolare di </a:t>
            </a:r>
            <a:r>
              <a:rPr lang="it-IT" sz="2200" i="1" dirty="0" smtClean="0">
                <a:solidFill>
                  <a:srgbClr val="C00000"/>
                </a:solidFill>
              </a:rPr>
              <a:t>popolazione adulta</a:t>
            </a:r>
          </a:p>
          <a:p>
            <a:endParaRPr lang="it-IT" sz="2200" i="1" dirty="0" smtClean="0">
              <a:solidFill>
                <a:srgbClr val="505150"/>
              </a:solidFill>
            </a:endParaRPr>
          </a:p>
          <a:p>
            <a:r>
              <a:rPr lang="it-IT" sz="2200" i="1" dirty="0" smtClean="0">
                <a:solidFill>
                  <a:srgbClr val="505150"/>
                </a:solidFill>
              </a:rPr>
              <a:t>Il livello di cultura statistica è saldamente legato al </a:t>
            </a:r>
            <a:r>
              <a:rPr lang="it-IT" sz="2200" i="1" dirty="0" smtClean="0">
                <a:solidFill>
                  <a:srgbClr val="C00000"/>
                </a:solidFill>
              </a:rPr>
              <a:t>percorso scolastico</a:t>
            </a:r>
            <a:r>
              <a:rPr lang="it-IT" sz="2200" i="1" dirty="0" smtClean="0">
                <a:solidFill>
                  <a:srgbClr val="505150"/>
                </a:solidFill>
              </a:rPr>
              <a:t>: sono avvantaggiati coloro che hanno frequentato una scuola di tipo liceale e coloro che si sono diplomati con un voto alto </a:t>
            </a:r>
          </a:p>
          <a:p>
            <a:endParaRPr lang="it-IT" sz="2200" i="1" dirty="0" smtClean="0">
              <a:solidFill>
                <a:srgbClr val="505150"/>
              </a:solidFill>
            </a:endParaRPr>
          </a:p>
          <a:p>
            <a:r>
              <a:rPr lang="it-IT" sz="2200" i="1" dirty="0" smtClean="0">
                <a:solidFill>
                  <a:srgbClr val="C00000"/>
                </a:solidFill>
              </a:rPr>
              <a:t>Debole </a:t>
            </a:r>
            <a:r>
              <a:rPr lang="it-IT" sz="2200" i="1" dirty="0" smtClean="0">
                <a:solidFill>
                  <a:srgbClr val="505150"/>
                </a:solidFill>
              </a:rPr>
              <a:t>è l’effetto relativo al sostenimento dell’esame di statistica</a:t>
            </a:r>
          </a:p>
          <a:p>
            <a:endParaRPr lang="it-IT" sz="2200" i="1" dirty="0" smtClean="0">
              <a:solidFill>
                <a:srgbClr val="505150"/>
              </a:solidFill>
            </a:endParaRPr>
          </a:p>
          <a:p>
            <a:r>
              <a:rPr lang="it-IT" sz="2200" i="1" dirty="0" smtClean="0">
                <a:solidFill>
                  <a:srgbClr val="505150"/>
                </a:solidFill>
              </a:rPr>
              <a:t>La sperimentazione di Firenze conferma quella svolta a Pisa la scorsa primavera </a:t>
            </a:r>
          </a:p>
          <a:p>
            <a:endParaRPr lang="it-IT" sz="2200" i="1" dirty="0" smtClean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Il gioco-test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67682" y="1050314"/>
            <a:ext cx="495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rgbClr val="C00000"/>
                </a:solidFill>
              </a:rPr>
              <a:t>Questioni in sospeso</a:t>
            </a:r>
          </a:p>
          <a:p>
            <a:endParaRPr lang="it-IT" sz="2000" i="1" dirty="0" smtClean="0">
              <a:solidFill>
                <a:srgbClr val="C00000"/>
              </a:solidFill>
            </a:endParaRPr>
          </a:p>
        </p:txBody>
      </p:sp>
      <p:sp>
        <p:nvSpPr>
          <p:cNvPr id="8194" name="AutoShape 2" descr="data:image/jpeg;base64,/9j/4AAQSkZJRgABAQAAAQABAAD/2wCEAAkGBxASEBASEg8QEBIQDw0PDxIPDxAPEA8NFBMYFhYRFh8YHCggGBonHBQUIT0lJSkrLi4uFx8zOD8vNygtLisBCgoKDQwOFxAQGTclHCAyLDcsLDA3LC0tLTArLC0tLDc3NywsLSw3LDU3MTYrLDQsNzcsMjgyOCsrNC4rNyw4K//AABEIAKABAAMBIgACEQEDEQH/xAAcAAEAAgMBAQEAAAAAAAAAAAAABAYBAwUCBwj/xAA3EAACAgECAwYDBgYCAwAAAAAAAQIDEQQSBSExBhNBUXGRYYGhByIjMkKxFFJicqLhM8EVJNH/xAAZAQEAAwEBAAAAAAAAAAAAAAAAAQQFAgP/xAAkEQEAAgEEAQMFAAAAAAAAAAAAAQIDBAURMRIhQaETIiMyYf/aAAwDAQACEQMRAD8A+4gAAAAAAAAAAAAAAAAAAAAAAAAAAAAAAAAAAAAAAAAAAAAAAAAAAAAAAAAAAAAAAAEe3U4eF8zGs1G1YXV/RHPiwOkrWe1b5kamRuwBvQNVT8DaAAAAAAAAAAAAAAAAAAAAAAAAAAAAAAAeZTS6s1y1MV5gbjXfaoxbfh9WaXrorwf0IHFNfCUMJtPdHCa6gap2ttt+JmMiNGZ5u1CigOnRask6E0VF8ScXzhLn05NZJNXHIJ4k9vq8AWnaezm6PV78beef2OkAAAAAAAAAAAAAAAAAAAAAAAAAAAGGyBfxBdI+5v4g8Vv5fuU7jvfVfiVLfH9cG8P1i/8A6BYP4o9K5Mo0+0DUIzcJRjJZWevzRK0nHejzlMC12nF16a+XMkUcVjJdSofaHxGUqXRVndPapbOcpJvlBY58yYHSv7RRcWqWptZW7rDPw/mI/AOLTlPdZLPNc8cl6HO7MdnJ01Lvmt8kvuLnGHwfm/p6neqg4/o9uY6I4WP/AMvW0swlJ+bSX7nA45weWs+7XtjLGfvZePZcjdVL4Y/u5Ft4Rp4xrTXWX5n4v/Q5HzSD4nwqvve7d0K3utrg98baV1xnnGS5tP3Pqej1ULa4WQe6FkIWQfnCSyn7M9ahxUJOTSik223jCXiQ+B1xjW4QxshOSjt/Ltbzy+HNgdEAEAAAAAAAAAAAAAAAAAAAAAAAADTq4ZhNf0vHqcHU1b4cuuPEsU+j9GcWprC9EB8343GyvEbKnBJvbLrFrOevh16HMWqfgfQu2Oupp00rLv8Ajcowk+qi5ck38+R8e13ainpTTKz+qf4cPbq/oBZqNfJPqyZwrG+3US5uUo11Z8Go5lL9l8iudjL/AOJlZ309ii4OPd1bk4vOUm+Saaj1z1L1ptDp7dtaVyhnLknvnnGN3Pry8CYGI8SR4s4zBdWl6nY0HYSqT3S1Ura/0quKg3/c8v6YN3a7sxQtHtprrrcLK7HKXJtLKe5vm+TZArlOvlbNY5QT+bZctBxjZLZJJRjty2+fNfm8sFH7LaLvpyfepRg1HEMSafmWDh+gjOyyjU4d9TjOuScoV3UPKg8eK6r4NAT+Na2WrUqNPJbMpWT6qbz+Vea6lk4fpVVXGC/SkvmeNBw6ulYhFJvq0se3kiYSAAIAAAAAAAAAAAAAAAAAAAAAANGt1ddNc7bJxrrri5znN4jGC6ts3kTiugr1FFtFq3V3VzrmumYyWGB8/wC0f2waShuGnps1dnPnnuaU8tc202+a8ES+y/aOGq09dyxFyWLIKSfd2L80fkyXw77NOHw2u2EtVKKxm7Ci/jtikuvPn4tmniWlrUpRhCMIxnJRVcVBRxy5bQIuuUbK9To723Vepuizq4xlzx6xl9MFL1PZfTaWmVmzv5x2LNrys7sdFyRdKqMefu2c7tVX/wCtJec4fuBF4Kt9aaSj8I8kvYsPCY7La5eU4+2f9nD7JR/Da+JY64Y+jAuM9HW3nas+LX3W/VrqeLuH1TWJx3rrtm3KOfRklMyBxddwRbq5UKutxTjKONsZRfTp4rn7k3T6CK2uajOcc7Xt/LnrjJMAGQYRkAAAAAAAAAAAAAAAAAAAAAAAAAAAMMpVj3Nvzbfuy5aiWISflGT+hTqkB52HP7Q050lz/l7p+80jrYNHEqs6LWfCFL/yz/0BwOyS+7JfFFkSK32V/UvQsqAt1DzGL84xf0NhH0LzXX/ZH9jfICHxTidOnrdl1ka45xmXi/JebKpZ9puiTwoXz+KhFL/KSZSftG4o7tfZBv7un/ChHPRtJyfq3j2RE7O9nLtZKca5Qjtg5tz3YfPC6ebKts1pt41hv4Nt09cMZdRbt9K0H2h6GySUnZTno7YJR902kW2E00mmmmsprmmvM/OU63Fyi1hxbjJeUk8Ne6Z9R+ynXylVZS5blXtnWuf3Iyck4+mVn5jFnm1vGyNw2rHhxfVxT13E/wBX4GEZLTBAAAAAAAAAAAAAAAAAAAAAAxk1uZ5doGviksU2P+hr35FXq8TucZsbpsUVl7cpLxw08fQquh4jCeUnzTw14p+TA6DZtuhnQ6z4wl/jFMhyvXmb6NfW6LK85VisT28+UlgCr9m3ibXwLMmVHhML6rMTosa5rfGO6L+PLoWNW2PpVY/VbffIFy4XL8GHp/2Smcnh9+2EY/yrn6+JMjqAPWp0NVixZVXZ/fCMv3RQu1naCnROem0VVddsli6yEUu78VFecubfkvmX7vc/Q+M8Y4He9Re3Zp3KVts8fxNKliUm1lOSxyweOabRH2tLbaY75Py29I9vZxdLpp2TjCEXOcniKXNtvxZ9n7G8A/hKcS52SUd2PDGeX1Zyvs64OqYTnJQ3y2rMZwsa6t529P8ARdEzjDi8fWe1jdNwnLM4qfrHy9IyYMlligAAAAAAAAAAAAAAAAAAAADQzXKJIcTGwCFZp0+vM5l/ZvSyluenrcvNLa/dFg2GO7A4S4FQulUfms/ubo8PiuiS9EdbuzPdgctaRHpac6XdjuwOeqj0ok7uh3SAhRmk1zxzPguoit9nJf8AJb4f1s/QstNF9Umcu/snoJtuWlpbeW2oJNv5Hjlxzfjho7frK6abeUc8qx9luNlqSS+5S+SxnnPmX+KIfDeEUadbaa41pvLxzb9/UnneOs1rxKvq81c2W16xxEgAO1YAAAAAAAAAAAAAAAAAAAAAAAAAAAAAAAAAAAAAAAAAAAAAAAAAAA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27" y="1418771"/>
            <a:ext cx="3466013" cy="2166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3260986" y="1758200"/>
            <a:ext cx="49596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i="1" dirty="0" smtClean="0">
              <a:solidFill>
                <a:srgbClr val="C00000"/>
              </a:solidFill>
            </a:endParaRPr>
          </a:p>
          <a:p>
            <a:r>
              <a:rPr lang="it-IT" sz="2400" b="1" dirty="0" smtClean="0">
                <a:solidFill>
                  <a:srgbClr val="C00000"/>
                </a:solidFill>
              </a:rPr>
              <a:t>1 - </a:t>
            </a:r>
            <a:r>
              <a:rPr lang="it-IT" sz="2000" dirty="0" smtClean="0"/>
              <a:t>Quali sono le domande del test?</a:t>
            </a:r>
          </a:p>
          <a:p>
            <a:endParaRPr lang="it-IT" sz="2000" dirty="0" smtClean="0"/>
          </a:p>
          <a:p>
            <a:r>
              <a:rPr lang="it-IT" sz="2400" b="1" dirty="0" smtClean="0">
                <a:solidFill>
                  <a:srgbClr val="C00000"/>
                </a:solidFill>
              </a:rPr>
              <a:t>2 - </a:t>
            </a:r>
            <a:r>
              <a:rPr lang="it-IT" sz="2000" dirty="0" smtClean="0"/>
              <a:t>Che punteggio avrei ricevuto io ?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67682" y="4385234"/>
            <a:ext cx="1683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i="1" dirty="0" smtClean="0">
                <a:solidFill>
                  <a:srgbClr val="C00000"/>
                </a:solidFill>
              </a:rPr>
              <a:t>Le risposte</a:t>
            </a:r>
          </a:p>
          <a:p>
            <a:endParaRPr lang="it-IT" sz="2000" i="1" dirty="0" smtClean="0">
              <a:solidFill>
                <a:srgbClr val="C0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94597" y="3585029"/>
            <a:ext cx="5410654" cy="204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reccia a destra 12"/>
          <p:cNvSpPr/>
          <p:nvPr/>
        </p:nvSpPr>
        <p:spPr>
          <a:xfrm>
            <a:off x="2351314" y="4385234"/>
            <a:ext cx="643283" cy="433509"/>
          </a:xfrm>
          <a:prstGeom prst="rightArrow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5" y="362492"/>
            <a:ext cx="8011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505150"/>
                </a:solidFill>
              </a:rPr>
              <a:t>Statistical</a:t>
            </a:r>
            <a:r>
              <a:rPr lang="it-IT" sz="2400" dirty="0" smtClean="0">
                <a:solidFill>
                  <a:srgbClr val="505150"/>
                </a:solidFill>
              </a:rPr>
              <a:t> </a:t>
            </a:r>
            <a:r>
              <a:rPr lang="it-IT" sz="2400" dirty="0" err="1" smtClean="0">
                <a:solidFill>
                  <a:srgbClr val="505150"/>
                </a:solidFill>
              </a:rPr>
              <a:t>literacy</a:t>
            </a:r>
            <a:r>
              <a:rPr lang="it-IT" sz="2400" dirty="0" smtClean="0">
                <a:solidFill>
                  <a:srgbClr val="505150"/>
                </a:solidFill>
              </a:rPr>
              <a:t> | Concettualizzazione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12" name="CasellaDiTesto 5"/>
          <p:cNvSpPr txBox="1">
            <a:spLocks noChangeArrowheads="1"/>
          </p:cNvSpPr>
          <p:nvPr/>
        </p:nvSpPr>
        <p:spPr bwMode="auto">
          <a:xfrm>
            <a:off x="682196" y="866308"/>
            <a:ext cx="8273114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Katherine K. </a:t>
            </a:r>
            <a:r>
              <a:rPr lang="en-US" sz="2000" dirty="0" err="1" smtClean="0"/>
              <a:t>Wallman</a:t>
            </a:r>
            <a:r>
              <a:rPr lang="en-US" sz="2000" dirty="0" smtClean="0"/>
              <a:t> (1993)</a:t>
            </a:r>
            <a:endParaRPr lang="it-IT" sz="2000" i="1" dirty="0" smtClean="0">
              <a:solidFill>
                <a:srgbClr val="0070C0"/>
              </a:solidFill>
            </a:endParaRPr>
          </a:p>
          <a:p>
            <a:pPr algn="just"/>
            <a:endParaRPr lang="it-IT" sz="1200" b="1" dirty="0"/>
          </a:p>
          <a:p>
            <a:pPr algn="just"/>
            <a:r>
              <a:rPr lang="en-US" sz="2400" i="1" dirty="0" smtClean="0">
                <a:solidFill>
                  <a:srgbClr val="002060"/>
                </a:solidFill>
              </a:rPr>
              <a:t>Statistical Literacy is the ability to understand and critically evaluate statistical results that permeate our daily lives - coupled with the ability to appreciate the contribution that statistical thinking can make in public and private, professional and personal decisions.</a:t>
            </a:r>
            <a:r>
              <a:rPr lang="it-IT" sz="2000" b="1" i="1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endParaRPr lang="it-IT" sz="2000" i="1" dirty="0" smtClean="0">
              <a:solidFill>
                <a:srgbClr val="002060"/>
              </a:solidFill>
            </a:endParaRPr>
          </a:p>
        </p:txBody>
      </p:sp>
      <p:grpSp>
        <p:nvGrpSpPr>
          <p:cNvPr id="23" name="Gruppo 22"/>
          <p:cNvGrpSpPr/>
          <p:nvPr/>
        </p:nvGrpSpPr>
        <p:grpSpPr>
          <a:xfrm>
            <a:off x="682196" y="3316570"/>
            <a:ext cx="8011861" cy="2656074"/>
            <a:chOff x="682196" y="2090131"/>
            <a:chExt cx="8011861" cy="2656074"/>
          </a:xfrm>
        </p:grpSpPr>
        <p:sp>
          <p:nvSpPr>
            <p:cNvPr id="24" name="Ovale 23"/>
            <p:cNvSpPr/>
            <p:nvPr/>
          </p:nvSpPr>
          <p:spPr>
            <a:xfrm>
              <a:off x="682196" y="2090131"/>
              <a:ext cx="8011861" cy="2656074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Ovale 24"/>
            <p:cNvSpPr/>
            <p:nvPr/>
          </p:nvSpPr>
          <p:spPr>
            <a:xfrm>
              <a:off x="1764792" y="2380379"/>
              <a:ext cx="1979894" cy="986971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err="1" smtClean="0"/>
                <a:t>Statistical</a:t>
              </a:r>
              <a:r>
                <a:rPr lang="it-IT" dirty="0" smtClean="0"/>
                <a:t> </a:t>
              </a:r>
              <a:r>
                <a:rPr lang="it-IT" dirty="0" err="1" smtClean="0"/>
                <a:t>numeracy</a:t>
              </a:r>
              <a:endParaRPr lang="it-IT" dirty="0"/>
            </a:p>
          </p:txBody>
        </p:sp>
        <p:sp>
          <p:nvSpPr>
            <p:cNvPr id="26" name="Ovale 25"/>
            <p:cNvSpPr/>
            <p:nvPr/>
          </p:nvSpPr>
          <p:spPr>
            <a:xfrm>
              <a:off x="5004707" y="2380379"/>
              <a:ext cx="2789464" cy="12192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err="1" smtClean="0"/>
                <a:t>Communicating</a:t>
              </a:r>
              <a:r>
                <a:rPr lang="it-IT" dirty="0" smtClean="0"/>
                <a:t> </a:t>
              </a:r>
              <a:r>
                <a:rPr lang="it-IT" dirty="0" err="1" smtClean="0"/>
                <a:t>statistics</a:t>
              </a:r>
              <a:endParaRPr lang="it-IT" dirty="0"/>
            </a:p>
          </p:txBody>
        </p:sp>
        <p:sp>
          <p:nvSpPr>
            <p:cNvPr id="27" name="Ovale 26"/>
            <p:cNvSpPr/>
            <p:nvPr/>
          </p:nvSpPr>
          <p:spPr>
            <a:xfrm>
              <a:off x="2757714" y="3599579"/>
              <a:ext cx="3628572" cy="1045028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err="1" smtClean="0"/>
                <a:t>Discovering</a:t>
              </a:r>
              <a:r>
                <a:rPr lang="it-IT" dirty="0" smtClean="0"/>
                <a:t> the </a:t>
              </a:r>
              <a:r>
                <a:rPr lang="it-IT" dirty="0" err="1" smtClean="0"/>
                <a:t>use</a:t>
              </a:r>
              <a:r>
                <a:rPr lang="it-IT" dirty="0" smtClean="0"/>
                <a:t> </a:t>
              </a:r>
              <a:r>
                <a:rPr lang="it-IT" dirty="0" err="1" smtClean="0"/>
                <a:t>of</a:t>
              </a:r>
              <a:r>
                <a:rPr lang="it-IT" dirty="0" smtClean="0"/>
                <a:t> </a:t>
              </a:r>
              <a:r>
                <a:rPr lang="it-IT" dirty="0" err="1" smtClean="0"/>
                <a:t>statistics</a:t>
              </a:r>
              <a:endParaRPr lang="it-IT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3567793" y="2195713"/>
              <a:ext cx="1962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 smtClean="0">
                  <a:solidFill>
                    <a:srgbClr val="002060"/>
                  </a:solidFill>
                </a:rPr>
                <a:t>Le dimensioni</a:t>
              </a:r>
              <a:endParaRPr lang="it-IT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505150"/>
                </a:solidFill>
              </a:rPr>
              <a:t>Statistical</a:t>
            </a:r>
            <a:r>
              <a:rPr lang="it-IT" sz="2400" dirty="0" smtClean="0">
                <a:solidFill>
                  <a:srgbClr val="505150"/>
                </a:solidFill>
              </a:rPr>
              <a:t> </a:t>
            </a:r>
            <a:r>
              <a:rPr lang="it-IT" sz="2400" dirty="0" err="1" smtClean="0">
                <a:solidFill>
                  <a:srgbClr val="505150"/>
                </a:solidFill>
              </a:rPr>
              <a:t>literacy</a:t>
            </a:r>
            <a:r>
              <a:rPr lang="it-IT" sz="2400" dirty="0" smtClean="0">
                <a:solidFill>
                  <a:srgbClr val="505150"/>
                </a:solidFill>
              </a:rPr>
              <a:t> | La </a:t>
            </a:r>
            <a:r>
              <a:rPr lang="it-IT" sz="2400" dirty="0" err="1" smtClean="0">
                <a:solidFill>
                  <a:srgbClr val="505150"/>
                </a:solidFill>
              </a:rPr>
              <a:t>numeracy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682196" y="1183794"/>
            <a:ext cx="7866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t-IT" b="1" u="sng" dirty="0" smtClean="0"/>
              <a:t>Capire dati e fatti quantitativi</a:t>
            </a:r>
          </a:p>
          <a:p>
            <a:pPr marL="342900" indent="-342900"/>
            <a:endParaRPr lang="it-IT" b="1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it-IT" b="1" dirty="0" smtClean="0">
                <a:solidFill>
                  <a:srgbClr val="002060"/>
                </a:solidFill>
              </a:rPr>
              <a:t>Possibili fonti: report dei media, articoli di giornale </a:t>
            </a:r>
            <a:r>
              <a:rPr lang="it-IT" b="1" dirty="0" err="1" smtClean="0">
                <a:solidFill>
                  <a:srgbClr val="002060"/>
                </a:solidFill>
              </a:rPr>
              <a:t>ecc</a:t>
            </a:r>
            <a:r>
              <a:rPr lang="it-IT" b="1" dirty="0" smtClean="0">
                <a:solidFill>
                  <a:srgbClr val="002060"/>
                </a:solidFill>
              </a:rPr>
              <a:t>…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E5D5"/>
              </a:clrFrom>
              <a:clrTo>
                <a:srgbClr val="F5E5D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2196" y="2435179"/>
            <a:ext cx="4246562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542" y="3948293"/>
            <a:ext cx="54292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1" y="2435179"/>
            <a:ext cx="33051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505150"/>
                </a:solidFill>
              </a:rPr>
              <a:t>Statistical</a:t>
            </a:r>
            <a:r>
              <a:rPr lang="it-IT" sz="2400" dirty="0" smtClean="0">
                <a:solidFill>
                  <a:srgbClr val="505150"/>
                </a:solidFill>
              </a:rPr>
              <a:t> </a:t>
            </a:r>
            <a:r>
              <a:rPr lang="it-IT" sz="2400" dirty="0" err="1" smtClean="0">
                <a:solidFill>
                  <a:srgbClr val="505150"/>
                </a:solidFill>
              </a:rPr>
              <a:t>literacy</a:t>
            </a:r>
            <a:r>
              <a:rPr lang="it-IT" sz="2400" dirty="0" smtClean="0">
                <a:solidFill>
                  <a:srgbClr val="505150"/>
                </a:solidFill>
              </a:rPr>
              <a:t> | </a:t>
            </a:r>
            <a:r>
              <a:rPr lang="it-IT" sz="2400" dirty="0" err="1" smtClean="0">
                <a:solidFill>
                  <a:srgbClr val="505150"/>
                </a:solidFill>
              </a:rPr>
              <a:t>Communicating</a:t>
            </a:r>
            <a:r>
              <a:rPr lang="it-IT" sz="2400" dirty="0" smtClean="0">
                <a:solidFill>
                  <a:srgbClr val="505150"/>
                </a:solidFill>
              </a:rPr>
              <a:t> </a:t>
            </a:r>
            <a:r>
              <a:rPr lang="it-IT" sz="2400" dirty="0" err="1" smtClean="0">
                <a:solidFill>
                  <a:srgbClr val="505150"/>
                </a:solidFill>
              </a:rPr>
              <a:t>statistics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195" y="3472542"/>
            <a:ext cx="49815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682196" y="1183794"/>
            <a:ext cx="7866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t-IT" b="1" u="sng" dirty="0" smtClean="0"/>
              <a:t>Leggere e comunicare il significato dei dati:</a:t>
            </a:r>
          </a:p>
          <a:p>
            <a:pPr marL="342900" indent="-342900"/>
            <a:endParaRPr lang="it-IT" sz="600" b="1" u="sng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it-IT" b="1" dirty="0" smtClean="0"/>
              <a:t>Interpretare le cifre</a:t>
            </a:r>
          </a:p>
          <a:p>
            <a:pPr marL="342900" indent="-342900"/>
            <a:endParaRPr lang="it-IT" sz="600" b="1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it-IT" b="1" dirty="0" smtClean="0"/>
              <a:t>Conoscere il contesto</a:t>
            </a:r>
          </a:p>
          <a:p>
            <a:pPr marL="342900" indent="-342900"/>
            <a:endParaRPr lang="it-IT" b="1" dirty="0" smtClean="0">
              <a:solidFill>
                <a:srgbClr val="002060"/>
              </a:solidFill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09458" y="1767522"/>
            <a:ext cx="3924978" cy="2386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e 10"/>
          <p:cNvSpPr/>
          <p:nvPr/>
        </p:nvSpPr>
        <p:spPr>
          <a:xfrm>
            <a:off x="8128000" y="3309256"/>
            <a:ext cx="493484" cy="88846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2 11"/>
          <p:cNvCxnSpPr>
            <a:stCxn id="11" idx="2"/>
          </p:cNvCxnSpPr>
          <p:nvPr/>
        </p:nvCxnSpPr>
        <p:spPr>
          <a:xfrm flipH="1" flipV="1">
            <a:off x="4412343" y="2844801"/>
            <a:ext cx="3715657" cy="908689"/>
          </a:xfrm>
          <a:prstGeom prst="straightConnector1">
            <a:avLst/>
          </a:prstGeom>
          <a:ln>
            <a:solidFill>
              <a:srgbClr val="00206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11" idx="2"/>
          </p:cNvCxnSpPr>
          <p:nvPr/>
        </p:nvCxnSpPr>
        <p:spPr>
          <a:xfrm flipH="1" flipV="1">
            <a:off x="3265714" y="3628572"/>
            <a:ext cx="4862286" cy="124918"/>
          </a:xfrm>
          <a:prstGeom prst="straightConnector1">
            <a:avLst/>
          </a:prstGeom>
          <a:ln>
            <a:solidFill>
              <a:srgbClr val="00206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2244913" y="2272213"/>
            <a:ext cx="2167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E’ piuttosto elevato, specialmente nel Mezzogiorno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343711" y="4416699"/>
            <a:ext cx="21674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La situazione economica generale è negativa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505150"/>
                </a:solidFill>
              </a:rPr>
              <a:t>Statistical</a:t>
            </a:r>
            <a:r>
              <a:rPr lang="it-IT" sz="2400" dirty="0" smtClean="0">
                <a:solidFill>
                  <a:srgbClr val="505150"/>
                </a:solidFill>
              </a:rPr>
              <a:t> </a:t>
            </a:r>
            <a:r>
              <a:rPr lang="it-IT" sz="2400" dirty="0" err="1" smtClean="0">
                <a:solidFill>
                  <a:srgbClr val="505150"/>
                </a:solidFill>
              </a:rPr>
              <a:t>literacy</a:t>
            </a:r>
            <a:r>
              <a:rPr lang="it-IT" sz="2400" dirty="0" smtClean="0">
                <a:solidFill>
                  <a:srgbClr val="505150"/>
                </a:solidFill>
              </a:rPr>
              <a:t> | </a:t>
            </a:r>
            <a:r>
              <a:rPr lang="it-IT" sz="2400" dirty="0" err="1" smtClean="0">
                <a:solidFill>
                  <a:srgbClr val="505150"/>
                </a:solidFill>
              </a:rPr>
              <a:t>Discovering</a:t>
            </a:r>
            <a:r>
              <a:rPr lang="it-IT" sz="2400" dirty="0" smtClean="0">
                <a:solidFill>
                  <a:srgbClr val="505150"/>
                </a:solidFill>
              </a:rPr>
              <a:t> the </a:t>
            </a:r>
            <a:r>
              <a:rPr lang="it-IT" sz="2400" dirty="0" err="1" smtClean="0">
                <a:solidFill>
                  <a:srgbClr val="505150"/>
                </a:solidFill>
              </a:rPr>
              <a:t>use</a:t>
            </a:r>
            <a:r>
              <a:rPr lang="it-IT" sz="2400" dirty="0" smtClean="0">
                <a:solidFill>
                  <a:srgbClr val="505150"/>
                </a:solidFill>
              </a:rPr>
              <a:t> </a:t>
            </a:r>
            <a:r>
              <a:rPr lang="it-IT" sz="2400" dirty="0" err="1" smtClean="0">
                <a:solidFill>
                  <a:srgbClr val="505150"/>
                </a:solidFill>
              </a:rPr>
              <a:t>of</a:t>
            </a:r>
            <a:r>
              <a:rPr lang="it-IT" sz="2400" dirty="0" smtClean="0">
                <a:solidFill>
                  <a:srgbClr val="505150"/>
                </a:solidFill>
              </a:rPr>
              <a:t> </a:t>
            </a:r>
            <a:r>
              <a:rPr lang="it-IT" sz="2400" dirty="0" err="1" smtClean="0">
                <a:solidFill>
                  <a:srgbClr val="505150"/>
                </a:solidFill>
              </a:rPr>
              <a:t>statistics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82196" y="1183794"/>
            <a:ext cx="786671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it-IT" b="1" u="sng" dirty="0" smtClean="0"/>
              <a:t>Utilizzo della statistica </a:t>
            </a:r>
          </a:p>
          <a:p>
            <a:pPr marL="342900" indent="-342900"/>
            <a:r>
              <a:rPr lang="it-IT" b="1" u="sng" dirty="0" smtClean="0"/>
              <a:t>per prendere decisioni</a:t>
            </a:r>
          </a:p>
          <a:p>
            <a:pPr marL="342900" indent="-342900"/>
            <a:endParaRPr lang="it-IT" sz="600" b="1" u="sng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it-IT" b="1" dirty="0" smtClean="0"/>
              <a:t>Professionali</a:t>
            </a:r>
          </a:p>
          <a:p>
            <a:pPr marL="342900" indent="-342900"/>
            <a:endParaRPr lang="it-IT" sz="600" b="1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it-IT" b="1" dirty="0" smtClean="0"/>
              <a:t>Personali</a:t>
            </a:r>
          </a:p>
          <a:p>
            <a:pPr marL="342900" indent="-342900"/>
            <a:endParaRPr lang="it-IT" b="1" dirty="0" smtClean="0">
              <a:solidFill>
                <a:srgbClr val="00206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90510" y="4225533"/>
            <a:ext cx="288834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Cosa si può fare </a:t>
            </a:r>
          </a:p>
          <a:p>
            <a:pPr algn="ctr"/>
            <a:r>
              <a:rPr lang="it-IT" b="1" dirty="0" smtClean="0"/>
              <a:t>con la statistica?</a:t>
            </a:r>
            <a:endParaRPr lang="it-IT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790510" y="3063497"/>
            <a:ext cx="288834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Perché la statistica è importante?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252685" y="1756229"/>
            <a:ext cx="45865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it-IT" i="1" dirty="0" smtClean="0"/>
              <a:t> Valutare in maniera oggettiva una proposta commerciale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it-IT" i="1" dirty="0" smtClean="0"/>
              <a:t> Capire pienamente e valutare il rapporto costi/benefici di una serie di opzioni 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it-IT" i="1" dirty="0" smtClean="0"/>
              <a:t> Svolgere un ruolo più attivo nella società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it-IT" i="1" dirty="0" smtClean="0"/>
              <a:t> Prendere decisioni informate in condizioni di incertezza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it-IT" i="1" dirty="0" smtClean="0"/>
              <a:t> Monitorare opportunamente i decisori pubblici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5" y="362492"/>
            <a:ext cx="846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L’Istat e la promozione della cultura statistica | presupposti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195" y="824158"/>
            <a:ext cx="7344551" cy="520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arrotondato 15"/>
          <p:cNvSpPr/>
          <p:nvPr/>
        </p:nvSpPr>
        <p:spPr>
          <a:xfrm>
            <a:off x="2882762" y="2884454"/>
            <a:ext cx="1413810" cy="1977832"/>
          </a:xfrm>
          <a:prstGeom prst="roundRect">
            <a:avLst/>
          </a:prstGeom>
          <a:noFill/>
          <a:ln w="889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2 16"/>
          <p:cNvCxnSpPr/>
          <p:nvPr/>
        </p:nvCxnSpPr>
        <p:spPr>
          <a:xfrm>
            <a:off x="3643427" y="4897254"/>
            <a:ext cx="0" cy="444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1931696" y="5382168"/>
            <a:ext cx="4193679" cy="61555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700" b="1" dirty="0" smtClean="0"/>
              <a:t>Progetto di promozione della cultura statistica</a:t>
            </a:r>
            <a:endParaRPr lang="it-IT" sz="1700" b="1" dirty="0"/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8461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L’Istat e la promozione della cultura statistica | </a:t>
            </a:r>
            <a:r>
              <a:rPr lang="it-IT" sz="2200" dirty="0" smtClean="0">
                <a:solidFill>
                  <a:srgbClr val="505150"/>
                </a:solidFill>
              </a:rPr>
              <a:t>La nuova vision</a:t>
            </a:r>
            <a:endParaRPr lang="it-IT" sz="22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65173" y="853185"/>
            <a:ext cx="72757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it-IT" sz="2400" dirty="0" smtClean="0"/>
              <a:t>Innovazioni di </a:t>
            </a:r>
            <a:r>
              <a:rPr lang="it-IT" sz="2400" i="1" dirty="0" smtClean="0">
                <a:solidFill>
                  <a:srgbClr val="9E0000"/>
                </a:solidFill>
              </a:rPr>
              <a:t>processo</a:t>
            </a:r>
            <a:r>
              <a:rPr lang="it-IT" sz="2400" dirty="0" smtClean="0"/>
              <a:t>:</a:t>
            </a: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002060"/>
                </a:solidFill>
              </a:rPr>
              <a:t>Organizzazione: </a:t>
            </a:r>
            <a:r>
              <a:rPr lang="it-IT" sz="2400" dirty="0" smtClean="0"/>
              <a:t>la rete dei referenti territoriali per la promozione della cultura statistica </a:t>
            </a:r>
          </a:p>
          <a:p>
            <a:pPr lv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sz="2400" dirty="0" smtClean="0"/>
              <a:t> Iniziative coordinate </a:t>
            </a:r>
            <a:r>
              <a:rPr lang="it-IT" sz="2400" dirty="0" smtClean="0">
                <a:solidFill>
                  <a:srgbClr val="002060"/>
                </a:solidFill>
              </a:rPr>
              <a:t>centro-territorio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it-IT" sz="2400" dirty="0" smtClean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r>
              <a:rPr lang="it-IT" sz="2400" dirty="0" smtClean="0"/>
              <a:t>Innovazioni di </a:t>
            </a:r>
            <a:r>
              <a:rPr lang="it-IT" sz="2400" i="1" dirty="0" smtClean="0">
                <a:solidFill>
                  <a:srgbClr val="9E0000"/>
                </a:solidFill>
              </a:rPr>
              <a:t>prodotto</a:t>
            </a:r>
            <a:r>
              <a:rPr lang="it-IT" sz="2400" dirty="0" smtClean="0"/>
              <a:t>:</a:t>
            </a:r>
          </a:p>
          <a:p>
            <a:pPr marL="914400" lvl="1" indent="-4572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sz="2400" dirty="0" smtClean="0"/>
              <a:t>Nuovi </a:t>
            </a:r>
            <a:r>
              <a:rPr lang="it-IT" sz="2400" dirty="0" smtClean="0">
                <a:solidFill>
                  <a:srgbClr val="002060"/>
                </a:solidFill>
              </a:rPr>
              <a:t>strumenti</a:t>
            </a:r>
          </a:p>
          <a:p>
            <a:pPr marL="914400" lvl="1" indent="-457200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Ø"/>
            </a:pPr>
            <a:r>
              <a:rPr lang="it-IT" sz="2400" dirty="0" smtClean="0">
                <a:solidFill>
                  <a:srgbClr val="002060"/>
                </a:solidFill>
              </a:rPr>
              <a:t>Valutazione</a:t>
            </a:r>
            <a:r>
              <a:rPr lang="it-IT" sz="2400" dirty="0" smtClean="0"/>
              <a:t> delle azioni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it-IT" sz="2400" dirty="0" smtClean="0"/>
          </a:p>
          <a:p>
            <a:pPr>
              <a:lnSpc>
                <a:spcPct val="150000"/>
              </a:lnSpc>
              <a:buClr>
                <a:schemeClr val="accent2"/>
              </a:buClr>
            </a:pPr>
            <a:endParaRPr lang="it-IT" sz="2400" dirty="0" smtClean="0"/>
          </a:p>
        </p:txBody>
      </p:sp>
      <p:sp>
        <p:nvSpPr>
          <p:cNvPr id="17" name="Rettangolo 16"/>
          <p:cNvSpPr/>
          <p:nvPr/>
        </p:nvSpPr>
        <p:spPr>
          <a:xfrm>
            <a:off x="1669143" y="4746171"/>
            <a:ext cx="3454400" cy="638629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7"/>
          <p:cNvCxnSpPr/>
          <p:nvPr/>
        </p:nvCxnSpPr>
        <p:spPr>
          <a:xfrm flipV="1">
            <a:off x="5181574" y="4663103"/>
            <a:ext cx="747492" cy="33706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5181574" y="5036457"/>
            <a:ext cx="747492" cy="37496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5958094" y="4409883"/>
            <a:ext cx="318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Intercettare le carenze</a:t>
            </a:r>
            <a:endParaRPr lang="it-IT" b="1" i="1" dirty="0">
              <a:solidFill>
                <a:srgbClr val="FF0000"/>
              </a:solidFill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5979862" y="5226760"/>
            <a:ext cx="3164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Monitorare i progressi</a:t>
            </a:r>
            <a:endParaRPr lang="it-IT" b="1" i="1" dirty="0">
              <a:solidFill>
                <a:srgbClr val="FF0000"/>
              </a:solidFill>
            </a:endParaRPr>
          </a:p>
        </p:txBody>
      </p:sp>
      <p:cxnSp>
        <p:nvCxnSpPr>
          <p:cNvPr id="24" name="Connettore 2 23"/>
          <p:cNvCxnSpPr/>
          <p:nvPr/>
        </p:nvCxnSpPr>
        <p:spPr>
          <a:xfrm>
            <a:off x="5181574" y="5028808"/>
            <a:ext cx="725724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5958094" y="4802616"/>
            <a:ext cx="276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rgbClr val="FF0000"/>
                </a:solidFill>
              </a:rPr>
              <a:t>Indirizzare le azioni</a:t>
            </a:r>
            <a:endParaRPr lang="it-IT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/>
      <p:bldP spid="22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362492"/>
            <a:ext cx="7538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505150"/>
                </a:solidFill>
              </a:rPr>
              <a:t>Il questionario di valutazione | Presupposti</a:t>
            </a:r>
            <a:endParaRPr lang="it-IT" sz="2400" dirty="0">
              <a:solidFill>
                <a:srgbClr val="505150"/>
              </a:solidFill>
            </a:endParaRPr>
          </a:p>
        </p:txBody>
      </p:sp>
      <p:pic>
        <p:nvPicPr>
          <p:cNvPr id="9" name="Immagine 8" descr="LogoGis2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96" y="6193997"/>
            <a:ext cx="661163" cy="496882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97699" y="1030514"/>
            <a:ext cx="835292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Non è noto quale sia il livello di </a:t>
            </a:r>
            <a:r>
              <a:rPr lang="it-IT" sz="2000" dirty="0" smtClean="0">
                <a:solidFill>
                  <a:srgbClr val="9E0000"/>
                </a:solidFill>
              </a:rPr>
              <a:t>cultura statistica </a:t>
            </a:r>
            <a:r>
              <a:rPr lang="it-IT" sz="2000" dirty="0" smtClean="0"/>
              <a:t>nella popolazione adulta italiana</a:t>
            </a:r>
          </a:p>
          <a:p>
            <a:endParaRPr lang="it-IT" sz="2000" dirty="0"/>
          </a:p>
          <a:p>
            <a:r>
              <a:rPr lang="it-IT" sz="2000" dirty="0" smtClean="0"/>
              <a:t>In seguito ad una collaborazione tra </a:t>
            </a:r>
            <a:r>
              <a:rPr lang="it-IT" sz="2000" i="1" dirty="0" smtClean="0">
                <a:solidFill>
                  <a:srgbClr val="9E0000"/>
                </a:solidFill>
              </a:rPr>
              <a:t>Istat-Sede per la Toscana e per l’Umbria </a:t>
            </a:r>
            <a:r>
              <a:rPr lang="it-IT" sz="2000" dirty="0" smtClean="0">
                <a:solidFill>
                  <a:srgbClr val="9E0000"/>
                </a:solidFill>
              </a:rPr>
              <a:t>e </a:t>
            </a:r>
            <a:r>
              <a:rPr lang="it-IT" sz="2000" dirty="0" smtClean="0"/>
              <a:t>le Università di Firenze (</a:t>
            </a:r>
            <a:r>
              <a:rPr lang="it-IT" sz="2000" i="1" dirty="0" smtClean="0">
                <a:solidFill>
                  <a:srgbClr val="9E0000"/>
                </a:solidFill>
              </a:rPr>
              <a:t>Dipartimento DISIA</a:t>
            </a:r>
            <a:r>
              <a:rPr lang="it-IT" sz="2000" dirty="0" smtClean="0"/>
              <a:t>) e Pisa (</a:t>
            </a:r>
            <a:r>
              <a:rPr lang="it-IT" sz="2000" i="1" dirty="0" smtClean="0">
                <a:solidFill>
                  <a:srgbClr val="9E0000"/>
                </a:solidFill>
              </a:rPr>
              <a:t>Dipartimento DEM</a:t>
            </a:r>
            <a:r>
              <a:rPr lang="it-IT" sz="2000" dirty="0" smtClean="0"/>
              <a:t>) è stato possibile avviare una prima serie di sperimentazioni a livello nazionale sulla misurazione del livello di cultura statistica </a:t>
            </a:r>
            <a:r>
              <a:rPr lang="it-IT" sz="2000" dirty="0" smtClean="0">
                <a:solidFill>
                  <a:srgbClr val="9E0000"/>
                </a:solidFill>
              </a:rPr>
              <a:t>tra alcuni studenti degli atenei </a:t>
            </a:r>
            <a:r>
              <a:rPr lang="it-IT" sz="2000" dirty="0" smtClean="0"/>
              <a:t>attraverso il questionario </a:t>
            </a:r>
            <a:r>
              <a:rPr lang="it-IT" sz="2000" b="1" dirty="0" err="1" smtClean="0">
                <a:solidFill>
                  <a:srgbClr val="9E0000"/>
                </a:solidFill>
              </a:rPr>
              <a:t>QValStat</a:t>
            </a:r>
            <a:r>
              <a:rPr lang="it-IT" sz="2000" b="1" dirty="0" smtClean="0">
                <a:solidFill>
                  <a:srgbClr val="9E0000"/>
                </a:solidFill>
              </a:rPr>
              <a:t> </a:t>
            </a:r>
          </a:p>
          <a:p>
            <a:endParaRPr lang="it-IT" sz="2000" dirty="0"/>
          </a:p>
          <a:p>
            <a:r>
              <a:rPr lang="it-IT" sz="2000" dirty="0" err="1" smtClean="0"/>
              <a:t>QValStat</a:t>
            </a:r>
            <a:r>
              <a:rPr lang="it-IT" sz="2000" dirty="0" smtClean="0"/>
              <a:t> è conforme con la principale letteratura internazionale in merito all’</a:t>
            </a:r>
            <a:r>
              <a:rPr lang="it-IT" sz="2000" dirty="0" err="1" smtClean="0">
                <a:solidFill>
                  <a:srgbClr val="9E0000"/>
                </a:solidFill>
              </a:rPr>
              <a:t>assessment</a:t>
            </a:r>
            <a:r>
              <a:rPr lang="it-IT" sz="2000" dirty="0" smtClean="0">
                <a:solidFill>
                  <a:srgbClr val="9E0000"/>
                </a:solidFill>
              </a:rPr>
              <a:t> of </a:t>
            </a:r>
            <a:r>
              <a:rPr lang="it-IT" sz="2000" dirty="0" err="1" smtClean="0">
                <a:solidFill>
                  <a:srgbClr val="9E0000"/>
                </a:solidFill>
              </a:rPr>
              <a:t>statistical</a:t>
            </a:r>
            <a:r>
              <a:rPr lang="it-IT" sz="2000" dirty="0" smtClean="0">
                <a:solidFill>
                  <a:srgbClr val="9E0000"/>
                </a:solidFill>
              </a:rPr>
              <a:t> </a:t>
            </a:r>
            <a:r>
              <a:rPr lang="it-IT" sz="2000" dirty="0" err="1" smtClean="0">
                <a:solidFill>
                  <a:srgbClr val="9E0000"/>
                </a:solidFill>
              </a:rPr>
              <a:t>literacy</a:t>
            </a:r>
            <a:endParaRPr lang="it-IT" sz="2000" dirty="0" smtClean="0">
              <a:solidFill>
                <a:srgbClr val="9E0000"/>
              </a:solidFill>
            </a:endParaRPr>
          </a:p>
          <a:p>
            <a:endParaRPr lang="it-IT" dirty="0" smtClean="0"/>
          </a:p>
          <a:p>
            <a:r>
              <a:rPr lang="it-IT" dirty="0" err="1" smtClean="0"/>
              <a:t>QValStat</a:t>
            </a:r>
            <a:r>
              <a:rPr lang="it-IT" dirty="0" smtClean="0"/>
              <a:t>[1]  | Università di Pisa</a:t>
            </a:r>
          </a:p>
          <a:p>
            <a:endParaRPr lang="it-IT" dirty="0" smtClean="0"/>
          </a:p>
          <a:p>
            <a:r>
              <a:rPr lang="it-IT" dirty="0" err="1" smtClean="0"/>
              <a:t>QValStat</a:t>
            </a:r>
            <a:r>
              <a:rPr lang="it-IT" dirty="0" smtClean="0"/>
              <a:t>[2]  | Università di Firenze</a:t>
            </a:r>
          </a:p>
          <a:p>
            <a:endParaRPr lang="it-IT" dirty="0" smtClean="0">
              <a:solidFill>
                <a:srgbClr val="9E0000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Freccia a destra 7"/>
          <p:cNvSpPr/>
          <p:nvPr/>
        </p:nvSpPr>
        <p:spPr>
          <a:xfrm flipH="1">
            <a:off x="4281713" y="5515429"/>
            <a:ext cx="740229" cy="33382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343359" y="6312594"/>
            <a:ext cx="6218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solidFill>
                  <a:srgbClr val="7F7F7F"/>
                </a:solidFill>
              </a:rPr>
              <a:t>Valutiamo la nostra cultura statistica attraverso un gioco-test, Alessandro </a:t>
            </a:r>
            <a:r>
              <a:rPr lang="it-IT" sz="1000" dirty="0" err="1" smtClean="0">
                <a:solidFill>
                  <a:srgbClr val="7F7F7F"/>
                </a:solidFill>
              </a:rPr>
              <a:t>Valentini</a:t>
            </a:r>
            <a:r>
              <a:rPr lang="it-IT" sz="1000" dirty="0" smtClean="0">
                <a:solidFill>
                  <a:srgbClr val="7F7F7F"/>
                </a:solidFill>
              </a:rPr>
              <a:t> – Firenze, 24.10.2014</a:t>
            </a:r>
            <a:endParaRPr lang="it-IT" sz="10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7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1024</Words>
  <Application>Microsoft Office PowerPoint</Application>
  <PresentationFormat>Presentazione su schermo (4:3)</PresentationFormat>
  <Paragraphs>152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copertina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Daniela DL. Lauriello</cp:lastModifiedBy>
  <cp:revision>70</cp:revision>
  <dcterms:created xsi:type="dcterms:W3CDTF">2012-12-11T11:00:35Z</dcterms:created>
  <dcterms:modified xsi:type="dcterms:W3CDTF">2015-07-28T09:36:29Z</dcterms:modified>
</cp:coreProperties>
</file>