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6" r:id="rId4"/>
    <p:sldId id="262" r:id="rId5"/>
    <p:sldId id="263" r:id="rId6"/>
    <p:sldId id="267" r:id="rId7"/>
    <p:sldId id="264" r:id="rId8"/>
  </p:sldIdLst>
  <p:sldSz cx="9144000" cy="6858000" type="screen4x3"/>
  <p:notesSz cx="6805613" cy="99441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8B8"/>
    <a:srgbClr val="150DB3"/>
    <a:srgbClr val="2817A9"/>
    <a:srgbClr val="4C249C"/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 showGuides="1">
      <p:cViewPr>
        <p:scale>
          <a:sx n="104" d="100"/>
          <a:sy n="104" d="100"/>
        </p:scale>
        <p:origin x="-90" y="90"/>
      </p:cViewPr>
      <p:guideLst>
        <p:guide orient="horz" pos="133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5BCEB-137C-4D56-B9F5-E5409F3FE8F1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5D5F4-A011-4B79-AFAE-ECE2261DAF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67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D5F4-A011-4B79-AFAE-ECE2261DAF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17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D5F4-A011-4B79-AFAE-ECE2261DAF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811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D5F4-A011-4B79-AFAE-ECE2261DAF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263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D5F4-A011-4B79-AFAE-ECE2261DAF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27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D5F4-A011-4B79-AFAE-ECE2261DAF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811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D5F4-A011-4B79-AFAE-ECE2261DAF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81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070163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253943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ga.it/news/tutte-le-news/dettaglio/article/facciamo-statistica-432.html#.UlKJF4bIbI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www.istat.it/it/istituto-nazionale-di-statistica/attivit%C3%A0/scuola-superiore-di-statistica/under-21/pacchetti-didattici" TargetMode="External"/><Relationship Id="rId4" Type="http://schemas.openxmlformats.org/officeDocument/2006/relationships/hyperlink" Target="http://scuoladistatistica-lab.istat.it/index.ph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losviluppolocalechevorrei.it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iase-web.org/islp/Poster_Competition_2014-2015.ph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iase-web.org/islp/documents/Poster_Competition_2014-2015/competition_advert_Italy.pdf#page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tat.it/it/files/2012/08/2-A_Perdisa_Ravenna.flv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95528" y="1289303"/>
            <a:ext cx="734772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it-IT" sz="2800" dirty="0">
                <a:solidFill>
                  <a:srgbClr val="505150"/>
                </a:solidFill>
              </a:rPr>
              <a:t>La </a:t>
            </a:r>
            <a:r>
              <a:rPr lang="it-IT" sz="2800" dirty="0">
                <a:solidFill>
                  <a:srgbClr val="505150"/>
                </a:solidFill>
              </a:rPr>
              <a:t>promozione </a:t>
            </a:r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800" dirty="0" smtClean="0">
                <a:solidFill>
                  <a:srgbClr val="505150"/>
                </a:solidFill>
              </a:rPr>
              <a:t>della cultura </a:t>
            </a:r>
            <a:r>
              <a:rPr lang="it-IT" sz="2800" dirty="0">
                <a:solidFill>
                  <a:srgbClr val="505150"/>
                </a:solidFill>
              </a:rPr>
              <a:t>statistica </a:t>
            </a:r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800" dirty="0" smtClean="0">
                <a:solidFill>
                  <a:srgbClr val="505150"/>
                </a:solidFill>
              </a:rPr>
              <a:t>nelle </a:t>
            </a:r>
            <a:r>
              <a:rPr lang="it-IT" sz="2800" dirty="0">
                <a:solidFill>
                  <a:srgbClr val="505150"/>
                </a:solidFill>
              </a:rPr>
              <a:t>scuole</a:t>
            </a:r>
          </a:p>
          <a:p>
            <a:endParaRPr lang="it-IT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Annalisa Mosca</a:t>
            </a:r>
          </a:p>
          <a:p>
            <a:endParaRPr lang="it-IT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it-I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Ravenna, 24 ottobre 2014</a:t>
            </a:r>
            <a:endParaRPr lang="it-IT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Immagine 1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571" y="430097"/>
            <a:ext cx="3491556" cy="2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Indice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73636" y="2034619"/>
            <a:ext cx="7643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Under 21: la statistica per le </a:t>
            </a:r>
            <a:r>
              <a:rPr lang="it-IT" smtClean="0">
                <a:solidFill>
                  <a:srgbClr val="505150"/>
                </a:solidFill>
              </a:rPr>
              <a:t>nuove generazioni</a:t>
            </a: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Concorsi nazionali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Concorsi internazionali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Vincitori Laboratorio </a:t>
            </a:r>
            <a:r>
              <a:rPr lang="it-IT" dirty="0">
                <a:solidFill>
                  <a:srgbClr val="505150"/>
                </a:solidFill>
              </a:rPr>
              <a:t>di statistica: bella scoperta!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Under 21: la statistica per le nuove generazioni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smtClean="0"/>
              <a:t>L'Istat</a:t>
            </a:r>
            <a:r>
              <a:rPr lang="it-IT" sz="1800" dirty="0" smtClean="0"/>
              <a:t>, al fine di promuovere la cultura statistica tra i più giovani, </a:t>
            </a:r>
            <a:r>
              <a:rPr lang="it-IT" sz="1800" dirty="0"/>
              <a:t>progetta e realizza </a:t>
            </a:r>
            <a:r>
              <a:rPr lang="it-IT" sz="1800" dirty="0" smtClean="0"/>
              <a:t>iniziative differenziate </a:t>
            </a:r>
            <a:r>
              <a:rPr lang="it-IT" sz="1800" dirty="0"/>
              <a:t>per le scuole, dalle primarie alle secondarie di primo e secondo </a:t>
            </a:r>
            <a:r>
              <a:rPr lang="it-IT" sz="1800" smtClean="0"/>
              <a:t>grado:</a:t>
            </a:r>
          </a:p>
          <a:p>
            <a:pPr marL="0" indent="0">
              <a:buNone/>
            </a:pPr>
            <a:endParaRPr lang="it-IT" sz="1800" dirty="0" smtClean="0"/>
          </a:p>
          <a:p>
            <a:r>
              <a:rPr lang="it-IT" sz="1800" u="sng" dirty="0">
                <a:hlinkClick r:id="rId3"/>
              </a:rPr>
              <a:t>progetto didattico</a:t>
            </a:r>
            <a:r>
              <a:rPr lang="it-IT" sz="1800" dirty="0"/>
              <a:t> realizzato in collaborazione con la Fondazione Giovanni Agnelli per le scuole secondarie di primo grado</a:t>
            </a:r>
          </a:p>
          <a:p>
            <a:pPr lvl="0"/>
            <a:r>
              <a:rPr lang="it-IT" sz="1800" u="sng" dirty="0" err="1" smtClean="0">
                <a:hlinkClick r:id="rId4"/>
              </a:rPr>
              <a:t>scuoladistatistica</a:t>
            </a:r>
            <a:r>
              <a:rPr lang="it-IT" sz="1800" u="sng" dirty="0" smtClean="0">
                <a:hlinkClick r:id="rId4"/>
              </a:rPr>
              <a:t>-lab</a:t>
            </a:r>
            <a:r>
              <a:rPr lang="it-IT" sz="1800" u="sng" dirty="0">
                <a:hlinkClick r:id="rId4"/>
              </a:rPr>
              <a:t>,</a:t>
            </a:r>
            <a:r>
              <a:rPr lang="it-IT" sz="1800" dirty="0"/>
              <a:t> </a:t>
            </a:r>
            <a:r>
              <a:rPr lang="it-IT" sz="1800" dirty="0" smtClean="0"/>
              <a:t>laboratorio </a:t>
            </a:r>
            <a:r>
              <a:rPr lang="it-IT" sz="1800" dirty="0"/>
              <a:t>interattivo dedicato a docenti e studenti delle scuole secondarie di secondo grado per la costruzione e l'analisi di indicatori </a:t>
            </a:r>
            <a:r>
              <a:rPr lang="it-IT" sz="1800" dirty="0" smtClean="0"/>
              <a:t>statistici; </a:t>
            </a:r>
          </a:p>
          <a:p>
            <a:pPr lvl="0"/>
            <a:r>
              <a:rPr lang="it-IT" sz="1800" u="sng" dirty="0" smtClean="0">
                <a:hlinkClick r:id="rId5"/>
              </a:rPr>
              <a:t>pacchetti </a:t>
            </a:r>
            <a:r>
              <a:rPr lang="it-IT" sz="1800" u="sng" dirty="0">
                <a:hlinkClick r:id="rId5"/>
              </a:rPr>
              <a:t>did</a:t>
            </a:r>
            <a:r>
              <a:rPr lang="it-IT" sz="1800" u="sng" dirty="0">
                <a:solidFill>
                  <a:srgbClr val="0070C0"/>
                </a:solidFill>
                <a:hlinkClick r:id="rId5"/>
              </a:rPr>
              <a:t>attic</a:t>
            </a:r>
            <a:r>
              <a:rPr lang="it-IT" sz="1800" u="sng" dirty="0">
                <a:hlinkClick r:id="rId5"/>
              </a:rPr>
              <a:t>i</a:t>
            </a:r>
            <a:r>
              <a:rPr lang="it-IT" sz="1800" dirty="0"/>
              <a:t> realizzati dalla </a:t>
            </a:r>
            <a:r>
              <a:rPr lang="it-IT" sz="1800" dirty="0" smtClean="0"/>
              <a:t> Rete territoriale Istat per </a:t>
            </a:r>
            <a:r>
              <a:rPr lang="it-IT" sz="1800" dirty="0"/>
              <a:t>i diversi livelli </a:t>
            </a:r>
            <a:r>
              <a:rPr lang="it-IT" sz="1800" dirty="0" smtClean="0"/>
              <a:t>scolastici;</a:t>
            </a:r>
          </a:p>
          <a:p>
            <a:pPr lvl="0"/>
            <a:r>
              <a:rPr lang="it-IT" sz="1800" u="sng" dirty="0">
                <a:solidFill>
                  <a:srgbClr val="1008B8"/>
                </a:solidFill>
              </a:rPr>
              <a:t>visite studio </a:t>
            </a:r>
            <a:r>
              <a:rPr lang="it-IT" sz="1800" dirty="0"/>
              <a:t>(presso le sedi dell'Istat o presso le scuole stesse) volte a illustrare le principali attività dell'Istituto e del </a:t>
            </a:r>
            <a:r>
              <a:rPr lang="it-IT" sz="1800" dirty="0" smtClean="0"/>
              <a:t> Sistema statistico nazionale (</a:t>
            </a:r>
            <a:r>
              <a:rPr lang="it-IT" sz="1800" dirty="0" err="1" smtClean="0"/>
              <a:t>Sistan</a:t>
            </a:r>
            <a:r>
              <a:rPr lang="it-IT" sz="1800" dirty="0"/>
              <a:t>) e a risvegliare la curiosità degli studenti per la </a:t>
            </a:r>
            <a:r>
              <a:rPr lang="it-IT" sz="1800" dirty="0" smtClean="0"/>
              <a:t>statistica.</a:t>
            </a:r>
            <a:endParaRPr lang="it-IT" sz="1800" dirty="0"/>
          </a:p>
          <a:p>
            <a:endParaRPr lang="it-IT" sz="1800" dirty="0"/>
          </a:p>
          <a:p>
            <a:endParaRPr lang="it-IT" dirty="0"/>
          </a:p>
        </p:txBody>
      </p:sp>
      <p:pic>
        <p:nvPicPr>
          <p:cNvPr id="4" name="Immagine 3" descr="LogoGis201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6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21518" y="0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</a:rPr>
              <a:t>Concorsi nazionali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7" y="491492"/>
            <a:ext cx="6171451" cy="93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713726" y="1384029"/>
            <a:ext cx="4134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http://www.losviluppolocalechevorrei.it/</a:t>
            </a:r>
          </a:p>
        </p:txBody>
      </p:sp>
      <p:sp>
        <p:nvSpPr>
          <p:cNvPr id="3" name="Rettangolo 2"/>
          <p:cNvSpPr/>
          <p:nvPr/>
        </p:nvSpPr>
        <p:spPr>
          <a:xfrm>
            <a:off x="314356" y="1822886"/>
            <a:ext cx="35513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Concorso </a:t>
            </a:r>
            <a:r>
              <a:rPr lang="it-IT" sz="1400" dirty="0"/>
              <a:t>a premi "</a:t>
            </a:r>
            <a:r>
              <a:rPr lang="it-IT" sz="1400" dirty="0">
                <a:hlinkClick r:id="rId5"/>
              </a:rPr>
              <a:t>Lo Sviluppo Locale che vorrei: equo e sostenibile</a:t>
            </a:r>
            <a:r>
              <a:rPr lang="it-IT" sz="1400" dirty="0"/>
              <a:t>", promosso da ARTICOLO NOVANTANOVE (Associazione dei già Consiglieri CNEL) in partnership con ANP (Associazione Nazionale dirigenti e alte professionalità della scuola). L'iniziativa si svolge in sintonia con quelle promosse dall'Istat per favorire la diffusione tra gli studenti di conoscenze e strumenti di analisi quantitativa e per la divulgazione e l'utilizzo degli indicatori BES.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427" y="1713349"/>
            <a:ext cx="43910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3" y="4608576"/>
            <a:ext cx="4297680" cy="142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640" y="1973956"/>
            <a:ext cx="48672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58752" y="593324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Concorsi </a:t>
            </a:r>
            <a:r>
              <a:rPr lang="it-IT" sz="2400" b="1" dirty="0" smtClean="0"/>
              <a:t>internazionali</a:t>
            </a:r>
            <a:endParaRPr lang="it-IT" sz="2400" b="1" dirty="0"/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012776" y="1417320"/>
            <a:ext cx="47479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Islp</a:t>
            </a:r>
            <a:r>
              <a:rPr lang="it-IT" dirty="0"/>
              <a:t> Poster </a:t>
            </a:r>
            <a:r>
              <a:rPr lang="it-IT" dirty="0" err="1"/>
              <a:t>competition</a:t>
            </a:r>
            <a:r>
              <a:rPr lang="it-IT" dirty="0"/>
              <a:t> 2014-2015, concorso internazionale per poster statistici. Dal </a:t>
            </a:r>
            <a:r>
              <a:rPr lang="it-IT" b="1" dirty="0"/>
              <a:t>primo settembre</a:t>
            </a:r>
            <a:r>
              <a:rPr lang="it-IT" dirty="0"/>
              <a:t> sarà possibile iscriversi alla competizione internazionale rivolta alle scuole, patrocinata in Italia da Istat e Società Italiana di statistica. La scadenza per l'adesione al concorso è fissata al </a:t>
            </a:r>
            <a:r>
              <a:rPr lang="it-IT" b="1" dirty="0"/>
              <a:t>31 dicembre 2014</a:t>
            </a:r>
            <a:r>
              <a:rPr lang="it-IT" dirty="0"/>
              <a:t> ; l'invio dei poster va effettuato entro e non oltre il </a:t>
            </a:r>
            <a:r>
              <a:rPr lang="it-IT" b="1" dirty="0"/>
              <a:t>13 febbraio 2015</a:t>
            </a:r>
            <a:r>
              <a:rPr lang="it-IT" dirty="0"/>
              <a:t>. Per ulteriori informazioni è possibile consultare i materiali in italiano sul sito dello </a:t>
            </a:r>
            <a:r>
              <a:rPr lang="it-IT" dirty="0" err="1">
                <a:hlinkClick r:id="rId4"/>
              </a:rPr>
              <a:t>Islp</a:t>
            </a:r>
            <a:r>
              <a:rPr lang="it-IT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533" y="1483114"/>
            <a:ext cx="21431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59536" y="4959512"/>
            <a:ext cx="7516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http://</a:t>
            </a:r>
            <a:r>
              <a:rPr lang="it-IT" dirty="0" smtClean="0"/>
              <a:t>iase-web.org/islp/Poster_Competition_2014-2015.php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7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tooltip="Pagina 1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>
            <a:hlinkClick r:id="rId2" tooltip="Pagina 1"/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383" y="493777"/>
            <a:ext cx="386715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32" y="6206615"/>
            <a:ext cx="6588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9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66" y="392157"/>
            <a:ext cx="5203698" cy="33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994488" y="3755873"/>
            <a:ext cx="74545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Commissione, formata da rappresentanti dei tre promotori del concorso (Istat, Società Italiana di Statistica e Casio Italia S.r.l.), ha </a:t>
            </a:r>
            <a:r>
              <a:rPr lang="it-IT" dirty="0" smtClean="0"/>
              <a:t>premiato i vincitori</a:t>
            </a:r>
            <a:r>
              <a:rPr lang="it-IT" dirty="0"/>
              <a:t> </a:t>
            </a:r>
            <a:r>
              <a:rPr lang="it-IT" dirty="0" smtClean="0"/>
              <a:t>per </a:t>
            </a:r>
            <a:r>
              <a:rPr lang="it-IT" dirty="0"/>
              <a:t>la categoria A (classi prime e </a:t>
            </a:r>
            <a:r>
              <a:rPr lang="it-IT" dirty="0" smtClean="0"/>
              <a:t>seconde)</a:t>
            </a:r>
          </a:p>
          <a:p>
            <a:endParaRPr lang="it-IT" dirty="0">
              <a:hlinkClick r:id="rId5"/>
            </a:endParaRPr>
          </a:p>
          <a:p>
            <a:r>
              <a:rPr lang="it-IT" dirty="0" smtClean="0">
                <a:hlinkClick r:id="rId5"/>
              </a:rPr>
              <a:t>1</a:t>
            </a:r>
            <a:r>
              <a:rPr lang="it-IT" dirty="0">
                <a:hlinkClick r:id="rId5"/>
              </a:rPr>
              <a:t>° classificato. 2A dell'ITAS "Luigi </a:t>
            </a:r>
            <a:r>
              <a:rPr lang="it-IT" dirty="0" err="1">
                <a:hlinkClick r:id="rId5"/>
              </a:rPr>
              <a:t>Perdisa</a:t>
            </a:r>
            <a:r>
              <a:rPr lang="it-IT" dirty="0">
                <a:hlinkClick r:id="rId5"/>
              </a:rPr>
              <a:t>" (Ravenna)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973992" y="68991"/>
            <a:ext cx="70522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bg1"/>
                </a:solidFill>
              </a:rPr>
              <a:t> Vincitori del contest dedicato alle scuole secondarie di secondo </a:t>
            </a:r>
            <a:r>
              <a:rPr lang="it-IT" sz="1600" dirty="0" smtClean="0">
                <a:solidFill>
                  <a:schemeClr val="bg1"/>
                </a:solidFill>
              </a:rPr>
              <a:t>grado 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2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322</Words>
  <Application>Microsoft Office PowerPoint</Application>
  <PresentationFormat>Presentazione su schermo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copertina</vt:lpstr>
      <vt:lpstr>Presentazione standard di PowerPoint</vt:lpstr>
      <vt:lpstr>Presentazione standard di PowerPoint</vt:lpstr>
      <vt:lpstr>Under 21: la statistica per le nuove generazioni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allegraf</cp:lastModifiedBy>
  <cp:revision>108</cp:revision>
  <cp:lastPrinted>2014-10-20T17:27:09Z</cp:lastPrinted>
  <dcterms:created xsi:type="dcterms:W3CDTF">2012-12-11T11:00:35Z</dcterms:created>
  <dcterms:modified xsi:type="dcterms:W3CDTF">2014-12-22T15:36:12Z</dcterms:modified>
</cp:coreProperties>
</file>