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83400" cy="1001553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AutoShape 1"/>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79" name="AutoShape 2"/>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0" name="AutoShape 3"/>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1" name="AutoShape 4"/>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2" name="AutoShape 5"/>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3" name="AutoShape 6"/>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4" name="AutoShape 7"/>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5" name="AutoShape 8"/>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6" name="AutoShape 9"/>
          <p:cNvSpPr>
            <a:spLocks noChangeArrowheads="1"/>
          </p:cNvSpPr>
          <p:nvPr/>
        </p:nvSpPr>
        <p:spPr bwMode="auto">
          <a:xfrm>
            <a:off x="0" y="0"/>
            <a:ext cx="6883400" cy="100155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7" name="Rectangle 10"/>
          <p:cNvSpPr>
            <a:spLocks noGrp="1" noRot="1" noChangeAspect="1" noChangeArrowheads="1"/>
          </p:cNvSpPr>
          <p:nvPr>
            <p:ph type="sldImg"/>
          </p:nvPr>
        </p:nvSpPr>
        <p:spPr bwMode="auto">
          <a:xfrm>
            <a:off x="1106488" y="812800"/>
            <a:ext cx="5329237"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7" name="Rectangle 11"/>
          <p:cNvSpPr>
            <a:spLocks noGrp="1" noChangeArrowheads="1"/>
          </p:cNvSpPr>
          <p:nvPr>
            <p:ph type="body"/>
          </p:nvPr>
        </p:nvSpPr>
        <p:spPr bwMode="auto">
          <a:xfrm>
            <a:off x="755650" y="5078413"/>
            <a:ext cx="6032500" cy="479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noProof="0" smtClean="0"/>
          </a:p>
        </p:txBody>
      </p:sp>
      <p:sp>
        <p:nvSpPr>
          <p:cNvPr id="4108" name="Rectangle 12"/>
          <p:cNvSpPr>
            <a:spLocks noGrp="1" noChangeArrowheads="1"/>
          </p:cNvSpPr>
          <p:nvPr>
            <p:ph type="hdr"/>
          </p:nvPr>
        </p:nvSpPr>
        <p:spPr bwMode="auto">
          <a:xfrm>
            <a:off x="0" y="0"/>
            <a:ext cx="32654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it-IT"/>
          </a:p>
        </p:txBody>
      </p:sp>
      <p:sp>
        <p:nvSpPr>
          <p:cNvPr id="4109" name="Rectangle 13"/>
          <p:cNvSpPr>
            <a:spLocks noGrp="1" noChangeArrowheads="1"/>
          </p:cNvSpPr>
          <p:nvPr>
            <p:ph type="dt"/>
          </p:nvPr>
        </p:nvSpPr>
        <p:spPr bwMode="auto">
          <a:xfrm>
            <a:off x="4278313" y="0"/>
            <a:ext cx="326548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it-IT"/>
          </a:p>
        </p:txBody>
      </p:sp>
      <p:sp>
        <p:nvSpPr>
          <p:cNvPr id="4110" name="Rectangle 14"/>
          <p:cNvSpPr>
            <a:spLocks noGrp="1" noChangeArrowheads="1"/>
          </p:cNvSpPr>
          <p:nvPr>
            <p:ph type="ftr"/>
          </p:nvPr>
        </p:nvSpPr>
        <p:spPr bwMode="auto">
          <a:xfrm>
            <a:off x="0" y="10155238"/>
            <a:ext cx="32654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it-IT"/>
          </a:p>
        </p:txBody>
      </p:sp>
      <p:sp>
        <p:nvSpPr>
          <p:cNvPr id="4111" name="Rectangle 15"/>
          <p:cNvSpPr>
            <a:spLocks noGrp="1" noChangeArrowheads="1"/>
          </p:cNvSpPr>
          <p:nvPr>
            <p:ph type="sldNum"/>
          </p:nvPr>
        </p:nvSpPr>
        <p:spPr bwMode="auto">
          <a:xfrm>
            <a:off x="4278313" y="10155238"/>
            <a:ext cx="3265487"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33B10B1-A2B3-4CF0-A5ED-F2A05BDA47DB}" type="slidenum">
              <a:rPr lang="it-IT"/>
              <a:pPr>
                <a:defRPr/>
              </a:pPr>
              <a:t>‹N›</a:t>
            </a:fld>
            <a:endParaRPr lang="it-IT"/>
          </a:p>
        </p:txBody>
      </p:sp>
    </p:spTree>
    <p:extLst>
      <p:ext uri="{BB962C8B-B14F-4D97-AF65-F5344CB8AC3E}">
        <p14:creationId xmlns:p14="http://schemas.microsoft.com/office/powerpoint/2010/main" val="104466486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14BAA9A6-9F95-4DE1-863D-AA712C2CABF7}" type="slidenum">
              <a:rPr lang="it-IT" altLang="it-IT" smtClean="0">
                <a:solidFill>
                  <a:srgbClr val="000000"/>
                </a:solidFill>
                <a:latin typeface="Times New Roman" pitchFamily="16" charset="0"/>
              </a:rPr>
              <a:pPr eaLnBrk="1"/>
              <a:t>1</a:t>
            </a:fld>
            <a:endParaRPr lang="it-IT" altLang="it-IT" smtClean="0">
              <a:solidFill>
                <a:srgbClr val="000000"/>
              </a:solidFill>
              <a:latin typeface="Times New Roman" pitchFamily="16" charset="0"/>
            </a:endParaRPr>
          </a:p>
        </p:txBody>
      </p:sp>
      <p:sp>
        <p:nvSpPr>
          <p:cNvPr id="2560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p:cNvSpPr txBox="1">
            <a:spLocks noGrp="1" noChangeArrowheads="1"/>
          </p:cNvSpPr>
          <p:nvPr>
            <p:ph type="body" idx="1"/>
          </p:nvPr>
        </p:nvSpPr>
        <p:spPr>
          <a:xfrm>
            <a:off x="0" y="0"/>
            <a:ext cx="1588" cy="36090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a:spcBef>
                <a:spcPct val="0"/>
              </a:spcBef>
              <a:buClrTx/>
              <a:buFontTx/>
              <a:buNone/>
              <a:defRPr/>
            </a:pPr>
            <a:r>
              <a:rPr lang="it-IT" smtClean="0">
                <a:latin typeface="+mn-lt" charset="0"/>
                <a:ea typeface="+mn-ea" charset="0"/>
                <a:cs typeface="+mn-ea" charset="0"/>
              </a:rPr>
              <a:t>Linee guida per la personalizzazione del format di presentazione dei dati a livello locale</a:t>
            </a:r>
          </a:p>
          <a:p>
            <a:pPr eaLnBrk="1">
              <a:spcBef>
                <a:spcPct val="0"/>
              </a:spcBef>
              <a:buClrTx/>
              <a:buFontTx/>
              <a:buNone/>
              <a:defRPr/>
            </a:pPr>
            <a:endParaRPr lang="it-IT" smtClean="0">
              <a:latin typeface="+mn-lt" charset="0"/>
              <a:ea typeface="+mn-ea" charset="0"/>
              <a:cs typeface="+mn-ea" charset="0"/>
            </a:endParaRPr>
          </a:p>
          <a:p>
            <a:pPr eaLnBrk="1" hangingPunct="1">
              <a:spcBef>
                <a:spcPct val="0"/>
              </a:spcBef>
              <a:buClrTx/>
              <a:buFontTx/>
              <a:buNone/>
              <a:defRPr/>
            </a:pPr>
            <a:r>
              <a:rPr lang="it-IT" smtClean="0">
                <a:latin typeface="+mn-lt" charset="0"/>
                <a:ea typeface="+mn-ea" charset="0"/>
                <a:cs typeface="+mn-ea" charset="0"/>
              </a:rPr>
              <a:t>Il «pacchetto» di slides è una struttura di presentazione volta a far emergere il "Profilo di benessere" della provincia (cioè quali sono i tratti caratterizzanti del Bes del territorio considerato) che dovrà essere personalizzata coi contenuti (dati e commenti) della provincia di interesse. </a:t>
            </a:r>
          </a:p>
          <a:p>
            <a:pPr eaLnBrk="1" hangingPunct="1">
              <a:spcBef>
                <a:spcPct val="0"/>
              </a:spcBef>
              <a:buClrTx/>
              <a:buFontTx/>
              <a:buNone/>
              <a:defRPr/>
            </a:pPr>
            <a:r>
              <a:rPr lang="it-IT" smtClean="0">
                <a:latin typeface="+mn-lt" charset="0"/>
                <a:ea typeface="+mn-ea" charset="0"/>
                <a:cs typeface="+mn-ea" charset="0"/>
              </a:rPr>
              <a:t>E’ uno standard che può modellarsi per eventi locali con spazi di presentazione di diversa durata, offrendo input per ulteriori approfondimenti.</a:t>
            </a:r>
          </a:p>
          <a:p>
            <a:pPr eaLnBrk="1" hangingPunct="1">
              <a:spcBef>
                <a:spcPct val="0"/>
              </a:spcBef>
              <a:buClrTx/>
              <a:buFontTx/>
              <a:buNone/>
              <a:defRPr/>
            </a:pPr>
            <a:endParaRPr lang="it-IT" smtClean="0">
              <a:latin typeface="+mn-lt" charset="0"/>
              <a:ea typeface="+mn-ea" charset="0"/>
              <a:cs typeface="+mn-ea" charset="0"/>
            </a:endParaRPr>
          </a:p>
          <a:p>
            <a:pPr eaLnBrk="1" hangingPunct="1">
              <a:spcBef>
                <a:spcPct val="0"/>
              </a:spcBef>
              <a:buClrTx/>
              <a:buFontTx/>
              <a:buNone/>
              <a:defRPr/>
            </a:pPr>
            <a:r>
              <a:rPr lang="it-IT" smtClean="0">
                <a:latin typeface="+mn-lt" charset="0"/>
                <a:ea typeface="+mn-ea" charset="0"/>
                <a:cs typeface="+mn-ea" charset="0"/>
              </a:rPr>
              <a:t>La presentazione è fornita  nel layout istituzionale dell’Istat: se la relazione sarà tenuta dalla Provincia, si utilizzerà un layout diverso (anche neutro) e si sostituirà il logo Istat con quello della Provincia (a parte si fornisce la copertina con il logo GIS da utilizzare in tale evenienza). </a:t>
            </a:r>
          </a:p>
          <a:p>
            <a:pPr eaLnBrk="1" hangingPunct="1">
              <a:spcBef>
                <a:spcPct val="0"/>
              </a:spcBef>
              <a:buClrTx/>
              <a:buFontTx/>
              <a:buNone/>
              <a:defRPr/>
            </a:pPr>
            <a:endParaRPr lang="it-IT" smtClean="0">
              <a:latin typeface="+mn-lt" charset="0"/>
              <a:ea typeface="+mn-ea" charset="0"/>
              <a:cs typeface="+mn-ea" charset="0"/>
            </a:endParaRPr>
          </a:p>
          <a:p>
            <a:pPr eaLnBrk="1" hangingPunct="1">
              <a:spcBef>
                <a:spcPct val="0"/>
              </a:spcBef>
              <a:buClrTx/>
              <a:buFontTx/>
              <a:buNone/>
              <a:defRPr/>
            </a:pPr>
            <a:r>
              <a:rPr lang="it-IT" smtClean="0">
                <a:latin typeface="+mn-lt" charset="0"/>
                <a:ea typeface="+mn-ea" charset="0"/>
                <a:cs typeface="+mn-ea" charset="0"/>
              </a:rPr>
              <a:t>Nella presentazione sono inserite anche alcune slide introduttive di descrizione dei progetti BES e in particolare del Bes delle Province la cui esposizione potrà essere «tarata» in funzione del programma complessivo dei singoli eventi locali, che potranno prevedere (o meno) uno spazio per la relazione introduttiva sul progetto (BesDelleProvince_relazione1_intro.ppt)</a:t>
            </a:r>
          </a:p>
        </p:txBody>
      </p:sp>
      <p:sp>
        <p:nvSpPr>
          <p:cNvPr id="3"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A77AF8ED-3442-4747-A8A1-57FD7347CA98}" type="slidenum">
              <a:rPr lang="it-IT" smtClean="0">
                <a:latin typeface="+mn-lt" charset="0"/>
              </a:rPr>
              <a:pPr hangingPunct="1">
                <a:lnSpc>
                  <a:spcPct val="100000"/>
                </a:lnSpc>
                <a:buClrTx/>
                <a:buFontTx/>
                <a:buNone/>
                <a:defRPr/>
              </a:pPr>
              <a:t>1</a:t>
            </a:fld>
            <a:endParaRPr lang="it-IT" smtClean="0">
              <a:latin typeface="+mn-l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4A7C511A-EA2E-4353-99B0-4EE8447D7002}" type="slidenum">
              <a:rPr lang="it-IT" altLang="it-IT" smtClean="0">
                <a:solidFill>
                  <a:srgbClr val="000000"/>
                </a:solidFill>
                <a:latin typeface="Times New Roman" pitchFamily="16" charset="0"/>
              </a:rPr>
              <a:pPr eaLnBrk="1"/>
              <a:t>10</a:t>
            </a:fld>
            <a:endParaRPr lang="it-IT" altLang="it-IT" smtClean="0">
              <a:solidFill>
                <a:srgbClr val="000000"/>
              </a:solidFill>
              <a:latin typeface="Times New Roman" pitchFamily="16" charset="0"/>
            </a:endParaRPr>
          </a:p>
        </p:txBody>
      </p:sp>
      <p:sp>
        <p:nvSpPr>
          <p:cNvPr id="34819"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AE0170E-C799-41C3-BA77-A919ECEE466C}" type="slidenum">
              <a:rPr lang="it-IT" altLang="it-IT" smtClean="0">
                <a:solidFill>
                  <a:srgbClr val="000000"/>
                </a:solidFill>
                <a:latin typeface="Times New Roman" pitchFamily="16" charset="0"/>
              </a:rPr>
              <a:pPr eaLnBrk="1"/>
              <a:t>11</a:t>
            </a:fld>
            <a:endParaRPr lang="it-IT" altLang="it-IT" smtClean="0">
              <a:solidFill>
                <a:srgbClr val="000000"/>
              </a:solidFill>
              <a:latin typeface="Times New Roman" pitchFamily="16" charset="0"/>
            </a:endParaRPr>
          </a:p>
        </p:txBody>
      </p:sp>
      <p:sp>
        <p:nvSpPr>
          <p:cNvPr id="35843"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681884B-13B1-4E4A-90DD-AE55A738AD5E}" type="slidenum">
              <a:rPr lang="it-IT" altLang="it-IT" smtClean="0">
                <a:solidFill>
                  <a:srgbClr val="000000"/>
                </a:solidFill>
                <a:latin typeface="Times New Roman" pitchFamily="16" charset="0"/>
              </a:rPr>
              <a:pPr eaLnBrk="1"/>
              <a:t>12</a:t>
            </a:fld>
            <a:endParaRPr lang="it-IT" altLang="it-IT" smtClean="0">
              <a:solidFill>
                <a:srgbClr val="000000"/>
              </a:solidFill>
              <a:latin typeface="Times New Roman" pitchFamily="16" charset="0"/>
            </a:endParaRPr>
          </a:p>
        </p:txBody>
      </p:sp>
      <p:sp>
        <p:nvSpPr>
          <p:cNvPr id="36867"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62D57866-9720-4509-B0C2-B21BA18CCAE0}" type="slidenum">
              <a:rPr lang="it-IT" altLang="it-IT" smtClean="0">
                <a:solidFill>
                  <a:srgbClr val="000000"/>
                </a:solidFill>
                <a:latin typeface="Times New Roman" pitchFamily="16" charset="0"/>
              </a:rPr>
              <a:pPr eaLnBrk="1"/>
              <a:t>13</a:t>
            </a:fld>
            <a:endParaRPr lang="it-IT" altLang="it-IT" smtClean="0">
              <a:solidFill>
                <a:srgbClr val="000000"/>
              </a:solidFill>
              <a:latin typeface="Times New Roman" pitchFamily="16" charset="0"/>
            </a:endParaRPr>
          </a:p>
        </p:txBody>
      </p:sp>
      <p:sp>
        <p:nvSpPr>
          <p:cNvPr id="37891"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Grp="1" noChangeArrowheads="1"/>
          </p:cNvSpPr>
          <p:nvPr>
            <p:ph type="body" idx="1"/>
          </p:nvPr>
        </p:nvSpPr>
        <p:spPr>
          <a:xfrm>
            <a:off x="0" y="-198438"/>
            <a:ext cx="1588" cy="3984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latin typeface="Arial" charset="0"/>
              <a:ea typeface="SimSun" charset="-122"/>
            </a:endParaRP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AECD03A6-B013-41AE-9B6D-895203676E03}" type="slidenum">
              <a:rPr lang="it-IT" smtClean="0">
                <a:latin typeface="+mn-lt" charset="0"/>
              </a:rPr>
              <a:pPr hangingPunct="1">
                <a:lnSpc>
                  <a:spcPct val="100000"/>
                </a:lnSpc>
                <a:buClrTx/>
                <a:buFontTx/>
                <a:buNone/>
                <a:defRPr/>
              </a:pPr>
              <a:t>13</a:t>
            </a:fld>
            <a:endParaRPr lang="it-IT" smtClean="0">
              <a:latin typeface="+mn-lt"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1CEA7A3D-97C2-4ADB-B20A-C11DF4818180}" type="slidenum">
              <a:rPr lang="it-IT" altLang="it-IT" smtClean="0">
                <a:solidFill>
                  <a:srgbClr val="000000"/>
                </a:solidFill>
                <a:latin typeface="Times New Roman" pitchFamily="16" charset="0"/>
              </a:rPr>
              <a:pPr eaLnBrk="1"/>
              <a:t>14</a:t>
            </a:fld>
            <a:endParaRPr lang="it-IT" altLang="it-IT" smtClean="0">
              <a:solidFill>
                <a:srgbClr val="000000"/>
              </a:solidFill>
              <a:latin typeface="Times New Roman" pitchFamily="16" charset="0"/>
            </a:endParaRPr>
          </a:p>
        </p:txBody>
      </p:sp>
      <p:sp>
        <p:nvSpPr>
          <p:cNvPr id="3891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p:cNvSpPr>
            <a:spLocks noGrp="1" noChangeArrowheads="1"/>
          </p:cNvSpPr>
          <p:nvPr>
            <p:ph type="body" idx="1"/>
          </p:nvPr>
        </p:nvSpPr>
        <p:spPr>
          <a:xfrm>
            <a:off x="0" y="0"/>
            <a:ext cx="1588" cy="70008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latin typeface="Arial" charset="0"/>
              <a:ea typeface="SimSun" charset="-122"/>
            </a:endParaRPr>
          </a:p>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latin typeface="Arial" charset="0"/>
              <a:ea typeface="SimSun" charset="-122"/>
            </a:endParaRP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739A2E5D-500D-4D1F-8C1D-1D1223A8A4ED}" type="slidenum">
              <a:rPr lang="it-IT" smtClean="0">
                <a:latin typeface="+mn-lt" charset="0"/>
              </a:rPr>
              <a:pPr hangingPunct="1">
                <a:lnSpc>
                  <a:spcPct val="100000"/>
                </a:lnSpc>
                <a:buClrTx/>
                <a:buFontTx/>
                <a:buNone/>
                <a:defRPr/>
              </a:pPr>
              <a:t>14</a:t>
            </a:fld>
            <a:endParaRPr lang="it-IT" smtClean="0">
              <a:latin typeface="+mn-lt"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7E19DEBA-7135-4437-96E9-AE4C1E5BEAD8}" type="slidenum">
              <a:rPr lang="it-IT" altLang="it-IT" smtClean="0">
                <a:solidFill>
                  <a:srgbClr val="000000"/>
                </a:solidFill>
                <a:latin typeface="Times New Roman" pitchFamily="16" charset="0"/>
              </a:rPr>
              <a:pPr eaLnBrk="1"/>
              <a:t>15</a:t>
            </a:fld>
            <a:endParaRPr lang="it-IT" altLang="it-IT" smtClean="0">
              <a:solidFill>
                <a:srgbClr val="000000"/>
              </a:solidFill>
              <a:latin typeface="Times New Roman" pitchFamily="16" charset="0"/>
            </a:endParaRPr>
          </a:p>
        </p:txBody>
      </p:sp>
      <p:sp>
        <p:nvSpPr>
          <p:cNvPr id="39939"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E02413C-174F-4B05-834D-57034908D161}" type="slidenum">
              <a:rPr lang="it-IT" altLang="it-IT" smtClean="0">
                <a:solidFill>
                  <a:srgbClr val="000000"/>
                </a:solidFill>
                <a:latin typeface="Times New Roman" pitchFamily="16" charset="0"/>
              </a:rPr>
              <a:pPr eaLnBrk="1"/>
              <a:t>16</a:t>
            </a:fld>
            <a:endParaRPr lang="it-IT" altLang="it-IT" smtClean="0">
              <a:solidFill>
                <a:srgbClr val="000000"/>
              </a:solidFill>
              <a:latin typeface="Times New Roman" pitchFamily="16" charset="0"/>
            </a:endParaRPr>
          </a:p>
        </p:txBody>
      </p:sp>
      <p:sp>
        <p:nvSpPr>
          <p:cNvPr id="4096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p:cNvSpPr txBox="1">
            <a:spLocks noGrp="1" noChangeArrowheads="1"/>
          </p:cNvSpPr>
          <p:nvPr>
            <p:ph type="body" idx="1"/>
          </p:nvPr>
        </p:nvSpPr>
        <p:spPr>
          <a:xfrm>
            <a:off x="0" y="0"/>
            <a:ext cx="1588" cy="36090225"/>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69863" indent="-155575">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1pPr>
            <a:lvl2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2pPr>
            <a:lvl3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3pPr>
            <a:lvl4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4pPr>
            <a:lvl5pP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sz="1200">
                <a:solidFill>
                  <a:srgbClr val="000000"/>
                </a:solidFill>
                <a:latin typeface="Times New Roman" pitchFamily="16" charset="0"/>
              </a:defRPr>
            </a:lvl9pPr>
          </a:lstStyle>
          <a:p>
            <a:pPr eaLnBrk="1" hangingPunct="1">
              <a:spcBef>
                <a:spcPct val="0"/>
              </a:spcBef>
              <a:buClrTx/>
              <a:buFontTx/>
              <a:buNone/>
              <a:defRPr/>
            </a:pPr>
            <a:endParaRPr lang="it-IT" sz="1800" smtClean="0">
              <a:latin typeface="Arial" charset="0"/>
              <a:ea typeface="SimSun" charset="-122"/>
            </a:endParaRPr>
          </a:p>
          <a:p>
            <a:pPr eaLnBrk="1" hangingPunct="1">
              <a:spcBef>
                <a:spcPct val="0"/>
              </a:spcBef>
              <a:buFont typeface="Arial" charset="0"/>
              <a:buChar char="•"/>
              <a:defRPr/>
            </a:pPr>
            <a:r>
              <a:rPr lang="it-IT" sz="1800" smtClean="0">
                <a:latin typeface="Arial" charset="0"/>
                <a:ea typeface="SimSun" charset="-122"/>
              </a:rPr>
              <a:t>L’analisi comparativa tra gli indicatori del BES della provincia e i corrispettivi valori regionali e nazionali ha permesso di tracciare il profilo di Benessere Equo e Sostenibile del territorio.</a:t>
            </a:r>
          </a:p>
          <a:p>
            <a:pPr eaLnBrk="1" hangingPunct="1">
              <a:spcBef>
                <a:spcPct val="0"/>
              </a:spcBef>
              <a:buFont typeface="Arial" charset="0"/>
              <a:buChar char="•"/>
              <a:defRPr/>
            </a:pPr>
            <a:r>
              <a:rPr lang="it-IT" sz="1800" smtClean="0">
                <a:latin typeface="Arial" charset="0"/>
                <a:ea typeface="SimSun" charset="-122"/>
              </a:rPr>
              <a:t>Il Bes delle Province è un Sistema Informativo destinato ad essere ulteriormente sviluppato ma anche alimentato con continuità nel tempo. Il monitoraggio nel tempo delle misure del BES e degli altri indicatori di contesto consentirà di evidenziare l’evoluzione del livello e della struttura del BES del territorio comparativamente con i livelli territoriali superiori.</a:t>
            </a:r>
          </a:p>
          <a:p>
            <a:pPr eaLnBrk="1" hangingPunct="1">
              <a:spcBef>
                <a:spcPct val="0"/>
              </a:spcBef>
              <a:buFont typeface="Arial" charset="0"/>
              <a:buChar char="•"/>
              <a:defRPr/>
            </a:pPr>
            <a:r>
              <a:rPr lang="it-IT" sz="1800" smtClean="0">
                <a:latin typeface="Arial" charset="0"/>
                <a:ea typeface="SimSun" charset="-122"/>
              </a:rPr>
              <a:t>Gli </a:t>
            </a:r>
            <a:r>
              <a:rPr lang="it-IT" sz="1800" i="1" smtClean="0">
                <a:latin typeface="Arial" charset="0"/>
                <a:ea typeface="SimSun" charset="-122"/>
              </a:rPr>
              <a:t>indicatori specifici  </a:t>
            </a:r>
            <a:r>
              <a:rPr lang="it-IT" sz="1800" smtClean="0">
                <a:latin typeface="Arial" charset="0"/>
                <a:ea typeface="SimSun" charset="-122"/>
              </a:rPr>
              <a:t>che si stanno progettando e calcolando attraverso l’analisi tassonomica </a:t>
            </a:r>
            <a:r>
              <a:rPr lang="it-IT" smtClean="0">
                <a:latin typeface="+mn-lt" charset="0"/>
                <a:ea typeface="+mn-ea" charset="0"/>
                <a:cs typeface="+mn-ea" charset="0"/>
              </a:rPr>
              <a:t>delle relazioni tra dimensioni del BES e funzioni degli Enti, una volta verificata la fattibilità nella rete di progetto, costituiranno una base informativa tendenzialmente comune a tutte le Province per approfondire le analisi del benessere del territorio e mettere in luce le relazioni tra BES della comunità e azione dell’Ente locale .</a:t>
            </a:r>
          </a:p>
          <a:p>
            <a:pPr eaLnBrk="1" hangingPunct="1">
              <a:spcBef>
                <a:spcPct val="0"/>
              </a:spcBef>
              <a:buClrTx/>
              <a:buFontTx/>
              <a:buNone/>
              <a:defRPr/>
            </a:pPr>
            <a:endParaRPr lang="it-IT" smtClean="0">
              <a:latin typeface="+mn-lt" charset="0"/>
              <a:ea typeface="+mn-ea" charset="0"/>
              <a:cs typeface="+mn-ea" charset="0"/>
            </a:endParaRPr>
          </a:p>
        </p:txBody>
      </p:sp>
      <p:sp>
        <p:nvSpPr>
          <p:cNvPr id="3"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7472BA9B-40BA-4C41-8688-A1DF20ECC218}" type="slidenum">
              <a:rPr lang="it-IT" smtClean="0">
                <a:latin typeface="+mn-lt" charset="0"/>
              </a:rPr>
              <a:pPr hangingPunct="1">
                <a:lnSpc>
                  <a:spcPct val="100000"/>
                </a:lnSpc>
                <a:buClrTx/>
                <a:buFontTx/>
                <a:buNone/>
                <a:defRPr/>
              </a:pPr>
              <a:t>16</a:t>
            </a:fld>
            <a:endParaRPr lang="it-IT" smtClean="0">
              <a:latin typeface="+mn-lt"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0342345-23A6-4232-AE73-30D58968F2A1}" type="slidenum">
              <a:rPr lang="it-IT" altLang="it-IT" smtClean="0">
                <a:solidFill>
                  <a:srgbClr val="000000"/>
                </a:solidFill>
                <a:latin typeface="Times New Roman" pitchFamily="16" charset="0"/>
              </a:rPr>
              <a:pPr eaLnBrk="1"/>
              <a:t>17</a:t>
            </a:fld>
            <a:endParaRPr lang="it-IT" altLang="it-IT" smtClean="0">
              <a:solidFill>
                <a:srgbClr val="000000"/>
              </a:solidFill>
              <a:latin typeface="Times New Roman" pitchFamily="16" charset="0"/>
            </a:endParaRPr>
          </a:p>
        </p:txBody>
      </p:sp>
      <p:sp>
        <p:nvSpPr>
          <p:cNvPr id="41987"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755650" y="5078413"/>
            <a:ext cx="6045200" cy="48085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C6820CA3-D095-4EE8-A3FB-37BECE78A55E}" type="slidenum">
              <a:rPr lang="it-IT" altLang="it-IT" smtClean="0">
                <a:solidFill>
                  <a:srgbClr val="000000"/>
                </a:solidFill>
                <a:latin typeface="Times New Roman" pitchFamily="16" charset="0"/>
              </a:rPr>
              <a:pPr eaLnBrk="1"/>
              <a:t>18</a:t>
            </a:fld>
            <a:endParaRPr lang="it-IT" altLang="it-IT" smtClean="0">
              <a:solidFill>
                <a:srgbClr val="000000"/>
              </a:solidFill>
              <a:latin typeface="Times New Roman" pitchFamily="16" charset="0"/>
            </a:endParaRPr>
          </a:p>
        </p:txBody>
      </p:sp>
      <p:sp>
        <p:nvSpPr>
          <p:cNvPr id="43011" name="Rectangle 1"/>
          <p:cNvSpPr>
            <a:spLocks noGrp="1" noRot="1" noChangeAspect="1" noChangeArrowheads="1" noTextEdit="1"/>
          </p:cNvSpPr>
          <p:nvPr>
            <p:ph type="sldImg"/>
          </p:nvPr>
        </p:nvSpPr>
        <p:spPr>
          <a:xfrm>
            <a:off x="1108075" y="812800"/>
            <a:ext cx="5337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755650" y="5078413"/>
            <a:ext cx="6043613" cy="4806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96371D70-1612-4D3B-B322-2B70CC3A441D}" type="slidenum">
              <a:rPr lang="it-IT" altLang="it-IT" smtClean="0">
                <a:solidFill>
                  <a:srgbClr val="000000"/>
                </a:solidFill>
                <a:latin typeface="Times New Roman" pitchFamily="16" charset="0"/>
              </a:rPr>
              <a:pPr eaLnBrk="1"/>
              <a:t>19</a:t>
            </a:fld>
            <a:endParaRPr lang="it-IT" altLang="it-IT" smtClean="0">
              <a:solidFill>
                <a:srgbClr val="000000"/>
              </a:solidFill>
              <a:latin typeface="Times New Roman" pitchFamily="16" charset="0"/>
            </a:endParaRPr>
          </a:p>
        </p:txBody>
      </p:sp>
      <p:sp>
        <p:nvSpPr>
          <p:cNvPr id="44035" name="Rectangle 1"/>
          <p:cNvSpPr>
            <a:spLocks noGrp="1" noRot="1" noChangeAspect="1" noChangeArrowheads="1" noTextEdit="1"/>
          </p:cNvSpPr>
          <p:nvPr>
            <p:ph type="sldImg"/>
          </p:nvPr>
        </p:nvSpPr>
        <p:spPr>
          <a:xfrm>
            <a:off x="1108075" y="812800"/>
            <a:ext cx="5337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755650" y="5078413"/>
            <a:ext cx="6043613" cy="48069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593947A6-C2A5-4CE0-97F5-95B20942CC6F}" type="slidenum">
              <a:rPr lang="it-IT" altLang="it-IT" smtClean="0">
                <a:solidFill>
                  <a:srgbClr val="000000"/>
                </a:solidFill>
                <a:latin typeface="Times New Roman" pitchFamily="16" charset="0"/>
              </a:rPr>
              <a:pPr eaLnBrk="1"/>
              <a:t>2</a:t>
            </a:fld>
            <a:endParaRPr lang="it-IT" altLang="it-IT" smtClean="0">
              <a:solidFill>
                <a:srgbClr val="000000"/>
              </a:solidFill>
              <a:latin typeface="Times New Roman" pitchFamily="16" charset="0"/>
            </a:endParaRPr>
          </a:p>
        </p:txBody>
      </p:sp>
      <p:sp>
        <p:nvSpPr>
          <p:cNvPr id="26627"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a:spLocks noGrp="1" noChangeArrowheads="1"/>
          </p:cNvSpPr>
          <p:nvPr>
            <p:ph type="body" idx="1"/>
          </p:nvPr>
        </p:nvSpPr>
        <p:spPr>
          <a:xfrm>
            <a:off x="0" y="0"/>
            <a:ext cx="1588" cy="36090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latin typeface="Arial" charset="0"/>
              <a:ea typeface="SimSun" charset="-122"/>
            </a:endParaRPr>
          </a:p>
          <a:p>
            <a:pPr eaLnBrk="1" hangingPunct="1">
              <a:spcBef>
                <a:spcPct val="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solidFill>
                  <a:srgbClr val="505150"/>
                </a:solidFill>
                <a:latin typeface="Arial" charset="0"/>
                <a:ea typeface="SimSun" charset="-122"/>
              </a:rPr>
              <a:t> Nel 2010 l’Istat lancia un’iniziativa congiunta con il Cnel per la misurazione in Italia del </a:t>
            </a:r>
            <a:r>
              <a:rPr lang="it-IT" altLang="it-IT" sz="2000" b="1" i="1" smtClean="0">
                <a:solidFill>
                  <a:srgbClr val="990000"/>
                </a:solidFill>
                <a:latin typeface="Arial" charset="0"/>
                <a:ea typeface="SimSun" charset="-122"/>
              </a:rPr>
              <a:t>Benessere Equo e Sostenibile</a:t>
            </a:r>
            <a:r>
              <a:rPr lang="it-IT" altLang="it-IT" sz="2000" smtClean="0">
                <a:solidFill>
                  <a:srgbClr val="505150"/>
                </a:solidFill>
                <a:latin typeface="Arial" charset="0"/>
                <a:ea typeface="SimSun" charset="-122"/>
              </a:rPr>
              <a:t>. La  proposta è individuare nuovi indicatori in grado di offrire una visione condivisa di progresso per l’Italia</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solidFill>
                <a:srgbClr val="505150"/>
              </a:solidFill>
              <a:latin typeface="Arial" charset="0"/>
              <a:ea typeface="SimSun" charset="-122"/>
            </a:endParaRPr>
          </a:p>
          <a:p>
            <a:pPr eaLnBrk="1" hangingPunct="1">
              <a:spcBef>
                <a:spcPct val="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solidFill>
                  <a:srgbClr val="505150"/>
                </a:solidFill>
                <a:latin typeface="Arial" charset="0"/>
                <a:ea typeface="SimSun" charset="-122"/>
              </a:rPr>
              <a:t> Il </a:t>
            </a:r>
            <a:r>
              <a:rPr lang="it-IT" altLang="it-IT" sz="2000" b="1" smtClean="0">
                <a:solidFill>
                  <a:srgbClr val="505150"/>
                </a:solidFill>
                <a:latin typeface="Arial" charset="0"/>
                <a:ea typeface="SimSun" charset="-122"/>
              </a:rPr>
              <a:t>Bes delle Province </a:t>
            </a:r>
            <a:r>
              <a:rPr lang="it-IT" altLang="it-IT" sz="2000" smtClean="0">
                <a:solidFill>
                  <a:srgbClr val="505150"/>
                </a:solidFill>
                <a:latin typeface="Arial" charset="0"/>
                <a:ea typeface="SimSun" charset="-122"/>
              </a:rPr>
              <a:t>si sviluppa come estensione dello studio progettuale ‘‘</a:t>
            </a:r>
            <a:r>
              <a:rPr lang="it-IT" altLang="it-IT" sz="2000" i="1" smtClean="0">
                <a:solidFill>
                  <a:srgbClr val="990000"/>
                </a:solidFill>
                <a:latin typeface="Arial" charset="0"/>
                <a:ea typeface="SimSun" charset="-122"/>
              </a:rPr>
              <a:t>Analisi e ricerche per la valutazione del benessere Equo e Sostenibile delle province</a:t>
            </a:r>
            <a:r>
              <a:rPr lang="it-IT" altLang="it-IT" sz="2000" i="1" smtClean="0">
                <a:solidFill>
                  <a:srgbClr val="505150"/>
                </a:solidFill>
                <a:latin typeface="Arial" charset="0"/>
                <a:ea typeface="SimSun" charset="-122"/>
              </a:rPr>
              <a:t>’’  </a:t>
            </a:r>
            <a:r>
              <a:rPr lang="it-IT" altLang="it-IT" sz="2000" smtClean="0">
                <a:solidFill>
                  <a:srgbClr val="505150"/>
                </a:solidFill>
                <a:latin typeface="Arial" charset="0"/>
                <a:ea typeface="SimSun" charset="-122"/>
              </a:rPr>
              <a:t>inserito nel Programma statistico Nazionale 2011-2013 (PSU – 00003) condotto dall’Ufficio Statistica della Provincia di Pesaro ed Urbino con la compartecipazione metodologia e tecnica dell’Istat</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solidFill>
                <a:srgbClr val="505150"/>
              </a:solidFill>
              <a:latin typeface="Arial" charset="0"/>
              <a:ea typeface="SimSun" charset="-122"/>
            </a:endParaRPr>
          </a:p>
          <a:p>
            <a:pPr eaLnBrk="1" hangingPunct="1">
              <a:spcBef>
                <a:spcPct val="0"/>
              </a:spcBef>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solidFill>
                  <a:srgbClr val="505150"/>
                </a:solidFill>
                <a:latin typeface="Arial" charset="0"/>
                <a:ea typeface="SimSun" charset="-122"/>
              </a:rPr>
              <a:t> Nel 2102 nasce il Progetto </a:t>
            </a:r>
            <a:r>
              <a:rPr lang="it-IT" altLang="it-IT" sz="2000" b="1" i="1" smtClean="0">
                <a:solidFill>
                  <a:srgbClr val="990000"/>
                </a:solidFill>
                <a:latin typeface="Arial" charset="0"/>
                <a:ea typeface="SimSun" charset="-122"/>
              </a:rPr>
              <a:t>UrBes</a:t>
            </a:r>
            <a:r>
              <a:rPr lang="it-IT" altLang="it-IT" sz="2000" smtClean="0">
                <a:solidFill>
                  <a:srgbClr val="505150"/>
                </a:solidFill>
                <a:latin typeface="Arial" charset="0"/>
                <a:ea typeface="SimSun" charset="-122"/>
              </a:rPr>
              <a:t>  con lo scopo di creare una rete di città metropolitane per la sperimentazione e il confronto di indicatori di benessere urbano equo sostenibile.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solidFill>
                <a:srgbClr val="505150"/>
              </a:solidFill>
              <a:latin typeface="Arial" charset="0"/>
              <a:ea typeface="SimSun" charset="-122"/>
            </a:endParaRP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solidFill>
                <a:srgbClr val="505150"/>
              </a:solidFill>
              <a:latin typeface="Arial" charset="0"/>
              <a:ea typeface="SimSun" charset="-122"/>
            </a:endParaRP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29D7DC1B-984E-4A4F-BBE0-C2CDD48DDA52}" type="slidenum">
              <a:rPr lang="it-IT" smtClean="0">
                <a:latin typeface="+mn-lt" charset="0"/>
              </a:rPr>
              <a:pPr hangingPunct="1">
                <a:lnSpc>
                  <a:spcPct val="100000"/>
                </a:lnSpc>
                <a:buClrTx/>
                <a:buFontTx/>
                <a:buNone/>
                <a:defRPr/>
              </a:pPr>
              <a:t>2</a:t>
            </a:fld>
            <a:endParaRPr lang="it-IT" smtClean="0">
              <a:latin typeface="+mn-lt"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BCAB5FB5-7336-432D-9200-62C4FCE653A9}" type="slidenum">
              <a:rPr lang="it-IT" altLang="it-IT" smtClean="0">
                <a:solidFill>
                  <a:srgbClr val="000000"/>
                </a:solidFill>
                <a:latin typeface="Times New Roman" pitchFamily="16" charset="0"/>
              </a:rPr>
              <a:pPr eaLnBrk="1"/>
              <a:t>20</a:t>
            </a:fld>
            <a:endParaRPr lang="it-IT" altLang="it-IT" smtClean="0">
              <a:solidFill>
                <a:srgbClr val="000000"/>
              </a:solidFill>
              <a:latin typeface="Times New Roman" pitchFamily="16" charset="0"/>
            </a:endParaRPr>
          </a:p>
        </p:txBody>
      </p:sp>
      <p:sp>
        <p:nvSpPr>
          <p:cNvPr id="45059"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Grp="1" noChangeArrowheads="1"/>
          </p:cNvSpPr>
          <p:nvPr>
            <p:ph type="body" idx="1"/>
          </p:nvPr>
        </p:nvSpPr>
        <p:spPr>
          <a:xfrm>
            <a:off x="0" y="-198438"/>
            <a:ext cx="1588" cy="3984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000" smtClean="0">
              <a:latin typeface="Arial" charset="0"/>
              <a:ea typeface="SimSun" charset="-122"/>
            </a:endParaRP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6DDB195D-7C80-4B15-B5AA-1AE14944DD33}" type="slidenum">
              <a:rPr lang="it-IT" smtClean="0">
                <a:latin typeface="+mn-lt" charset="0"/>
              </a:rPr>
              <a:pPr hangingPunct="1">
                <a:lnSpc>
                  <a:spcPct val="100000"/>
                </a:lnSpc>
                <a:buClrTx/>
                <a:buFontTx/>
                <a:buNone/>
                <a:defRPr/>
              </a:pPr>
              <a:t>20</a:t>
            </a:fld>
            <a:endParaRPr lang="it-IT" smtClean="0">
              <a:latin typeface="+mn-l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AA01AC41-BCA2-413C-9773-E785033E3425}" type="slidenum">
              <a:rPr lang="it-IT" altLang="it-IT" smtClean="0">
                <a:solidFill>
                  <a:srgbClr val="000000"/>
                </a:solidFill>
                <a:latin typeface="Times New Roman" pitchFamily="16" charset="0"/>
              </a:rPr>
              <a:pPr eaLnBrk="1"/>
              <a:t>3</a:t>
            </a:fld>
            <a:endParaRPr lang="it-IT" altLang="it-IT" smtClean="0">
              <a:solidFill>
                <a:srgbClr val="000000"/>
              </a:solidFill>
              <a:latin typeface="Times New Roman" pitchFamily="16" charset="0"/>
            </a:endParaRPr>
          </a:p>
        </p:txBody>
      </p:sp>
      <p:sp>
        <p:nvSpPr>
          <p:cNvPr id="27651"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F9ACB7B-E830-4A68-A759-5DB5C4B3DF7A}" type="slidenum">
              <a:rPr lang="it-IT" altLang="it-IT" smtClean="0">
                <a:solidFill>
                  <a:srgbClr val="000000"/>
                </a:solidFill>
                <a:latin typeface="Times New Roman" pitchFamily="16" charset="0"/>
              </a:rPr>
              <a:pPr eaLnBrk="1"/>
              <a:t>4</a:t>
            </a:fld>
            <a:endParaRPr lang="it-IT" altLang="it-IT" smtClean="0">
              <a:solidFill>
                <a:srgbClr val="000000"/>
              </a:solidFill>
              <a:latin typeface="Times New Roman" pitchFamily="16" charset="0"/>
            </a:endParaRPr>
          </a:p>
        </p:txBody>
      </p:sp>
      <p:sp>
        <p:nvSpPr>
          <p:cNvPr id="28675"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a:spLocks noGrp="1" noChangeArrowheads="1"/>
          </p:cNvSpPr>
          <p:nvPr>
            <p:ph type="body" idx="1"/>
          </p:nvPr>
        </p:nvSpPr>
        <p:spPr>
          <a:xfrm>
            <a:off x="0" y="0"/>
            <a:ext cx="1588" cy="36090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28600" indent="-212725" eaLnBrk="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endParaRPr lang="it-IT" altLang="it-IT" sz="2000" smtClean="0">
              <a:latin typeface="Arial" charset="0"/>
              <a:ea typeface="SimSun" charset="-122"/>
            </a:endParaRPr>
          </a:p>
          <a:p>
            <a:pPr marL="228600" indent="-212725" eaLnBrk="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Nella tabella sono rappresentate le dimensioni per la misura del BES definite a livello nazionale (Cnel-Istat). Nel Bes delle Province la dimensione del “Benessere Soggettivo” al momento non è misurata in quanto non sono disponibili dati di qualità adeguata a questo livello di dettaglio territoriale.</a:t>
            </a:r>
          </a:p>
          <a:p>
            <a:pPr marL="228600" indent="-212725" eaLnBrk="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Per ciascuna dimensione la presentazione dei dati di interesse del territorio provinciale può essere svolta attraverso la tabella degli indicatori proposti  e/o l’esame grafico dei numeri indice (slides seguenti). </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endParaRPr lang="it-IT" altLang="it-IT" sz="2000" smtClean="0">
              <a:latin typeface="Arial" charset="0"/>
              <a:ea typeface="SimSun" charset="-122"/>
            </a:endParaRP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Il «profilo di BES» emerge dal confronto, dimensione per dimensione, tra i valori della provincia in esame e quelli dei due livelli territoriali scelti come riferimento: la regione di appartenenza ed il livello nazionale.</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L’analisi può focalizzarsi pertanto sulle differenze assolute (come nella tabella) e relative (numeri indice nel grafico) e porta ad individuare:</a:t>
            </a:r>
          </a:p>
          <a:p>
            <a:pPr marL="228600" indent="-212725" eaLnBrk="1" hangingPunct="1">
              <a:spcBef>
                <a:spcPct val="0"/>
              </a:spcBef>
              <a:buFont typeface="Times New Roman" pitchFamily="16" charset="0"/>
              <a:buAutoNum type="alphaL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Le performance della provincia e della regione nel contesto nazionale</a:t>
            </a:r>
          </a:p>
          <a:p>
            <a:pPr marL="228600" indent="-212725" eaLnBrk="1" hangingPunct="1">
              <a:spcBef>
                <a:spcPct val="0"/>
              </a:spcBef>
              <a:buFont typeface="Times New Roman" pitchFamily="16" charset="0"/>
              <a:buAutoNum type="alphaLcParen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Eventuali vantaggi o svantaggi peculiari del territorio provinciale rispetto al quadro regionale di riferimento </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endParaRPr lang="it-IT" altLang="it-IT" sz="2000" smtClean="0">
              <a:latin typeface="Arial" charset="0"/>
              <a:ea typeface="SimSun" charset="-122"/>
            </a:endParaRP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Questa impostazione può ripetersi per le 11 dimensioni del BES misurate dal set di indicatori pubblicati a luglio 2014.</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E’ consigliabile quindi decidere (anche in base al tempo disponibile per la relazione) se utilizzare sia la tabella che il grafico.</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A seguire si riportano tre slide standard per ciascuna dimensione, compilate con un contenuto di esempio da sostituire con quello di interesse.</a:t>
            </a:r>
          </a:p>
          <a:p>
            <a:pPr marL="228600" indent="-212725" eaLnBrk="1" hangingPunct="1">
              <a:spcBef>
                <a:spcPct val="0"/>
              </a:spcBef>
              <a:buClrTx/>
              <a:buFontTx/>
              <a:buNone/>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it-IT" altLang="it-IT" sz="2000" smtClean="0">
                <a:latin typeface="Arial" charset="0"/>
                <a:ea typeface="SimSun" charset="-122"/>
              </a:rPr>
              <a:t>L’ordine delle dimensioni nelle slide coincide con quello della pubblicazione e non dovrebbe essere modificato.</a:t>
            </a: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0FB9E3A6-C495-4D0F-BEC8-F00815AE45E1}" type="slidenum">
              <a:rPr lang="it-IT" smtClean="0">
                <a:latin typeface="+mn-lt" charset="0"/>
              </a:rPr>
              <a:pPr hangingPunct="1">
                <a:lnSpc>
                  <a:spcPct val="100000"/>
                </a:lnSpc>
                <a:buClrTx/>
                <a:buFontTx/>
                <a:buNone/>
                <a:defRPr/>
              </a:pPr>
              <a:t>4</a:t>
            </a:fld>
            <a:endParaRPr lang="it-IT" smtClean="0">
              <a:latin typeface="+mn-lt"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373A6E1F-8AA8-4E90-8762-546EF2E8A249}" type="slidenum">
              <a:rPr lang="it-IT" altLang="it-IT" smtClean="0">
                <a:solidFill>
                  <a:srgbClr val="000000"/>
                </a:solidFill>
                <a:latin typeface="Times New Roman" pitchFamily="16" charset="0"/>
              </a:rPr>
              <a:pPr eaLnBrk="1"/>
              <a:t>5</a:t>
            </a:fld>
            <a:endParaRPr lang="it-IT" altLang="it-IT" smtClean="0">
              <a:solidFill>
                <a:srgbClr val="000000"/>
              </a:solidFill>
              <a:latin typeface="Times New Roman" pitchFamily="16" charset="0"/>
            </a:endParaRPr>
          </a:p>
        </p:txBody>
      </p:sp>
      <p:sp>
        <p:nvSpPr>
          <p:cNvPr id="29699"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a:spLocks noGrp="1" noChangeArrowheads="1"/>
          </p:cNvSpPr>
          <p:nvPr>
            <p:ph type="body" idx="1"/>
          </p:nvPr>
        </p:nvSpPr>
        <p:spPr>
          <a:xfrm>
            <a:off x="0" y="0"/>
            <a:ext cx="1588" cy="36090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latin typeface="Arial" charset="0"/>
                <a:ea typeface="SimSun" charset="-122"/>
              </a:rPr>
              <a:t>Per la slide corrente e la successiva si può copiare il pdf direttamente dalla pubblicazione. (Nell’esempio è presentata la provincia di Pesaro Urbino).</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latin typeface="Arial" charset="0"/>
                <a:ea typeface="SimSun" charset="-122"/>
              </a:rPr>
              <a:t>Le tabelle inserite nelle presentazioni ppt non sono facilmente leggibili, specialmente se la sala è ampia. Si consiglia pertanto al relatore di esporre il contenuto della tabella (descrizione indicatori e valori), eventualmente limitandosi ai dati che intende evidenziare.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latin typeface="Arial" charset="0"/>
                <a:ea typeface="SimSun" charset="-122"/>
              </a:rPr>
              <a:t>Per una guida nel commento ai dati si può eventualmente inserire nelle note del relatore il testo di commento presente nella pubblicazione.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smtClean="0">
                <a:latin typeface="Arial" charset="0"/>
                <a:ea typeface="SimSun" charset="-122"/>
              </a:rPr>
              <a:t>E’ utile inoltre fornire anche una breve spiegazione di quegli indicatori la cui descrizione non è di immediata comprensione.</a:t>
            </a:r>
          </a:p>
        </p:txBody>
      </p:sp>
      <p:sp>
        <p:nvSpPr>
          <p:cNvPr id="2"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hangingPunct="1">
              <a:lnSpc>
                <a:spcPct val="100000"/>
              </a:lnSpc>
              <a:buClrTx/>
              <a:buFontTx/>
              <a:buNone/>
              <a:defRPr/>
            </a:pPr>
            <a:fld id="{3F7112DB-34BE-4FF2-8F60-3205B7ACDB48}" type="slidenum">
              <a:rPr lang="it-IT" smtClean="0">
                <a:latin typeface="+mn-lt" charset="0"/>
              </a:rPr>
              <a:pPr hangingPunct="1">
                <a:lnSpc>
                  <a:spcPct val="100000"/>
                </a:lnSpc>
                <a:buClrTx/>
                <a:buFontTx/>
                <a:buNone/>
                <a:defRPr/>
              </a:pPr>
              <a:t>5</a:t>
            </a:fld>
            <a:endParaRPr lang="it-IT" smtClean="0">
              <a:latin typeface="+mn-lt"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E22908CB-0AE2-459C-9795-085E03E5E68D}" type="slidenum">
              <a:rPr lang="it-IT" altLang="it-IT" smtClean="0">
                <a:solidFill>
                  <a:srgbClr val="000000"/>
                </a:solidFill>
                <a:latin typeface="Times New Roman" pitchFamily="16" charset="0"/>
              </a:rPr>
              <a:pPr eaLnBrk="1"/>
              <a:t>6</a:t>
            </a:fld>
            <a:endParaRPr lang="it-IT" altLang="it-IT" smtClean="0">
              <a:solidFill>
                <a:srgbClr val="000000"/>
              </a:solidFill>
              <a:latin typeface="Times New Roman" pitchFamily="16" charset="0"/>
            </a:endParaRPr>
          </a:p>
        </p:txBody>
      </p:sp>
      <p:sp>
        <p:nvSpPr>
          <p:cNvPr id="30723"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B4F2E29E-F9EB-48FA-B0DE-BA1135A25B5B}" type="slidenum">
              <a:rPr lang="it-IT" altLang="it-IT" smtClean="0">
                <a:solidFill>
                  <a:srgbClr val="000000"/>
                </a:solidFill>
                <a:latin typeface="Times New Roman" pitchFamily="16" charset="0"/>
              </a:rPr>
              <a:pPr eaLnBrk="1"/>
              <a:t>7</a:t>
            </a:fld>
            <a:endParaRPr lang="it-IT" altLang="it-IT" smtClean="0">
              <a:solidFill>
                <a:srgbClr val="000000"/>
              </a:solidFill>
              <a:latin typeface="Times New Roman" pitchFamily="16" charset="0"/>
            </a:endParaRPr>
          </a:p>
        </p:txBody>
      </p:sp>
      <p:sp>
        <p:nvSpPr>
          <p:cNvPr id="31747"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C3F8709A-8001-43AC-A7BB-4749311B8FB3}" type="slidenum">
              <a:rPr lang="it-IT" altLang="it-IT" smtClean="0">
                <a:solidFill>
                  <a:srgbClr val="000000"/>
                </a:solidFill>
                <a:latin typeface="Times New Roman" pitchFamily="16" charset="0"/>
              </a:rPr>
              <a:pPr eaLnBrk="1"/>
              <a:t>8</a:t>
            </a:fld>
            <a:endParaRPr lang="it-IT" altLang="it-IT" smtClean="0">
              <a:solidFill>
                <a:srgbClr val="000000"/>
              </a:solidFill>
              <a:latin typeface="Times New Roman" pitchFamily="16" charset="0"/>
            </a:endParaRPr>
          </a:p>
        </p:txBody>
      </p:sp>
      <p:sp>
        <p:nvSpPr>
          <p:cNvPr id="32771"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charset="0"/>
                <a:ea typeface="SimSun" charset="-122"/>
              </a:defRPr>
            </a:lvl1pPr>
            <a:lvl2pPr eaLnBrk="0">
              <a:tabLst>
                <a:tab pos="723900" algn="l"/>
                <a:tab pos="1447800" algn="l"/>
                <a:tab pos="2171700" algn="l"/>
                <a:tab pos="2895600" algn="l"/>
              </a:tabLst>
              <a:defRPr>
                <a:solidFill>
                  <a:schemeClr val="bg1"/>
                </a:solidFill>
                <a:latin typeface="Arial" charset="0"/>
                <a:ea typeface="SimSun" charset="-122"/>
              </a:defRPr>
            </a:lvl2pPr>
            <a:lvl3pPr eaLnBrk="0">
              <a:tabLst>
                <a:tab pos="723900" algn="l"/>
                <a:tab pos="1447800" algn="l"/>
                <a:tab pos="2171700" algn="l"/>
                <a:tab pos="2895600" algn="l"/>
              </a:tabLst>
              <a:defRPr>
                <a:solidFill>
                  <a:schemeClr val="bg1"/>
                </a:solidFill>
                <a:latin typeface="Arial" charset="0"/>
                <a:ea typeface="SimSun" charset="-122"/>
              </a:defRPr>
            </a:lvl3pPr>
            <a:lvl4pPr eaLnBrk="0">
              <a:tabLst>
                <a:tab pos="723900" algn="l"/>
                <a:tab pos="1447800" algn="l"/>
                <a:tab pos="2171700" algn="l"/>
                <a:tab pos="2895600" algn="l"/>
              </a:tabLst>
              <a:defRPr>
                <a:solidFill>
                  <a:schemeClr val="bg1"/>
                </a:solidFill>
                <a:latin typeface="Arial" charset="0"/>
                <a:ea typeface="SimSun" charset="-122"/>
              </a:defRPr>
            </a:lvl4pPr>
            <a:lvl5pPr eaLnBrk="0">
              <a:tabLst>
                <a:tab pos="723900" algn="l"/>
                <a:tab pos="1447800" algn="l"/>
                <a:tab pos="2171700" algn="l"/>
                <a:tab pos="2895600"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SimSun" charset="-122"/>
              </a:defRPr>
            </a:lvl9pPr>
          </a:lstStyle>
          <a:p>
            <a:pPr eaLnBrk="1"/>
            <a:fld id="{D1B0C7FD-547F-4101-9A13-E0BF0245175B}" type="slidenum">
              <a:rPr lang="it-IT" altLang="it-IT" smtClean="0">
                <a:solidFill>
                  <a:srgbClr val="000000"/>
                </a:solidFill>
                <a:latin typeface="Times New Roman" pitchFamily="16" charset="0"/>
              </a:rPr>
              <a:pPr eaLnBrk="1"/>
              <a:t>9</a:t>
            </a:fld>
            <a:endParaRPr lang="it-IT" altLang="it-IT" smtClean="0">
              <a:solidFill>
                <a:srgbClr val="000000"/>
              </a:solidFill>
              <a:latin typeface="Times New Roman" pitchFamily="16" charset="0"/>
            </a:endParaRPr>
          </a:p>
        </p:txBody>
      </p:sp>
      <p:sp>
        <p:nvSpPr>
          <p:cNvPr id="33795" name="Rectangle 1"/>
          <p:cNvSpPr>
            <a:spLocks noGrp="1" noRot="1" noChangeAspect="1" noChangeArrowheads="1" noTextEdit="1"/>
          </p:cNvSpPr>
          <p:nvPr>
            <p:ph type="sldImg"/>
          </p:nvPr>
        </p:nvSpPr>
        <p:spPr>
          <a:xfrm>
            <a:off x="936625" y="760413"/>
            <a:ext cx="5006975" cy="37544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687388" y="4757738"/>
            <a:ext cx="5505450" cy="45069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idx="10"/>
          </p:nvPr>
        </p:nvSpPr>
        <p:spPr>
          <a:ln/>
        </p:spPr>
        <p:txBody>
          <a:bodyPr/>
          <a:lstStyle>
            <a:lvl1pPr>
              <a:defRPr/>
            </a:lvl1pPr>
          </a:lstStyle>
          <a:p>
            <a:pPr>
              <a:defRPr/>
            </a:pPr>
            <a:r>
              <a:rPr lang="it-IT"/>
              <a:t>06/10/14</a:t>
            </a:r>
          </a:p>
        </p:txBody>
      </p:sp>
      <p:sp>
        <p:nvSpPr>
          <p:cNvPr id="5" name="Rectangle 6"/>
          <p:cNvSpPr>
            <a:spLocks noGrp="1" noChangeArrowheads="1"/>
          </p:cNvSpPr>
          <p:nvPr>
            <p:ph type="sldNum" idx="11"/>
          </p:nvPr>
        </p:nvSpPr>
        <p:spPr>
          <a:ln/>
        </p:spPr>
        <p:txBody>
          <a:bodyPr/>
          <a:lstStyle>
            <a:lvl1pPr>
              <a:defRPr/>
            </a:lvl1pPr>
          </a:lstStyle>
          <a:p>
            <a:pPr>
              <a:defRPr/>
            </a:pPr>
            <a:fld id="{C2A8584C-6E9A-4D4C-837B-24A19588058F}" type="slidenum">
              <a:rPr lang="it-IT"/>
              <a:pPr>
                <a:defRPr/>
              </a:pPr>
              <a:t>‹N›</a:t>
            </a:fld>
            <a:endParaRPr lang="it-IT"/>
          </a:p>
        </p:txBody>
      </p:sp>
    </p:spTree>
    <p:extLst>
      <p:ext uri="{BB962C8B-B14F-4D97-AF65-F5344CB8AC3E}">
        <p14:creationId xmlns:p14="http://schemas.microsoft.com/office/powerpoint/2010/main" val="61837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idx="10"/>
          </p:nvPr>
        </p:nvSpPr>
        <p:spPr>
          <a:ln/>
        </p:spPr>
        <p:txBody>
          <a:bodyPr/>
          <a:lstStyle>
            <a:lvl1pPr>
              <a:defRPr/>
            </a:lvl1pPr>
          </a:lstStyle>
          <a:p>
            <a:pPr>
              <a:defRPr/>
            </a:pPr>
            <a:r>
              <a:rPr lang="it-IT"/>
              <a:t>06/10/14</a:t>
            </a:r>
          </a:p>
        </p:txBody>
      </p:sp>
      <p:sp>
        <p:nvSpPr>
          <p:cNvPr id="5" name="Rectangle 6"/>
          <p:cNvSpPr>
            <a:spLocks noGrp="1" noChangeArrowheads="1"/>
          </p:cNvSpPr>
          <p:nvPr>
            <p:ph type="sldNum" idx="11"/>
          </p:nvPr>
        </p:nvSpPr>
        <p:spPr>
          <a:ln/>
        </p:spPr>
        <p:txBody>
          <a:bodyPr/>
          <a:lstStyle>
            <a:lvl1pPr>
              <a:defRPr/>
            </a:lvl1pPr>
          </a:lstStyle>
          <a:p>
            <a:pPr>
              <a:defRPr/>
            </a:pPr>
            <a:fld id="{5CD27B41-F931-45D9-966D-284776766AB5}" type="slidenum">
              <a:rPr lang="it-IT"/>
              <a:pPr>
                <a:defRPr/>
              </a:pPr>
              <a:t>‹N›</a:t>
            </a:fld>
            <a:endParaRPr lang="it-IT"/>
          </a:p>
        </p:txBody>
      </p:sp>
    </p:spTree>
    <p:extLst>
      <p:ext uri="{BB962C8B-B14F-4D97-AF65-F5344CB8AC3E}">
        <p14:creationId xmlns:p14="http://schemas.microsoft.com/office/powerpoint/2010/main" val="214787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273050"/>
            <a:ext cx="2052637" cy="5842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08688" cy="5842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idx="10"/>
          </p:nvPr>
        </p:nvSpPr>
        <p:spPr>
          <a:ln/>
        </p:spPr>
        <p:txBody>
          <a:bodyPr/>
          <a:lstStyle>
            <a:lvl1pPr>
              <a:defRPr/>
            </a:lvl1pPr>
          </a:lstStyle>
          <a:p>
            <a:pPr>
              <a:defRPr/>
            </a:pPr>
            <a:r>
              <a:rPr lang="it-IT"/>
              <a:t>06/10/14</a:t>
            </a:r>
          </a:p>
        </p:txBody>
      </p:sp>
      <p:sp>
        <p:nvSpPr>
          <p:cNvPr id="5" name="Rectangle 6"/>
          <p:cNvSpPr>
            <a:spLocks noGrp="1" noChangeArrowheads="1"/>
          </p:cNvSpPr>
          <p:nvPr>
            <p:ph type="sldNum" idx="11"/>
          </p:nvPr>
        </p:nvSpPr>
        <p:spPr>
          <a:ln/>
        </p:spPr>
        <p:txBody>
          <a:bodyPr/>
          <a:lstStyle>
            <a:lvl1pPr>
              <a:defRPr/>
            </a:lvl1pPr>
          </a:lstStyle>
          <a:p>
            <a:pPr>
              <a:defRPr/>
            </a:pPr>
            <a:fld id="{A3FF6475-95F8-470C-8BE6-53413A7E714C}" type="slidenum">
              <a:rPr lang="it-IT"/>
              <a:pPr>
                <a:defRPr/>
              </a:pPr>
              <a:t>‹N›</a:t>
            </a:fld>
            <a:endParaRPr lang="it-IT"/>
          </a:p>
        </p:txBody>
      </p:sp>
    </p:spTree>
    <p:extLst>
      <p:ext uri="{BB962C8B-B14F-4D97-AF65-F5344CB8AC3E}">
        <p14:creationId xmlns:p14="http://schemas.microsoft.com/office/powerpoint/2010/main" val="99462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
          <p:cNvSpPr>
            <a:spLocks noGrp="1" noChangeArrowheads="1"/>
          </p:cNvSpPr>
          <p:nvPr>
            <p:ph type="dt" idx="10"/>
          </p:nvPr>
        </p:nvSpPr>
        <p:spPr>
          <a:ln/>
        </p:spPr>
        <p:txBody>
          <a:bodyPr/>
          <a:lstStyle>
            <a:lvl1pPr>
              <a:defRPr/>
            </a:lvl1pPr>
          </a:lstStyle>
          <a:p>
            <a:pPr>
              <a:defRPr/>
            </a:pPr>
            <a:r>
              <a:rPr lang="it-IT"/>
              <a:t>06/10/14</a:t>
            </a:r>
          </a:p>
        </p:txBody>
      </p:sp>
      <p:sp>
        <p:nvSpPr>
          <p:cNvPr id="5" name="Rectangle 8"/>
          <p:cNvSpPr>
            <a:spLocks noGrp="1" noChangeArrowheads="1"/>
          </p:cNvSpPr>
          <p:nvPr>
            <p:ph type="sldNum" idx="11"/>
          </p:nvPr>
        </p:nvSpPr>
        <p:spPr>
          <a:ln/>
        </p:spPr>
        <p:txBody>
          <a:bodyPr/>
          <a:lstStyle>
            <a:lvl1pPr>
              <a:defRPr/>
            </a:lvl1pPr>
          </a:lstStyle>
          <a:p>
            <a:pPr>
              <a:defRPr/>
            </a:pPr>
            <a:fld id="{83F55DE5-FE9E-4A08-B590-F4E27C5D48C1}" type="slidenum">
              <a:rPr lang="it-IT"/>
              <a:pPr>
                <a:defRPr/>
              </a:pPr>
              <a:t>‹N›</a:t>
            </a:fld>
            <a:endParaRPr lang="it-IT"/>
          </a:p>
        </p:txBody>
      </p:sp>
    </p:spTree>
    <p:extLst>
      <p:ext uri="{BB962C8B-B14F-4D97-AF65-F5344CB8AC3E}">
        <p14:creationId xmlns:p14="http://schemas.microsoft.com/office/powerpoint/2010/main" val="301580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idx="10"/>
          </p:nvPr>
        </p:nvSpPr>
        <p:spPr>
          <a:ln/>
        </p:spPr>
        <p:txBody>
          <a:bodyPr/>
          <a:lstStyle>
            <a:lvl1pPr>
              <a:defRPr/>
            </a:lvl1pPr>
          </a:lstStyle>
          <a:p>
            <a:pPr>
              <a:defRPr/>
            </a:pPr>
            <a:r>
              <a:rPr lang="it-IT"/>
              <a:t>06/10/14</a:t>
            </a:r>
          </a:p>
        </p:txBody>
      </p:sp>
      <p:sp>
        <p:nvSpPr>
          <p:cNvPr id="5" name="Rectangle 8"/>
          <p:cNvSpPr>
            <a:spLocks noGrp="1" noChangeArrowheads="1"/>
          </p:cNvSpPr>
          <p:nvPr>
            <p:ph type="sldNum" idx="11"/>
          </p:nvPr>
        </p:nvSpPr>
        <p:spPr>
          <a:ln/>
        </p:spPr>
        <p:txBody>
          <a:bodyPr/>
          <a:lstStyle>
            <a:lvl1pPr>
              <a:defRPr/>
            </a:lvl1pPr>
          </a:lstStyle>
          <a:p>
            <a:pPr>
              <a:defRPr/>
            </a:pPr>
            <a:fld id="{CDCB4DD3-B426-4AB8-8B91-0FF90EC04810}" type="slidenum">
              <a:rPr lang="it-IT"/>
              <a:pPr>
                <a:defRPr/>
              </a:pPr>
              <a:t>‹N›</a:t>
            </a:fld>
            <a:endParaRPr lang="it-IT"/>
          </a:p>
        </p:txBody>
      </p:sp>
    </p:spTree>
    <p:extLst>
      <p:ext uri="{BB962C8B-B14F-4D97-AF65-F5344CB8AC3E}">
        <p14:creationId xmlns:p14="http://schemas.microsoft.com/office/powerpoint/2010/main" val="25481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idx="10"/>
          </p:nvPr>
        </p:nvSpPr>
        <p:spPr>
          <a:ln/>
        </p:spPr>
        <p:txBody>
          <a:bodyPr/>
          <a:lstStyle>
            <a:lvl1pPr>
              <a:defRPr/>
            </a:lvl1pPr>
          </a:lstStyle>
          <a:p>
            <a:pPr>
              <a:defRPr/>
            </a:pPr>
            <a:r>
              <a:rPr lang="it-IT"/>
              <a:t>06/10/14</a:t>
            </a:r>
          </a:p>
        </p:txBody>
      </p:sp>
      <p:sp>
        <p:nvSpPr>
          <p:cNvPr id="5" name="Rectangle 8"/>
          <p:cNvSpPr>
            <a:spLocks noGrp="1" noChangeArrowheads="1"/>
          </p:cNvSpPr>
          <p:nvPr>
            <p:ph type="sldNum" idx="11"/>
          </p:nvPr>
        </p:nvSpPr>
        <p:spPr>
          <a:ln/>
        </p:spPr>
        <p:txBody>
          <a:bodyPr/>
          <a:lstStyle>
            <a:lvl1pPr>
              <a:defRPr/>
            </a:lvl1pPr>
          </a:lstStyle>
          <a:p>
            <a:pPr>
              <a:defRPr/>
            </a:pPr>
            <a:fld id="{EAE8E9EF-2BCB-4FDA-B02C-B823374B7EFF}" type="slidenum">
              <a:rPr lang="it-IT"/>
              <a:pPr>
                <a:defRPr/>
              </a:pPr>
              <a:t>‹N›</a:t>
            </a:fld>
            <a:endParaRPr lang="it-IT"/>
          </a:p>
        </p:txBody>
      </p:sp>
    </p:spTree>
    <p:extLst>
      <p:ext uri="{BB962C8B-B14F-4D97-AF65-F5344CB8AC3E}">
        <p14:creationId xmlns:p14="http://schemas.microsoft.com/office/powerpoint/2010/main" val="316468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0663" cy="451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0263" y="1600200"/>
            <a:ext cx="4030662" cy="451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idx="10"/>
          </p:nvPr>
        </p:nvSpPr>
        <p:spPr>
          <a:ln/>
        </p:spPr>
        <p:txBody>
          <a:bodyPr/>
          <a:lstStyle>
            <a:lvl1pPr>
              <a:defRPr/>
            </a:lvl1pPr>
          </a:lstStyle>
          <a:p>
            <a:pPr>
              <a:defRPr/>
            </a:pPr>
            <a:r>
              <a:rPr lang="it-IT"/>
              <a:t>06/10/14</a:t>
            </a:r>
          </a:p>
        </p:txBody>
      </p:sp>
      <p:sp>
        <p:nvSpPr>
          <p:cNvPr id="6" name="Rectangle 8"/>
          <p:cNvSpPr>
            <a:spLocks noGrp="1" noChangeArrowheads="1"/>
          </p:cNvSpPr>
          <p:nvPr>
            <p:ph type="sldNum" idx="11"/>
          </p:nvPr>
        </p:nvSpPr>
        <p:spPr>
          <a:ln/>
        </p:spPr>
        <p:txBody>
          <a:bodyPr/>
          <a:lstStyle>
            <a:lvl1pPr>
              <a:defRPr/>
            </a:lvl1pPr>
          </a:lstStyle>
          <a:p>
            <a:pPr>
              <a:defRPr/>
            </a:pPr>
            <a:fld id="{A353493F-9B62-4AF6-8C22-D2FF9627B78A}" type="slidenum">
              <a:rPr lang="it-IT"/>
              <a:pPr>
                <a:defRPr/>
              </a:pPr>
              <a:t>‹N›</a:t>
            </a:fld>
            <a:endParaRPr lang="it-IT"/>
          </a:p>
        </p:txBody>
      </p:sp>
    </p:spTree>
    <p:extLst>
      <p:ext uri="{BB962C8B-B14F-4D97-AF65-F5344CB8AC3E}">
        <p14:creationId xmlns:p14="http://schemas.microsoft.com/office/powerpoint/2010/main" val="164260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idx="10"/>
          </p:nvPr>
        </p:nvSpPr>
        <p:spPr>
          <a:ln/>
        </p:spPr>
        <p:txBody>
          <a:bodyPr/>
          <a:lstStyle>
            <a:lvl1pPr>
              <a:defRPr/>
            </a:lvl1pPr>
          </a:lstStyle>
          <a:p>
            <a:pPr>
              <a:defRPr/>
            </a:pPr>
            <a:r>
              <a:rPr lang="it-IT"/>
              <a:t>06/10/14</a:t>
            </a:r>
          </a:p>
        </p:txBody>
      </p:sp>
      <p:sp>
        <p:nvSpPr>
          <p:cNvPr id="8" name="Rectangle 8"/>
          <p:cNvSpPr>
            <a:spLocks noGrp="1" noChangeArrowheads="1"/>
          </p:cNvSpPr>
          <p:nvPr>
            <p:ph type="sldNum" idx="11"/>
          </p:nvPr>
        </p:nvSpPr>
        <p:spPr>
          <a:ln/>
        </p:spPr>
        <p:txBody>
          <a:bodyPr/>
          <a:lstStyle>
            <a:lvl1pPr>
              <a:defRPr/>
            </a:lvl1pPr>
          </a:lstStyle>
          <a:p>
            <a:pPr>
              <a:defRPr/>
            </a:pPr>
            <a:fld id="{0A833DD5-A3C1-4E04-9B1F-DC20B7FE2F1D}" type="slidenum">
              <a:rPr lang="it-IT"/>
              <a:pPr>
                <a:defRPr/>
              </a:pPr>
              <a:t>‹N›</a:t>
            </a:fld>
            <a:endParaRPr lang="it-IT"/>
          </a:p>
        </p:txBody>
      </p:sp>
    </p:spTree>
    <p:extLst>
      <p:ext uri="{BB962C8B-B14F-4D97-AF65-F5344CB8AC3E}">
        <p14:creationId xmlns:p14="http://schemas.microsoft.com/office/powerpoint/2010/main" val="19276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idx="10"/>
          </p:nvPr>
        </p:nvSpPr>
        <p:spPr>
          <a:ln/>
        </p:spPr>
        <p:txBody>
          <a:bodyPr/>
          <a:lstStyle>
            <a:lvl1pPr>
              <a:defRPr/>
            </a:lvl1pPr>
          </a:lstStyle>
          <a:p>
            <a:pPr>
              <a:defRPr/>
            </a:pPr>
            <a:r>
              <a:rPr lang="it-IT"/>
              <a:t>06/10/14</a:t>
            </a:r>
          </a:p>
        </p:txBody>
      </p:sp>
      <p:sp>
        <p:nvSpPr>
          <p:cNvPr id="4" name="Rectangle 8"/>
          <p:cNvSpPr>
            <a:spLocks noGrp="1" noChangeArrowheads="1"/>
          </p:cNvSpPr>
          <p:nvPr>
            <p:ph type="sldNum" idx="11"/>
          </p:nvPr>
        </p:nvSpPr>
        <p:spPr>
          <a:ln/>
        </p:spPr>
        <p:txBody>
          <a:bodyPr/>
          <a:lstStyle>
            <a:lvl1pPr>
              <a:defRPr/>
            </a:lvl1pPr>
          </a:lstStyle>
          <a:p>
            <a:pPr>
              <a:defRPr/>
            </a:pPr>
            <a:fld id="{94C8D5A9-CB3D-47E3-B732-601D0304321B}" type="slidenum">
              <a:rPr lang="it-IT"/>
              <a:pPr>
                <a:defRPr/>
              </a:pPr>
              <a:t>‹N›</a:t>
            </a:fld>
            <a:endParaRPr lang="it-IT"/>
          </a:p>
        </p:txBody>
      </p:sp>
    </p:spTree>
    <p:extLst>
      <p:ext uri="{BB962C8B-B14F-4D97-AF65-F5344CB8AC3E}">
        <p14:creationId xmlns:p14="http://schemas.microsoft.com/office/powerpoint/2010/main" val="49849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r>
              <a:rPr lang="it-IT"/>
              <a:t>06/10/14</a:t>
            </a:r>
          </a:p>
        </p:txBody>
      </p:sp>
      <p:sp>
        <p:nvSpPr>
          <p:cNvPr id="3" name="Rectangle 8"/>
          <p:cNvSpPr>
            <a:spLocks noGrp="1" noChangeArrowheads="1"/>
          </p:cNvSpPr>
          <p:nvPr>
            <p:ph type="sldNum" idx="11"/>
          </p:nvPr>
        </p:nvSpPr>
        <p:spPr>
          <a:ln/>
        </p:spPr>
        <p:txBody>
          <a:bodyPr/>
          <a:lstStyle>
            <a:lvl1pPr>
              <a:defRPr/>
            </a:lvl1pPr>
          </a:lstStyle>
          <a:p>
            <a:pPr>
              <a:defRPr/>
            </a:pPr>
            <a:fld id="{A98E77F2-04FC-4F56-BD80-3FB2197A7A68}" type="slidenum">
              <a:rPr lang="it-IT"/>
              <a:pPr>
                <a:defRPr/>
              </a:pPr>
              <a:t>‹N›</a:t>
            </a:fld>
            <a:endParaRPr lang="it-IT"/>
          </a:p>
        </p:txBody>
      </p:sp>
    </p:spTree>
    <p:extLst>
      <p:ext uri="{BB962C8B-B14F-4D97-AF65-F5344CB8AC3E}">
        <p14:creationId xmlns:p14="http://schemas.microsoft.com/office/powerpoint/2010/main" val="5483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idx="10"/>
          </p:nvPr>
        </p:nvSpPr>
        <p:spPr>
          <a:ln/>
        </p:spPr>
        <p:txBody>
          <a:bodyPr/>
          <a:lstStyle>
            <a:lvl1pPr>
              <a:defRPr/>
            </a:lvl1pPr>
          </a:lstStyle>
          <a:p>
            <a:pPr>
              <a:defRPr/>
            </a:pPr>
            <a:r>
              <a:rPr lang="it-IT"/>
              <a:t>06/10/14</a:t>
            </a:r>
          </a:p>
        </p:txBody>
      </p:sp>
      <p:sp>
        <p:nvSpPr>
          <p:cNvPr id="6" name="Rectangle 8"/>
          <p:cNvSpPr>
            <a:spLocks noGrp="1" noChangeArrowheads="1"/>
          </p:cNvSpPr>
          <p:nvPr>
            <p:ph type="sldNum" idx="11"/>
          </p:nvPr>
        </p:nvSpPr>
        <p:spPr>
          <a:ln/>
        </p:spPr>
        <p:txBody>
          <a:bodyPr/>
          <a:lstStyle>
            <a:lvl1pPr>
              <a:defRPr/>
            </a:lvl1pPr>
          </a:lstStyle>
          <a:p>
            <a:pPr>
              <a:defRPr/>
            </a:pPr>
            <a:fld id="{EA0AD9E7-4BE6-45E5-9ECB-1D36CFF9B044}" type="slidenum">
              <a:rPr lang="it-IT"/>
              <a:pPr>
                <a:defRPr/>
              </a:pPr>
              <a:t>‹N›</a:t>
            </a:fld>
            <a:endParaRPr lang="it-IT"/>
          </a:p>
        </p:txBody>
      </p:sp>
    </p:spTree>
    <p:extLst>
      <p:ext uri="{BB962C8B-B14F-4D97-AF65-F5344CB8AC3E}">
        <p14:creationId xmlns:p14="http://schemas.microsoft.com/office/powerpoint/2010/main" val="386651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idx="10"/>
          </p:nvPr>
        </p:nvSpPr>
        <p:spPr>
          <a:ln/>
        </p:spPr>
        <p:txBody>
          <a:bodyPr/>
          <a:lstStyle>
            <a:lvl1pPr>
              <a:defRPr/>
            </a:lvl1pPr>
          </a:lstStyle>
          <a:p>
            <a:pPr>
              <a:defRPr/>
            </a:pPr>
            <a:r>
              <a:rPr lang="it-IT"/>
              <a:t>06/10/14</a:t>
            </a:r>
          </a:p>
        </p:txBody>
      </p:sp>
      <p:sp>
        <p:nvSpPr>
          <p:cNvPr id="5" name="Rectangle 6"/>
          <p:cNvSpPr>
            <a:spLocks noGrp="1" noChangeArrowheads="1"/>
          </p:cNvSpPr>
          <p:nvPr>
            <p:ph type="sldNum" idx="11"/>
          </p:nvPr>
        </p:nvSpPr>
        <p:spPr>
          <a:ln/>
        </p:spPr>
        <p:txBody>
          <a:bodyPr/>
          <a:lstStyle>
            <a:lvl1pPr>
              <a:defRPr/>
            </a:lvl1pPr>
          </a:lstStyle>
          <a:p>
            <a:pPr>
              <a:defRPr/>
            </a:pPr>
            <a:fld id="{E57C019C-D795-45B8-8881-67691C8AB8E6}" type="slidenum">
              <a:rPr lang="it-IT"/>
              <a:pPr>
                <a:defRPr/>
              </a:pPr>
              <a:t>‹N›</a:t>
            </a:fld>
            <a:endParaRPr lang="it-IT"/>
          </a:p>
        </p:txBody>
      </p:sp>
    </p:spTree>
    <p:extLst>
      <p:ext uri="{BB962C8B-B14F-4D97-AF65-F5344CB8AC3E}">
        <p14:creationId xmlns:p14="http://schemas.microsoft.com/office/powerpoint/2010/main" val="1750472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idx="10"/>
          </p:nvPr>
        </p:nvSpPr>
        <p:spPr>
          <a:ln/>
        </p:spPr>
        <p:txBody>
          <a:bodyPr/>
          <a:lstStyle>
            <a:lvl1pPr>
              <a:defRPr/>
            </a:lvl1pPr>
          </a:lstStyle>
          <a:p>
            <a:pPr>
              <a:defRPr/>
            </a:pPr>
            <a:r>
              <a:rPr lang="it-IT"/>
              <a:t>06/10/14</a:t>
            </a:r>
          </a:p>
        </p:txBody>
      </p:sp>
      <p:sp>
        <p:nvSpPr>
          <p:cNvPr id="6" name="Rectangle 8"/>
          <p:cNvSpPr>
            <a:spLocks noGrp="1" noChangeArrowheads="1"/>
          </p:cNvSpPr>
          <p:nvPr>
            <p:ph type="sldNum" idx="11"/>
          </p:nvPr>
        </p:nvSpPr>
        <p:spPr>
          <a:ln/>
        </p:spPr>
        <p:txBody>
          <a:bodyPr/>
          <a:lstStyle>
            <a:lvl1pPr>
              <a:defRPr/>
            </a:lvl1pPr>
          </a:lstStyle>
          <a:p>
            <a:pPr>
              <a:defRPr/>
            </a:pPr>
            <a:fld id="{7BCAB381-9ADF-477F-9B7D-B3D5E34502E2}" type="slidenum">
              <a:rPr lang="it-IT"/>
              <a:pPr>
                <a:defRPr/>
              </a:pPr>
              <a:t>‹N›</a:t>
            </a:fld>
            <a:endParaRPr lang="it-IT"/>
          </a:p>
        </p:txBody>
      </p:sp>
    </p:spTree>
    <p:extLst>
      <p:ext uri="{BB962C8B-B14F-4D97-AF65-F5344CB8AC3E}">
        <p14:creationId xmlns:p14="http://schemas.microsoft.com/office/powerpoint/2010/main" val="157976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idx="10"/>
          </p:nvPr>
        </p:nvSpPr>
        <p:spPr>
          <a:ln/>
        </p:spPr>
        <p:txBody>
          <a:bodyPr/>
          <a:lstStyle>
            <a:lvl1pPr>
              <a:defRPr/>
            </a:lvl1pPr>
          </a:lstStyle>
          <a:p>
            <a:pPr>
              <a:defRPr/>
            </a:pPr>
            <a:r>
              <a:rPr lang="it-IT"/>
              <a:t>06/10/14</a:t>
            </a:r>
          </a:p>
        </p:txBody>
      </p:sp>
      <p:sp>
        <p:nvSpPr>
          <p:cNvPr id="5" name="Rectangle 8"/>
          <p:cNvSpPr>
            <a:spLocks noGrp="1" noChangeArrowheads="1"/>
          </p:cNvSpPr>
          <p:nvPr>
            <p:ph type="sldNum" idx="11"/>
          </p:nvPr>
        </p:nvSpPr>
        <p:spPr>
          <a:ln/>
        </p:spPr>
        <p:txBody>
          <a:bodyPr/>
          <a:lstStyle>
            <a:lvl1pPr>
              <a:defRPr/>
            </a:lvl1pPr>
          </a:lstStyle>
          <a:p>
            <a:pPr>
              <a:defRPr/>
            </a:pPr>
            <a:fld id="{A21B0F23-3ED4-483E-9CD8-73F7DC53DFE6}" type="slidenum">
              <a:rPr lang="it-IT"/>
              <a:pPr>
                <a:defRPr/>
              </a:pPr>
              <a:t>‹N›</a:t>
            </a:fld>
            <a:endParaRPr lang="it-IT"/>
          </a:p>
        </p:txBody>
      </p:sp>
    </p:spTree>
    <p:extLst>
      <p:ext uri="{BB962C8B-B14F-4D97-AF65-F5344CB8AC3E}">
        <p14:creationId xmlns:p14="http://schemas.microsoft.com/office/powerpoint/2010/main" val="115452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274638"/>
            <a:ext cx="2052637" cy="58356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08688" cy="58356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idx="10"/>
          </p:nvPr>
        </p:nvSpPr>
        <p:spPr>
          <a:ln/>
        </p:spPr>
        <p:txBody>
          <a:bodyPr/>
          <a:lstStyle>
            <a:lvl1pPr>
              <a:defRPr/>
            </a:lvl1pPr>
          </a:lstStyle>
          <a:p>
            <a:pPr>
              <a:defRPr/>
            </a:pPr>
            <a:r>
              <a:rPr lang="it-IT"/>
              <a:t>06/10/14</a:t>
            </a:r>
          </a:p>
        </p:txBody>
      </p:sp>
      <p:sp>
        <p:nvSpPr>
          <p:cNvPr id="5" name="Rectangle 8"/>
          <p:cNvSpPr>
            <a:spLocks noGrp="1" noChangeArrowheads="1"/>
          </p:cNvSpPr>
          <p:nvPr>
            <p:ph type="sldNum" idx="11"/>
          </p:nvPr>
        </p:nvSpPr>
        <p:spPr>
          <a:ln/>
        </p:spPr>
        <p:txBody>
          <a:bodyPr/>
          <a:lstStyle>
            <a:lvl1pPr>
              <a:defRPr/>
            </a:lvl1pPr>
          </a:lstStyle>
          <a:p>
            <a:pPr>
              <a:defRPr/>
            </a:pPr>
            <a:fld id="{4F436F17-F8E1-4504-AF3D-3CC6A183A148}" type="slidenum">
              <a:rPr lang="it-IT"/>
              <a:pPr>
                <a:defRPr/>
              </a:pPr>
              <a:t>‹N›</a:t>
            </a:fld>
            <a:endParaRPr lang="it-IT"/>
          </a:p>
        </p:txBody>
      </p:sp>
    </p:spTree>
    <p:extLst>
      <p:ext uri="{BB962C8B-B14F-4D97-AF65-F5344CB8AC3E}">
        <p14:creationId xmlns:p14="http://schemas.microsoft.com/office/powerpoint/2010/main" val="3100007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dt" idx="10"/>
          </p:nvPr>
        </p:nvSpPr>
        <p:spPr>
          <a:ln/>
        </p:spPr>
        <p:txBody>
          <a:bodyPr/>
          <a:lstStyle>
            <a:lvl1pPr>
              <a:defRPr/>
            </a:lvl1pPr>
          </a:lstStyle>
          <a:p>
            <a:pPr>
              <a:defRPr/>
            </a:pPr>
            <a:r>
              <a:rPr lang="it-IT"/>
              <a:t>06/10/14</a:t>
            </a:r>
          </a:p>
        </p:txBody>
      </p:sp>
      <p:sp>
        <p:nvSpPr>
          <p:cNvPr id="5" name="Rectangle 7"/>
          <p:cNvSpPr>
            <a:spLocks noGrp="1" noChangeArrowheads="1"/>
          </p:cNvSpPr>
          <p:nvPr>
            <p:ph type="sldNum" idx="11"/>
          </p:nvPr>
        </p:nvSpPr>
        <p:spPr>
          <a:ln/>
        </p:spPr>
        <p:txBody>
          <a:bodyPr/>
          <a:lstStyle>
            <a:lvl1pPr>
              <a:defRPr/>
            </a:lvl1pPr>
          </a:lstStyle>
          <a:p>
            <a:pPr>
              <a:defRPr/>
            </a:pPr>
            <a:fld id="{B6D80452-DE6F-4CDB-B7DB-2727A264028D}" type="slidenum">
              <a:rPr lang="it-IT"/>
              <a:pPr>
                <a:defRPr/>
              </a:pPr>
              <a:t>‹N›</a:t>
            </a:fld>
            <a:endParaRPr lang="it-IT"/>
          </a:p>
        </p:txBody>
      </p:sp>
    </p:spTree>
    <p:extLst>
      <p:ext uri="{BB962C8B-B14F-4D97-AF65-F5344CB8AC3E}">
        <p14:creationId xmlns:p14="http://schemas.microsoft.com/office/powerpoint/2010/main" val="1177654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idx="10"/>
          </p:nvPr>
        </p:nvSpPr>
        <p:spPr>
          <a:ln/>
        </p:spPr>
        <p:txBody>
          <a:bodyPr/>
          <a:lstStyle>
            <a:lvl1pPr>
              <a:defRPr/>
            </a:lvl1pPr>
          </a:lstStyle>
          <a:p>
            <a:pPr>
              <a:defRPr/>
            </a:pPr>
            <a:r>
              <a:rPr lang="it-IT"/>
              <a:t>06/10/14</a:t>
            </a:r>
          </a:p>
        </p:txBody>
      </p:sp>
      <p:sp>
        <p:nvSpPr>
          <p:cNvPr id="5" name="Rectangle 7"/>
          <p:cNvSpPr>
            <a:spLocks noGrp="1" noChangeArrowheads="1"/>
          </p:cNvSpPr>
          <p:nvPr>
            <p:ph type="sldNum" idx="11"/>
          </p:nvPr>
        </p:nvSpPr>
        <p:spPr>
          <a:ln/>
        </p:spPr>
        <p:txBody>
          <a:bodyPr/>
          <a:lstStyle>
            <a:lvl1pPr>
              <a:defRPr/>
            </a:lvl1pPr>
          </a:lstStyle>
          <a:p>
            <a:pPr>
              <a:defRPr/>
            </a:pPr>
            <a:fld id="{EA3FC13C-F5FB-47C7-BADE-E7DC2E5702C8}" type="slidenum">
              <a:rPr lang="it-IT"/>
              <a:pPr>
                <a:defRPr/>
              </a:pPr>
              <a:t>‹N›</a:t>
            </a:fld>
            <a:endParaRPr lang="it-IT"/>
          </a:p>
        </p:txBody>
      </p:sp>
    </p:spTree>
    <p:extLst>
      <p:ext uri="{BB962C8B-B14F-4D97-AF65-F5344CB8AC3E}">
        <p14:creationId xmlns:p14="http://schemas.microsoft.com/office/powerpoint/2010/main" val="106022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dt" idx="10"/>
          </p:nvPr>
        </p:nvSpPr>
        <p:spPr>
          <a:ln/>
        </p:spPr>
        <p:txBody>
          <a:bodyPr/>
          <a:lstStyle>
            <a:lvl1pPr>
              <a:defRPr/>
            </a:lvl1pPr>
          </a:lstStyle>
          <a:p>
            <a:pPr>
              <a:defRPr/>
            </a:pPr>
            <a:r>
              <a:rPr lang="it-IT"/>
              <a:t>06/10/14</a:t>
            </a:r>
          </a:p>
        </p:txBody>
      </p:sp>
      <p:sp>
        <p:nvSpPr>
          <p:cNvPr id="5" name="Rectangle 7"/>
          <p:cNvSpPr>
            <a:spLocks noGrp="1" noChangeArrowheads="1"/>
          </p:cNvSpPr>
          <p:nvPr>
            <p:ph type="sldNum" idx="11"/>
          </p:nvPr>
        </p:nvSpPr>
        <p:spPr>
          <a:ln/>
        </p:spPr>
        <p:txBody>
          <a:bodyPr/>
          <a:lstStyle>
            <a:lvl1pPr>
              <a:defRPr/>
            </a:lvl1pPr>
          </a:lstStyle>
          <a:p>
            <a:pPr>
              <a:defRPr/>
            </a:pPr>
            <a:fld id="{875B2A16-6E75-42BE-A262-543A0B6F47B4}" type="slidenum">
              <a:rPr lang="it-IT"/>
              <a:pPr>
                <a:defRPr/>
              </a:pPr>
              <a:t>‹N›</a:t>
            </a:fld>
            <a:endParaRPr lang="it-IT"/>
          </a:p>
        </p:txBody>
      </p:sp>
    </p:spTree>
    <p:extLst>
      <p:ext uri="{BB962C8B-B14F-4D97-AF65-F5344CB8AC3E}">
        <p14:creationId xmlns:p14="http://schemas.microsoft.com/office/powerpoint/2010/main" val="86638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0663"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0263" y="1604963"/>
            <a:ext cx="4030662"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idx="10"/>
          </p:nvPr>
        </p:nvSpPr>
        <p:spPr>
          <a:ln/>
        </p:spPr>
        <p:txBody>
          <a:bodyPr/>
          <a:lstStyle>
            <a:lvl1pPr>
              <a:defRPr/>
            </a:lvl1pPr>
          </a:lstStyle>
          <a:p>
            <a:pPr>
              <a:defRPr/>
            </a:pPr>
            <a:r>
              <a:rPr lang="it-IT"/>
              <a:t>06/10/14</a:t>
            </a:r>
          </a:p>
        </p:txBody>
      </p:sp>
      <p:sp>
        <p:nvSpPr>
          <p:cNvPr id="6" name="Rectangle 7"/>
          <p:cNvSpPr>
            <a:spLocks noGrp="1" noChangeArrowheads="1"/>
          </p:cNvSpPr>
          <p:nvPr>
            <p:ph type="sldNum" idx="11"/>
          </p:nvPr>
        </p:nvSpPr>
        <p:spPr>
          <a:ln/>
        </p:spPr>
        <p:txBody>
          <a:bodyPr/>
          <a:lstStyle>
            <a:lvl1pPr>
              <a:defRPr/>
            </a:lvl1pPr>
          </a:lstStyle>
          <a:p>
            <a:pPr>
              <a:defRPr/>
            </a:pPr>
            <a:fld id="{77426FE3-7F1D-4678-9400-6CD36E1BEAE7}" type="slidenum">
              <a:rPr lang="it-IT"/>
              <a:pPr>
                <a:defRPr/>
              </a:pPr>
              <a:t>‹N›</a:t>
            </a:fld>
            <a:endParaRPr lang="it-IT"/>
          </a:p>
        </p:txBody>
      </p:sp>
    </p:spTree>
    <p:extLst>
      <p:ext uri="{BB962C8B-B14F-4D97-AF65-F5344CB8AC3E}">
        <p14:creationId xmlns:p14="http://schemas.microsoft.com/office/powerpoint/2010/main" val="563249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idx="10"/>
          </p:nvPr>
        </p:nvSpPr>
        <p:spPr>
          <a:ln/>
        </p:spPr>
        <p:txBody>
          <a:bodyPr/>
          <a:lstStyle>
            <a:lvl1pPr>
              <a:defRPr/>
            </a:lvl1pPr>
          </a:lstStyle>
          <a:p>
            <a:pPr>
              <a:defRPr/>
            </a:pPr>
            <a:r>
              <a:rPr lang="it-IT"/>
              <a:t>06/10/14</a:t>
            </a:r>
          </a:p>
        </p:txBody>
      </p:sp>
      <p:sp>
        <p:nvSpPr>
          <p:cNvPr id="8" name="Rectangle 7"/>
          <p:cNvSpPr>
            <a:spLocks noGrp="1" noChangeArrowheads="1"/>
          </p:cNvSpPr>
          <p:nvPr>
            <p:ph type="sldNum" idx="11"/>
          </p:nvPr>
        </p:nvSpPr>
        <p:spPr>
          <a:ln/>
        </p:spPr>
        <p:txBody>
          <a:bodyPr/>
          <a:lstStyle>
            <a:lvl1pPr>
              <a:defRPr/>
            </a:lvl1pPr>
          </a:lstStyle>
          <a:p>
            <a:pPr>
              <a:defRPr/>
            </a:pPr>
            <a:fld id="{C3C855DB-0315-4D84-BCD8-FC5AE17CC8B5}" type="slidenum">
              <a:rPr lang="it-IT"/>
              <a:pPr>
                <a:defRPr/>
              </a:pPr>
              <a:t>‹N›</a:t>
            </a:fld>
            <a:endParaRPr lang="it-IT"/>
          </a:p>
        </p:txBody>
      </p:sp>
    </p:spTree>
    <p:extLst>
      <p:ext uri="{BB962C8B-B14F-4D97-AF65-F5344CB8AC3E}">
        <p14:creationId xmlns:p14="http://schemas.microsoft.com/office/powerpoint/2010/main" val="1736033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idx="10"/>
          </p:nvPr>
        </p:nvSpPr>
        <p:spPr>
          <a:ln/>
        </p:spPr>
        <p:txBody>
          <a:bodyPr/>
          <a:lstStyle>
            <a:lvl1pPr>
              <a:defRPr/>
            </a:lvl1pPr>
          </a:lstStyle>
          <a:p>
            <a:pPr>
              <a:defRPr/>
            </a:pPr>
            <a:r>
              <a:rPr lang="it-IT"/>
              <a:t>06/10/14</a:t>
            </a:r>
          </a:p>
        </p:txBody>
      </p:sp>
      <p:sp>
        <p:nvSpPr>
          <p:cNvPr id="4" name="Rectangle 7"/>
          <p:cNvSpPr>
            <a:spLocks noGrp="1" noChangeArrowheads="1"/>
          </p:cNvSpPr>
          <p:nvPr>
            <p:ph type="sldNum" idx="11"/>
          </p:nvPr>
        </p:nvSpPr>
        <p:spPr>
          <a:ln/>
        </p:spPr>
        <p:txBody>
          <a:bodyPr/>
          <a:lstStyle>
            <a:lvl1pPr>
              <a:defRPr/>
            </a:lvl1pPr>
          </a:lstStyle>
          <a:p>
            <a:pPr>
              <a:defRPr/>
            </a:pPr>
            <a:fld id="{B600E749-169E-46CA-A68D-CFE429778E88}" type="slidenum">
              <a:rPr lang="it-IT"/>
              <a:pPr>
                <a:defRPr/>
              </a:pPr>
              <a:t>‹N›</a:t>
            </a:fld>
            <a:endParaRPr lang="it-IT"/>
          </a:p>
        </p:txBody>
      </p:sp>
    </p:spTree>
    <p:extLst>
      <p:ext uri="{BB962C8B-B14F-4D97-AF65-F5344CB8AC3E}">
        <p14:creationId xmlns:p14="http://schemas.microsoft.com/office/powerpoint/2010/main" val="2283658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it-IT"/>
              <a:t>06/10/14</a:t>
            </a:r>
          </a:p>
        </p:txBody>
      </p:sp>
      <p:sp>
        <p:nvSpPr>
          <p:cNvPr id="3" name="Rectangle 7"/>
          <p:cNvSpPr>
            <a:spLocks noGrp="1" noChangeArrowheads="1"/>
          </p:cNvSpPr>
          <p:nvPr>
            <p:ph type="sldNum" idx="11"/>
          </p:nvPr>
        </p:nvSpPr>
        <p:spPr>
          <a:ln/>
        </p:spPr>
        <p:txBody>
          <a:bodyPr/>
          <a:lstStyle>
            <a:lvl1pPr>
              <a:defRPr/>
            </a:lvl1pPr>
          </a:lstStyle>
          <a:p>
            <a:pPr>
              <a:defRPr/>
            </a:pPr>
            <a:fld id="{2B1E56A4-BFA9-4420-8ADD-AC16F9171E3D}" type="slidenum">
              <a:rPr lang="it-IT"/>
              <a:pPr>
                <a:defRPr/>
              </a:pPr>
              <a:t>‹N›</a:t>
            </a:fld>
            <a:endParaRPr lang="it-IT"/>
          </a:p>
        </p:txBody>
      </p:sp>
    </p:spTree>
    <p:extLst>
      <p:ext uri="{BB962C8B-B14F-4D97-AF65-F5344CB8AC3E}">
        <p14:creationId xmlns:p14="http://schemas.microsoft.com/office/powerpoint/2010/main" val="192314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idx="10"/>
          </p:nvPr>
        </p:nvSpPr>
        <p:spPr>
          <a:ln/>
        </p:spPr>
        <p:txBody>
          <a:bodyPr/>
          <a:lstStyle>
            <a:lvl1pPr>
              <a:defRPr/>
            </a:lvl1pPr>
          </a:lstStyle>
          <a:p>
            <a:pPr>
              <a:defRPr/>
            </a:pPr>
            <a:r>
              <a:rPr lang="it-IT"/>
              <a:t>06/10/14</a:t>
            </a:r>
          </a:p>
        </p:txBody>
      </p:sp>
      <p:sp>
        <p:nvSpPr>
          <p:cNvPr id="5" name="Rectangle 6"/>
          <p:cNvSpPr>
            <a:spLocks noGrp="1" noChangeArrowheads="1"/>
          </p:cNvSpPr>
          <p:nvPr>
            <p:ph type="sldNum" idx="11"/>
          </p:nvPr>
        </p:nvSpPr>
        <p:spPr>
          <a:ln/>
        </p:spPr>
        <p:txBody>
          <a:bodyPr/>
          <a:lstStyle>
            <a:lvl1pPr>
              <a:defRPr/>
            </a:lvl1pPr>
          </a:lstStyle>
          <a:p>
            <a:pPr>
              <a:defRPr/>
            </a:pPr>
            <a:fld id="{82E7A40D-2ED8-4FCD-B2E1-2AAA9672810D}" type="slidenum">
              <a:rPr lang="it-IT"/>
              <a:pPr>
                <a:defRPr/>
              </a:pPr>
              <a:t>‹N›</a:t>
            </a:fld>
            <a:endParaRPr lang="it-IT"/>
          </a:p>
        </p:txBody>
      </p:sp>
    </p:spTree>
    <p:extLst>
      <p:ext uri="{BB962C8B-B14F-4D97-AF65-F5344CB8AC3E}">
        <p14:creationId xmlns:p14="http://schemas.microsoft.com/office/powerpoint/2010/main" val="257299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idx="10"/>
          </p:nvPr>
        </p:nvSpPr>
        <p:spPr>
          <a:ln/>
        </p:spPr>
        <p:txBody>
          <a:bodyPr/>
          <a:lstStyle>
            <a:lvl1pPr>
              <a:defRPr/>
            </a:lvl1pPr>
          </a:lstStyle>
          <a:p>
            <a:pPr>
              <a:defRPr/>
            </a:pPr>
            <a:r>
              <a:rPr lang="it-IT"/>
              <a:t>06/10/14</a:t>
            </a:r>
          </a:p>
        </p:txBody>
      </p:sp>
      <p:sp>
        <p:nvSpPr>
          <p:cNvPr id="6" name="Rectangle 7"/>
          <p:cNvSpPr>
            <a:spLocks noGrp="1" noChangeArrowheads="1"/>
          </p:cNvSpPr>
          <p:nvPr>
            <p:ph type="sldNum" idx="11"/>
          </p:nvPr>
        </p:nvSpPr>
        <p:spPr>
          <a:ln/>
        </p:spPr>
        <p:txBody>
          <a:bodyPr/>
          <a:lstStyle>
            <a:lvl1pPr>
              <a:defRPr/>
            </a:lvl1pPr>
          </a:lstStyle>
          <a:p>
            <a:pPr>
              <a:defRPr/>
            </a:pPr>
            <a:fld id="{383B9AC3-C206-487E-B89A-BEE771548BD4}" type="slidenum">
              <a:rPr lang="it-IT"/>
              <a:pPr>
                <a:defRPr/>
              </a:pPr>
              <a:t>‹N›</a:t>
            </a:fld>
            <a:endParaRPr lang="it-IT"/>
          </a:p>
        </p:txBody>
      </p:sp>
    </p:spTree>
    <p:extLst>
      <p:ext uri="{BB962C8B-B14F-4D97-AF65-F5344CB8AC3E}">
        <p14:creationId xmlns:p14="http://schemas.microsoft.com/office/powerpoint/2010/main" val="419388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idx="10"/>
          </p:nvPr>
        </p:nvSpPr>
        <p:spPr>
          <a:ln/>
        </p:spPr>
        <p:txBody>
          <a:bodyPr/>
          <a:lstStyle>
            <a:lvl1pPr>
              <a:defRPr/>
            </a:lvl1pPr>
          </a:lstStyle>
          <a:p>
            <a:pPr>
              <a:defRPr/>
            </a:pPr>
            <a:r>
              <a:rPr lang="it-IT"/>
              <a:t>06/10/14</a:t>
            </a:r>
          </a:p>
        </p:txBody>
      </p:sp>
      <p:sp>
        <p:nvSpPr>
          <p:cNvPr id="6" name="Rectangle 7"/>
          <p:cNvSpPr>
            <a:spLocks noGrp="1" noChangeArrowheads="1"/>
          </p:cNvSpPr>
          <p:nvPr>
            <p:ph type="sldNum" idx="11"/>
          </p:nvPr>
        </p:nvSpPr>
        <p:spPr>
          <a:ln/>
        </p:spPr>
        <p:txBody>
          <a:bodyPr/>
          <a:lstStyle>
            <a:lvl1pPr>
              <a:defRPr/>
            </a:lvl1pPr>
          </a:lstStyle>
          <a:p>
            <a:pPr>
              <a:defRPr/>
            </a:pPr>
            <a:fld id="{4709B634-7D34-4D03-B1B0-9F0A5A060762}" type="slidenum">
              <a:rPr lang="it-IT"/>
              <a:pPr>
                <a:defRPr/>
              </a:pPr>
              <a:t>‹N›</a:t>
            </a:fld>
            <a:endParaRPr lang="it-IT"/>
          </a:p>
        </p:txBody>
      </p:sp>
    </p:spTree>
    <p:extLst>
      <p:ext uri="{BB962C8B-B14F-4D97-AF65-F5344CB8AC3E}">
        <p14:creationId xmlns:p14="http://schemas.microsoft.com/office/powerpoint/2010/main" val="2500717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idx="10"/>
          </p:nvPr>
        </p:nvSpPr>
        <p:spPr>
          <a:ln/>
        </p:spPr>
        <p:txBody>
          <a:bodyPr/>
          <a:lstStyle>
            <a:lvl1pPr>
              <a:defRPr/>
            </a:lvl1pPr>
          </a:lstStyle>
          <a:p>
            <a:pPr>
              <a:defRPr/>
            </a:pPr>
            <a:r>
              <a:rPr lang="it-IT"/>
              <a:t>06/10/14</a:t>
            </a:r>
          </a:p>
        </p:txBody>
      </p:sp>
      <p:sp>
        <p:nvSpPr>
          <p:cNvPr id="5" name="Rectangle 7"/>
          <p:cNvSpPr>
            <a:spLocks noGrp="1" noChangeArrowheads="1"/>
          </p:cNvSpPr>
          <p:nvPr>
            <p:ph type="sldNum" idx="11"/>
          </p:nvPr>
        </p:nvSpPr>
        <p:spPr>
          <a:ln/>
        </p:spPr>
        <p:txBody>
          <a:bodyPr/>
          <a:lstStyle>
            <a:lvl1pPr>
              <a:defRPr/>
            </a:lvl1pPr>
          </a:lstStyle>
          <a:p>
            <a:pPr>
              <a:defRPr/>
            </a:pPr>
            <a:fld id="{5D652D32-6159-4A71-AE2B-47F6572A58D9}" type="slidenum">
              <a:rPr lang="it-IT"/>
              <a:pPr>
                <a:defRPr/>
              </a:pPr>
              <a:t>‹N›</a:t>
            </a:fld>
            <a:endParaRPr lang="it-IT"/>
          </a:p>
        </p:txBody>
      </p:sp>
    </p:spTree>
    <p:extLst>
      <p:ext uri="{BB962C8B-B14F-4D97-AF65-F5344CB8AC3E}">
        <p14:creationId xmlns:p14="http://schemas.microsoft.com/office/powerpoint/2010/main" val="2785527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274638"/>
            <a:ext cx="2052637" cy="58404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08688" cy="58404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idx="10"/>
          </p:nvPr>
        </p:nvSpPr>
        <p:spPr>
          <a:ln/>
        </p:spPr>
        <p:txBody>
          <a:bodyPr/>
          <a:lstStyle>
            <a:lvl1pPr>
              <a:defRPr/>
            </a:lvl1pPr>
          </a:lstStyle>
          <a:p>
            <a:pPr>
              <a:defRPr/>
            </a:pPr>
            <a:r>
              <a:rPr lang="it-IT"/>
              <a:t>06/10/14</a:t>
            </a:r>
          </a:p>
        </p:txBody>
      </p:sp>
      <p:sp>
        <p:nvSpPr>
          <p:cNvPr id="5" name="Rectangle 7"/>
          <p:cNvSpPr>
            <a:spLocks noGrp="1" noChangeArrowheads="1"/>
          </p:cNvSpPr>
          <p:nvPr>
            <p:ph type="sldNum" idx="11"/>
          </p:nvPr>
        </p:nvSpPr>
        <p:spPr>
          <a:ln/>
        </p:spPr>
        <p:txBody>
          <a:bodyPr/>
          <a:lstStyle>
            <a:lvl1pPr>
              <a:defRPr/>
            </a:lvl1pPr>
          </a:lstStyle>
          <a:p>
            <a:pPr>
              <a:defRPr/>
            </a:pPr>
            <a:fld id="{2EAF8919-1C10-47D1-94BB-9979F487F801}" type="slidenum">
              <a:rPr lang="it-IT"/>
              <a:pPr>
                <a:defRPr/>
              </a:pPr>
              <a:t>‹N›</a:t>
            </a:fld>
            <a:endParaRPr lang="it-IT"/>
          </a:p>
        </p:txBody>
      </p:sp>
    </p:spTree>
    <p:extLst>
      <p:ext uri="{BB962C8B-B14F-4D97-AF65-F5344CB8AC3E}">
        <p14:creationId xmlns:p14="http://schemas.microsoft.com/office/powerpoint/2010/main" val="79587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0663"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0263" y="1604963"/>
            <a:ext cx="4030662"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idx="10"/>
          </p:nvPr>
        </p:nvSpPr>
        <p:spPr>
          <a:ln/>
        </p:spPr>
        <p:txBody>
          <a:bodyPr/>
          <a:lstStyle>
            <a:lvl1pPr>
              <a:defRPr/>
            </a:lvl1pPr>
          </a:lstStyle>
          <a:p>
            <a:pPr>
              <a:defRPr/>
            </a:pPr>
            <a:r>
              <a:rPr lang="it-IT"/>
              <a:t>06/10/14</a:t>
            </a:r>
          </a:p>
        </p:txBody>
      </p:sp>
      <p:sp>
        <p:nvSpPr>
          <p:cNvPr id="6" name="Rectangle 6"/>
          <p:cNvSpPr>
            <a:spLocks noGrp="1" noChangeArrowheads="1"/>
          </p:cNvSpPr>
          <p:nvPr>
            <p:ph type="sldNum" idx="11"/>
          </p:nvPr>
        </p:nvSpPr>
        <p:spPr>
          <a:ln/>
        </p:spPr>
        <p:txBody>
          <a:bodyPr/>
          <a:lstStyle>
            <a:lvl1pPr>
              <a:defRPr/>
            </a:lvl1pPr>
          </a:lstStyle>
          <a:p>
            <a:pPr>
              <a:defRPr/>
            </a:pPr>
            <a:fld id="{D9D93B51-8C55-412D-AA58-F839D49837E6}" type="slidenum">
              <a:rPr lang="it-IT"/>
              <a:pPr>
                <a:defRPr/>
              </a:pPr>
              <a:t>‹N›</a:t>
            </a:fld>
            <a:endParaRPr lang="it-IT"/>
          </a:p>
        </p:txBody>
      </p:sp>
    </p:spTree>
    <p:extLst>
      <p:ext uri="{BB962C8B-B14F-4D97-AF65-F5344CB8AC3E}">
        <p14:creationId xmlns:p14="http://schemas.microsoft.com/office/powerpoint/2010/main" val="15794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idx="10"/>
          </p:nvPr>
        </p:nvSpPr>
        <p:spPr>
          <a:ln/>
        </p:spPr>
        <p:txBody>
          <a:bodyPr/>
          <a:lstStyle>
            <a:lvl1pPr>
              <a:defRPr/>
            </a:lvl1pPr>
          </a:lstStyle>
          <a:p>
            <a:pPr>
              <a:defRPr/>
            </a:pPr>
            <a:r>
              <a:rPr lang="it-IT"/>
              <a:t>06/10/14</a:t>
            </a:r>
          </a:p>
        </p:txBody>
      </p:sp>
      <p:sp>
        <p:nvSpPr>
          <p:cNvPr id="8" name="Rectangle 6"/>
          <p:cNvSpPr>
            <a:spLocks noGrp="1" noChangeArrowheads="1"/>
          </p:cNvSpPr>
          <p:nvPr>
            <p:ph type="sldNum" idx="11"/>
          </p:nvPr>
        </p:nvSpPr>
        <p:spPr>
          <a:ln/>
        </p:spPr>
        <p:txBody>
          <a:bodyPr/>
          <a:lstStyle>
            <a:lvl1pPr>
              <a:defRPr/>
            </a:lvl1pPr>
          </a:lstStyle>
          <a:p>
            <a:pPr>
              <a:defRPr/>
            </a:pPr>
            <a:fld id="{FD875F6A-BD66-4D34-97D5-A79CB51D25A0}" type="slidenum">
              <a:rPr lang="it-IT"/>
              <a:pPr>
                <a:defRPr/>
              </a:pPr>
              <a:t>‹N›</a:t>
            </a:fld>
            <a:endParaRPr lang="it-IT"/>
          </a:p>
        </p:txBody>
      </p:sp>
    </p:spTree>
    <p:extLst>
      <p:ext uri="{BB962C8B-B14F-4D97-AF65-F5344CB8AC3E}">
        <p14:creationId xmlns:p14="http://schemas.microsoft.com/office/powerpoint/2010/main" val="7316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idx="10"/>
          </p:nvPr>
        </p:nvSpPr>
        <p:spPr>
          <a:ln/>
        </p:spPr>
        <p:txBody>
          <a:bodyPr/>
          <a:lstStyle>
            <a:lvl1pPr>
              <a:defRPr/>
            </a:lvl1pPr>
          </a:lstStyle>
          <a:p>
            <a:pPr>
              <a:defRPr/>
            </a:pPr>
            <a:r>
              <a:rPr lang="it-IT"/>
              <a:t>06/10/14</a:t>
            </a:r>
          </a:p>
        </p:txBody>
      </p:sp>
      <p:sp>
        <p:nvSpPr>
          <p:cNvPr id="4" name="Rectangle 6"/>
          <p:cNvSpPr>
            <a:spLocks noGrp="1" noChangeArrowheads="1"/>
          </p:cNvSpPr>
          <p:nvPr>
            <p:ph type="sldNum" idx="11"/>
          </p:nvPr>
        </p:nvSpPr>
        <p:spPr>
          <a:ln/>
        </p:spPr>
        <p:txBody>
          <a:bodyPr/>
          <a:lstStyle>
            <a:lvl1pPr>
              <a:defRPr/>
            </a:lvl1pPr>
          </a:lstStyle>
          <a:p>
            <a:pPr>
              <a:defRPr/>
            </a:pPr>
            <a:fld id="{2F2815ED-08A3-4F1E-B885-AF1729191CD9}" type="slidenum">
              <a:rPr lang="it-IT"/>
              <a:pPr>
                <a:defRPr/>
              </a:pPr>
              <a:t>‹N›</a:t>
            </a:fld>
            <a:endParaRPr lang="it-IT"/>
          </a:p>
        </p:txBody>
      </p:sp>
    </p:spTree>
    <p:extLst>
      <p:ext uri="{BB962C8B-B14F-4D97-AF65-F5344CB8AC3E}">
        <p14:creationId xmlns:p14="http://schemas.microsoft.com/office/powerpoint/2010/main" val="6106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r>
              <a:rPr lang="it-IT"/>
              <a:t>06/10/14</a:t>
            </a:r>
          </a:p>
        </p:txBody>
      </p:sp>
      <p:sp>
        <p:nvSpPr>
          <p:cNvPr id="3" name="Rectangle 6"/>
          <p:cNvSpPr>
            <a:spLocks noGrp="1" noChangeArrowheads="1"/>
          </p:cNvSpPr>
          <p:nvPr>
            <p:ph type="sldNum" idx="11"/>
          </p:nvPr>
        </p:nvSpPr>
        <p:spPr>
          <a:ln/>
        </p:spPr>
        <p:txBody>
          <a:bodyPr/>
          <a:lstStyle>
            <a:lvl1pPr>
              <a:defRPr/>
            </a:lvl1pPr>
          </a:lstStyle>
          <a:p>
            <a:pPr>
              <a:defRPr/>
            </a:pPr>
            <a:fld id="{8705BE75-90DD-409C-A10D-6458C454AA30}" type="slidenum">
              <a:rPr lang="it-IT"/>
              <a:pPr>
                <a:defRPr/>
              </a:pPr>
              <a:t>‹N›</a:t>
            </a:fld>
            <a:endParaRPr lang="it-IT"/>
          </a:p>
        </p:txBody>
      </p:sp>
    </p:spTree>
    <p:extLst>
      <p:ext uri="{BB962C8B-B14F-4D97-AF65-F5344CB8AC3E}">
        <p14:creationId xmlns:p14="http://schemas.microsoft.com/office/powerpoint/2010/main" val="424792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idx="10"/>
          </p:nvPr>
        </p:nvSpPr>
        <p:spPr>
          <a:ln/>
        </p:spPr>
        <p:txBody>
          <a:bodyPr/>
          <a:lstStyle>
            <a:lvl1pPr>
              <a:defRPr/>
            </a:lvl1pPr>
          </a:lstStyle>
          <a:p>
            <a:pPr>
              <a:defRPr/>
            </a:pPr>
            <a:r>
              <a:rPr lang="it-IT"/>
              <a:t>06/10/14</a:t>
            </a:r>
          </a:p>
        </p:txBody>
      </p:sp>
      <p:sp>
        <p:nvSpPr>
          <p:cNvPr id="6" name="Rectangle 6"/>
          <p:cNvSpPr>
            <a:spLocks noGrp="1" noChangeArrowheads="1"/>
          </p:cNvSpPr>
          <p:nvPr>
            <p:ph type="sldNum" idx="11"/>
          </p:nvPr>
        </p:nvSpPr>
        <p:spPr>
          <a:ln/>
        </p:spPr>
        <p:txBody>
          <a:bodyPr/>
          <a:lstStyle>
            <a:lvl1pPr>
              <a:defRPr/>
            </a:lvl1pPr>
          </a:lstStyle>
          <a:p>
            <a:pPr>
              <a:defRPr/>
            </a:pPr>
            <a:fld id="{77A0DB5C-387D-4EEA-A179-B0942AD7FAF5}" type="slidenum">
              <a:rPr lang="it-IT"/>
              <a:pPr>
                <a:defRPr/>
              </a:pPr>
              <a:t>‹N›</a:t>
            </a:fld>
            <a:endParaRPr lang="it-IT"/>
          </a:p>
        </p:txBody>
      </p:sp>
    </p:spTree>
    <p:extLst>
      <p:ext uri="{BB962C8B-B14F-4D97-AF65-F5344CB8AC3E}">
        <p14:creationId xmlns:p14="http://schemas.microsoft.com/office/powerpoint/2010/main" val="280432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idx="10"/>
          </p:nvPr>
        </p:nvSpPr>
        <p:spPr>
          <a:ln/>
        </p:spPr>
        <p:txBody>
          <a:bodyPr/>
          <a:lstStyle>
            <a:lvl1pPr>
              <a:defRPr/>
            </a:lvl1pPr>
          </a:lstStyle>
          <a:p>
            <a:pPr>
              <a:defRPr/>
            </a:pPr>
            <a:r>
              <a:rPr lang="it-IT"/>
              <a:t>06/10/14</a:t>
            </a:r>
          </a:p>
        </p:txBody>
      </p:sp>
      <p:sp>
        <p:nvSpPr>
          <p:cNvPr id="6" name="Rectangle 6"/>
          <p:cNvSpPr>
            <a:spLocks noGrp="1" noChangeArrowheads="1"/>
          </p:cNvSpPr>
          <p:nvPr>
            <p:ph type="sldNum" idx="11"/>
          </p:nvPr>
        </p:nvSpPr>
        <p:spPr>
          <a:ln/>
        </p:spPr>
        <p:txBody>
          <a:bodyPr/>
          <a:lstStyle>
            <a:lvl1pPr>
              <a:defRPr/>
            </a:lvl1pPr>
          </a:lstStyle>
          <a:p>
            <a:pPr>
              <a:defRPr/>
            </a:pPr>
            <a:fld id="{F900A0AC-D6FB-4602-A4AE-C5BFEA8B19DC}" type="slidenum">
              <a:rPr lang="it-IT"/>
              <a:pPr>
                <a:defRPr/>
              </a:pPr>
              <a:t>‹N›</a:t>
            </a:fld>
            <a:endParaRPr lang="it-IT"/>
          </a:p>
        </p:txBody>
      </p:sp>
    </p:spTree>
    <p:extLst>
      <p:ext uri="{BB962C8B-B14F-4D97-AF65-F5344CB8AC3E}">
        <p14:creationId xmlns:p14="http://schemas.microsoft.com/office/powerpoint/2010/main" val="86905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777875" y="0"/>
            <a:ext cx="7543800" cy="381000"/>
          </a:xfrm>
          <a:prstGeom prst="rect">
            <a:avLst/>
          </a:prstGeom>
          <a:solidFill>
            <a:srgbClr val="7F142A"/>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027" name="Line 2"/>
          <p:cNvSpPr>
            <a:spLocks noChangeShapeType="1"/>
          </p:cNvSpPr>
          <p:nvPr/>
        </p:nvSpPr>
        <p:spPr bwMode="auto">
          <a:xfrm>
            <a:off x="777875" y="6070600"/>
            <a:ext cx="7543800" cy="1588"/>
          </a:xfrm>
          <a:prstGeom prst="line">
            <a:avLst/>
          </a:prstGeom>
          <a:noFill/>
          <a:ln w="25560">
            <a:solidFill>
              <a:srgbClr val="7F1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8088" y="6253163"/>
            <a:ext cx="806450" cy="33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p:cNvSpPr>
            <a:spLocks noGrp="1" noChangeArrowheads="1"/>
          </p:cNvSpPr>
          <p:nvPr>
            <p:ph type="dt"/>
          </p:nvPr>
        </p:nvSpPr>
        <p:spPr bwMode="auto">
          <a:xfrm>
            <a:off x="457200" y="6356350"/>
            <a:ext cx="21177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it-IT"/>
              <a:t>06/10/14</a:t>
            </a:r>
          </a:p>
        </p:txBody>
      </p:sp>
      <p:sp>
        <p:nvSpPr>
          <p:cNvPr id="1030" name="Text Box 5"/>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 name="Rectangle 6"/>
          <p:cNvSpPr>
            <a:spLocks noGrp="1" noChangeArrowheads="1"/>
          </p:cNvSpPr>
          <p:nvPr>
            <p:ph type="sldNum"/>
          </p:nvPr>
        </p:nvSpPr>
        <p:spPr bwMode="auto">
          <a:xfrm>
            <a:off x="6553200" y="6356350"/>
            <a:ext cx="21177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A6C4124C-C739-459B-9A7A-F7A3127635D6}" type="slidenum">
              <a:rPr lang="it-IT"/>
              <a:pPr>
                <a:defRPr/>
              </a:pPr>
              <a:t>‹N›</a:t>
            </a:fld>
            <a:endParaRPr lang="it-IT"/>
          </a:p>
        </p:txBody>
      </p:sp>
      <p:sp>
        <p:nvSpPr>
          <p:cNvPr id="1032" name="Rectangle 7"/>
          <p:cNvSpPr>
            <a:spLocks noGrp="1" noChangeArrowheads="1"/>
          </p:cNvSpPr>
          <p:nvPr>
            <p:ph type="title"/>
          </p:nvPr>
        </p:nvSpPr>
        <p:spPr bwMode="auto">
          <a:xfrm>
            <a:off x="457200" y="273050"/>
            <a:ext cx="8213725"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smtClean="0"/>
              <a:t>Fate clic per modificare il formato del testo del titolo</a:t>
            </a:r>
          </a:p>
        </p:txBody>
      </p:sp>
      <p:sp>
        <p:nvSpPr>
          <p:cNvPr id="1033" name="Rectangle 8"/>
          <p:cNvSpPr>
            <a:spLocks noGrp="1" noChangeArrowheads="1"/>
          </p:cNvSpPr>
          <p:nvPr>
            <p:ph type="body" idx="1"/>
          </p:nvPr>
        </p:nvSpPr>
        <p:spPr bwMode="auto">
          <a:xfrm>
            <a:off x="457200" y="1604963"/>
            <a:ext cx="8213725" cy="451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777875" y="0"/>
            <a:ext cx="7543800" cy="381000"/>
          </a:xfrm>
          <a:prstGeom prst="rect">
            <a:avLst/>
          </a:prstGeom>
          <a:solidFill>
            <a:srgbClr val="7F142A"/>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051" name="Line 2"/>
          <p:cNvSpPr>
            <a:spLocks noChangeShapeType="1"/>
          </p:cNvSpPr>
          <p:nvPr/>
        </p:nvSpPr>
        <p:spPr bwMode="auto">
          <a:xfrm>
            <a:off x="777875" y="6070600"/>
            <a:ext cx="7543800" cy="1588"/>
          </a:xfrm>
          <a:prstGeom prst="line">
            <a:avLst/>
          </a:prstGeom>
          <a:noFill/>
          <a:ln w="25560">
            <a:solidFill>
              <a:srgbClr val="7F1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205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8088" y="6253163"/>
            <a:ext cx="806450" cy="33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4"/>
          <p:cNvSpPr>
            <a:spLocks noGrp="1" noChangeArrowheads="1"/>
          </p:cNvSpPr>
          <p:nvPr>
            <p:ph type="title"/>
          </p:nvPr>
        </p:nvSpPr>
        <p:spPr bwMode="auto">
          <a:xfrm>
            <a:off x="457200" y="274638"/>
            <a:ext cx="821372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2054" name="Rectangle 5"/>
          <p:cNvSpPr>
            <a:spLocks noGrp="1" noChangeArrowheads="1"/>
          </p:cNvSpPr>
          <p:nvPr>
            <p:ph type="body" idx="1"/>
          </p:nvPr>
        </p:nvSpPr>
        <p:spPr bwMode="auto">
          <a:xfrm>
            <a:off x="457200" y="1600200"/>
            <a:ext cx="8213725" cy="451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 name="Rectangle 6"/>
          <p:cNvSpPr>
            <a:spLocks noGrp="1" noChangeArrowheads="1"/>
          </p:cNvSpPr>
          <p:nvPr>
            <p:ph type="dt"/>
          </p:nvPr>
        </p:nvSpPr>
        <p:spPr bwMode="auto">
          <a:xfrm>
            <a:off x="457200" y="6356350"/>
            <a:ext cx="2117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cs typeface="Arial Unicode MS" charset="0"/>
              </a:defRPr>
            </a:lvl1pPr>
          </a:lstStyle>
          <a:p>
            <a:pPr>
              <a:defRPr/>
            </a:pPr>
            <a:r>
              <a:rPr lang="it-IT"/>
              <a:t>06/10/14</a:t>
            </a:r>
          </a:p>
        </p:txBody>
      </p:sp>
      <p:sp>
        <p:nvSpPr>
          <p:cNvPr id="2056" name="Text Box 7"/>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 name="Rectangle 8"/>
          <p:cNvSpPr>
            <a:spLocks noGrp="1" noChangeArrowheads="1"/>
          </p:cNvSpPr>
          <p:nvPr>
            <p:ph type="sldNum"/>
          </p:nvPr>
        </p:nvSpPr>
        <p:spPr bwMode="auto">
          <a:xfrm>
            <a:off x="6553200" y="6356350"/>
            <a:ext cx="2117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cs typeface="Arial Unicode MS" charset="0"/>
              </a:defRPr>
            </a:lvl1pPr>
          </a:lstStyle>
          <a:p>
            <a:pPr>
              <a:defRPr/>
            </a:pPr>
            <a:fld id="{0427CA8C-6424-414A-A650-365B220658B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777875" y="0"/>
            <a:ext cx="7543800" cy="381000"/>
          </a:xfrm>
          <a:prstGeom prst="rect">
            <a:avLst/>
          </a:prstGeom>
          <a:solidFill>
            <a:srgbClr val="7F142A"/>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075" name="Line 2"/>
          <p:cNvSpPr>
            <a:spLocks noChangeShapeType="1"/>
          </p:cNvSpPr>
          <p:nvPr/>
        </p:nvSpPr>
        <p:spPr bwMode="auto">
          <a:xfrm>
            <a:off x="777875" y="6070600"/>
            <a:ext cx="7543800" cy="1588"/>
          </a:xfrm>
          <a:prstGeom prst="line">
            <a:avLst/>
          </a:prstGeom>
          <a:noFill/>
          <a:ln w="25560">
            <a:solidFill>
              <a:srgbClr val="7F14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pic>
        <p:nvPicPr>
          <p:cNvPr id="307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8088" y="6253163"/>
            <a:ext cx="806450" cy="33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4"/>
          <p:cNvSpPr>
            <a:spLocks noGrp="1" noChangeArrowheads="1"/>
          </p:cNvSpPr>
          <p:nvPr>
            <p:ph type="title"/>
          </p:nvPr>
        </p:nvSpPr>
        <p:spPr bwMode="auto">
          <a:xfrm>
            <a:off x="457200" y="274638"/>
            <a:ext cx="821372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it-IT" smtClean="0"/>
              <a:t>Fate clic per modificare il formato del testo del titolo</a:t>
            </a:r>
          </a:p>
        </p:txBody>
      </p:sp>
      <p:sp>
        <p:nvSpPr>
          <p:cNvPr id="2" name="Rectangle 5"/>
          <p:cNvSpPr>
            <a:spLocks noGrp="1" noChangeArrowheads="1"/>
          </p:cNvSpPr>
          <p:nvPr>
            <p:ph type="dt"/>
          </p:nvPr>
        </p:nvSpPr>
        <p:spPr bwMode="auto">
          <a:xfrm>
            <a:off x="457200" y="6356350"/>
            <a:ext cx="2117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cs typeface="Arial Unicode MS" charset="0"/>
              </a:defRPr>
            </a:lvl1pPr>
          </a:lstStyle>
          <a:p>
            <a:pPr>
              <a:defRPr/>
            </a:pPr>
            <a:r>
              <a:rPr lang="it-IT"/>
              <a:t>06/10/14</a:t>
            </a:r>
          </a:p>
        </p:txBody>
      </p:sp>
      <p:sp>
        <p:nvSpPr>
          <p:cNvPr id="3079" name="Text Box 6"/>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 name="Rectangle 7"/>
          <p:cNvSpPr>
            <a:spLocks noGrp="1" noChangeArrowheads="1"/>
          </p:cNvSpPr>
          <p:nvPr>
            <p:ph type="sldNum"/>
          </p:nvPr>
        </p:nvSpPr>
        <p:spPr bwMode="auto">
          <a:xfrm>
            <a:off x="6553200" y="6356350"/>
            <a:ext cx="2117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buClrTx/>
              <a:buFontTx/>
              <a:buNone/>
              <a:tabLst>
                <a:tab pos="723900" algn="l"/>
                <a:tab pos="1447800" algn="l"/>
              </a:tabLst>
              <a:defRPr>
                <a:solidFill>
                  <a:srgbClr val="000000"/>
                </a:solidFill>
                <a:cs typeface="Arial Unicode MS" charset="0"/>
              </a:defRPr>
            </a:lvl1pPr>
          </a:lstStyle>
          <a:p>
            <a:pPr>
              <a:defRPr/>
            </a:pPr>
            <a:fld id="{08995DB6-6044-41F3-B70F-09FE472EDACD}" type="slidenum">
              <a:rPr lang="it-IT"/>
              <a:pPr>
                <a:defRPr/>
              </a:pPr>
              <a:t>‹N›</a:t>
            </a:fld>
            <a:endParaRPr lang="it-IT"/>
          </a:p>
        </p:txBody>
      </p:sp>
      <p:sp>
        <p:nvSpPr>
          <p:cNvPr id="3081" name="Rectangle 8"/>
          <p:cNvSpPr>
            <a:spLocks noGrp="1" noChangeArrowheads="1"/>
          </p:cNvSpPr>
          <p:nvPr>
            <p:ph type="body" idx="1"/>
          </p:nvPr>
        </p:nvSpPr>
        <p:spPr bwMode="auto">
          <a:xfrm>
            <a:off x="457200" y="1604963"/>
            <a:ext cx="8213725" cy="451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besdelleprovince.i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04813"/>
            <a:ext cx="9180513" cy="6453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noChangeArrowheads="1"/>
          </p:cNvSpPr>
          <p:nvPr/>
        </p:nvSpPr>
        <p:spPr bwMode="auto">
          <a:xfrm>
            <a:off x="747713" y="3044825"/>
            <a:ext cx="7551737" cy="193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b="1" dirty="0">
                <a:solidFill>
                  <a:srgbClr val="505150"/>
                </a:solidFill>
              </a:rPr>
              <a:t>Il </a:t>
            </a:r>
            <a:r>
              <a:rPr lang="it-IT" altLang="it-IT" sz="2800" b="1" dirty="0" smtClean="0">
                <a:solidFill>
                  <a:srgbClr val="505150"/>
                </a:solidFill>
              </a:rPr>
              <a:t>BES</a:t>
            </a:r>
            <a:endParaRPr lang="it-IT" altLang="it-IT" sz="2800" b="1" dirty="0">
              <a:solidFill>
                <a:srgbClr val="505150"/>
              </a:solidFill>
            </a:endParaRPr>
          </a:p>
          <a:p>
            <a:pPr eaLnBrk="1" hangingPunct="1">
              <a:lnSpc>
                <a:spcPct val="100000"/>
              </a:lnSpc>
              <a:buClrTx/>
              <a:buFontTx/>
              <a:buNone/>
            </a:pPr>
            <a:r>
              <a:rPr lang="it-IT" altLang="it-IT" sz="2800" b="1" dirty="0">
                <a:solidFill>
                  <a:srgbClr val="505150"/>
                </a:solidFill>
              </a:rPr>
              <a:t>nella Provincia di </a:t>
            </a:r>
            <a:r>
              <a:rPr lang="it-IT" altLang="it-IT" sz="2800" i="1" dirty="0">
                <a:solidFill>
                  <a:srgbClr val="C00000"/>
                </a:solidFill>
              </a:rPr>
              <a:t>PISA</a:t>
            </a:r>
          </a:p>
          <a:p>
            <a:pPr eaLnBrk="1" hangingPunct="1">
              <a:lnSpc>
                <a:spcPct val="100000"/>
              </a:lnSpc>
              <a:buClrTx/>
              <a:buFontTx/>
              <a:buNone/>
            </a:pPr>
            <a:endParaRPr lang="it-IT" altLang="it-IT" sz="2200" dirty="0">
              <a:solidFill>
                <a:srgbClr val="505150"/>
              </a:solidFill>
            </a:endParaRPr>
          </a:p>
          <a:p>
            <a:pPr eaLnBrk="1" hangingPunct="1">
              <a:lnSpc>
                <a:spcPct val="100000"/>
              </a:lnSpc>
              <a:buClrTx/>
              <a:buFontTx/>
              <a:buNone/>
            </a:pPr>
            <a:r>
              <a:rPr lang="it-IT" altLang="it-IT" dirty="0">
                <a:solidFill>
                  <a:srgbClr val="505150"/>
                </a:solidFill>
              </a:rPr>
              <a:t>Arrigo Lupo, Ufficio di Statistica, Provincia di Pisa</a:t>
            </a:r>
          </a:p>
          <a:p>
            <a:pPr eaLnBrk="1" hangingPunct="1">
              <a:lnSpc>
                <a:spcPct val="100000"/>
              </a:lnSpc>
              <a:buClrTx/>
              <a:buFontTx/>
              <a:buNone/>
            </a:pPr>
            <a:endParaRPr lang="it-IT" altLang="it-IT" sz="1000" dirty="0">
              <a:solidFill>
                <a:srgbClr val="505150"/>
              </a:solidFill>
            </a:endParaRPr>
          </a:p>
          <a:p>
            <a:pPr eaLnBrk="1" hangingPunct="1">
              <a:lnSpc>
                <a:spcPct val="100000"/>
              </a:lnSpc>
              <a:buClrTx/>
              <a:buFontTx/>
              <a:buNone/>
            </a:pPr>
            <a:r>
              <a:rPr lang="it-IT" altLang="it-IT" sz="1400" dirty="0">
                <a:solidFill>
                  <a:srgbClr val="505150"/>
                </a:solidFill>
              </a:rPr>
              <a:t>Pisa, 23 ottobre 2014</a:t>
            </a:r>
          </a:p>
        </p:txBody>
      </p:sp>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6165850"/>
            <a:ext cx="1487487" cy="344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a:solidFill>
                  <a:srgbClr val="000000"/>
                </a:solidFill>
              </a:rPr>
              <a:t>Politica e istituzioni</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341438"/>
            <a:ext cx="6494463"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a:solidFill>
                  <a:srgbClr val="000000"/>
                </a:solidFill>
              </a:rPr>
              <a:t>Sicurezza</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43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1831975"/>
            <a:ext cx="6840537" cy="3340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57200" y="274638"/>
            <a:ext cx="8229600"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algn="ctr" eaLnBrk="1" hangingPunct="1">
              <a:lnSpc>
                <a:spcPct val="100000"/>
              </a:lnSpc>
              <a:buClrTx/>
              <a:buFontTx/>
              <a:buNone/>
            </a:pPr>
            <a:r>
              <a:rPr lang="it-IT" altLang="it-IT" sz="2800">
                <a:solidFill>
                  <a:srgbClr val="000000"/>
                </a:solidFill>
              </a:rPr>
              <a:t>Paesaggio e patrimonio culturale</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53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1511300"/>
            <a:ext cx="6702425" cy="367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274638"/>
            <a:ext cx="82296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algn="ctr" eaLnBrk="1" hangingPunct="1">
              <a:lnSpc>
                <a:spcPct val="100000"/>
              </a:lnSpc>
              <a:buClrTx/>
              <a:buFontTx/>
              <a:buNone/>
            </a:pPr>
            <a:r>
              <a:rPr lang="it-IT" altLang="it-IT" sz="2800">
                <a:solidFill>
                  <a:srgbClr val="000000"/>
                </a:solidFill>
              </a:rPr>
              <a:t>Ambiente</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63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651000"/>
            <a:ext cx="6494463" cy="3700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457200" y="274638"/>
            <a:ext cx="8229600" cy="114300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smtClean="0">
                <a:solidFill>
                  <a:srgbClr val="505150"/>
                </a:solidFill>
              </a:rPr>
              <a:t>Ricerca e innovazione</a:t>
            </a:r>
          </a:p>
        </p:txBody>
      </p:sp>
      <p:pic>
        <p:nvPicPr>
          <p:cNvPr id="17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1417638"/>
            <a:ext cx="6767512" cy="3910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57200" y="274638"/>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algn="ctr" eaLnBrk="1" hangingPunct="1">
              <a:lnSpc>
                <a:spcPct val="100000"/>
              </a:lnSpc>
              <a:buClrTx/>
              <a:buFontTx/>
              <a:buNone/>
            </a:pPr>
            <a:r>
              <a:rPr lang="it-IT" altLang="it-IT" sz="2800">
                <a:solidFill>
                  <a:srgbClr val="000000"/>
                </a:solidFill>
              </a:rPr>
              <a:t>Qualità dei servizi</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0" y="1368425"/>
            <a:ext cx="6983413" cy="3681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92163" y="431800"/>
            <a:ext cx="725011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b="1">
                <a:solidFill>
                  <a:srgbClr val="5F5F5F"/>
                </a:solidFill>
              </a:rPr>
              <a:t> Punti di forza </a:t>
            </a:r>
          </a:p>
        </p:txBody>
      </p:sp>
      <p:sp>
        <p:nvSpPr>
          <p:cNvPr id="19459" name="Text Box 2"/>
          <p:cNvSpPr txBox="1">
            <a:spLocks noChangeArrowheads="1"/>
          </p:cNvSpPr>
          <p:nvPr/>
        </p:nvSpPr>
        <p:spPr bwMode="auto">
          <a:xfrm>
            <a:off x="755650" y="1655763"/>
            <a:ext cx="79121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Aft>
                <a:spcPts val="1425"/>
              </a:spcAft>
              <a:buClrTx/>
              <a:buFontTx/>
              <a:buNone/>
            </a:pPr>
            <a:endParaRPr lang="it-IT" altLang="it-IT" sz="2800">
              <a:solidFill>
                <a:srgbClr val="505150"/>
              </a:solidFill>
            </a:endParaRPr>
          </a:p>
          <a:p>
            <a:pPr eaLnBrk="1" hangingPunct="1">
              <a:lnSpc>
                <a:spcPct val="100000"/>
              </a:lnSpc>
              <a:spcBef>
                <a:spcPts val="563"/>
              </a:spcBef>
              <a:spcAft>
                <a:spcPts val="1425"/>
              </a:spcAft>
              <a:buClrTx/>
              <a:buFontTx/>
              <a:buNone/>
            </a:pPr>
            <a:endParaRPr lang="it-IT" altLang="it-IT" sz="2800">
              <a:solidFill>
                <a:srgbClr val="505150"/>
              </a:solidFill>
            </a:endParaRPr>
          </a:p>
          <a:p>
            <a:pPr eaLnBrk="1" hangingPunct="1">
              <a:lnSpc>
                <a:spcPct val="100000"/>
              </a:lnSpc>
              <a:spcAft>
                <a:spcPts val="1425"/>
              </a:spcAft>
              <a:buClrTx/>
              <a:buFontTx/>
              <a:buNone/>
            </a:pPr>
            <a:endParaRPr lang="it-IT" altLang="it-IT" sz="2800">
              <a:solidFill>
                <a:srgbClr val="505150"/>
              </a:solidFill>
            </a:endParaRPr>
          </a:p>
          <a:p>
            <a:pPr eaLnBrk="1" hangingPunct="1">
              <a:lnSpc>
                <a:spcPct val="100000"/>
              </a:lnSpc>
              <a:spcAft>
                <a:spcPts val="1425"/>
              </a:spcAft>
              <a:buClrTx/>
              <a:buFontTx/>
              <a:buNone/>
            </a:pPr>
            <a:endParaRPr lang="it-IT" altLang="it-IT" sz="2800">
              <a:solidFill>
                <a:srgbClr val="505150"/>
              </a:solidFill>
            </a:endParaRPr>
          </a:p>
          <a:p>
            <a:pPr eaLnBrk="1" hangingPunct="1">
              <a:lnSpc>
                <a:spcPct val="100000"/>
              </a:lnSpc>
              <a:spcAft>
                <a:spcPts val="1425"/>
              </a:spcAft>
              <a:buClrTx/>
              <a:buFontTx/>
              <a:buNone/>
            </a:pPr>
            <a:endParaRPr lang="it-IT" altLang="it-IT" sz="2800">
              <a:solidFill>
                <a:srgbClr val="505150"/>
              </a:solidFill>
            </a:endParaRPr>
          </a:p>
        </p:txBody>
      </p:sp>
      <p:pic>
        <p:nvPicPr>
          <p:cNvPr id="194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5"/>
          <p:cNvSpPr txBox="1">
            <a:spLocks noChangeArrowheads="1"/>
          </p:cNvSpPr>
          <p:nvPr/>
        </p:nvSpPr>
        <p:spPr bwMode="auto">
          <a:xfrm>
            <a:off x="755650" y="1079500"/>
            <a:ext cx="7912100" cy="451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Aft>
                <a:spcPts val="1425"/>
              </a:spcAft>
              <a:buClrTx/>
              <a:buFontTx/>
              <a:buNone/>
            </a:pPr>
            <a:r>
              <a:rPr lang="it-IT" altLang="it-IT" sz="2800">
                <a:solidFill>
                  <a:srgbClr val="505150"/>
                </a:solidFill>
              </a:rPr>
              <a:t>Partecipazione all'istruzione terziaria</a:t>
            </a:r>
          </a:p>
          <a:p>
            <a:pPr eaLnBrk="1" hangingPunct="1">
              <a:lnSpc>
                <a:spcPct val="100000"/>
              </a:lnSpc>
              <a:spcAft>
                <a:spcPts val="1425"/>
              </a:spcAft>
              <a:buClrTx/>
              <a:buFontTx/>
              <a:buNone/>
            </a:pPr>
            <a:r>
              <a:rPr lang="it-IT" altLang="it-IT" sz="2800">
                <a:solidFill>
                  <a:srgbClr val="505150"/>
                </a:solidFill>
              </a:rPr>
              <a:t>Scuole con percorsi privi di barriere</a:t>
            </a:r>
          </a:p>
          <a:p>
            <a:pPr eaLnBrk="1" hangingPunct="1">
              <a:lnSpc>
                <a:spcPct val="100000"/>
              </a:lnSpc>
              <a:spcBef>
                <a:spcPts val="563"/>
              </a:spcBef>
              <a:spcAft>
                <a:spcPts val="1425"/>
              </a:spcAft>
              <a:buClrTx/>
              <a:buFontTx/>
              <a:buNone/>
            </a:pPr>
            <a:r>
              <a:rPr lang="it-IT" altLang="it-IT" sz="2800">
                <a:solidFill>
                  <a:srgbClr val="505150"/>
                </a:solidFill>
              </a:rPr>
              <a:t>(Pisa e Tos) % donne e giovani amministrazioni locali</a:t>
            </a:r>
          </a:p>
          <a:p>
            <a:pPr eaLnBrk="1" hangingPunct="1">
              <a:lnSpc>
                <a:spcPct val="100000"/>
              </a:lnSpc>
              <a:spcBef>
                <a:spcPts val="563"/>
              </a:spcBef>
              <a:spcAft>
                <a:spcPts val="1425"/>
              </a:spcAft>
              <a:buClrTx/>
              <a:buFontTx/>
              <a:buNone/>
            </a:pPr>
            <a:r>
              <a:rPr lang="it-IT" altLang="it-IT" sz="2800">
                <a:solidFill>
                  <a:srgbClr val="505150"/>
                </a:solidFill>
              </a:rPr>
              <a:t>(Pisa e Tos) Strutture museali</a:t>
            </a:r>
          </a:p>
          <a:p>
            <a:pPr eaLnBrk="1" hangingPunct="1">
              <a:lnSpc>
                <a:spcPct val="100000"/>
              </a:lnSpc>
              <a:spcBef>
                <a:spcPts val="563"/>
              </a:spcBef>
              <a:spcAft>
                <a:spcPts val="1425"/>
              </a:spcAft>
              <a:buClrTx/>
              <a:buFontTx/>
              <a:buNone/>
            </a:pPr>
            <a:r>
              <a:rPr lang="it-IT" altLang="it-IT" sz="2800">
                <a:solidFill>
                  <a:srgbClr val="505150"/>
                </a:solidFill>
              </a:rPr>
              <a:t> Energia prodotta da fonti rinnovabili</a:t>
            </a:r>
          </a:p>
          <a:p>
            <a:pPr eaLnBrk="1" hangingPunct="1">
              <a:lnSpc>
                <a:spcPct val="100000"/>
              </a:lnSpc>
              <a:spcBef>
                <a:spcPts val="563"/>
              </a:spcBef>
              <a:spcAft>
                <a:spcPts val="1425"/>
              </a:spcAft>
              <a:buClrTx/>
              <a:buFontTx/>
              <a:buNone/>
            </a:pPr>
            <a:r>
              <a:rPr lang="it-IT" altLang="it-IT" sz="2800">
                <a:solidFill>
                  <a:srgbClr val="505150"/>
                </a:solidFill>
              </a:rPr>
              <a:t> Propensione alla brevettazione</a:t>
            </a:r>
          </a:p>
          <a:p>
            <a:pPr eaLnBrk="1" hangingPunct="1">
              <a:lnSpc>
                <a:spcPct val="100000"/>
              </a:lnSpc>
              <a:spcBef>
                <a:spcPts val="563"/>
              </a:spcBef>
              <a:spcAft>
                <a:spcPts val="1425"/>
              </a:spcAft>
              <a:buClrTx/>
              <a:buFontTx/>
              <a:buNone/>
            </a:pPr>
            <a:r>
              <a:rPr lang="it-IT" altLang="it-IT" sz="2800">
                <a:solidFill>
                  <a:srgbClr val="505150"/>
                </a:solidFill>
              </a:rPr>
              <a:t>(bassa)Emigrazione ospedaliera in altra regione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460375"/>
            <a:ext cx="8226425" cy="1139825"/>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smtClean="0">
                <a:solidFill>
                  <a:srgbClr val="5F5F5F"/>
                </a:solidFill>
              </a:rPr>
              <a:t>Punti di debolezza</a:t>
            </a:r>
          </a:p>
        </p:txBody>
      </p:sp>
      <p:sp>
        <p:nvSpPr>
          <p:cNvPr id="20483" name="Text Box 2"/>
          <p:cNvSpPr txBox="1">
            <a:spLocks noChangeArrowheads="1"/>
          </p:cNvSpPr>
          <p:nvPr/>
        </p:nvSpPr>
        <p:spPr bwMode="auto">
          <a:xfrm>
            <a:off x="863600" y="1368425"/>
            <a:ext cx="7488238" cy="38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Aft>
                <a:spcPts val="1425"/>
              </a:spcAft>
              <a:buClrTx/>
              <a:buFontTx/>
              <a:buNone/>
            </a:pPr>
            <a:r>
              <a:rPr lang="it-IT" altLang="it-IT" sz="2800">
                <a:solidFill>
                  <a:srgbClr val="505150"/>
                </a:solidFill>
              </a:rPr>
              <a:t>(Pisa e Tos) Tasso rischiosità grave infortuni     sul  lavoro</a:t>
            </a:r>
          </a:p>
          <a:p>
            <a:pPr eaLnBrk="1" hangingPunct="1">
              <a:lnSpc>
                <a:spcPct val="100000"/>
              </a:lnSpc>
              <a:spcAft>
                <a:spcPts val="1425"/>
              </a:spcAft>
              <a:buClrTx/>
              <a:buFontTx/>
              <a:buNone/>
            </a:pPr>
            <a:r>
              <a:rPr lang="it-IT" altLang="it-IT" sz="2800">
                <a:solidFill>
                  <a:srgbClr val="505150"/>
                </a:solidFill>
              </a:rPr>
              <a:t>(Pisa e Tos) Provvedimenti sfratto emessi</a:t>
            </a:r>
          </a:p>
          <a:p>
            <a:pPr eaLnBrk="1" hangingPunct="1">
              <a:lnSpc>
                <a:spcPct val="100000"/>
              </a:lnSpc>
              <a:spcBef>
                <a:spcPts val="563"/>
              </a:spcBef>
              <a:spcAft>
                <a:spcPts val="1425"/>
              </a:spcAft>
              <a:buClrTx/>
              <a:buFontTx/>
              <a:buNone/>
            </a:pPr>
            <a:r>
              <a:rPr lang="it-IT" altLang="it-IT" sz="2800">
                <a:solidFill>
                  <a:srgbClr val="505150"/>
                </a:solidFill>
              </a:rPr>
              <a:t> Delitti diffusi denunciati</a:t>
            </a:r>
          </a:p>
          <a:p>
            <a:pPr eaLnBrk="1" hangingPunct="1">
              <a:lnSpc>
                <a:spcPct val="100000"/>
              </a:lnSpc>
              <a:spcBef>
                <a:spcPts val="563"/>
              </a:spcBef>
              <a:spcAft>
                <a:spcPts val="1425"/>
              </a:spcAft>
              <a:buClrTx/>
              <a:buFontTx/>
              <a:buNone/>
            </a:pPr>
            <a:r>
              <a:rPr lang="it-IT" altLang="it-IT" sz="2800">
                <a:solidFill>
                  <a:srgbClr val="505150"/>
                </a:solidFill>
              </a:rPr>
              <a:t>  Consumo elettricità uso domestico (capoluogo)</a:t>
            </a:r>
          </a:p>
          <a:p>
            <a:pPr eaLnBrk="1" hangingPunct="1">
              <a:lnSpc>
                <a:spcPct val="100000"/>
              </a:lnSpc>
              <a:spcAft>
                <a:spcPts val="1425"/>
              </a:spcAft>
              <a:buClrTx/>
              <a:buFontTx/>
              <a:buNone/>
            </a:pPr>
            <a:endParaRPr lang="it-IT" altLang="it-IT" sz="2800">
              <a:solidFill>
                <a:srgbClr val="505150"/>
              </a:solidFill>
            </a:endParaRPr>
          </a:p>
          <a:p>
            <a:pPr eaLnBrk="1" hangingPunct="1">
              <a:lnSpc>
                <a:spcPct val="100000"/>
              </a:lnSpc>
              <a:spcBef>
                <a:spcPts val="563"/>
              </a:spcBef>
              <a:spcAft>
                <a:spcPts val="1425"/>
              </a:spcAft>
              <a:buClrTx/>
              <a:buFontTx/>
              <a:buNone/>
            </a:pPr>
            <a:endParaRPr lang="it-IT" altLang="it-IT" sz="2800">
              <a:solidFill>
                <a:srgbClr val="505150"/>
              </a:solidFill>
            </a:endParaRPr>
          </a:p>
          <a:p>
            <a:pPr eaLnBrk="1" hangingPunct="1">
              <a:lnSpc>
                <a:spcPct val="100000"/>
              </a:lnSpc>
              <a:spcBef>
                <a:spcPts val="563"/>
              </a:spcBef>
              <a:spcAft>
                <a:spcPts val="1425"/>
              </a:spcAft>
              <a:buClrTx/>
              <a:buFontTx/>
              <a:buNone/>
            </a:pPr>
            <a:endParaRPr lang="it-IT" altLang="it-IT" sz="2800">
              <a:solidFill>
                <a:srgbClr val="50515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274638"/>
            <a:ext cx="8224838" cy="1138237"/>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smtClean="0">
                <a:solidFill>
                  <a:srgbClr val="5F5F5F"/>
                </a:solidFill>
              </a:rPr>
              <a:t>Opportunità</a:t>
            </a:r>
            <a:br>
              <a:rPr lang="it-IT" altLang="it-IT" sz="2800" b="1" smtClean="0">
                <a:solidFill>
                  <a:srgbClr val="5F5F5F"/>
                </a:solidFill>
              </a:rPr>
            </a:br>
            <a:endParaRPr lang="it-IT" altLang="it-IT" sz="2800" b="1" smtClean="0">
              <a:solidFill>
                <a:srgbClr val="5F5F5F"/>
              </a:solidFill>
            </a:endParaRPr>
          </a:p>
        </p:txBody>
      </p:sp>
      <p:graphicFrame>
        <p:nvGraphicFramePr>
          <p:cNvPr id="21507" name="Object 2"/>
          <p:cNvGraphicFramePr>
            <a:graphicFrameLocks noChangeAspect="1"/>
          </p:cNvGraphicFramePr>
          <p:nvPr/>
        </p:nvGraphicFramePr>
        <p:xfrm>
          <a:off x="976313" y="1079500"/>
          <a:ext cx="6943725" cy="4392613"/>
        </p:xfrm>
        <a:graphic>
          <a:graphicData uri="http://schemas.openxmlformats.org/presentationml/2006/ole">
            <mc:AlternateContent xmlns:mc="http://schemas.openxmlformats.org/markup-compatibility/2006">
              <mc:Choice xmlns:v="urn:schemas-microsoft-com:vml" Requires="v">
                <p:oleObj spid="_x0000_s21511" r:id="rId4" imgW="12244320" imgH="5722920" progId="">
                  <p:embed/>
                </p:oleObj>
              </mc:Choice>
              <mc:Fallback>
                <p:oleObj r:id="rId4" imgW="12244320" imgH="57229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1079500"/>
                        <a:ext cx="6943725" cy="4392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Text Box 3"/>
          <p:cNvSpPr txBox="1">
            <a:spLocks noChangeArrowheads="1"/>
          </p:cNvSpPr>
          <p:nvPr/>
        </p:nvSpPr>
        <p:spPr bwMode="auto">
          <a:xfrm>
            <a:off x="503238" y="1412875"/>
            <a:ext cx="8064500" cy="439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Aft>
                <a:spcPts val="1425"/>
              </a:spcAft>
              <a:buClrTx/>
              <a:buFontTx/>
              <a:buNone/>
            </a:pPr>
            <a:r>
              <a:rPr lang="it-IT" altLang="it-IT" sz="2800">
                <a:solidFill>
                  <a:srgbClr val="505150"/>
                </a:solidFill>
              </a:rPr>
              <a:t>(basso) Tasso mortalità infantile</a:t>
            </a:r>
          </a:p>
          <a:p>
            <a:pPr eaLnBrk="1" hangingPunct="1">
              <a:lnSpc>
                <a:spcPct val="100000"/>
              </a:lnSpc>
              <a:spcAft>
                <a:spcPts val="1425"/>
              </a:spcAft>
              <a:buClrTx/>
              <a:buFontTx/>
              <a:buNone/>
            </a:pPr>
            <a:r>
              <a:rPr lang="it-IT" altLang="it-IT" sz="2800">
                <a:solidFill>
                  <a:srgbClr val="505150"/>
                </a:solidFill>
              </a:rPr>
              <a:t>(bassa) % giovani che hanno abbandonato precocemente gli studi</a:t>
            </a:r>
          </a:p>
          <a:p>
            <a:pPr eaLnBrk="1" hangingPunct="1">
              <a:lnSpc>
                <a:spcPct val="100000"/>
              </a:lnSpc>
              <a:spcBef>
                <a:spcPts val="563"/>
              </a:spcBef>
              <a:spcAft>
                <a:spcPts val="1425"/>
              </a:spcAft>
              <a:buClrTx/>
              <a:buFontTx/>
              <a:buNone/>
            </a:pPr>
            <a:r>
              <a:rPr lang="it-IT" altLang="it-IT" sz="2800">
                <a:solidFill>
                  <a:srgbClr val="505150"/>
                </a:solidFill>
              </a:rPr>
              <a:t> (Pisa e Tos) Diffusione istituzioni non profit</a:t>
            </a:r>
          </a:p>
          <a:p>
            <a:pPr eaLnBrk="1" hangingPunct="1">
              <a:lnSpc>
                <a:spcPct val="100000"/>
              </a:lnSpc>
              <a:spcBef>
                <a:spcPts val="563"/>
              </a:spcBef>
              <a:spcAft>
                <a:spcPts val="1425"/>
              </a:spcAft>
              <a:buClrTx/>
              <a:buFontTx/>
              <a:buNone/>
            </a:pPr>
            <a:r>
              <a:rPr lang="it-IT" altLang="it-IT" sz="2800">
                <a:solidFill>
                  <a:srgbClr val="505150"/>
                </a:solidFill>
              </a:rPr>
              <a:t> Flussi nuovi laureati in S&amp;T residenti (totale)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457200" y="274638"/>
            <a:ext cx="8224838" cy="1138237"/>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smtClean="0">
                <a:solidFill>
                  <a:srgbClr val="5F5F5F"/>
                </a:solidFill>
              </a:rPr>
              <a:t>Rischi</a:t>
            </a:r>
          </a:p>
        </p:txBody>
      </p:sp>
      <p:graphicFrame>
        <p:nvGraphicFramePr>
          <p:cNvPr id="22531" name="Object 2"/>
          <p:cNvGraphicFramePr>
            <a:graphicFrameLocks noChangeAspect="1"/>
          </p:cNvGraphicFramePr>
          <p:nvPr/>
        </p:nvGraphicFramePr>
        <p:xfrm>
          <a:off x="935038" y="1152525"/>
          <a:ext cx="7121525" cy="4248150"/>
        </p:xfrm>
        <a:graphic>
          <a:graphicData uri="http://schemas.openxmlformats.org/presentationml/2006/ole">
            <mc:AlternateContent xmlns:mc="http://schemas.openxmlformats.org/markup-compatibility/2006">
              <mc:Choice xmlns:v="urn:schemas-microsoft-com:vml" Requires="v">
                <p:oleObj spid="_x0000_s22535" r:id="rId4" imgW="12240000" imgH="5724720" progId="">
                  <p:embed/>
                </p:oleObj>
              </mc:Choice>
              <mc:Fallback>
                <p:oleObj r:id="rId4" imgW="12240000" imgH="57247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1152525"/>
                        <a:ext cx="7121525"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2" name="Text Box 3"/>
          <p:cNvSpPr txBox="1">
            <a:spLocks noChangeArrowheads="1"/>
          </p:cNvSpPr>
          <p:nvPr/>
        </p:nvSpPr>
        <p:spPr bwMode="auto">
          <a:xfrm>
            <a:off x="647700" y="1079500"/>
            <a:ext cx="78486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Aft>
                <a:spcPts val="1425"/>
              </a:spcAft>
              <a:buClrTx/>
              <a:buFontTx/>
              <a:buNone/>
            </a:pPr>
            <a:r>
              <a:rPr lang="it-IT" altLang="it-IT" sz="2800">
                <a:solidFill>
                  <a:srgbClr val="505150"/>
                </a:solidFill>
              </a:rPr>
              <a:t> Livello competenza alfabetica e numerica degli</a:t>
            </a:r>
          </a:p>
          <a:p>
            <a:pPr eaLnBrk="1" hangingPunct="1">
              <a:lnSpc>
                <a:spcPct val="100000"/>
              </a:lnSpc>
              <a:spcAft>
                <a:spcPts val="1425"/>
              </a:spcAft>
              <a:buClrTx/>
              <a:buFontTx/>
              <a:buNone/>
            </a:pPr>
            <a:r>
              <a:rPr lang="it-IT" altLang="it-IT" sz="2800">
                <a:solidFill>
                  <a:srgbClr val="505150"/>
                </a:solidFill>
              </a:rPr>
              <a:t>   studenti (scuole medie sup.)</a:t>
            </a:r>
          </a:p>
          <a:p>
            <a:pPr eaLnBrk="1" hangingPunct="1">
              <a:lnSpc>
                <a:spcPct val="100000"/>
              </a:lnSpc>
              <a:spcAft>
                <a:spcPts val="1425"/>
              </a:spcAft>
              <a:buClrTx/>
              <a:buFontTx/>
              <a:buNone/>
            </a:pPr>
            <a:r>
              <a:rPr lang="it-IT" altLang="it-IT" sz="2800">
                <a:solidFill>
                  <a:srgbClr val="505150"/>
                </a:solidFill>
              </a:rPr>
              <a:t> Tassi occupazione e disoccupaz.giovanile</a:t>
            </a:r>
          </a:p>
          <a:p>
            <a:pPr eaLnBrk="1" hangingPunct="1">
              <a:lnSpc>
                <a:spcPct val="100000"/>
              </a:lnSpc>
              <a:spcAft>
                <a:spcPts val="1425"/>
              </a:spcAft>
              <a:buClrTx/>
              <a:buFontTx/>
              <a:buNone/>
            </a:pPr>
            <a:r>
              <a:rPr lang="it-IT" altLang="it-IT" sz="2800">
                <a:solidFill>
                  <a:srgbClr val="505150"/>
                </a:solidFill>
              </a:rPr>
              <a:t> (bassa) Diffusione cooperative sociali</a:t>
            </a:r>
          </a:p>
          <a:p>
            <a:pPr eaLnBrk="1" hangingPunct="1">
              <a:lnSpc>
                <a:spcPct val="100000"/>
              </a:lnSpc>
              <a:spcBef>
                <a:spcPts val="563"/>
              </a:spcBef>
              <a:spcAft>
                <a:spcPts val="1425"/>
              </a:spcAft>
              <a:buClrTx/>
              <a:buFontTx/>
              <a:buNone/>
            </a:pPr>
            <a:r>
              <a:rPr lang="it-IT" altLang="it-IT" sz="2800">
                <a:solidFill>
                  <a:srgbClr val="505150"/>
                </a:solidFill>
              </a:rPr>
              <a:t>  Densità verde storico e parchi urbani</a:t>
            </a:r>
          </a:p>
          <a:p>
            <a:pPr eaLnBrk="1" hangingPunct="1">
              <a:lnSpc>
                <a:spcPct val="100000"/>
              </a:lnSpc>
              <a:spcBef>
                <a:spcPts val="563"/>
              </a:spcBef>
              <a:spcAft>
                <a:spcPts val="1425"/>
              </a:spcAft>
              <a:buClrTx/>
              <a:buFontTx/>
              <a:buNone/>
            </a:pPr>
            <a:r>
              <a:rPr lang="it-IT" altLang="it-IT" sz="2800">
                <a:solidFill>
                  <a:srgbClr val="505150"/>
                </a:solidFill>
              </a:rPr>
              <a:t>  Quota superficie forestale (risp.al val.Toscana)</a:t>
            </a:r>
          </a:p>
          <a:p>
            <a:pPr eaLnBrk="1" hangingPunct="1">
              <a:lnSpc>
                <a:spcPct val="100000"/>
              </a:lnSpc>
              <a:spcBef>
                <a:spcPts val="563"/>
              </a:spcBef>
              <a:spcAft>
                <a:spcPts val="1425"/>
              </a:spcAft>
              <a:buClrTx/>
              <a:buFontTx/>
              <a:buNone/>
            </a:pPr>
            <a:r>
              <a:rPr lang="it-IT" altLang="it-IT" sz="2800">
                <a:solidFill>
                  <a:srgbClr val="505150"/>
                </a:solidFill>
              </a:rPr>
              <a:t>  Coste non balneabili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040313" y="5230813"/>
            <a:ext cx="410368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200">
                <a:solidFill>
                  <a:srgbClr val="000000"/>
                </a:solidFill>
              </a:rPr>
              <a:t>http://www.besdelleprovince.it</a:t>
            </a:r>
          </a:p>
        </p:txBody>
      </p:sp>
      <p:sp>
        <p:nvSpPr>
          <p:cNvPr id="5123" name="Rectangle 2"/>
          <p:cNvSpPr>
            <a:spLocks noChangeArrowheads="1"/>
          </p:cNvSpPr>
          <p:nvPr/>
        </p:nvSpPr>
        <p:spPr bwMode="auto">
          <a:xfrm>
            <a:off x="4926013" y="3084513"/>
            <a:ext cx="3598862" cy="1766887"/>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marL="874713" indent="-207963"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200">
                <a:solidFill>
                  <a:srgbClr val="000000"/>
                </a:solidFill>
              </a:rPr>
              <a:t>Disponibili on-line</a:t>
            </a:r>
          </a:p>
          <a:p>
            <a:pPr lvl="1" eaLnBrk="1" hangingPunct="1">
              <a:lnSpc>
                <a:spcPct val="100000"/>
              </a:lnSpc>
              <a:buSzPct val="45000"/>
              <a:buFont typeface="Arial" charset="0"/>
              <a:buChar char="•"/>
            </a:pPr>
            <a:r>
              <a:rPr lang="it-IT" altLang="it-IT" sz="2200">
                <a:solidFill>
                  <a:srgbClr val="000000"/>
                </a:solidFill>
              </a:rPr>
              <a:t>Volumi</a:t>
            </a:r>
          </a:p>
          <a:p>
            <a:pPr lvl="1" eaLnBrk="1" hangingPunct="1">
              <a:lnSpc>
                <a:spcPct val="100000"/>
              </a:lnSpc>
              <a:buSzPct val="45000"/>
              <a:buFont typeface="Arial" charset="0"/>
              <a:buChar char="•"/>
            </a:pPr>
            <a:r>
              <a:rPr lang="it-IT" altLang="it-IT" sz="2200">
                <a:solidFill>
                  <a:srgbClr val="000000"/>
                </a:solidFill>
              </a:rPr>
              <a:t>Metadati</a:t>
            </a:r>
          </a:p>
          <a:p>
            <a:pPr lvl="1" eaLnBrk="1" hangingPunct="1">
              <a:lnSpc>
                <a:spcPct val="100000"/>
              </a:lnSpc>
              <a:buSzPct val="45000"/>
              <a:buFont typeface="Arial" charset="0"/>
              <a:buChar char="•"/>
            </a:pPr>
            <a:r>
              <a:rPr lang="it-IT" altLang="it-IT" sz="2200">
                <a:solidFill>
                  <a:srgbClr val="000000"/>
                </a:solidFill>
              </a:rPr>
              <a:t>Documentazione metodologica</a:t>
            </a:r>
          </a:p>
        </p:txBody>
      </p:sp>
      <p:sp>
        <p:nvSpPr>
          <p:cNvPr id="5124" name="Rectangle 3"/>
          <p:cNvSpPr>
            <a:spLocks noChangeArrowheads="1"/>
          </p:cNvSpPr>
          <p:nvPr/>
        </p:nvSpPr>
        <p:spPr bwMode="auto">
          <a:xfrm>
            <a:off x="4708525" y="1704975"/>
            <a:ext cx="40322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200">
                <a:solidFill>
                  <a:srgbClr val="000000"/>
                </a:solidFill>
              </a:rPr>
              <a:t>88 indicatori per 11 dimensioni</a:t>
            </a:r>
          </a:p>
          <a:p>
            <a:pPr eaLnBrk="1" hangingPunct="1">
              <a:lnSpc>
                <a:spcPct val="100000"/>
              </a:lnSpc>
              <a:buClrTx/>
              <a:buFontTx/>
              <a:buNone/>
            </a:pPr>
            <a:r>
              <a:rPr lang="it-IT" altLang="it-IT" sz="2200">
                <a:solidFill>
                  <a:srgbClr val="000000"/>
                </a:solidFill>
              </a:rPr>
              <a:t> per 21 province aderenti, le  </a:t>
            </a:r>
          </a:p>
          <a:p>
            <a:pPr eaLnBrk="1" hangingPunct="1">
              <a:lnSpc>
                <a:spcPct val="100000"/>
              </a:lnSpc>
              <a:buClrTx/>
              <a:buFontTx/>
              <a:buNone/>
            </a:pPr>
            <a:r>
              <a:rPr lang="it-IT" altLang="it-IT" sz="2200">
                <a:solidFill>
                  <a:srgbClr val="000000"/>
                </a:solidFill>
              </a:rPr>
              <a:t>rispettive regioni e l’Italia</a:t>
            </a: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377950"/>
            <a:ext cx="4248150" cy="4262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Rectangle 5"/>
          <p:cNvSpPr>
            <a:spLocks noChangeArrowheads="1"/>
          </p:cNvSpPr>
          <p:nvPr/>
        </p:nvSpPr>
        <p:spPr bwMode="auto">
          <a:xfrm>
            <a:off x="755650" y="530225"/>
            <a:ext cx="75374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b="1">
                <a:solidFill>
                  <a:srgbClr val="5F5F5F"/>
                </a:solidFill>
              </a:rPr>
              <a:t>Prima realizzazione</a:t>
            </a:r>
          </a:p>
        </p:txBody>
      </p:sp>
      <p:pic>
        <p:nvPicPr>
          <p:cNvPr id="51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457200" y="460375"/>
            <a:ext cx="8229600" cy="1247775"/>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smtClean="0"/>
              <a:t>Grazie per l’attenzione</a:t>
            </a:r>
            <a:r>
              <a:rPr lang="it-IT" altLang="it-IT" sz="4400" smtClean="0"/>
              <a:t/>
            </a:r>
            <a:br>
              <a:rPr lang="it-IT" altLang="it-IT" sz="4400" smtClean="0"/>
            </a:br>
            <a:endParaRPr lang="it-IT" altLang="it-IT" sz="4400" smtClean="0"/>
          </a:p>
        </p:txBody>
      </p:sp>
      <p:sp>
        <p:nvSpPr>
          <p:cNvPr id="23555" name="Text Box 2"/>
          <p:cNvSpPr txBox="1">
            <a:spLocks noChangeArrowheads="1"/>
          </p:cNvSpPr>
          <p:nvPr/>
        </p:nvSpPr>
        <p:spPr bwMode="auto">
          <a:xfrm>
            <a:off x="457200" y="558800"/>
            <a:ext cx="8229600" cy="250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spcBef>
                <a:spcPts val="638"/>
              </a:spcBef>
              <a:spcAft>
                <a:spcPts val="1425"/>
              </a:spcAft>
              <a:buClrTx/>
              <a:buFontTx/>
              <a:buNone/>
            </a:pPr>
            <a:endParaRPr lang="it-IT" altLang="it-IT" sz="3200">
              <a:solidFill>
                <a:srgbClr val="000000"/>
              </a:solidFill>
            </a:endParaRPr>
          </a:p>
          <a:p>
            <a:pPr algn="ctr" eaLnBrk="1" hangingPunct="1">
              <a:lnSpc>
                <a:spcPct val="100000"/>
              </a:lnSpc>
              <a:spcBef>
                <a:spcPts val="638"/>
              </a:spcBef>
              <a:spcAft>
                <a:spcPts val="1425"/>
              </a:spcAft>
              <a:buClrTx/>
              <a:buFontTx/>
              <a:buNone/>
            </a:pPr>
            <a:r>
              <a:rPr lang="it-IT" altLang="it-IT" sz="3200">
                <a:solidFill>
                  <a:srgbClr val="CCCCFF"/>
                </a:solidFill>
                <a:hlinkClick r:id="rId3"/>
              </a:rPr>
              <a:t>www.besdelleprovince.it</a:t>
            </a:r>
          </a:p>
          <a:p>
            <a:pPr eaLnBrk="1" hangingPunct="1">
              <a:lnSpc>
                <a:spcPct val="100000"/>
              </a:lnSpc>
              <a:spcBef>
                <a:spcPts val="638"/>
              </a:spcBef>
              <a:spcAft>
                <a:spcPts val="1425"/>
              </a:spcAft>
              <a:buClrTx/>
              <a:buFontTx/>
              <a:buNone/>
            </a:pPr>
            <a:r>
              <a:rPr lang="it-IT" altLang="it-IT" sz="3200">
                <a:solidFill>
                  <a:srgbClr val="000000"/>
                </a:solidFill>
              </a:rPr>
              <a:t>Arrigo Lupo  </a:t>
            </a:r>
          </a:p>
          <a:p>
            <a:pPr eaLnBrk="1" hangingPunct="1">
              <a:lnSpc>
                <a:spcPct val="100000"/>
              </a:lnSpc>
              <a:spcBef>
                <a:spcPts val="638"/>
              </a:spcBef>
              <a:spcAft>
                <a:spcPts val="1425"/>
              </a:spcAft>
              <a:buClrTx/>
              <a:buFontTx/>
              <a:buNone/>
            </a:pPr>
            <a:r>
              <a:rPr lang="it-IT" altLang="it-IT" sz="3200">
                <a:solidFill>
                  <a:srgbClr val="000000"/>
                </a:solidFill>
              </a:rPr>
              <a:t>a.lupo@provincia.pisa.it</a:t>
            </a:r>
          </a:p>
        </p:txBody>
      </p:sp>
      <p:pic>
        <p:nvPicPr>
          <p:cNvPr id="2355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8" name="Rectangle 5"/>
          <p:cNvSpPr>
            <a:spLocks noChangeArrowheads="1"/>
          </p:cNvSpPr>
          <p:nvPr/>
        </p:nvSpPr>
        <p:spPr bwMode="auto">
          <a:xfrm>
            <a:off x="682625" y="3778250"/>
            <a:ext cx="7634288" cy="1462088"/>
          </a:xfrm>
          <a:prstGeom prst="rect">
            <a:avLst/>
          </a:prstGeom>
          <a:solidFill>
            <a:srgbClr val="FFFFFF"/>
          </a:solidFill>
          <a:ln w="19080">
            <a:solidFill>
              <a:srgbClr val="C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b="1" i="1">
                <a:solidFill>
                  <a:srgbClr val="C00000"/>
                </a:solidFill>
              </a:rPr>
              <a:t>Gruppo di lavoro</a:t>
            </a:r>
          </a:p>
          <a:p>
            <a:pPr eaLnBrk="1" hangingPunct="1">
              <a:lnSpc>
                <a:spcPct val="100000"/>
              </a:lnSpc>
              <a:buClrTx/>
              <a:buFontTx/>
              <a:buNone/>
            </a:pPr>
            <a:r>
              <a:rPr lang="it-IT" altLang="it-IT" b="1" i="1">
                <a:solidFill>
                  <a:srgbClr val="C00000"/>
                </a:solidFill>
              </a:rPr>
              <a:t>Istat: Linda Porciani, Sabina Giampaolo</a:t>
            </a:r>
          </a:p>
          <a:p>
            <a:pPr eaLnBrk="1" hangingPunct="1">
              <a:lnSpc>
                <a:spcPct val="100000"/>
              </a:lnSpc>
              <a:buClrTx/>
              <a:buFontTx/>
              <a:buNone/>
            </a:pPr>
            <a:endParaRPr lang="it-IT" altLang="it-IT" b="1" i="1">
              <a:solidFill>
                <a:srgbClr val="C00000"/>
              </a:solidFill>
            </a:endParaRPr>
          </a:p>
          <a:p>
            <a:pPr eaLnBrk="1" hangingPunct="1">
              <a:lnSpc>
                <a:spcPct val="100000"/>
              </a:lnSpc>
              <a:buClrTx/>
              <a:buFontTx/>
              <a:buNone/>
            </a:pPr>
            <a:r>
              <a:rPr lang="it-IT" altLang="it-IT" b="1" i="1">
                <a:solidFill>
                  <a:srgbClr val="C00000"/>
                </a:solidFill>
              </a:rPr>
              <a:t>Provincia di Pisa :  Arrigo Lupo, Michela Casarosa</a:t>
            </a:r>
          </a:p>
          <a:p>
            <a:pPr eaLnBrk="1" hangingPunct="1">
              <a:lnSpc>
                <a:spcPct val="100000"/>
              </a:lnSpc>
              <a:buClrTx/>
              <a:buFontTx/>
              <a:buNone/>
            </a:pPr>
            <a:endParaRPr lang="it-IT" altLang="it-IT" b="1" i="1">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476250"/>
            <a:ext cx="6850063" cy="5545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57200" y="274638"/>
            <a:ext cx="8229600" cy="11430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smtClean="0"/>
              <a:t>Le dimensioni per la misurazione del Bes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52513"/>
            <a:ext cx="5905500"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457200" y="274638"/>
            <a:ext cx="8229600" cy="118745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smtClean="0"/>
              <a:t>Salute</a:t>
            </a:r>
            <a:r>
              <a:rPr lang="it-IT" altLang="it-IT" sz="4400" smtClean="0"/>
              <a:t/>
            </a:r>
            <a:br>
              <a:rPr lang="it-IT" altLang="it-IT" sz="4400" smtClean="0"/>
            </a:br>
            <a:endParaRPr lang="it-IT" altLang="it-IT" sz="4400" smtClean="0"/>
          </a:p>
        </p:txBody>
      </p:sp>
      <p:pic>
        <p:nvPicPr>
          <p:cNvPr id="81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484785"/>
            <a:ext cx="6437313" cy="38952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274638"/>
            <a:ext cx="8229600" cy="118745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smtClean="0"/>
              <a:t>Istruzione e formazione</a:t>
            </a:r>
            <a:r>
              <a:rPr lang="it-IT" altLang="it-IT" sz="4400" smtClean="0"/>
              <a:t/>
            </a:r>
            <a:br>
              <a:rPr lang="it-IT" altLang="it-IT" sz="4400" smtClean="0"/>
            </a:br>
            <a:endParaRPr lang="it-IT" altLang="it-IT" sz="4400" smtClean="0"/>
          </a:p>
        </p:txBody>
      </p:sp>
      <p:pic>
        <p:nvPicPr>
          <p:cNvPr id="92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608138"/>
            <a:ext cx="6494463" cy="378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18745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smtClean="0"/>
              <a:t>Lavoro e conciliazione dei tempi di vita</a:t>
            </a:r>
            <a:r>
              <a:rPr lang="it-IT" altLang="it-IT" sz="4400" smtClean="0"/>
              <a:t/>
            </a:r>
            <a:br>
              <a:rPr lang="it-IT" altLang="it-IT" sz="4400" smtClean="0"/>
            </a:br>
            <a:endParaRPr lang="it-IT" altLang="it-IT" sz="4400" smtClean="0"/>
          </a:p>
        </p:txBody>
      </p:sp>
      <p:pic>
        <p:nvPicPr>
          <p:cNvPr id="102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1500188"/>
            <a:ext cx="6551613"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57200" y="274638"/>
            <a:ext cx="82296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SimSun" charset="-122"/>
              </a:defRPr>
            </a:lvl9pPr>
          </a:lstStyle>
          <a:p>
            <a:pPr eaLnBrk="1" hangingPunct="1">
              <a:lnSpc>
                <a:spcPct val="100000"/>
              </a:lnSpc>
              <a:buClrTx/>
              <a:buFontTx/>
              <a:buNone/>
            </a:pPr>
            <a:r>
              <a:rPr lang="it-IT" altLang="it-IT" sz="2800">
                <a:solidFill>
                  <a:srgbClr val="000000"/>
                </a:solidFill>
              </a:rPr>
              <a:t>Benessere economico</a:t>
            </a:r>
            <a:r>
              <a:rPr lang="it-IT" altLang="it-IT" sz="4400">
                <a:solidFill>
                  <a:srgbClr val="000000"/>
                </a:solidFill>
              </a:rPr>
              <a:t/>
            </a:r>
            <a:br>
              <a:rPr lang="it-IT" altLang="it-IT" sz="4400">
                <a:solidFill>
                  <a:srgbClr val="000000"/>
                </a:solidFill>
              </a:rPr>
            </a:br>
            <a:endParaRPr lang="it-IT" altLang="it-IT" sz="4400">
              <a:solidFill>
                <a:srgbClr val="000000"/>
              </a:solidFill>
            </a:endParaRPr>
          </a:p>
        </p:txBody>
      </p:sp>
      <p:pic>
        <p:nvPicPr>
          <p:cNvPr id="112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327150"/>
            <a:ext cx="6437313" cy="434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274638"/>
            <a:ext cx="8229600" cy="118745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smtClean="0"/>
              <a:t>Relazioni sociali</a:t>
            </a:r>
            <a:r>
              <a:rPr lang="it-IT" altLang="it-IT" sz="4400" smtClean="0"/>
              <a:t/>
            </a:r>
            <a:br>
              <a:rPr lang="it-IT" altLang="it-IT" sz="4400" smtClean="0"/>
            </a:br>
            <a:endParaRPr lang="it-IT" altLang="it-IT" sz="4400" smtClean="0"/>
          </a:p>
        </p:txBody>
      </p:sp>
      <p:pic>
        <p:nvPicPr>
          <p:cNvPr id="122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25" y="6194425"/>
            <a:ext cx="660400"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6308725"/>
            <a:ext cx="1239837" cy="287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658938"/>
            <a:ext cx="6437313" cy="368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34458</TotalTime>
  <Words>1145</Words>
  <Application>Microsoft Office PowerPoint</Application>
  <PresentationFormat>Presentazione su schermo (4:3)</PresentationFormat>
  <Paragraphs>129</Paragraphs>
  <Slides>20</Slides>
  <Notes>20</Notes>
  <HiddenSlides>0</HiddenSlides>
  <MMClips>0</MMClips>
  <ScaleCrop>false</ScaleCrop>
  <HeadingPairs>
    <vt:vector size="6" baseType="variant">
      <vt:variant>
        <vt:lpstr>Tema</vt:lpstr>
      </vt:variant>
      <vt:variant>
        <vt:i4>3</vt:i4>
      </vt:variant>
      <vt:variant>
        <vt:lpstr>Server OLE incorporati</vt:lpstr>
      </vt:variant>
      <vt:variant>
        <vt:i4>0</vt:i4>
      </vt:variant>
      <vt:variant>
        <vt:lpstr>Titoli diapositive</vt:lpstr>
      </vt:variant>
      <vt:variant>
        <vt:i4>20</vt:i4>
      </vt:variant>
    </vt:vector>
  </HeadingPairs>
  <TitlesOfParts>
    <vt:vector size="23" baseType="lpstr">
      <vt:lpstr>Tema di Office</vt:lpstr>
      <vt:lpstr>1_Tema di Office</vt:lpstr>
      <vt:lpstr>2_Tema di Office</vt:lpstr>
      <vt:lpstr>Presentazione standard di PowerPoint</vt:lpstr>
      <vt:lpstr>Presentazione standard di PowerPoint</vt:lpstr>
      <vt:lpstr>Presentazione standard di PowerPoint</vt:lpstr>
      <vt:lpstr>Le dimensioni per la misurazione del Bes</vt:lpstr>
      <vt:lpstr>Salute </vt:lpstr>
      <vt:lpstr>Istruzione e formazione </vt:lpstr>
      <vt:lpstr>Lavoro e conciliazione dei tempi di vita </vt:lpstr>
      <vt:lpstr>Presentazione standard di PowerPoint</vt:lpstr>
      <vt:lpstr>Relazioni sociali </vt:lpstr>
      <vt:lpstr>Presentazione standard di PowerPoint</vt:lpstr>
      <vt:lpstr>Presentazione standard di PowerPoint</vt:lpstr>
      <vt:lpstr>Presentazione standard di PowerPoint</vt:lpstr>
      <vt:lpstr>Presentazione standard di PowerPoint</vt:lpstr>
      <vt:lpstr>Ricerca e innovazione</vt:lpstr>
      <vt:lpstr>Presentazione standard di PowerPoint</vt:lpstr>
      <vt:lpstr>Presentazione standard di PowerPoint</vt:lpstr>
      <vt:lpstr>Punti di debolezza</vt:lpstr>
      <vt:lpstr>Opportunità </vt:lpstr>
      <vt:lpstr>Rischi</vt:lpstr>
      <vt:lpstr>Grazie per 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Linda Porciani</dc:creator>
  <cp:lastModifiedBy>allegraf</cp:lastModifiedBy>
  <cp:revision>3</cp:revision>
  <cp:lastPrinted>1601-01-01T00:00:00Z</cp:lastPrinted>
  <dcterms:created xsi:type="dcterms:W3CDTF">1601-01-01T00:00:00Z</dcterms:created>
  <dcterms:modified xsi:type="dcterms:W3CDTF">2015-03-24T10:28:03Z</dcterms:modified>
</cp:coreProperties>
</file>