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79" r:id="rId22"/>
    <p:sldId id="280" r:id="rId23"/>
    <p:sldId id="283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0" d="100"/>
          <a:sy n="60" d="100"/>
        </p:scale>
        <p:origin x="-1266" y="-408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7" y="2348148"/>
            <a:ext cx="755173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Benessere equo e sostenibile </a:t>
            </a:r>
            <a:r>
              <a:rPr lang="it-IT" sz="2800" b="1" dirty="0" smtClean="0">
                <a:solidFill>
                  <a:srgbClr val="FF0000"/>
                </a:solidFill>
              </a:rPr>
              <a:t>2014: 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principali </a:t>
            </a:r>
            <a:r>
              <a:rPr lang="it-IT" sz="2800" b="1" dirty="0">
                <a:solidFill>
                  <a:srgbClr val="FF0000"/>
                </a:solidFill>
              </a:rPr>
              <a:t>risultati</a:t>
            </a:r>
          </a:p>
          <a:p>
            <a:r>
              <a:rPr lang="it-IT" sz="2800" b="1" dirty="0"/>
              <a:t> </a:t>
            </a:r>
            <a:endParaRPr lang="it-IT" sz="2800" dirty="0"/>
          </a:p>
          <a:p>
            <a:r>
              <a:rPr lang="it-IT" sz="2400" b="1" dirty="0">
                <a:solidFill>
                  <a:srgbClr val="505150"/>
                </a:solidFill>
              </a:rPr>
              <a:t>Linda </a:t>
            </a:r>
            <a:r>
              <a:rPr lang="it-IT" sz="2400" b="1" dirty="0" smtClean="0">
                <a:solidFill>
                  <a:srgbClr val="505150"/>
                </a:solidFill>
              </a:rPr>
              <a:t>Laura </a:t>
            </a:r>
            <a:r>
              <a:rPr lang="it-IT" sz="2400" b="1" dirty="0" err="1">
                <a:solidFill>
                  <a:srgbClr val="505150"/>
                </a:solidFill>
              </a:rPr>
              <a:t>Sabbadini</a:t>
            </a:r>
            <a:endParaRPr lang="it-IT" sz="2400" b="1" dirty="0">
              <a:solidFill>
                <a:srgbClr val="505150"/>
              </a:solidFill>
            </a:endParaRPr>
          </a:p>
          <a:p>
            <a:r>
              <a:rPr lang="it-IT" sz="2400" dirty="0">
                <a:solidFill>
                  <a:srgbClr val="505150"/>
                </a:solidFill>
              </a:rPr>
              <a:t> </a:t>
            </a:r>
          </a:p>
          <a:p>
            <a:r>
              <a:rPr lang="it-IT" sz="2400" b="1" dirty="0">
                <a:solidFill>
                  <a:srgbClr val="505150"/>
                </a:solidFill>
              </a:rPr>
              <a:t>Direttore dipartimento statistiche sociali e ambientali</a:t>
            </a: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26 giugno 2014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37" y="690170"/>
            <a:ext cx="4476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3" y="575870"/>
            <a:ext cx="3609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22241" y="1671870"/>
            <a:ext cx="7643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fiducia nelle istituzioni è molto </a:t>
            </a:r>
            <a:r>
              <a:rPr lang="it-IT" b="1" dirty="0" smtClean="0">
                <a:solidFill>
                  <a:srgbClr val="FF0000"/>
                </a:solidFill>
              </a:rPr>
              <a:t>bassa</a:t>
            </a:r>
            <a:r>
              <a:rPr lang="it-IT" b="1" dirty="0" smtClean="0">
                <a:solidFill>
                  <a:srgbClr val="505150"/>
                </a:solidFill>
              </a:rPr>
              <a:t>: </a:t>
            </a:r>
            <a:r>
              <a:rPr lang="it-IT" dirty="0" smtClean="0">
                <a:solidFill>
                  <a:srgbClr val="505150"/>
                </a:solidFill>
              </a:rPr>
              <a:t>2,2 la fiducia media ai </a:t>
            </a:r>
            <a:r>
              <a:rPr lang="it-IT" dirty="0">
                <a:solidFill>
                  <a:srgbClr val="505150"/>
                </a:solidFill>
              </a:rPr>
              <a:t>partiti, </a:t>
            </a:r>
            <a:r>
              <a:rPr lang="it-IT" dirty="0" smtClean="0">
                <a:solidFill>
                  <a:srgbClr val="505150"/>
                </a:solidFill>
              </a:rPr>
              <a:t>(in una scala da 0 a 10); 3,3 </a:t>
            </a:r>
            <a:r>
              <a:rPr lang="it-IT" dirty="0">
                <a:solidFill>
                  <a:srgbClr val="505150"/>
                </a:solidFill>
              </a:rPr>
              <a:t>la fiducia </a:t>
            </a:r>
            <a:r>
              <a:rPr lang="it-IT" dirty="0" smtClean="0">
                <a:solidFill>
                  <a:srgbClr val="505150"/>
                </a:solidFill>
              </a:rPr>
              <a:t>nel parlamento; </a:t>
            </a:r>
            <a:r>
              <a:rPr lang="it-IT" dirty="0">
                <a:solidFill>
                  <a:srgbClr val="505150"/>
                </a:solidFill>
              </a:rPr>
              <a:t>3,8 la fiducia </a:t>
            </a:r>
            <a:r>
              <a:rPr lang="it-IT" dirty="0" smtClean="0">
                <a:solidFill>
                  <a:srgbClr val="505150"/>
                </a:solidFill>
              </a:rPr>
              <a:t>nelle </a:t>
            </a:r>
            <a:r>
              <a:rPr lang="it-IT" dirty="0">
                <a:solidFill>
                  <a:srgbClr val="505150"/>
                </a:solidFill>
              </a:rPr>
              <a:t>Amministrazioni locali, 4,3 la fiducia </a:t>
            </a:r>
            <a:r>
              <a:rPr lang="it-IT" dirty="0" smtClean="0">
                <a:solidFill>
                  <a:srgbClr val="505150"/>
                </a:solidFill>
              </a:rPr>
              <a:t>nella </a:t>
            </a:r>
            <a:r>
              <a:rPr lang="it-IT" dirty="0">
                <a:solidFill>
                  <a:srgbClr val="505150"/>
                </a:solidFill>
              </a:rPr>
              <a:t>magistratura…. Si salvano le forze dell’ordine con 6,4 e i vigili del fuoco con </a:t>
            </a:r>
            <a:r>
              <a:rPr lang="it-IT" dirty="0" smtClean="0">
                <a:solidFill>
                  <a:srgbClr val="505150"/>
                </a:solidFill>
              </a:rPr>
              <a:t>7,9.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Ma </a:t>
            </a:r>
            <a:r>
              <a:rPr lang="it-IT" b="1" dirty="0">
                <a:solidFill>
                  <a:srgbClr val="FF0000"/>
                </a:solidFill>
              </a:rPr>
              <a:t>cresce la partecipazione politica</a:t>
            </a:r>
            <a:r>
              <a:rPr lang="it-IT" dirty="0">
                <a:solidFill>
                  <a:srgbClr val="505150"/>
                </a:solidFill>
              </a:rPr>
              <a:t>, il parlare e informarsi di politica, quella invisibile dal </a:t>
            </a:r>
            <a:r>
              <a:rPr lang="it-IT" dirty="0" smtClean="0">
                <a:solidFill>
                  <a:srgbClr val="505150"/>
                </a:solidFill>
              </a:rPr>
              <a:t>67% </a:t>
            </a:r>
            <a:r>
              <a:rPr lang="it-IT" dirty="0">
                <a:solidFill>
                  <a:srgbClr val="505150"/>
                </a:solidFill>
              </a:rPr>
              <a:t>al </a:t>
            </a:r>
            <a:r>
              <a:rPr lang="it-IT" dirty="0" smtClean="0">
                <a:solidFill>
                  <a:srgbClr val="505150"/>
                </a:solidFill>
              </a:rPr>
              <a:t>68,6%.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Pur diminuendo la </a:t>
            </a:r>
            <a:r>
              <a:rPr lang="it-IT" b="1" dirty="0">
                <a:solidFill>
                  <a:srgbClr val="FF0000"/>
                </a:solidFill>
              </a:rPr>
              <a:t>partecipazione al voto europeo </a:t>
            </a:r>
            <a:r>
              <a:rPr lang="it-IT" dirty="0">
                <a:solidFill>
                  <a:srgbClr val="505150"/>
                </a:solidFill>
              </a:rPr>
              <a:t>di 7,8 punti </a:t>
            </a:r>
            <a:r>
              <a:rPr lang="it-IT" dirty="0" smtClean="0">
                <a:solidFill>
                  <a:srgbClr val="505150"/>
                </a:solidFill>
              </a:rPr>
              <a:t>percentuali.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La sfiducia nella politica non si traduce in distacco assoluto dalla politica</a:t>
            </a:r>
            <a:r>
              <a:rPr lang="it-IT" dirty="0" smtClean="0">
                <a:solidFill>
                  <a:srgbClr val="505150"/>
                </a:solidFill>
              </a:rPr>
              <a:t>, </a:t>
            </a:r>
            <a:r>
              <a:rPr lang="it-IT" dirty="0">
                <a:solidFill>
                  <a:srgbClr val="505150"/>
                </a:solidFill>
              </a:rPr>
              <a:t>si può votare e anche non votare, la crescita del non voto può essere </a:t>
            </a:r>
            <a:r>
              <a:rPr lang="it-IT" dirty="0" smtClean="0">
                <a:solidFill>
                  <a:srgbClr val="505150"/>
                </a:solidFill>
              </a:rPr>
              <a:t>letta </a:t>
            </a:r>
            <a:r>
              <a:rPr lang="it-IT" dirty="0">
                <a:solidFill>
                  <a:srgbClr val="505150"/>
                </a:solidFill>
              </a:rPr>
              <a:t>come una scelta attiva di monito al </a:t>
            </a:r>
            <a:r>
              <a:rPr lang="it-IT" dirty="0" smtClean="0">
                <a:solidFill>
                  <a:srgbClr val="505150"/>
                </a:solidFill>
              </a:rPr>
              <a:t>comportamento </a:t>
            </a:r>
            <a:r>
              <a:rPr lang="it-IT" dirty="0">
                <a:solidFill>
                  <a:srgbClr val="505150"/>
                </a:solidFill>
              </a:rPr>
              <a:t>dei partiti</a:t>
            </a:r>
            <a:r>
              <a:rPr lang="it-IT" dirty="0" smtClean="0">
                <a:solidFill>
                  <a:srgbClr val="505150"/>
                </a:solidFill>
              </a:rPr>
              <a:t>.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Politica e istituzioni: grandi sommovimenti nella partecipazione politica che possono sembrare in contraddizione……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93026" y="1398788"/>
            <a:ext cx="7643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Cresce </a:t>
            </a:r>
            <a:r>
              <a:rPr lang="it-IT" b="1" dirty="0">
                <a:solidFill>
                  <a:srgbClr val="FF0000"/>
                </a:solidFill>
              </a:rPr>
              <a:t>la presenza femminile in </a:t>
            </a:r>
            <a:r>
              <a:rPr lang="it-IT" b="1" dirty="0" smtClean="0">
                <a:solidFill>
                  <a:srgbClr val="FF0000"/>
                </a:solidFill>
              </a:rPr>
              <a:t>Parlamento</a:t>
            </a:r>
            <a:r>
              <a:rPr lang="it-IT" b="1" dirty="0" smtClean="0">
                <a:solidFill>
                  <a:srgbClr val="505150"/>
                </a:solidFill>
              </a:rPr>
              <a:t>: </a:t>
            </a:r>
            <a:r>
              <a:rPr lang="it-IT" dirty="0" smtClean="0">
                <a:solidFill>
                  <a:srgbClr val="505150"/>
                </a:solidFill>
              </a:rPr>
              <a:t>dal </a:t>
            </a:r>
            <a:r>
              <a:rPr lang="it-IT" dirty="0">
                <a:solidFill>
                  <a:srgbClr val="505150"/>
                </a:solidFill>
              </a:rPr>
              <a:t>20,3% al 30,7% </a:t>
            </a:r>
            <a:r>
              <a:rPr lang="it-IT" dirty="0" smtClean="0">
                <a:solidFill>
                  <a:srgbClr val="505150"/>
                </a:solidFill>
              </a:rPr>
              <a:t>nella </a:t>
            </a:r>
            <a:r>
              <a:rPr lang="it-IT" dirty="0">
                <a:solidFill>
                  <a:srgbClr val="505150"/>
                </a:solidFill>
              </a:rPr>
              <a:t>corrente legislatura, e anche nei CDA delle imprese dal 11,6% del 2012 al 17,8% del </a:t>
            </a:r>
            <a:r>
              <a:rPr lang="it-IT" dirty="0" smtClean="0">
                <a:solidFill>
                  <a:srgbClr val="505150"/>
                </a:solidFill>
              </a:rPr>
              <a:t>2013. Segno </a:t>
            </a:r>
            <a:r>
              <a:rPr lang="it-IT" dirty="0">
                <a:solidFill>
                  <a:srgbClr val="505150"/>
                </a:solidFill>
              </a:rPr>
              <a:t>che gli effetti delle leggi o delle misure adottate dai partiti hanno avuto </a:t>
            </a:r>
            <a:r>
              <a:rPr lang="it-IT" dirty="0" smtClean="0">
                <a:solidFill>
                  <a:srgbClr val="505150"/>
                </a:solidFill>
              </a:rPr>
              <a:t>effetti.</a:t>
            </a:r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Cresce la presenza di giovani in Parlamento</a:t>
            </a:r>
            <a:r>
              <a:rPr lang="it-IT" dirty="0">
                <a:solidFill>
                  <a:srgbClr val="505150"/>
                </a:solidFill>
              </a:rPr>
              <a:t>: l’età media è di 47,2 anni alla Camera (tre anni in meno rispetto alla passata legislatura) e di 55,3 anni al Senato (cinque anni in meno) per un’età media generale pari a 49,9 anni. </a:t>
            </a:r>
          </a:p>
          <a:p>
            <a:r>
              <a:rPr lang="it-IT" dirty="0">
                <a:solidFill>
                  <a:srgbClr val="505150"/>
                </a:solidFill>
              </a:rPr>
              <a:t> </a:t>
            </a:r>
          </a:p>
          <a:p>
            <a:r>
              <a:rPr lang="it-IT" b="1" dirty="0">
                <a:solidFill>
                  <a:srgbClr val="505150"/>
                </a:solidFill>
              </a:rPr>
              <a:t>Dominio con maggiori sommovimenti, su cui non si può dire come </a:t>
            </a:r>
            <a:r>
              <a:rPr lang="it-IT" b="1" dirty="0" smtClean="0">
                <a:solidFill>
                  <a:srgbClr val="505150"/>
                </a:solidFill>
              </a:rPr>
              <a:t>evolverà.  Attenzione alle amministrazioni in cui si è tornati indietro rispetto alla presenza femminile.</a:t>
            </a:r>
            <a:endParaRPr lang="it-IT" b="1" dirty="0">
              <a:solidFill>
                <a:srgbClr val="505150"/>
              </a:solidFill>
            </a:endParaRPr>
          </a:p>
          <a:p>
            <a:r>
              <a:rPr lang="it-IT" b="1" i="1" dirty="0">
                <a:solidFill>
                  <a:srgbClr val="FF0000"/>
                </a:solidFill>
              </a:rPr>
              <a:t>Quanto più i sommovimenti in termini istituzionali si tradurranno in azioni innovative significative e in </a:t>
            </a:r>
            <a:r>
              <a:rPr lang="it-IT" b="1" i="1" dirty="0" smtClean="0">
                <a:solidFill>
                  <a:srgbClr val="FF0000"/>
                </a:solidFill>
              </a:rPr>
              <a:t>risultati da parte dei nuovi soggetti, </a:t>
            </a:r>
            <a:r>
              <a:rPr lang="it-IT" b="1" i="1" dirty="0">
                <a:solidFill>
                  <a:srgbClr val="FF0000"/>
                </a:solidFill>
              </a:rPr>
              <a:t>tanto più potranno trasformarsi in incremento di fiducia e di partecipazione </a:t>
            </a:r>
            <a:r>
              <a:rPr lang="it-IT" b="1" i="1" dirty="0" smtClean="0">
                <a:solidFill>
                  <a:srgbClr val="FF0000"/>
                </a:solidFill>
              </a:rPr>
              <a:t>contribuendo </a:t>
            </a:r>
            <a:r>
              <a:rPr lang="it-IT" b="1" i="1" dirty="0">
                <a:solidFill>
                  <a:srgbClr val="FF0000"/>
                </a:solidFill>
              </a:rPr>
              <a:t>allo sviluppo del </a:t>
            </a:r>
            <a:r>
              <a:rPr lang="it-IT" b="1" i="1" dirty="0" smtClean="0">
                <a:solidFill>
                  <a:srgbClr val="FF0000"/>
                </a:solidFill>
              </a:rPr>
              <a:t>Paese.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Politica e istituzioni: sommovimenti anche a livello istituzionale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928159"/>
            <a:ext cx="82568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Nonostante la </a:t>
            </a:r>
            <a:r>
              <a:rPr lang="it-IT" dirty="0">
                <a:solidFill>
                  <a:srgbClr val="505150"/>
                </a:solidFill>
              </a:rPr>
              <a:t>crisi, nonostante </a:t>
            </a:r>
            <a:r>
              <a:rPr lang="it-IT" dirty="0" smtClean="0">
                <a:solidFill>
                  <a:srgbClr val="505150"/>
                </a:solidFill>
              </a:rPr>
              <a:t>la riduzione della spesa nella </a:t>
            </a:r>
            <a:r>
              <a:rPr lang="it-IT" dirty="0">
                <a:solidFill>
                  <a:srgbClr val="505150"/>
                </a:solidFill>
              </a:rPr>
              <a:t>sanità, il sistema ha complessivamente retto.</a:t>
            </a:r>
            <a:br>
              <a:rPr lang="it-IT" dirty="0">
                <a:solidFill>
                  <a:srgbClr val="505150"/>
                </a:solidFill>
              </a:rPr>
            </a:br>
            <a:endParaRPr lang="it-IT" sz="1100" dirty="0">
              <a:solidFill>
                <a:srgbClr val="505150"/>
              </a:solidFill>
            </a:endParaRPr>
          </a:p>
          <a:p>
            <a:r>
              <a:rPr lang="it-IT" sz="1600" b="1" dirty="0">
                <a:solidFill>
                  <a:srgbClr val="FF0000"/>
                </a:solidFill>
              </a:rPr>
              <a:t>La speranza di vita è tra le più alte al mondo e in </a:t>
            </a:r>
            <a:r>
              <a:rPr lang="it-IT" sz="1600" b="1" dirty="0" smtClean="0">
                <a:solidFill>
                  <a:srgbClr val="FF0000"/>
                </a:solidFill>
              </a:rPr>
              <a:t>miglioramento</a:t>
            </a:r>
            <a:r>
              <a:rPr lang="it-IT" sz="1600" dirty="0" smtClean="0">
                <a:solidFill>
                  <a:srgbClr val="505150"/>
                </a:solidFill>
              </a:rPr>
              <a:t>: 79,6 </a:t>
            </a:r>
            <a:r>
              <a:rPr lang="it-IT" sz="1600" dirty="0">
                <a:solidFill>
                  <a:srgbClr val="505150"/>
                </a:solidFill>
              </a:rPr>
              <a:t>anni per gli uomini e 84,4 anni per le </a:t>
            </a:r>
            <a:r>
              <a:rPr lang="it-IT" sz="1600" dirty="0" smtClean="0">
                <a:solidFill>
                  <a:srgbClr val="505150"/>
                </a:solidFill>
              </a:rPr>
              <a:t>donne nel 2012.</a:t>
            </a:r>
            <a:r>
              <a:rPr lang="it-IT" sz="1600" dirty="0">
                <a:solidFill>
                  <a:srgbClr val="505150"/>
                </a:solidFill>
              </a:rPr>
              <a:t/>
            </a:r>
            <a:br>
              <a:rPr lang="it-IT" sz="1600" dirty="0">
                <a:solidFill>
                  <a:srgbClr val="505150"/>
                </a:solidFill>
              </a:rPr>
            </a:br>
            <a:endParaRPr lang="it-IT" sz="1100" dirty="0">
              <a:solidFill>
                <a:srgbClr val="50515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Cresce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b="1" dirty="0">
                <a:solidFill>
                  <a:srgbClr val="FF0000"/>
                </a:solidFill>
              </a:rPr>
              <a:t>la speranza di vita in buona </a:t>
            </a:r>
            <a:r>
              <a:rPr lang="it-IT" sz="1600" b="1" dirty="0" smtClean="0">
                <a:solidFill>
                  <a:srgbClr val="FF0000"/>
                </a:solidFill>
              </a:rPr>
              <a:t>salute</a:t>
            </a:r>
            <a:r>
              <a:rPr lang="it-IT" sz="1600" b="1" dirty="0" smtClean="0">
                <a:solidFill>
                  <a:srgbClr val="505150"/>
                </a:solidFill>
              </a:rPr>
              <a:t>: </a:t>
            </a:r>
            <a:r>
              <a:rPr lang="it-IT" sz="1600" dirty="0" smtClean="0">
                <a:solidFill>
                  <a:srgbClr val="505150"/>
                </a:solidFill>
              </a:rPr>
              <a:t>da 59,4 a 59,8 </a:t>
            </a:r>
            <a:r>
              <a:rPr lang="it-IT" sz="1600" dirty="0">
                <a:solidFill>
                  <a:srgbClr val="505150"/>
                </a:solidFill>
              </a:rPr>
              <a:t>anni per gli </a:t>
            </a:r>
            <a:r>
              <a:rPr lang="it-IT" sz="1600" dirty="0" smtClean="0">
                <a:solidFill>
                  <a:srgbClr val="505150"/>
                </a:solidFill>
              </a:rPr>
              <a:t>uomini e da 57 a </a:t>
            </a:r>
            <a:r>
              <a:rPr lang="it-IT" sz="1600" dirty="0">
                <a:solidFill>
                  <a:srgbClr val="505150"/>
                </a:solidFill>
              </a:rPr>
              <a:t>57,3 anni per le </a:t>
            </a:r>
            <a:r>
              <a:rPr lang="it-IT" sz="1600" dirty="0" smtClean="0">
                <a:solidFill>
                  <a:srgbClr val="505150"/>
                </a:solidFill>
              </a:rPr>
              <a:t>donne; aumenta </a:t>
            </a:r>
            <a:r>
              <a:rPr lang="it-IT" sz="1600" b="1" dirty="0" smtClean="0">
                <a:solidFill>
                  <a:srgbClr val="505150"/>
                </a:solidFill>
              </a:rPr>
              <a:t>l’indice </a:t>
            </a:r>
            <a:r>
              <a:rPr lang="it-IT" sz="1600" b="1" dirty="0">
                <a:solidFill>
                  <a:srgbClr val="505150"/>
                </a:solidFill>
              </a:rPr>
              <a:t>di benessere fisico </a:t>
            </a:r>
            <a:r>
              <a:rPr lang="it-IT" sz="1600" dirty="0">
                <a:solidFill>
                  <a:srgbClr val="505150"/>
                </a:solidFill>
              </a:rPr>
              <a:t>da </a:t>
            </a:r>
            <a:r>
              <a:rPr lang="it-IT" sz="1600" dirty="0" smtClean="0">
                <a:solidFill>
                  <a:srgbClr val="505150"/>
                </a:solidFill>
              </a:rPr>
              <a:t>un punteggio di 50,4 </a:t>
            </a:r>
            <a:r>
              <a:rPr lang="it-IT" sz="1600" dirty="0">
                <a:solidFill>
                  <a:srgbClr val="505150"/>
                </a:solidFill>
              </a:rPr>
              <a:t>a </a:t>
            </a:r>
            <a:r>
              <a:rPr lang="it-IT" sz="1600" dirty="0" smtClean="0">
                <a:solidFill>
                  <a:srgbClr val="505150"/>
                </a:solidFill>
              </a:rPr>
              <a:t>51,2; cala invece </a:t>
            </a:r>
            <a:r>
              <a:rPr lang="it-IT" sz="1600" b="1" dirty="0" smtClean="0">
                <a:solidFill>
                  <a:srgbClr val="505150"/>
                </a:solidFill>
              </a:rPr>
              <a:t>l’indice </a:t>
            </a:r>
            <a:r>
              <a:rPr lang="it-IT" sz="1600" b="1" dirty="0">
                <a:solidFill>
                  <a:srgbClr val="505150"/>
                </a:solidFill>
              </a:rPr>
              <a:t>di benessere psicologico </a:t>
            </a:r>
            <a:r>
              <a:rPr lang="it-IT" sz="1600" dirty="0" smtClean="0">
                <a:solidFill>
                  <a:srgbClr val="505150"/>
                </a:solidFill>
              </a:rPr>
              <a:t>da </a:t>
            </a:r>
            <a:r>
              <a:rPr lang="it-IT" sz="1600" dirty="0">
                <a:solidFill>
                  <a:srgbClr val="505150"/>
                </a:solidFill>
              </a:rPr>
              <a:t>49,8 a 49 soprattutto tra i </a:t>
            </a:r>
            <a:r>
              <a:rPr lang="it-IT" sz="1600" dirty="0" smtClean="0">
                <a:solidFill>
                  <a:srgbClr val="505150"/>
                </a:solidFill>
              </a:rPr>
              <a:t>giovani</a:t>
            </a:r>
            <a:r>
              <a:rPr lang="it-IT" sz="1600" dirty="0">
                <a:solidFill>
                  <a:srgbClr val="505150"/>
                </a:solidFill>
              </a:rPr>
              <a:t>, i più colpiti dalla </a:t>
            </a:r>
            <a:r>
              <a:rPr lang="it-IT" sz="1600" dirty="0" smtClean="0">
                <a:solidFill>
                  <a:srgbClr val="505150"/>
                </a:solidFill>
              </a:rPr>
              <a:t>crisi.</a:t>
            </a:r>
            <a:r>
              <a:rPr lang="it-IT" sz="1600" dirty="0">
                <a:solidFill>
                  <a:srgbClr val="505150"/>
                </a:solidFill>
              </a:rPr>
              <a:t/>
            </a:r>
            <a:br>
              <a:rPr lang="it-IT" sz="1600" dirty="0">
                <a:solidFill>
                  <a:srgbClr val="505150"/>
                </a:solidFill>
              </a:rPr>
            </a:br>
            <a:endParaRPr lang="it-IT" sz="1100" dirty="0">
              <a:solidFill>
                <a:srgbClr val="50515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Continua a migliorare la </a:t>
            </a:r>
            <a:r>
              <a:rPr lang="it-IT" sz="1600" b="1" dirty="0">
                <a:solidFill>
                  <a:srgbClr val="FF0000"/>
                </a:solidFill>
              </a:rPr>
              <a:t>mortalità infantile </a:t>
            </a:r>
            <a:r>
              <a:rPr lang="it-IT" sz="1600" dirty="0">
                <a:solidFill>
                  <a:srgbClr val="505150"/>
                </a:solidFill>
              </a:rPr>
              <a:t>da 31,6 morti ogni 10.000 nati nel 2010 a 30,9 nel </a:t>
            </a:r>
            <a:r>
              <a:rPr lang="it-IT" sz="1600" dirty="0" smtClean="0">
                <a:solidFill>
                  <a:srgbClr val="505150"/>
                </a:solidFill>
              </a:rPr>
              <a:t>2011. </a:t>
            </a:r>
          </a:p>
          <a:p>
            <a:endParaRPr lang="it-IT" sz="1600" dirty="0">
              <a:solidFill>
                <a:srgbClr val="50515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Prosegue </a:t>
            </a:r>
            <a:r>
              <a:rPr lang="it-IT" sz="1600" b="1" dirty="0">
                <a:solidFill>
                  <a:srgbClr val="FF0000"/>
                </a:solidFill>
              </a:rPr>
              <a:t>il trend in diminuzione della mortalità per </a:t>
            </a:r>
            <a:r>
              <a:rPr lang="it-IT" sz="1600" b="1" dirty="0" smtClean="0">
                <a:solidFill>
                  <a:srgbClr val="FF0000"/>
                </a:solidFill>
              </a:rPr>
              <a:t>tumore </a:t>
            </a:r>
            <a:r>
              <a:rPr lang="it-IT" sz="1600" dirty="0" smtClean="0">
                <a:solidFill>
                  <a:srgbClr val="505150"/>
                </a:solidFill>
              </a:rPr>
              <a:t>tra </a:t>
            </a:r>
            <a:r>
              <a:rPr lang="it-IT" sz="1600" dirty="0">
                <a:solidFill>
                  <a:srgbClr val="505150"/>
                </a:solidFill>
              </a:rPr>
              <a:t>i 20 e i 64 </a:t>
            </a:r>
            <a:r>
              <a:rPr lang="it-IT" sz="1600" dirty="0" smtClean="0">
                <a:solidFill>
                  <a:srgbClr val="505150"/>
                </a:solidFill>
              </a:rPr>
              <a:t>anni: 10,3 </a:t>
            </a:r>
            <a:r>
              <a:rPr lang="it-IT" sz="1600" dirty="0">
                <a:solidFill>
                  <a:srgbClr val="505150"/>
                </a:solidFill>
              </a:rPr>
              <a:t>morti per 10.000 residenti tra gli uomini e 7,9 tra le </a:t>
            </a:r>
            <a:r>
              <a:rPr lang="it-IT" sz="1600" dirty="0" smtClean="0">
                <a:solidFill>
                  <a:srgbClr val="505150"/>
                </a:solidFill>
              </a:rPr>
              <a:t>donne nel 2011.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Si attenua l’aumento dei tassi </a:t>
            </a:r>
            <a:r>
              <a:rPr lang="it-IT" sz="1600" b="1" dirty="0">
                <a:solidFill>
                  <a:srgbClr val="FF0000"/>
                </a:solidFill>
              </a:rPr>
              <a:t>di mortalità oltre i 65 anni per demenze e malattie del sistema nervoso</a:t>
            </a:r>
            <a:r>
              <a:rPr lang="it-IT" sz="1600" dirty="0">
                <a:solidFill>
                  <a:srgbClr val="505150"/>
                </a:solidFill>
              </a:rPr>
              <a:t> da 22,1 per 10.000 residenti a 27,4 per gli uomini e da 19,6 a 25,1 per le donne in relazione al progressivo invecchiamento </a:t>
            </a:r>
            <a:r>
              <a:rPr lang="it-IT" sz="1600" dirty="0" smtClean="0">
                <a:solidFill>
                  <a:srgbClr val="505150"/>
                </a:solidFill>
              </a:rPr>
              <a:t>demografico. </a:t>
            </a:r>
          </a:p>
          <a:p>
            <a:endParaRPr lang="it-IT" sz="1100" dirty="0">
              <a:solidFill>
                <a:srgbClr val="505150"/>
              </a:solidFill>
            </a:endParaRPr>
          </a:p>
          <a:p>
            <a:r>
              <a:rPr lang="it-IT" sz="1600" b="1" dirty="0">
                <a:solidFill>
                  <a:srgbClr val="FF0000"/>
                </a:solidFill>
              </a:rPr>
              <a:t>Fondamentale salvaguardare questi risultati e correggere le storture che permangono: differenze sociali e territoriali e stili di vita poco </a:t>
            </a:r>
            <a:r>
              <a:rPr lang="it-IT" sz="1600" b="1" dirty="0" smtClean="0">
                <a:solidFill>
                  <a:srgbClr val="FF0000"/>
                </a:solidFill>
              </a:rPr>
              <a:t>salutari</a:t>
            </a:r>
            <a:r>
              <a:rPr lang="it-IT" sz="16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5397" y="517824"/>
            <a:ext cx="78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Segnali positivi sul fronte salute anche se ….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25277" y="1372316"/>
            <a:ext cx="76434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Segnali </a:t>
            </a:r>
            <a:r>
              <a:rPr lang="it-IT" dirty="0">
                <a:solidFill>
                  <a:srgbClr val="505150"/>
                </a:solidFill>
              </a:rPr>
              <a:t>positivi </a:t>
            </a:r>
            <a:r>
              <a:rPr lang="it-IT" dirty="0" smtClean="0">
                <a:solidFill>
                  <a:srgbClr val="505150"/>
                </a:solidFill>
              </a:rPr>
              <a:t>emergono: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 </a:t>
            </a: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Crescita dell’utilizzo delle fonti rinnovabili per l’energia (siamo sopra la media europea)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Diminuzione  delle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emissioni di CO</a:t>
            </a:r>
            <a:r>
              <a:rPr lang="it-IT" b="1" baseline="-25000" dirty="0">
                <a:solidFill>
                  <a:srgbClr val="FF0000"/>
                </a:solidFill>
              </a:rPr>
              <a:t>2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505150"/>
                </a:solidFill>
              </a:rPr>
              <a:t> </a:t>
            </a:r>
            <a:r>
              <a:rPr lang="it-IT" dirty="0" smtClean="0">
                <a:solidFill>
                  <a:srgbClr val="505150"/>
                </a:solidFill>
              </a:rPr>
              <a:t>e del consumo delle risorse materiali interne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Aumento seppur di poco della disponibilità di verde urbano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Aumento dell’utilizzo della </a:t>
            </a:r>
            <a:r>
              <a:rPr lang="it-IT" b="1" dirty="0">
                <a:solidFill>
                  <a:srgbClr val="FF0000"/>
                </a:solidFill>
              </a:rPr>
              <a:t>raccolta differenziata </a:t>
            </a:r>
            <a:r>
              <a:rPr lang="it-IT" dirty="0">
                <a:solidFill>
                  <a:srgbClr val="505150"/>
                </a:solidFill>
              </a:rPr>
              <a:t>dei rifiuti passata dal 37,7% al 39,9</a:t>
            </a:r>
            <a:r>
              <a:rPr lang="it-IT" dirty="0" smtClean="0">
                <a:solidFill>
                  <a:srgbClr val="505150"/>
                </a:solidFill>
              </a:rPr>
              <a:t>%.</a:t>
            </a: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Ma persistono diverse criticità</a:t>
            </a:r>
            <a:r>
              <a:rPr lang="it-IT" dirty="0">
                <a:solidFill>
                  <a:srgbClr val="505150"/>
                </a:solidFill>
              </a:rPr>
              <a:t>: </a:t>
            </a:r>
            <a:r>
              <a:rPr lang="it-IT" b="1" dirty="0">
                <a:solidFill>
                  <a:srgbClr val="505150"/>
                </a:solidFill>
              </a:rPr>
              <a:t>il dissesto idrogeologico, la dispersione di acqua potabile dalle reti comunali di </a:t>
            </a:r>
            <a:r>
              <a:rPr lang="it-IT" b="1" dirty="0" smtClean="0">
                <a:solidFill>
                  <a:srgbClr val="505150"/>
                </a:solidFill>
              </a:rPr>
              <a:t>distribuzione.</a:t>
            </a:r>
            <a:endParaRPr lang="it-IT" b="1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Segnali </a:t>
            </a:r>
            <a:r>
              <a:rPr lang="it-IT" sz="2400" b="1" dirty="0">
                <a:solidFill>
                  <a:srgbClr val="505150"/>
                </a:solidFill>
              </a:rPr>
              <a:t>positivi nel dominio ambiente anche se….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93745" y="1309121"/>
            <a:ext cx="7643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L’ultimo </a:t>
            </a:r>
            <a:r>
              <a:rPr lang="it-IT" dirty="0">
                <a:solidFill>
                  <a:srgbClr val="505150"/>
                </a:solidFill>
              </a:rPr>
              <a:t>Censimento dell’agricoltura mostra, per la prima volta in quarant’anni, </a:t>
            </a:r>
            <a:r>
              <a:rPr lang="it-IT" b="1" dirty="0">
                <a:solidFill>
                  <a:srgbClr val="FF0000"/>
                </a:solidFill>
              </a:rPr>
              <a:t>un netto rallentamento della perdita di superficie agricola utilizzata (</a:t>
            </a:r>
            <a:r>
              <a:rPr lang="it-IT" b="1" dirty="0" err="1">
                <a:solidFill>
                  <a:srgbClr val="FF0000"/>
                </a:solidFill>
              </a:rPr>
              <a:t>Sau</a:t>
            </a:r>
            <a:r>
              <a:rPr lang="it-IT" b="1" dirty="0" smtClean="0">
                <a:solidFill>
                  <a:srgbClr val="FF0000"/>
                </a:solidFill>
              </a:rPr>
              <a:t>) (– 2,6% contro – 12,3% di 10 anni prima).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La crisi economica ha comportato una flessione della produzione </a:t>
            </a:r>
            <a:r>
              <a:rPr lang="it-IT" b="1" dirty="0" smtClean="0">
                <a:solidFill>
                  <a:srgbClr val="FF0000"/>
                </a:solidFill>
              </a:rPr>
              <a:t>edilizia, riducendo la sua pressione sulla risorsa suolo…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…. </a:t>
            </a:r>
            <a:r>
              <a:rPr lang="it-IT" b="1" dirty="0">
                <a:solidFill>
                  <a:srgbClr val="FF0000"/>
                </a:solidFill>
              </a:rPr>
              <a:t>ma </a:t>
            </a:r>
            <a:r>
              <a:rPr lang="it-IT" b="1" dirty="0" smtClean="0">
                <a:solidFill>
                  <a:srgbClr val="FF000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componente illegale (abusivismo) ne ha </a:t>
            </a:r>
            <a:r>
              <a:rPr lang="it-IT" b="1" dirty="0" smtClean="0">
                <a:solidFill>
                  <a:srgbClr val="FF0000"/>
                </a:solidFill>
              </a:rPr>
              <a:t>risentito </a:t>
            </a:r>
            <a:r>
              <a:rPr lang="it-IT" b="1" dirty="0">
                <a:solidFill>
                  <a:srgbClr val="FF0000"/>
                </a:solidFill>
              </a:rPr>
              <a:t>in misura minore </a:t>
            </a:r>
            <a:r>
              <a:rPr lang="it-IT" dirty="0">
                <a:solidFill>
                  <a:srgbClr val="505150"/>
                </a:solidFill>
              </a:rPr>
              <a:t>– soprattutto nel Mezzogiorno, dove rappresenta oltre il 35% </a:t>
            </a:r>
            <a:r>
              <a:rPr lang="it-IT" dirty="0" smtClean="0">
                <a:solidFill>
                  <a:srgbClr val="505150"/>
                </a:solidFill>
              </a:rPr>
              <a:t>dell’edilizia autorizzata </a:t>
            </a:r>
            <a:r>
              <a:rPr lang="it-IT" dirty="0">
                <a:solidFill>
                  <a:srgbClr val="505150"/>
                </a:solidFill>
              </a:rPr>
              <a:t>(contro il 20-25% degli anni pre-crisi). </a:t>
            </a:r>
            <a:endParaRPr lang="it-IT" dirty="0" smtClean="0">
              <a:solidFill>
                <a:srgbClr val="505150"/>
              </a:solidFill>
            </a:endParaRPr>
          </a:p>
          <a:p>
            <a:endParaRPr lang="it-IT" b="1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Italia </a:t>
            </a:r>
            <a:r>
              <a:rPr lang="it-IT" b="1" dirty="0" smtClean="0"/>
              <a:t>paese della bellezza, </a:t>
            </a:r>
            <a:r>
              <a:rPr lang="it-IT" b="1" dirty="0" smtClean="0">
                <a:solidFill>
                  <a:srgbClr val="FF0000"/>
                </a:solidFill>
              </a:rPr>
              <a:t>continuano a crescere i siti UNESCO e siamo al primo posto nel mondo. I beni culturali censiti dal MIBAC sono più di 33 ogni 100 kmq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/>
              <a:t>Ma l’Italia è tra i Paesi che spendono meno per la tutela e valorizzazione del patrimonio culturale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Segnali positivi nel dominio paesaggio anche se</a:t>
            </a:r>
            <a:r>
              <a:rPr lang="it-IT" sz="2400" b="1" dirty="0" smtClean="0">
                <a:solidFill>
                  <a:srgbClr val="505150"/>
                </a:solidFill>
              </a:rPr>
              <a:t>…</a:t>
            </a:r>
            <a:endParaRPr lang="it-IT" sz="2400" b="1" dirty="0">
              <a:solidFill>
                <a:srgbClr val="5051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93745" y="1671870"/>
            <a:ext cx="7643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Ma come si traduce tutto ciò in termini di soddisfazione complessiva per la vita?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Un’alta soddisfazione per la vita continua a coinvolgere il </a:t>
            </a:r>
            <a:r>
              <a:rPr lang="it-IT" b="1" dirty="0" smtClean="0">
                <a:solidFill>
                  <a:srgbClr val="FF0000"/>
                </a:solidFill>
              </a:rPr>
              <a:t>35% </a:t>
            </a:r>
            <a:r>
              <a:rPr lang="it-IT" b="1" dirty="0">
                <a:solidFill>
                  <a:srgbClr val="FF0000"/>
                </a:solidFill>
              </a:rPr>
              <a:t>della </a:t>
            </a:r>
            <a:r>
              <a:rPr lang="it-IT" b="1" dirty="0" smtClean="0">
                <a:solidFill>
                  <a:srgbClr val="FF0000"/>
                </a:solidFill>
              </a:rPr>
              <a:t>popolazione. </a:t>
            </a:r>
            <a:r>
              <a:rPr lang="it-IT" dirty="0">
                <a:solidFill>
                  <a:srgbClr val="505150"/>
                </a:solidFill>
              </a:rPr>
              <a:t>Anche se i giovani di 20-24 anni perdono 4,5 punti percentuali rispetto all’anno precedente</a:t>
            </a:r>
            <a:r>
              <a:rPr lang="it-IT" dirty="0" smtClean="0">
                <a:solidFill>
                  <a:srgbClr val="505150"/>
                </a:solidFill>
              </a:rPr>
              <a:t>.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Le </a:t>
            </a:r>
            <a:r>
              <a:rPr lang="it-IT" b="1" dirty="0">
                <a:solidFill>
                  <a:srgbClr val="FF0000"/>
                </a:solidFill>
              </a:rPr>
              <a:t>differenze territoriali nella soddisfazione per la vita diminuiscono </a:t>
            </a:r>
            <a:r>
              <a:rPr lang="it-IT" dirty="0">
                <a:solidFill>
                  <a:srgbClr val="505150"/>
                </a:solidFill>
              </a:rPr>
              <a:t>per il crescere dell’insoddisfazione nel </a:t>
            </a:r>
            <a:r>
              <a:rPr lang="it-IT" dirty="0" smtClean="0">
                <a:solidFill>
                  <a:srgbClr val="505150"/>
                </a:solidFill>
              </a:rPr>
              <a:t>Nord.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Il 24% </a:t>
            </a:r>
            <a:r>
              <a:rPr lang="it-IT" dirty="0" smtClean="0">
                <a:solidFill>
                  <a:srgbClr val="505150"/>
                </a:solidFill>
              </a:rPr>
              <a:t>degli </a:t>
            </a:r>
            <a:r>
              <a:rPr lang="it-IT" dirty="0">
                <a:solidFill>
                  <a:srgbClr val="505150"/>
                </a:solidFill>
              </a:rPr>
              <a:t>individui ritengono che la loro situazione migliorerà nei prossimi 5 </a:t>
            </a:r>
            <a:r>
              <a:rPr lang="it-IT" dirty="0" smtClean="0">
                <a:solidFill>
                  <a:srgbClr val="505150"/>
                </a:solidFill>
              </a:rPr>
              <a:t>anni.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Il dato positivo è che sono i giovani ad avere più speranza nel futuro</a:t>
            </a:r>
            <a:r>
              <a:rPr lang="it-IT" dirty="0" smtClean="0">
                <a:solidFill>
                  <a:srgbClr val="505150"/>
                </a:solidFill>
              </a:rPr>
              <a:t>.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Soddisfazione </a:t>
            </a:r>
            <a:r>
              <a:rPr lang="it-IT" sz="2400" b="1" dirty="0">
                <a:solidFill>
                  <a:srgbClr val="505150"/>
                </a:solidFill>
              </a:rPr>
              <a:t>per la vita stabile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72575" y="1671870"/>
            <a:ext cx="7643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Le differenze </a:t>
            </a:r>
            <a:r>
              <a:rPr lang="it-IT" b="1" dirty="0">
                <a:solidFill>
                  <a:srgbClr val="FF0000"/>
                </a:solidFill>
              </a:rPr>
              <a:t>territoriali sono aumentate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Disuguaglianze </a:t>
            </a:r>
            <a:r>
              <a:rPr lang="it-IT" b="1" dirty="0">
                <a:solidFill>
                  <a:srgbClr val="FF0000"/>
                </a:solidFill>
              </a:rPr>
              <a:t>elevate non solo in termini di povertà ma anche nella salute </a:t>
            </a:r>
            <a:r>
              <a:rPr lang="it-IT" b="1" dirty="0" smtClean="0">
                <a:solidFill>
                  <a:srgbClr val="FF0000"/>
                </a:solidFill>
              </a:rPr>
              <a:t>e </a:t>
            </a:r>
            <a:r>
              <a:rPr lang="it-IT" b="1" dirty="0">
                <a:solidFill>
                  <a:srgbClr val="FF0000"/>
                </a:solidFill>
              </a:rPr>
              <a:t>in quanto l’estrazione sociale incide sui destini delle persone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Si </a:t>
            </a:r>
            <a:r>
              <a:rPr lang="it-IT" b="1" dirty="0">
                <a:solidFill>
                  <a:srgbClr val="FF0000"/>
                </a:solidFill>
              </a:rPr>
              <a:t>è riconfigurata la mappa dei rischi</a:t>
            </a:r>
            <a:r>
              <a:rPr lang="it-IT" dirty="0">
                <a:solidFill>
                  <a:srgbClr val="505150"/>
                </a:solidFill>
              </a:rPr>
              <a:t>, cresce la povertà assoluta dei giovani e dei minori, ma non quella degli anziani. Cresce  l’occupazione degli ultracinquantenni, diminuisce quella </a:t>
            </a:r>
            <a:r>
              <a:rPr lang="it-IT" dirty="0" smtClean="0">
                <a:solidFill>
                  <a:srgbClr val="505150"/>
                </a:solidFill>
              </a:rPr>
              <a:t>giovanile.</a:t>
            </a: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Le </a:t>
            </a:r>
            <a:r>
              <a:rPr lang="it-IT" b="1" dirty="0">
                <a:solidFill>
                  <a:srgbClr val="FF0000"/>
                </a:solidFill>
              </a:rPr>
              <a:t>differenze di genere sono diminuite </a:t>
            </a:r>
            <a:r>
              <a:rPr lang="it-IT" dirty="0">
                <a:solidFill>
                  <a:srgbClr val="505150"/>
                </a:solidFill>
              </a:rPr>
              <a:t>soprattutto nel lavoro </a:t>
            </a:r>
            <a:r>
              <a:rPr lang="it-IT" dirty="0" smtClean="0">
                <a:solidFill>
                  <a:srgbClr val="505150"/>
                </a:solidFill>
              </a:rPr>
              <a:t>ma più perché </a:t>
            </a:r>
            <a:r>
              <a:rPr lang="it-IT" dirty="0">
                <a:solidFill>
                  <a:srgbClr val="505150"/>
                </a:solidFill>
              </a:rPr>
              <a:t>gli uomini sono </a:t>
            </a:r>
            <a:r>
              <a:rPr lang="it-IT" dirty="0" smtClean="0">
                <a:solidFill>
                  <a:srgbClr val="505150"/>
                </a:solidFill>
              </a:rPr>
              <a:t>peggiorati che perché le donne sono migliorate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Il problema della povertà assoluta e della grave deprivazione segnano l’andamento del disagio sociale complessivo  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Un Paese in cui la crisi sociale forte durerà più della crisi economica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72575" y="1671870"/>
            <a:ext cx="7643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…</a:t>
            </a:r>
            <a:r>
              <a:rPr lang="it-IT" dirty="0">
                <a:solidFill>
                  <a:srgbClr val="505150"/>
                </a:solidFill>
              </a:rPr>
              <a:t>e che </a:t>
            </a:r>
            <a:r>
              <a:rPr lang="it-IT" b="1" dirty="0">
                <a:solidFill>
                  <a:srgbClr val="FF0000"/>
                </a:solidFill>
              </a:rPr>
              <a:t>deve saper salvaguardare questo risultato insieme alla capacità di valorizzare e salvaguardare, ambiente, patrimonio culturale e </a:t>
            </a:r>
            <a:r>
              <a:rPr lang="it-IT" b="1" dirty="0" smtClean="0">
                <a:solidFill>
                  <a:srgbClr val="FF0000"/>
                </a:solidFill>
              </a:rPr>
              <a:t>paesaggistico.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Ha retto molto con l’aiuto degli ammortizzatori </a:t>
            </a:r>
            <a:r>
              <a:rPr lang="it-IT" b="1" dirty="0" smtClean="0">
                <a:solidFill>
                  <a:srgbClr val="FF0000"/>
                </a:solidFill>
              </a:rPr>
              <a:t>sociali </a:t>
            </a:r>
            <a:r>
              <a:rPr lang="it-IT" b="1" dirty="0">
                <a:solidFill>
                  <a:srgbClr val="FF0000"/>
                </a:solidFill>
              </a:rPr>
              <a:t>e delle reti </a:t>
            </a:r>
            <a:r>
              <a:rPr lang="it-IT" b="1" dirty="0" smtClean="0">
                <a:solidFill>
                  <a:srgbClr val="FF0000"/>
                </a:solidFill>
              </a:rPr>
              <a:t>familiari.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Ha agito verso un ringiovanimento e femminilizzazione della </a:t>
            </a:r>
            <a:r>
              <a:rPr lang="it-IT" b="1" dirty="0" smtClean="0">
                <a:solidFill>
                  <a:srgbClr val="FF0000"/>
                </a:solidFill>
              </a:rPr>
              <a:t>politica, </a:t>
            </a:r>
            <a:r>
              <a:rPr lang="it-IT" dirty="0">
                <a:solidFill>
                  <a:srgbClr val="505150"/>
                </a:solidFill>
              </a:rPr>
              <a:t>an</a:t>
            </a:r>
            <a:r>
              <a:rPr lang="it-IT" dirty="0" smtClean="0">
                <a:solidFill>
                  <a:srgbClr val="505150"/>
                </a:solidFill>
              </a:rPr>
              <a:t>che se i risultati non sono ancora generalizzati e in alcune istituzioni c’è un arretramento. </a:t>
            </a: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505150"/>
                </a:solidFill>
              </a:rPr>
              <a:t>Se questi processi </a:t>
            </a:r>
            <a:r>
              <a:rPr lang="it-IT" b="1" dirty="0" smtClean="0">
                <a:solidFill>
                  <a:srgbClr val="505150"/>
                </a:solidFill>
              </a:rPr>
              <a:t>di </a:t>
            </a:r>
            <a:r>
              <a:rPr lang="it-IT" b="1" dirty="0">
                <a:solidFill>
                  <a:srgbClr val="505150"/>
                </a:solidFill>
              </a:rPr>
              <a:t>cambiamento </a:t>
            </a:r>
            <a:r>
              <a:rPr lang="it-IT" b="1" dirty="0" smtClean="0">
                <a:solidFill>
                  <a:srgbClr val="505150"/>
                </a:solidFill>
              </a:rPr>
              <a:t>istituzionale sapranno </a:t>
            </a:r>
            <a:r>
              <a:rPr lang="it-IT" b="1" dirty="0">
                <a:solidFill>
                  <a:srgbClr val="505150"/>
                </a:solidFill>
              </a:rPr>
              <a:t>tradursi in azioni efficaci di valorizzazione delle nostre ricchezze, di crescita, di riduzione delle disuguaglianze sociali e territoriali, con un reale investimento nell’innovazione e nella ricerca, il salto che </a:t>
            </a:r>
            <a:r>
              <a:rPr lang="it-IT" b="1" dirty="0" smtClean="0">
                <a:solidFill>
                  <a:srgbClr val="505150"/>
                </a:solidFill>
              </a:rPr>
              <a:t>il nostro Paese potrà </a:t>
            </a:r>
            <a:r>
              <a:rPr lang="it-IT" b="1" dirty="0">
                <a:solidFill>
                  <a:srgbClr val="505150"/>
                </a:solidFill>
              </a:rPr>
              <a:t>fare sarà </a:t>
            </a:r>
            <a:r>
              <a:rPr lang="it-IT" b="1" dirty="0" smtClean="0">
                <a:solidFill>
                  <a:srgbClr val="505150"/>
                </a:solidFill>
              </a:rPr>
              <a:t>enorme.</a:t>
            </a:r>
            <a:endParaRPr lang="it-IT" b="1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Un Paese </a:t>
            </a:r>
            <a:r>
              <a:rPr lang="it-IT" sz="2400" b="1" dirty="0">
                <a:solidFill>
                  <a:srgbClr val="505150"/>
                </a:solidFill>
              </a:rPr>
              <a:t>in grande difficoltà economica che tiene su un grande </a:t>
            </a:r>
            <a:r>
              <a:rPr lang="it-IT" sz="2400" b="1" dirty="0" smtClean="0">
                <a:solidFill>
                  <a:srgbClr val="505150"/>
                </a:solidFill>
              </a:rPr>
              <a:t>risultato </a:t>
            </a:r>
            <a:r>
              <a:rPr lang="it-IT" sz="2400" b="1" dirty="0">
                <a:solidFill>
                  <a:srgbClr val="505150"/>
                </a:solidFill>
              </a:rPr>
              <a:t>come la salute…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9063"/>
            <a:ext cx="84391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8588"/>
            <a:ext cx="83439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72575" y="1671870"/>
            <a:ext cx="7643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Benessere</a:t>
            </a:r>
            <a:r>
              <a:rPr lang="it-IT" b="1" dirty="0">
                <a:solidFill>
                  <a:srgbClr val="FF0000"/>
                </a:solidFill>
              </a:rPr>
              <a:t>, concetto multidimensionale…..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Il set di indicatori complessivo ci permette una </a:t>
            </a:r>
            <a:r>
              <a:rPr lang="it-IT" b="1" dirty="0">
                <a:solidFill>
                  <a:srgbClr val="505150"/>
                </a:solidFill>
              </a:rPr>
              <a:t>lettura trasversale </a:t>
            </a:r>
            <a:r>
              <a:rPr lang="it-IT" dirty="0">
                <a:solidFill>
                  <a:srgbClr val="505150"/>
                </a:solidFill>
              </a:rPr>
              <a:t>ai domini e </a:t>
            </a:r>
            <a:r>
              <a:rPr lang="it-IT" b="1" dirty="0">
                <a:solidFill>
                  <a:srgbClr val="505150"/>
                </a:solidFill>
              </a:rPr>
              <a:t>integrata </a:t>
            </a:r>
            <a:r>
              <a:rPr lang="it-IT" dirty="0">
                <a:solidFill>
                  <a:srgbClr val="505150"/>
                </a:solidFill>
              </a:rPr>
              <a:t>che non si concentra solo su lavoro e benessere economico, fondamentali in periodo di crisi, ma affronta ad ampio spettro la qualità della vita dei </a:t>
            </a:r>
            <a:r>
              <a:rPr lang="it-IT" dirty="0" smtClean="0">
                <a:solidFill>
                  <a:srgbClr val="505150"/>
                </a:solidFill>
              </a:rPr>
              <a:t>cittadini.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 smtClean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Fondamentale è capire la complessità del quadro </a:t>
            </a:r>
            <a:r>
              <a:rPr lang="it-IT" dirty="0">
                <a:solidFill>
                  <a:srgbClr val="505150"/>
                </a:solidFill>
              </a:rPr>
              <a:t>in tutte le sue sfaccettature, cogliendone anche le </a:t>
            </a:r>
            <a:r>
              <a:rPr lang="it-IT" b="1" dirty="0" smtClean="0">
                <a:solidFill>
                  <a:srgbClr val="505150"/>
                </a:solidFill>
              </a:rPr>
              <a:t>disuguaglianze</a:t>
            </a:r>
            <a:r>
              <a:rPr lang="it-IT" dirty="0" smtClean="0">
                <a:solidFill>
                  <a:srgbClr val="505150"/>
                </a:solidFill>
              </a:rPr>
              <a:t>.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385371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6085" y="593325"/>
            <a:ext cx="782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BES: una lettura complessiva di dove va il nostro </a:t>
            </a:r>
            <a:r>
              <a:rPr lang="it-IT" sz="2400" b="1" dirty="0" smtClean="0">
                <a:solidFill>
                  <a:srgbClr val="505150"/>
                </a:solidFill>
              </a:rPr>
              <a:t>Paese</a:t>
            </a:r>
            <a:endParaRPr lang="it-IT" sz="2400" b="1" dirty="0">
              <a:solidFill>
                <a:srgbClr val="5051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113"/>
            <a:ext cx="83820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3350"/>
            <a:ext cx="84486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5725"/>
            <a:ext cx="83915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774" y="3215252"/>
            <a:ext cx="75517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Grazie per l’attenzione</a:t>
            </a: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 smtClean="0">
              <a:solidFill>
                <a:srgbClr val="FF000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37" y="690170"/>
            <a:ext cx="4476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3" y="575870"/>
            <a:ext cx="3609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41043" y="1196021"/>
            <a:ext cx="76434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505150"/>
                </a:solidFill>
              </a:rPr>
              <a:t>478 </a:t>
            </a:r>
            <a:r>
              <a:rPr lang="it-IT" b="1" dirty="0">
                <a:solidFill>
                  <a:srgbClr val="505150"/>
                </a:solidFill>
              </a:rPr>
              <a:t>mila </a:t>
            </a:r>
            <a:r>
              <a:rPr lang="it-IT" b="1" dirty="0" smtClean="0">
                <a:solidFill>
                  <a:srgbClr val="505150"/>
                </a:solidFill>
              </a:rPr>
              <a:t>occupati in meno </a:t>
            </a:r>
            <a:r>
              <a:rPr lang="it-IT" dirty="0" smtClean="0">
                <a:solidFill>
                  <a:srgbClr val="505150"/>
                </a:solidFill>
              </a:rPr>
              <a:t>in </a:t>
            </a:r>
            <a:r>
              <a:rPr lang="it-IT" dirty="0">
                <a:solidFill>
                  <a:srgbClr val="505150"/>
                </a:solidFill>
              </a:rPr>
              <a:t>un anno contro </a:t>
            </a:r>
            <a:r>
              <a:rPr lang="it-IT" b="1" dirty="0" smtClean="0">
                <a:solidFill>
                  <a:srgbClr val="505150"/>
                </a:solidFill>
              </a:rPr>
              <a:t>380 mila in meno </a:t>
            </a:r>
            <a:r>
              <a:rPr lang="it-IT" dirty="0" smtClean="0">
                <a:solidFill>
                  <a:srgbClr val="505150"/>
                </a:solidFill>
              </a:rPr>
              <a:t>tra il </a:t>
            </a:r>
            <a:r>
              <a:rPr lang="it-IT" dirty="0">
                <a:solidFill>
                  <a:srgbClr val="505150"/>
                </a:solidFill>
              </a:rPr>
              <a:t>2008 </a:t>
            </a:r>
            <a:r>
              <a:rPr lang="it-IT" dirty="0" smtClean="0">
                <a:solidFill>
                  <a:srgbClr val="505150"/>
                </a:solidFill>
              </a:rPr>
              <a:t>e il 2009. 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Il Mezzogiorno assorbe la maggioranza del calo di occupazione</a:t>
            </a:r>
            <a:r>
              <a:rPr lang="it-IT" dirty="0">
                <a:solidFill>
                  <a:srgbClr val="505150"/>
                </a:solidFill>
              </a:rPr>
              <a:t>: gli occupati diminuiscono del 4,6% contro l'1,1% del Nord.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Anche l’occupazione femminile riprende a diminuire </a:t>
            </a:r>
            <a:r>
              <a:rPr lang="it-IT" dirty="0">
                <a:solidFill>
                  <a:srgbClr val="505150"/>
                </a:solidFill>
              </a:rPr>
              <a:t>(-128 mila) </a:t>
            </a:r>
            <a:r>
              <a:rPr lang="it-IT" b="1" dirty="0">
                <a:solidFill>
                  <a:srgbClr val="FF0000"/>
                </a:solidFill>
              </a:rPr>
              <a:t>e quella nei servizi</a:t>
            </a:r>
            <a:r>
              <a:rPr lang="it-IT" dirty="0">
                <a:solidFill>
                  <a:srgbClr val="505150"/>
                </a:solidFill>
              </a:rPr>
              <a:t> (-191 mila), quest’ultima soprattutto nel Mezzogiorno.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505150"/>
                </a:solidFill>
              </a:rPr>
              <a:t>Peggiora anche la qualità del lavoro</a:t>
            </a:r>
            <a:r>
              <a:rPr lang="it-IT" dirty="0">
                <a:solidFill>
                  <a:srgbClr val="505150"/>
                </a:solidFill>
              </a:rPr>
              <a:t>: </a:t>
            </a:r>
            <a:endParaRPr lang="it-IT" dirty="0" smtClean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505150"/>
                </a:solidFill>
              </a:rPr>
              <a:t>aumenta </a:t>
            </a:r>
            <a:r>
              <a:rPr lang="it-IT" sz="1600" b="1" dirty="0">
                <a:solidFill>
                  <a:srgbClr val="505150"/>
                </a:solidFill>
              </a:rPr>
              <a:t>la sovra istruzione </a:t>
            </a:r>
            <a:r>
              <a:rPr lang="it-IT" sz="1600" dirty="0">
                <a:solidFill>
                  <a:srgbClr val="505150"/>
                </a:solidFill>
              </a:rPr>
              <a:t>dal 21,7% al 22,1</a:t>
            </a:r>
            <a:r>
              <a:rPr lang="it-IT" sz="1600" dirty="0" smtClean="0">
                <a:solidFill>
                  <a:srgbClr val="505150"/>
                </a:solidFill>
              </a:rPr>
              <a:t>% </a:t>
            </a:r>
            <a:endParaRPr lang="it-IT" sz="1600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505150"/>
                </a:solidFill>
              </a:rPr>
              <a:t>aumenta </a:t>
            </a:r>
            <a:r>
              <a:rPr lang="it-IT" sz="1600" b="1" dirty="0">
                <a:solidFill>
                  <a:srgbClr val="505150"/>
                </a:solidFill>
              </a:rPr>
              <a:t>il part time involontario</a:t>
            </a:r>
            <a:r>
              <a:rPr lang="it-IT" sz="1600" dirty="0">
                <a:solidFill>
                  <a:srgbClr val="505150"/>
                </a:solidFill>
              </a:rPr>
              <a:t>: dal 57,4% al 61,6% dei lavoratori a tempo parziale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505150"/>
                </a:solidFill>
              </a:rPr>
              <a:t>diminuisce </a:t>
            </a:r>
            <a:r>
              <a:rPr lang="it-IT" sz="1600" b="1" dirty="0">
                <a:solidFill>
                  <a:srgbClr val="505150"/>
                </a:solidFill>
              </a:rPr>
              <a:t>la percentuale di lavoratori a tempo determinato che transitano a tempo indeterminato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505150"/>
                </a:solidFill>
              </a:rPr>
              <a:t>aumenta </a:t>
            </a:r>
            <a:r>
              <a:rPr lang="it-IT" sz="1600" b="1" dirty="0">
                <a:solidFill>
                  <a:srgbClr val="505150"/>
                </a:solidFill>
              </a:rPr>
              <a:t>la percentuale di coloro che vivono in situazione di precarietà da più di 5 anni</a:t>
            </a:r>
            <a:r>
              <a:rPr lang="it-IT" sz="1600" dirty="0">
                <a:solidFill>
                  <a:srgbClr val="505150"/>
                </a:solidFill>
              </a:rPr>
              <a:t> dal 19,1% al 20,2%.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2013: </a:t>
            </a:r>
            <a:r>
              <a:rPr lang="it-IT" sz="2400" b="1" dirty="0" smtClean="0">
                <a:solidFill>
                  <a:srgbClr val="505150"/>
                </a:solidFill>
              </a:rPr>
              <a:t>«anno nero» </a:t>
            </a:r>
            <a:r>
              <a:rPr lang="it-IT" sz="2400" b="1" dirty="0">
                <a:solidFill>
                  <a:srgbClr val="505150"/>
                </a:solidFill>
              </a:rPr>
              <a:t>del lavoro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5" y="1496536"/>
            <a:ext cx="80361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L’intensità e la persistenza della crisi economica hanno ridotto il reddito reale disponibile e la ricchezza reale netta complessiva delle famiglie e ampliato la disuguaglianza economica e l’area della povertà e deprivazione materiale. 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Il potere di acquisto per abitante tra il 2007 e il 2013 si è ridotto del 12,7%. 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povertà assoluta </a:t>
            </a:r>
            <a:r>
              <a:rPr lang="it-IT" b="1" dirty="0" smtClean="0">
                <a:solidFill>
                  <a:srgbClr val="FF0000"/>
                </a:solidFill>
              </a:rPr>
              <a:t>balza dal </a:t>
            </a:r>
            <a:r>
              <a:rPr lang="it-IT" b="1" dirty="0">
                <a:solidFill>
                  <a:srgbClr val="FF0000"/>
                </a:solidFill>
              </a:rPr>
              <a:t>5,7% del 2011 all’ 8% del 2012</a:t>
            </a:r>
            <a:r>
              <a:rPr lang="it-IT" dirty="0">
                <a:solidFill>
                  <a:srgbClr val="505150"/>
                </a:solidFill>
              </a:rPr>
              <a:t>, </a:t>
            </a:r>
            <a:r>
              <a:rPr lang="it-IT" b="1" dirty="0" smtClean="0">
                <a:solidFill>
                  <a:srgbClr val="505150"/>
                </a:solidFill>
              </a:rPr>
              <a:t>2 milioni 387 mila </a:t>
            </a:r>
            <a:r>
              <a:rPr lang="it-IT" b="1" dirty="0">
                <a:solidFill>
                  <a:srgbClr val="505150"/>
                </a:solidFill>
              </a:rPr>
              <a:t>di persone in più in povertà assoluta dal 2007.</a:t>
            </a:r>
          </a:p>
          <a:p>
            <a:endParaRPr lang="it-IT" sz="1200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La </a:t>
            </a:r>
            <a:r>
              <a:rPr lang="it-IT" b="1" dirty="0">
                <a:solidFill>
                  <a:srgbClr val="505150"/>
                </a:solidFill>
              </a:rPr>
              <a:t>grave </a:t>
            </a:r>
            <a:r>
              <a:rPr lang="it-IT" b="1" dirty="0" smtClean="0">
                <a:solidFill>
                  <a:srgbClr val="505150"/>
                </a:solidFill>
              </a:rPr>
              <a:t>deprivazione che nel 2010 coinvolgeva il 6,9% della popolazione raddoppia nel 2012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Ma </a:t>
            </a:r>
            <a:r>
              <a:rPr lang="it-IT" b="1" dirty="0">
                <a:solidFill>
                  <a:srgbClr val="FF0000"/>
                </a:solidFill>
              </a:rPr>
              <a:t>emerge qualche segnale positivo nel 2013</a:t>
            </a:r>
            <a:r>
              <a:rPr lang="it-IT" dirty="0" smtClean="0">
                <a:solidFill>
                  <a:srgbClr val="505150"/>
                </a:solidFill>
              </a:rPr>
              <a:t>:</a:t>
            </a:r>
          </a:p>
          <a:p>
            <a:endParaRPr lang="it-IT" sz="1100" dirty="0" smtClean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05150"/>
                </a:solidFill>
              </a:rPr>
              <a:t>la </a:t>
            </a:r>
            <a:r>
              <a:rPr lang="it-IT" b="1" dirty="0">
                <a:solidFill>
                  <a:srgbClr val="505150"/>
                </a:solidFill>
              </a:rPr>
              <a:t>grave deprivazione </a:t>
            </a:r>
            <a:r>
              <a:rPr lang="it-IT" b="1" dirty="0" smtClean="0">
                <a:solidFill>
                  <a:srgbClr val="505150"/>
                </a:solidFill>
              </a:rPr>
              <a:t>materiale diminuisce </a:t>
            </a:r>
            <a:r>
              <a:rPr lang="it-IT" b="1" dirty="0">
                <a:solidFill>
                  <a:srgbClr val="505150"/>
                </a:solidFill>
              </a:rPr>
              <a:t>nel 2013 </a:t>
            </a:r>
            <a:r>
              <a:rPr lang="it-IT" dirty="0">
                <a:solidFill>
                  <a:srgbClr val="505150"/>
                </a:solidFill>
              </a:rPr>
              <a:t>di 2 punti </a:t>
            </a:r>
            <a:r>
              <a:rPr lang="it-IT" dirty="0" smtClean="0">
                <a:solidFill>
                  <a:srgbClr val="505150"/>
                </a:solidFill>
              </a:rPr>
              <a:t>percentuali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505150"/>
                </a:solidFill>
              </a:rPr>
              <a:t>diminuisce l’indebitamento delle famiglie </a:t>
            </a:r>
            <a:r>
              <a:rPr lang="it-IT" dirty="0">
                <a:solidFill>
                  <a:srgbClr val="505150"/>
                </a:solidFill>
              </a:rPr>
              <a:t>da circa il 7% nel 2012 al 5% nel 2013.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24140" y="593325"/>
            <a:ext cx="782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Forte criticità nel benessere economico, ma qualche segnale positivo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97074" y="1671870"/>
            <a:ext cx="7643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In </a:t>
            </a:r>
            <a:r>
              <a:rPr lang="it-IT" dirty="0">
                <a:solidFill>
                  <a:srgbClr val="505150"/>
                </a:solidFill>
              </a:rPr>
              <a:t>Italia </a:t>
            </a:r>
            <a:r>
              <a:rPr lang="it-IT" dirty="0" smtClean="0">
                <a:solidFill>
                  <a:srgbClr val="50515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quota di </a:t>
            </a:r>
            <a:r>
              <a:rPr lang="it-IT" b="1" dirty="0" err="1">
                <a:solidFill>
                  <a:srgbClr val="FF0000"/>
                </a:solidFill>
              </a:rPr>
              <a:t>Pil</a:t>
            </a:r>
            <a:r>
              <a:rPr lang="it-IT" b="1" dirty="0">
                <a:solidFill>
                  <a:srgbClr val="FF0000"/>
                </a:solidFill>
              </a:rPr>
              <a:t> destinata </a:t>
            </a:r>
            <a:r>
              <a:rPr lang="it-IT" b="1" dirty="0" smtClean="0">
                <a:solidFill>
                  <a:srgbClr val="FF0000"/>
                </a:solidFill>
              </a:rPr>
              <a:t>al </a:t>
            </a:r>
            <a:r>
              <a:rPr lang="it-IT" b="1" dirty="0">
                <a:solidFill>
                  <a:srgbClr val="FF0000"/>
                </a:solidFill>
              </a:rPr>
              <a:t>settore ricerca e sviluppo diminuisce</a:t>
            </a:r>
            <a:r>
              <a:rPr lang="it-IT" dirty="0">
                <a:solidFill>
                  <a:srgbClr val="505150"/>
                </a:solidFill>
              </a:rPr>
              <a:t>, aumentando la nostra distanza dal resto </a:t>
            </a:r>
            <a:r>
              <a:rPr lang="it-IT" dirty="0" smtClean="0">
                <a:solidFill>
                  <a:srgbClr val="505150"/>
                </a:solidFill>
              </a:rPr>
              <a:t>d’Europa.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Calano del 6,1% nel 2011 le domande di brevetto e </a:t>
            </a:r>
            <a:r>
              <a:rPr lang="it-IT" b="1" dirty="0">
                <a:solidFill>
                  <a:srgbClr val="FF0000"/>
                </a:solidFill>
              </a:rPr>
              <a:t>peggiora la capacità brevettuale</a:t>
            </a:r>
            <a:r>
              <a:rPr lang="it-IT" dirty="0">
                <a:solidFill>
                  <a:srgbClr val="505150"/>
                </a:solidFill>
              </a:rPr>
              <a:t> del nostro Paese rispetto a quella </a:t>
            </a:r>
            <a:r>
              <a:rPr lang="it-IT" dirty="0" smtClean="0">
                <a:solidFill>
                  <a:srgbClr val="505150"/>
                </a:solidFill>
              </a:rPr>
              <a:t>europea.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In Italia il peso economico dei settori ad alta tecnologia è tra i più bassi in </a:t>
            </a:r>
            <a:r>
              <a:rPr lang="it-IT" dirty="0" smtClean="0">
                <a:solidFill>
                  <a:srgbClr val="505150"/>
                </a:solidFill>
              </a:rPr>
              <a:t>Europa.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Anche da un punto di vista della </a:t>
            </a:r>
            <a:r>
              <a:rPr lang="it-IT" b="1" dirty="0" smtClean="0">
                <a:solidFill>
                  <a:srgbClr val="FF0000"/>
                </a:solidFill>
              </a:rPr>
              <a:t>diffusione </a:t>
            </a:r>
            <a:r>
              <a:rPr lang="it-IT" b="1" dirty="0">
                <a:solidFill>
                  <a:srgbClr val="FF0000"/>
                </a:solidFill>
              </a:rPr>
              <a:t>delle nuove tecnologie tra i cittadini, il dato continua ad essere basso</a:t>
            </a:r>
            <a:r>
              <a:rPr lang="it-IT" dirty="0">
                <a:solidFill>
                  <a:srgbClr val="505150"/>
                </a:solidFill>
              </a:rPr>
              <a:t>: il 56% e senza una dinamica di crescita </a:t>
            </a:r>
            <a:r>
              <a:rPr lang="it-IT" dirty="0" smtClean="0">
                <a:solidFill>
                  <a:srgbClr val="505150"/>
                </a:solidFill>
              </a:rPr>
              <a:t>sostenuta </a:t>
            </a:r>
            <a:r>
              <a:rPr lang="it-IT" dirty="0">
                <a:solidFill>
                  <a:srgbClr val="505150"/>
                </a:solidFill>
              </a:rPr>
              <a:t>(+3,4 punti rispetto al 2012).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Negativa la situazione sul fronte ricerca e sviluppo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63518" y="1671870"/>
            <a:ext cx="7643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Crescono tra il 2010 e il 2012 alcuni tipi di reati e in particolare i furti in abitazione</a:t>
            </a:r>
            <a:r>
              <a:rPr lang="it-IT" dirty="0">
                <a:solidFill>
                  <a:srgbClr val="505150"/>
                </a:solidFill>
              </a:rPr>
              <a:t>, dal 12% al 16,7%, </a:t>
            </a:r>
            <a:r>
              <a:rPr lang="it-IT" b="1" dirty="0">
                <a:solidFill>
                  <a:srgbClr val="FF0000"/>
                </a:solidFill>
              </a:rPr>
              <a:t>e le rapine</a:t>
            </a:r>
            <a:r>
              <a:rPr lang="it-IT" dirty="0">
                <a:solidFill>
                  <a:srgbClr val="505150"/>
                </a:solidFill>
              </a:rPr>
              <a:t>, dall’1,4% all’1,7%.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Diminuisce </a:t>
            </a:r>
            <a:r>
              <a:rPr lang="it-IT" b="1" dirty="0">
                <a:solidFill>
                  <a:srgbClr val="FF0000"/>
                </a:solidFill>
              </a:rPr>
              <a:t>il senso di </a:t>
            </a:r>
            <a:r>
              <a:rPr lang="it-IT" b="1" dirty="0" smtClean="0">
                <a:solidFill>
                  <a:srgbClr val="FF0000"/>
                </a:solidFill>
              </a:rPr>
              <a:t>sicurezza </a:t>
            </a:r>
            <a:r>
              <a:rPr lang="it-IT" b="1" dirty="0">
                <a:solidFill>
                  <a:srgbClr val="FF0000"/>
                </a:solidFill>
              </a:rPr>
              <a:t>della popolazione</a:t>
            </a:r>
            <a:r>
              <a:rPr lang="it-IT" dirty="0">
                <a:solidFill>
                  <a:srgbClr val="505150"/>
                </a:solidFill>
              </a:rPr>
              <a:t>: la percentuale di persone di 14 anni e più che si sentono sicure camminando al buio da sole nella zona in cui vivono passa dal 60,8% nel 2011 al 55% nel 2013.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Ma è importante sottolineare, invece, che </a:t>
            </a:r>
            <a:r>
              <a:rPr lang="it-IT" b="1" dirty="0">
                <a:solidFill>
                  <a:srgbClr val="FF0000"/>
                </a:solidFill>
              </a:rPr>
              <a:t>prosegue il trend di diminuzione degli omicidi</a:t>
            </a:r>
            <a:r>
              <a:rPr lang="it-IT" dirty="0">
                <a:solidFill>
                  <a:srgbClr val="505150"/>
                </a:solidFill>
              </a:rPr>
              <a:t>, soprattutto </a:t>
            </a:r>
            <a:r>
              <a:rPr lang="it-IT" dirty="0" smtClean="0">
                <a:solidFill>
                  <a:srgbClr val="505150"/>
                </a:solidFill>
              </a:rPr>
              <a:t>degli uomini sugli  </a:t>
            </a:r>
            <a:r>
              <a:rPr lang="it-IT" dirty="0">
                <a:solidFill>
                  <a:srgbClr val="505150"/>
                </a:solidFill>
              </a:rPr>
              <a:t>uomini.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Non </a:t>
            </a:r>
            <a:r>
              <a:rPr lang="it-IT" dirty="0">
                <a:solidFill>
                  <a:srgbClr val="505150"/>
                </a:solidFill>
              </a:rPr>
              <a:t>sono ancora intaccati gli omicidi di donne che rimangono stabili allo 0,5 per 100.000 abitanti</a:t>
            </a:r>
            <a:r>
              <a:rPr lang="it-IT" dirty="0" smtClean="0">
                <a:solidFill>
                  <a:srgbClr val="505150"/>
                </a:solidFill>
              </a:rPr>
              <a:t>.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Negativa la situazione della sicurezza dei cittadini dal punto di vista della criminalità anche se…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87977" y="1671869"/>
            <a:ext cx="7643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Negativi </a:t>
            </a:r>
            <a:r>
              <a:rPr lang="it-IT" b="1" dirty="0">
                <a:solidFill>
                  <a:srgbClr val="FF0000"/>
                </a:solidFill>
              </a:rPr>
              <a:t>i segnali sulla diminuzione della percentuale di bambini che usufruiscono dei servizi per l’infanzia offerti dai Comuni</a:t>
            </a:r>
            <a:r>
              <a:rPr lang="it-IT" dirty="0">
                <a:solidFill>
                  <a:srgbClr val="505150"/>
                </a:solidFill>
              </a:rPr>
              <a:t>, che passa dal 14% nel 2010 al 13,5% nel 2011</a:t>
            </a:r>
            <a:r>
              <a:rPr lang="it-IT" dirty="0" smtClean="0">
                <a:solidFill>
                  <a:srgbClr val="505150"/>
                </a:solidFill>
              </a:rPr>
              <a:t>.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Negativi i segnali sull’assistenza agli anziani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Migliora </a:t>
            </a:r>
            <a:r>
              <a:rPr lang="it-IT" b="1" dirty="0">
                <a:solidFill>
                  <a:srgbClr val="FF0000"/>
                </a:solidFill>
              </a:rPr>
              <a:t>la qualità di erogazione delle public </a:t>
            </a:r>
            <a:r>
              <a:rPr lang="it-IT" b="1" dirty="0" smtClean="0">
                <a:solidFill>
                  <a:srgbClr val="FF0000"/>
                </a:solidFill>
              </a:rPr>
              <a:t>utilities </a:t>
            </a:r>
            <a:r>
              <a:rPr lang="it-IT" dirty="0" smtClean="0">
                <a:solidFill>
                  <a:srgbClr val="505150"/>
                </a:solidFill>
              </a:rPr>
              <a:t>soprattutto </a:t>
            </a:r>
            <a:r>
              <a:rPr lang="it-IT" dirty="0">
                <a:solidFill>
                  <a:srgbClr val="505150"/>
                </a:solidFill>
              </a:rPr>
              <a:t>per la diminuzione delle interruzioni del servizio elettrico e per l’aumento delle famiglie allacciate alla rete di gas metano </a:t>
            </a:r>
            <a:r>
              <a:rPr lang="it-IT" dirty="0" smtClean="0">
                <a:solidFill>
                  <a:srgbClr val="505150"/>
                </a:solidFill>
              </a:rPr>
              <a:t>, </a:t>
            </a:r>
            <a:r>
              <a:rPr lang="it-IT" b="1" dirty="0" smtClean="0">
                <a:solidFill>
                  <a:srgbClr val="505150"/>
                </a:solidFill>
              </a:rPr>
              <a:t>ma</a:t>
            </a:r>
            <a:r>
              <a:rPr lang="it-IT" dirty="0" smtClean="0">
                <a:solidFill>
                  <a:srgbClr val="50515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nel </a:t>
            </a:r>
            <a:r>
              <a:rPr lang="it-IT" b="1" dirty="0">
                <a:solidFill>
                  <a:srgbClr val="FF0000"/>
                </a:solidFill>
              </a:rPr>
              <a:t>2013 aumentano le famiglie che lamentano irregolarità nella distribuzione dell’acqua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Migliora </a:t>
            </a:r>
            <a:r>
              <a:rPr lang="it-IT" b="1" dirty="0">
                <a:solidFill>
                  <a:srgbClr val="FF0000"/>
                </a:solidFill>
              </a:rPr>
              <a:t>la percentuale di rifiuti urbani oggetto di raccolta </a:t>
            </a:r>
            <a:r>
              <a:rPr lang="it-IT" b="1" dirty="0" smtClean="0">
                <a:solidFill>
                  <a:srgbClr val="FF0000"/>
                </a:solidFill>
              </a:rPr>
              <a:t>differenziata</a:t>
            </a:r>
            <a:r>
              <a:rPr lang="it-IT" dirty="0" smtClean="0">
                <a:solidFill>
                  <a:srgbClr val="505150"/>
                </a:solidFill>
              </a:rPr>
              <a:t>: dal </a:t>
            </a:r>
            <a:r>
              <a:rPr lang="it-IT" dirty="0">
                <a:solidFill>
                  <a:srgbClr val="505150"/>
                </a:solidFill>
              </a:rPr>
              <a:t>37,7% nel 2011 al 39,9% nel 2012. Ma il ritardo italiano rispetto al resto d’Europa resta elevato.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Negativi </a:t>
            </a:r>
            <a:r>
              <a:rPr lang="it-IT" sz="2400" b="1" dirty="0" smtClean="0">
                <a:solidFill>
                  <a:srgbClr val="505150"/>
                </a:solidFill>
              </a:rPr>
              <a:t>i </a:t>
            </a:r>
            <a:r>
              <a:rPr lang="it-IT" sz="2400" b="1" dirty="0">
                <a:solidFill>
                  <a:srgbClr val="505150"/>
                </a:solidFill>
              </a:rPr>
              <a:t>segnali che provengono </a:t>
            </a:r>
            <a:r>
              <a:rPr lang="it-IT" sz="2400" b="1" dirty="0" smtClean="0">
                <a:solidFill>
                  <a:srgbClr val="505150"/>
                </a:solidFill>
              </a:rPr>
              <a:t>da alcuni </a:t>
            </a:r>
            <a:r>
              <a:rPr lang="it-IT" sz="2400" b="1" dirty="0">
                <a:solidFill>
                  <a:srgbClr val="505150"/>
                </a:solidFill>
              </a:rPr>
              <a:t>servizi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06775" y="1094446"/>
            <a:ext cx="7643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Continua </a:t>
            </a:r>
            <a:r>
              <a:rPr lang="it-IT" b="1" dirty="0">
                <a:solidFill>
                  <a:srgbClr val="FF0000"/>
                </a:solidFill>
              </a:rPr>
              <a:t>a crescere il livello di istruzione della </a:t>
            </a:r>
            <a:r>
              <a:rPr lang="it-IT" b="1" dirty="0" smtClean="0">
                <a:solidFill>
                  <a:srgbClr val="FF0000"/>
                </a:solidFill>
              </a:rPr>
              <a:t>popolazione</a:t>
            </a:r>
            <a:r>
              <a:rPr lang="it-IT" dirty="0" smtClean="0">
                <a:solidFill>
                  <a:srgbClr val="505150"/>
                </a:solidFill>
              </a:rPr>
              <a:t>:</a:t>
            </a:r>
          </a:p>
          <a:p>
            <a:endParaRPr lang="it-IT" sz="800" dirty="0" smtClean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505150"/>
                </a:solidFill>
              </a:rPr>
              <a:t>tra </a:t>
            </a:r>
            <a:r>
              <a:rPr lang="it-IT" sz="1600" dirty="0">
                <a:solidFill>
                  <a:srgbClr val="505150"/>
                </a:solidFill>
              </a:rPr>
              <a:t>25 e 64 anni, coloro che hanno almeno un diploma passano dal 56% del 2011 al 58,2% nel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505150"/>
                </a:solidFill>
              </a:rPr>
              <a:t>la </a:t>
            </a:r>
            <a:r>
              <a:rPr lang="it-IT" sz="1600" dirty="0">
                <a:solidFill>
                  <a:srgbClr val="505150"/>
                </a:solidFill>
              </a:rPr>
              <a:t>percentuale di laureati tra i giovani di 30-34 anni passa dal 20,3% del 2011 al 22,4% del 2013</a:t>
            </a:r>
            <a:r>
              <a:rPr lang="it-IT" dirty="0">
                <a:solidFill>
                  <a:srgbClr val="505150"/>
                </a:solidFill>
              </a:rPr>
              <a:t>. </a:t>
            </a:r>
          </a:p>
          <a:p>
            <a:r>
              <a:rPr lang="it-IT" dirty="0">
                <a:solidFill>
                  <a:srgbClr val="505150"/>
                </a:solidFill>
              </a:rPr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Ma non </a:t>
            </a:r>
            <a:r>
              <a:rPr lang="it-IT" b="1" dirty="0" smtClean="0">
                <a:solidFill>
                  <a:srgbClr val="FF0000"/>
                </a:solidFill>
              </a:rPr>
              <a:t>si riducono le </a:t>
            </a:r>
            <a:r>
              <a:rPr lang="it-IT" b="1" dirty="0">
                <a:solidFill>
                  <a:srgbClr val="FF0000"/>
                </a:solidFill>
              </a:rPr>
              <a:t>distanze dall’Europa </a:t>
            </a:r>
            <a:r>
              <a:rPr lang="it-IT" dirty="0">
                <a:solidFill>
                  <a:srgbClr val="505150"/>
                </a:solidFill>
              </a:rPr>
              <a:t>(74,9% hanno un diploma e tra i 30 e i 34 anni il 40% è laureato) </a:t>
            </a:r>
            <a:r>
              <a:rPr lang="it-IT" b="1" dirty="0">
                <a:solidFill>
                  <a:srgbClr val="FF0000"/>
                </a:solidFill>
              </a:rPr>
              <a:t>né </a:t>
            </a:r>
            <a:r>
              <a:rPr lang="it-IT" b="1" dirty="0" smtClean="0">
                <a:solidFill>
                  <a:srgbClr val="FF0000"/>
                </a:solidFill>
              </a:rPr>
              <a:t>le </a:t>
            </a:r>
            <a:r>
              <a:rPr lang="it-IT" b="1" dirty="0">
                <a:solidFill>
                  <a:srgbClr val="FF0000"/>
                </a:solidFill>
              </a:rPr>
              <a:t>disuguaglianze tra Nord e Sud </a:t>
            </a:r>
            <a:r>
              <a:rPr lang="it-IT" dirty="0">
                <a:solidFill>
                  <a:srgbClr val="505150"/>
                </a:solidFill>
              </a:rPr>
              <a:t>(Nord 61,3%, Centro 63,7%, Sud 50,7</a:t>
            </a:r>
            <a:r>
              <a:rPr lang="it-IT" dirty="0" smtClean="0">
                <a:solidFill>
                  <a:srgbClr val="505150"/>
                </a:solidFill>
              </a:rPr>
              <a:t>%).</a:t>
            </a:r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Diminuisce la partecipazione culturale</a:t>
            </a:r>
            <a:r>
              <a:rPr lang="it-IT" b="1" dirty="0">
                <a:solidFill>
                  <a:srgbClr val="505150"/>
                </a:solidFill>
              </a:rPr>
              <a:t> </a:t>
            </a:r>
            <a:r>
              <a:rPr lang="it-IT" dirty="0">
                <a:solidFill>
                  <a:srgbClr val="505150"/>
                </a:solidFill>
              </a:rPr>
              <a:t>dal 27,9% del 2012 al 25,9% del 2013 dovuta soprattutto </a:t>
            </a:r>
            <a:r>
              <a:rPr lang="it-IT" dirty="0" smtClean="0">
                <a:solidFill>
                  <a:srgbClr val="505150"/>
                </a:solidFill>
              </a:rPr>
              <a:t>alla diminuzione: </a:t>
            </a:r>
          </a:p>
          <a:p>
            <a:r>
              <a:rPr lang="it-IT" sz="1600" dirty="0" smtClean="0">
                <a:solidFill>
                  <a:srgbClr val="505150"/>
                </a:solidFill>
              </a:rPr>
              <a:t>della </a:t>
            </a:r>
            <a:r>
              <a:rPr lang="it-IT" sz="1600" dirty="0">
                <a:solidFill>
                  <a:srgbClr val="505150"/>
                </a:solidFill>
              </a:rPr>
              <a:t>lettura di libri (dal 24,8 al 23%), dei quotidiani (dal 26,9 al 25,4%), </a:t>
            </a:r>
            <a:r>
              <a:rPr lang="it-IT" sz="1600" dirty="0" smtClean="0">
                <a:solidFill>
                  <a:srgbClr val="505150"/>
                </a:solidFill>
              </a:rPr>
              <a:t>delle visite </a:t>
            </a:r>
            <a:r>
              <a:rPr lang="it-IT" sz="1600" dirty="0">
                <a:solidFill>
                  <a:srgbClr val="505150"/>
                </a:solidFill>
              </a:rPr>
              <a:t>a musei e mostre (dal 28 al 25,9%), </a:t>
            </a:r>
            <a:r>
              <a:rPr lang="it-IT" sz="1600" dirty="0" smtClean="0">
                <a:solidFill>
                  <a:srgbClr val="505150"/>
                </a:solidFill>
              </a:rPr>
              <a:t>della </a:t>
            </a:r>
            <a:r>
              <a:rPr lang="it-IT" sz="1600" dirty="0">
                <a:solidFill>
                  <a:srgbClr val="505150"/>
                </a:solidFill>
              </a:rPr>
              <a:t>fruizione del </a:t>
            </a:r>
            <a:r>
              <a:rPr lang="it-IT" sz="1600" dirty="0" smtClean="0">
                <a:solidFill>
                  <a:srgbClr val="505150"/>
                </a:solidFill>
              </a:rPr>
              <a:t>teatro </a:t>
            </a:r>
            <a:r>
              <a:rPr lang="it-IT" sz="1600" dirty="0">
                <a:solidFill>
                  <a:srgbClr val="505150"/>
                </a:solidFill>
              </a:rPr>
              <a:t>(dal 20,1 al 18,5%) e del cinema (dal 22,6 al 20,2%).</a:t>
            </a:r>
          </a:p>
          <a:p>
            <a:r>
              <a:rPr lang="it-IT" dirty="0">
                <a:solidFill>
                  <a:srgbClr val="505150"/>
                </a:solidFill>
              </a:rPr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Aumentano i giovani che non studiano e non lavorano </a:t>
            </a:r>
            <a:r>
              <a:rPr lang="it-IT" b="1" dirty="0" smtClean="0">
                <a:solidFill>
                  <a:srgbClr val="FF0000"/>
                </a:solidFill>
              </a:rPr>
              <a:t>(</a:t>
            </a:r>
            <a:r>
              <a:rPr lang="it-IT" b="1" dirty="0" err="1" smtClean="0">
                <a:solidFill>
                  <a:srgbClr val="FF0000"/>
                </a:solidFill>
              </a:rPr>
              <a:t>Neet</a:t>
            </a:r>
            <a:r>
              <a:rPr lang="it-IT" b="1" dirty="0" smtClean="0">
                <a:solidFill>
                  <a:srgbClr val="FF0000"/>
                </a:solidFill>
              </a:rPr>
              <a:t>) </a:t>
            </a:r>
            <a:r>
              <a:rPr lang="it-IT" dirty="0" smtClean="0">
                <a:solidFill>
                  <a:srgbClr val="505150"/>
                </a:solidFill>
              </a:rPr>
              <a:t>dal </a:t>
            </a:r>
            <a:r>
              <a:rPr lang="it-IT" dirty="0">
                <a:solidFill>
                  <a:srgbClr val="505150"/>
                </a:solidFill>
              </a:rPr>
              <a:t>23,9% al 26%  delle persone di 15-29 anni.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Deboli </a:t>
            </a:r>
            <a:r>
              <a:rPr lang="it-IT" sz="2400" b="1" dirty="0">
                <a:solidFill>
                  <a:srgbClr val="505150"/>
                </a:solidFill>
              </a:rPr>
              <a:t>segnali </a:t>
            </a:r>
            <a:r>
              <a:rPr lang="it-IT" sz="2400" b="1" dirty="0" smtClean="0">
                <a:solidFill>
                  <a:srgbClr val="505150"/>
                </a:solidFill>
              </a:rPr>
              <a:t>positivi su </a:t>
            </a:r>
            <a:r>
              <a:rPr lang="it-IT" sz="2400" b="1" dirty="0">
                <a:solidFill>
                  <a:srgbClr val="505150"/>
                </a:solidFill>
              </a:rPr>
              <a:t>istruzione e </a:t>
            </a:r>
            <a:r>
              <a:rPr lang="it-IT" sz="2400" b="1" dirty="0" smtClean="0">
                <a:solidFill>
                  <a:srgbClr val="505150"/>
                </a:solidFill>
              </a:rPr>
              <a:t>formazione</a:t>
            </a:r>
            <a:endParaRPr lang="it-IT" sz="2400" b="1" dirty="0">
              <a:solidFill>
                <a:srgbClr val="5051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09511" y="1608806"/>
            <a:ext cx="76434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L’Italia </a:t>
            </a:r>
            <a:r>
              <a:rPr lang="it-IT" b="1" dirty="0">
                <a:solidFill>
                  <a:srgbClr val="FF0000"/>
                </a:solidFill>
              </a:rPr>
              <a:t>continua ad essere un Paese con bassa fiducia negli altri</a:t>
            </a:r>
            <a:r>
              <a:rPr lang="it-IT" dirty="0">
                <a:solidFill>
                  <a:srgbClr val="505150"/>
                </a:solidFill>
              </a:rPr>
              <a:t>,  il 20,9% contro il 60% dei Paesi Nordici.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Ma </a:t>
            </a:r>
            <a:r>
              <a:rPr lang="it-IT" b="1" dirty="0">
                <a:solidFill>
                  <a:srgbClr val="FF0000"/>
                </a:solidFill>
              </a:rPr>
              <a:t>il valore e la forza della rete potenziale di aiuto è sottolineata in modo crescente dalla popolazione</a:t>
            </a:r>
            <a:r>
              <a:rPr lang="it-IT" dirty="0">
                <a:solidFill>
                  <a:srgbClr val="505150"/>
                </a:solidFill>
              </a:rPr>
              <a:t>: l’80,8% dichiara di avere persone su cui può contare rispetto al 76% del 2009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Stabile la partecipazione dei cittadini ad organizzazioni di volontariato </a:t>
            </a:r>
            <a:r>
              <a:rPr lang="it-IT" dirty="0">
                <a:solidFill>
                  <a:srgbClr val="505150"/>
                </a:solidFill>
              </a:rPr>
              <a:t>rispetto al 2012, anche se </a:t>
            </a:r>
            <a:r>
              <a:rPr lang="it-IT" b="1" dirty="0">
                <a:solidFill>
                  <a:srgbClr val="505150"/>
                </a:solidFill>
              </a:rPr>
              <a:t>aumenta il numero di organizzazioni non profit </a:t>
            </a:r>
            <a:r>
              <a:rPr lang="it-IT" dirty="0">
                <a:solidFill>
                  <a:srgbClr val="505150"/>
                </a:solidFill>
              </a:rPr>
              <a:t>rispetto al censimento del 2001 (da 41,3 a 50,7 ogni 10.000 abitanti). 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Diminuisce però il sostegno </a:t>
            </a:r>
            <a:r>
              <a:rPr lang="it-IT" b="1" dirty="0">
                <a:solidFill>
                  <a:srgbClr val="FF0000"/>
                </a:solidFill>
              </a:rPr>
              <a:t>finanziario alle </a:t>
            </a:r>
            <a:r>
              <a:rPr lang="it-IT" b="1" dirty="0" smtClean="0">
                <a:solidFill>
                  <a:srgbClr val="FF0000"/>
                </a:solidFill>
              </a:rPr>
              <a:t>associazioni</a:t>
            </a:r>
            <a:r>
              <a:rPr lang="it-IT" dirty="0" smtClean="0">
                <a:solidFill>
                  <a:srgbClr val="505150"/>
                </a:solidFill>
              </a:rPr>
              <a:t>: dal </a:t>
            </a:r>
            <a:r>
              <a:rPr lang="it-IT" dirty="0">
                <a:solidFill>
                  <a:srgbClr val="505150"/>
                </a:solidFill>
              </a:rPr>
              <a:t>14,7% del 2012 al 12,9% del 2013</a:t>
            </a:r>
            <a:r>
              <a:rPr lang="it-IT" dirty="0" smtClean="0">
                <a:solidFill>
                  <a:srgbClr val="505150"/>
                </a:solidFill>
              </a:rPr>
              <a:t>. 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Diminuisce anche la </a:t>
            </a:r>
            <a:r>
              <a:rPr lang="it-IT" b="1" dirty="0">
                <a:solidFill>
                  <a:srgbClr val="FF0000"/>
                </a:solidFill>
              </a:rPr>
              <a:t>soddisfazione nei confronti delle relazioni familiari</a:t>
            </a:r>
            <a:r>
              <a:rPr lang="it-IT" dirty="0">
                <a:solidFill>
                  <a:srgbClr val="505150"/>
                </a:solidFill>
              </a:rPr>
              <a:t>: dal 36,8% del 2012 al 33,4% del </a:t>
            </a:r>
            <a:r>
              <a:rPr lang="it-IT" dirty="0" smtClean="0">
                <a:solidFill>
                  <a:srgbClr val="505150"/>
                </a:solidFill>
              </a:rPr>
              <a:t>2013. Famiglie troppo stressate dalla crisi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5" y="593325"/>
            <a:ext cx="782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505150"/>
                </a:solidFill>
              </a:rPr>
              <a:t>Bassa fiducia negli altri, ma alta fiducia nelle reti potenziali di aiuto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76982"/>
            <a:ext cx="469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Benessere equo e sostenibile 2014: </a:t>
            </a:r>
            <a:r>
              <a:rPr lang="it-IT" sz="1000" dirty="0" smtClean="0">
                <a:solidFill>
                  <a:srgbClr val="7F7F7F"/>
                </a:solidFill>
              </a:rPr>
              <a:t>principali risultati, Linda </a:t>
            </a:r>
            <a:r>
              <a:rPr lang="it-IT" sz="1000" dirty="0">
                <a:solidFill>
                  <a:srgbClr val="7F7F7F"/>
                </a:solidFill>
              </a:rPr>
              <a:t>Laura </a:t>
            </a:r>
            <a:r>
              <a:rPr lang="it-IT" sz="1000" dirty="0" err="1">
                <a:solidFill>
                  <a:srgbClr val="7F7F7F"/>
                </a:solidFill>
              </a:rPr>
              <a:t>Sabbadini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 smtClean="0">
                <a:solidFill>
                  <a:srgbClr val="7F7F7F"/>
                </a:solidFill>
              </a:rPr>
              <a:t> Roma, 26 giugno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2037</Words>
  <Application>Microsoft Office PowerPoint</Application>
  <PresentationFormat>Presentazione su schermo (4:3)</PresentationFormat>
  <Paragraphs>212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Alfredina ADB. Della Branca</cp:lastModifiedBy>
  <cp:revision>114</cp:revision>
  <dcterms:created xsi:type="dcterms:W3CDTF">2012-12-11T11:00:35Z</dcterms:created>
  <dcterms:modified xsi:type="dcterms:W3CDTF">2014-07-01T15:53:59Z</dcterms:modified>
</cp:coreProperties>
</file>