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23"/>
  </p:notesMasterIdLst>
  <p:sldIdLst>
    <p:sldId id="27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7" r:id="rId2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211" autoAdjust="0"/>
  </p:normalViewPr>
  <p:slideViewPr>
    <p:cSldViewPr snapToGrid="0">
      <p:cViewPr varScale="1">
        <p:scale>
          <a:sx n="69" d="100"/>
          <a:sy n="69" d="100"/>
        </p:scale>
        <p:origin x="184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Fai clic per spostare la diapositiva</a:t>
            </a: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it-IT" sz="2000" b="0" strike="noStrike" spc="-1">
                <a:latin typeface="Arial"/>
              </a:rPr>
              <a:t>Fai clic per modificare il formato delle note</a:t>
            </a:r>
          </a:p>
        </p:txBody>
      </p:sp>
      <p:sp>
        <p:nvSpPr>
          <p:cNvPr id="13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it-IT" sz="1400" b="0" strike="noStrike" spc="-1">
                <a:latin typeface="Times New Roman"/>
              </a:rPr>
              <a:t>&lt;intestazione&gt;</a:t>
            </a:r>
          </a:p>
        </p:txBody>
      </p:sp>
      <p:sp>
        <p:nvSpPr>
          <p:cNvPr id="13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it-IT" sz="1400" b="0" strike="noStrike" spc="-1">
                <a:latin typeface="Times New Roman"/>
              </a:rPr>
              <a:t>&lt;data/ora&gt;</a:t>
            </a:r>
          </a:p>
        </p:txBody>
      </p:sp>
      <p:sp>
        <p:nvSpPr>
          <p:cNvPr id="13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it-IT" sz="1400" b="0" strike="noStrike" spc="-1">
                <a:latin typeface="Times New Roman"/>
              </a:rPr>
              <a:t>&lt;piè di pagina&gt;</a:t>
            </a:r>
          </a:p>
        </p:txBody>
      </p:sp>
      <p:sp>
        <p:nvSpPr>
          <p:cNvPr id="13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6E5DEC5D-7817-42A9-9B7D-9D5E2BB9F622}" type="slidenum">
              <a:rPr lang="it-IT" sz="1400" b="0" strike="noStrike" spc="-1">
                <a:latin typeface="Times New Roman"/>
              </a:rPr>
              <a:pPr algn="r"/>
              <a:t>‹N›</a:t>
            </a:fld>
            <a:endParaRPr lang="it-IT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0968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43525" cy="4008438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16172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ustomShape 1"/>
          <p:cNvSpPr/>
          <p:nvPr/>
        </p:nvSpPr>
        <p:spPr>
          <a:xfrm>
            <a:off x="3885120" y="8684640"/>
            <a:ext cx="2971080" cy="45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400" tIns="43200" rIns="86400" bIns="43200" anchor="b">
            <a:noAutofit/>
          </a:bodyPr>
          <a:lstStyle/>
          <a:p>
            <a:pPr algn="r">
              <a:lnSpc>
                <a:spcPct val="100000"/>
              </a:lnSpc>
            </a:pPr>
            <a:fld id="{F960D01C-2E4A-45C3-B9A9-A2226B3D560F}" type="slidenum">
              <a:rPr lang="en-GB" sz="1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pPr algn="r">
                <a:lnSpc>
                  <a:spcPct val="100000"/>
                </a:lnSpc>
              </a:pPr>
              <a:t>10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243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44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16000" indent="-216000">
              <a:lnSpc>
                <a:spcPct val="100000"/>
              </a:lnSpc>
            </a:pPr>
            <a:endParaRPr lang="it-IT" sz="2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39281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>
            <a:off x="3885120" y="8684640"/>
            <a:ext cx="2971080" cy="45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400" tIns="43200" rIns="86400" bIns="43200" anchor="b">
            <a:noAutofit/>
          </a:bodyPr>
          <a:lstStyle/>
          <a:p>
            <a:pPr algn="r">
              <a:lnSpc>
                <a:spcPct val="100000"/>
              </a:lnSpc>
            </a:pPr>
            <a:fld id="{D60A5506-10EB-426F-BAB4-46601222FC57}" type="slidenum">
              <a:rPr lang="en-GB" sz="1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pPr algn="r">
                <a:lnSpc>
                  <a:spcPct val="100000"/>
                </a:lnSpc>
              </a:pPr>
              <a:t>11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246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47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it-IT" sz="2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30753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CustomShape 1"/>
          <p:cNvSpPr/>
          <p:nvPr/>
        </p:nvSpPr>
        <p:spPr>
          <a:xfrm>
            <a:off x="3885120" y="8684640"/>
            <a:ext cx="2971080" cy="45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400" tIns="43200" rIns="86400" bIns="43200" anchor="b">
            <a:noAutofit/>
          </a:bodyPr>
          <a:lstStyle/>
          <a:p>
            <a:pPr algn="r">
              <a:lnSpc>
                <a:spcPct val="100000"/>
              </a:lnSpc>
            </a:pPr>
            <a:fld id="{1E4D1F8C-DE57-460E-9457-1153F224F463}" type="slidenum">
              <a:rPr lang="en-GB" sz="1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pPr algn="r">
                <a:lnSpc>
                  <a:spcPct val="100000"/>
                </a:lnSpc>
              </a:pPr>
              <a:t>12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249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50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16000" indent="-216000" algn="just">
              <a:lnSpc>
                <a:spcPct val="100000"/>
              </a:lnSpc>
            </a:pPr>
            <a:r>
              <a:rPr lang="it-IT" sz="2000" b="0" strike="noStrike" spc="-1" dirty="0" smtClean="0">
                <a:solidFill>
                  <a:srgbClr val="595959"/>
                </a:solidFill>
                <a:latin typeface="Arial"/>
                <a:ea typeface="ＭＳ Ｐゴシック"/>
              </a:rPr>
              <a:t>Le </a:t>
            </a:r>
            <a:r>
              <a:rPr lang="it-IT" sz="2000" b="0" strike="noStrike" spc="-1" dirty="0">
                <a:solidFill>
                  <a:srgbClr val="595959"/>
                </a:solidFill>
                <a:latin typeface="Arial"/>
                <a:ea typeface="ＭＳ Ｐゴシック"/>
              </a:rPr>
              <a:t>informazioni presenti in una </a:t>
            </a:r>
            <a:r>
              <a:rPr lang="it-IT" sz="2000" b="0" strike="noStrike" spc="-1" dirty="0" err="1">
                <a:solidFill>
                  <a:srgbClr val="595959"/>
                </a:solidFill>
                <a:latin typeface="Arial"/>
                <a:ea typeface="ＭＳ Ｐゴシック"/>
              </a:rPr>
              <a:t>tebella</a:t>
            </a:r>
            <a:r>
              <a:rPr lang="it-IT" sz="2000" b="0" strike="noStrike" spc="-1" dirty="0">
                <a:solidFill>
                  <a:srgbClr val="595959"/>
                </a:solidFill>
                <a:latin typeface="Arial"/>
                <a:ea typeface="ＭＳ Ｐゴシック"/>
              </a:rPr>
              <a:t> devono essere complete e </a:t>
            </a:r>
            <a:r>
              <a:rPr lang="it-IT" sz="2000" b="0" strike="noStrike" spc="-1" dirty="0" err="1">
                <a:solidFill>
                  <a:srgbClr val="595959"/>
                </a:solidFill>
                <a:latin typeface="Arial"/>
                <a:ea typeface="ＭＳ Ｐゴシック"/>
              </a:rPr>
              <a:t>autoconsistenti</a:t>
            </a:r>
            <a:r>
              <a:rPr lang="it-IT" sz="2000" b="0" strike="noStrike" spc="-1" dirty="0">
                <a:solidFill>
                  <a:srgbClr val="595959"/>
                </a:solidFill>
                <a:latin typeface="Arial"/>
                <a:ea typeface="ＭＳ Ｐゴシック"/>
              </a:rPr>
              <a:t>, in modo che la tabella possa essere compresa anche se riprodotta fuori dal contesto originario.</a:t>
            </a:r>
            <a:endParaRPr lang="it-IT" sz="2000" b="0" strike="noStrike" spc="-1" dirty="0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lang="it-IT" sz="2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41650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CustomShape 1"/>
          <p:cNvSpPr/>
          <p:nvPr/>
        </p:nvSpPr>
        <p:spPr>
          <a:xfrm>
            <a:off x="3885120" y="8684640"/>
            <a:ext cx="2971080" cy="45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400" tIns="43200" rIns="86400" bIns="43200" anchor="b">
            <a:noAutofit/>
          </a:bodyPr>
          <a:lstStyle/>
          <a:p>
            <a:pPr algn="r">
              <a:lnSpc>
                <a:spcPct val="100000"/>
              </a:lnSpc>
            </a:pPr>
            <a:fld id="{E5EDDB21-7105-4E1A-B344-2D4C7803B01E}" type="slidenum">
              <a:rPr lang="en-GB" sz="1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pPr algn="r">
                <a:lnSpc>
                  <a:spcPct val="100000"/>
                </a:lnSpc>
              </a:pPr>
              <a:t>13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252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53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it-IT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59600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CustomShape 1"/>
          <p:cNvSpPr/>
          <p:nvPr/>
        </p:nvSpPr>
        <p:spPr>
          <a:xfrm>
            <a:off x="3885120" y="8684640"/>
            <a:ext cx="2971080" cy="45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400" tIns="43200" rIns="86400" bIns="43200" anchor="b">
            <a:noAutofit/>
          </a:bodyPr>
          <a:lstStyle/>
          <a:p>
            <a:pPr algn="r">
              <a:lnSpc>
                <a:spcPct val="100000"/>
              </a:lnSpc>
            </a:pPr>
            <a:fld id="{479A3219-D243-4C64-B7FA-309D27B24F30}" type="slidenum">
              <a:rPr lang="en-GB" sz="1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pPr algn="r">
                <a:lnSpc>
                  <a:spcPct val="100000"/>
                </a:lnSpc>
              </a:pPr>
              <a:t>14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255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56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it-IT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2862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CustomShape 1"/>
          <p:cNvSpPr/>
          <p:nvPr/>
        </p:nvSpPr>
        <p:spPr>
          <a:xfrm>
            <a:off x="3885120" y="8684640"/>
            <a:ext cx="2971080" cy="45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400" tIns="43200" rIns="86400" bIns="43200" anchor="b">
            <a:noAutofit/>
          </a:bodyPr>
          <a:lstStyle/>
          <a:p>
            <a:pPr algn="r">
              <a:lnSpc>
                <a:spcPct val="100000"/>
              </a:lnSpc>
            </a:pPr>
            <a:fld id="{4B793C7C-96F6-4010-8602-7126B0B5520E}" type="slidenum">
              <a:rPr lang="en-GB" sz="1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pPr algn="r">
                <a:lnSpc>
                  <a:spcPct val="100000"/>
                </a:lnSpc>
              </a:pPr>
              <a:t>15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258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59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it-IT" sz="2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72241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CustomShape 1"/>
          <p:cNvSpPr/>
          <p:nvPr/>
        </p:nvSpPr>
        <p:spPr>
          <a:xfrm>
            <a:off x="3885120" y="8684640"/>
            <a:ext cx="2971080" cy="45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400" tIns="43200" rIns="86400" bIns="43200" anchor="b">
            <a:noAutofit/>
          </a:bodyPr>
          <a:lstStyle/>
          <a:p>
            <a:pPr algn="r">
              <a:lnSpc>
                <a:spcPct val="100000"/>
              </a:lnSpc>
            </a:pPr>
            <a:fld id="{9FE0710F-4A55-452E-BD99-61473E03E245}" type="slidenum">
              <a:rPr lang="en-GB" sz="1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pPr algn="r">
                <a:lnSpc>
                  <a:spcPct val="100000"/>
                </a:lnSpc>
              </a:pPr>
              <a:t>16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261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62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it-IT" sz="2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18212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CustomShape 1"/>
          <p:cNvSpPr/>
          <p:nvPr/>
        </p:nvSpPr>
        <p:spPr>
          <a:xfrm>
            <a:off x="3885120" y="8684640"/>
            <a:ext cx="2971080" cy="45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400" tIns="43200" rIns="86400" bIns="43200" anchor="b">
            <a:noAutofit/>
          </a:bodyPr>
          <a:lstStyle/>
          <a:p>
            <a:pPr algn="r">
              <a:lnSpc>
                <a:spcPct val="100000"/>
              </a:lnSpc>
            </a:pPr>
            <a:fld id="{751B9841-9088-4E50-AB84-6189BE9B6CD0}" type="slidenum">
              <a:rPr lang="en-GB" sz="1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pPr algn="r">
                <a:lnSpc>
                  <a:spcPct val="100000"/>
                </a:lnSpc>
              </a:pPr>
              <a:t>17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264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65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it-IT" sz="2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69950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CustomShape 1"/>
          <p:cNvSpPr/>
          <p:nvPr/>
        </p:nvSpPr>
        <p:spPr>
          <a:xfrm>
            <a:off x="3885120" y="8684640"/>
            <a:ext cx="2971080" cy="45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400" tIns="43200" rIns="86400" bIns="43200" anchor="b">
            <a:noAutofit/>
          </a:bodyPr>
          <a:lstStyle/>
          <a:p>
            <a:pPr algn="r">
              <a:lnSpc>
                <a:spcPct val="100000"/>
              </a:lnSpc>
            </a:pPr>
            <a:fld id="{AF7F3B58-A058-426F-ADF1-EBDE8D3B5D12}" type="slidenum">
              <a:rPr lang="en-GB" sz="1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pPr algn="r">
                <a:lnSpc>
                  <a:spcPct val="100000"/>
                </a:lnSpc>
              </a:pPr>
              <a:t>18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267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68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42696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5F58BC-5B2E-4FD8-8DE2-C1066E05FD2A}" type="slidenum">
              <a:rPr lang="en-GB" altLang="it-IT" smtClean="0">
                <a:latin typeface="Arial" panose="020B0604020202020204" pitchFamily="34" charset="0"/>
                <a:ea typeface="MS PGothic" panose="020B0600070205080204" pitchFamily="34" charset="-128"/>
              </a:rPr>
              <a:pPr>
                <a:spcBef>
                  <a:spcPct val="0"/>
                </a:spcBef>
              </a:pPr>
              <a:t>19</a:t>
            </a:fld>
            <a:endParaRPr lang="en-GB" altLang="it-IT" smtClean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8075" y="812800"/>
            <a:ext cx="5343525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it-IT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070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10762488-37D0-4667-96BD-EC7D3357CD3E}" type="slidenum">
              <a:rPr lang="en-GB" sz="11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pPr algn="r">
                <a:lnSpc>
                  <a:spcPct val="100000"/>
                </a:lnSpc>
              </a:pPr>
              <a:t>2</a:t>
            </a:fld>
            <a:endParaRPr lang="it-IT" sz="1100" b="0" strike="noStrike" spc="-1">
              <a:latin typeface="Times New Roman"/>
            </a:endParaRPr>
          </a:p>
        </p:txBody>
      </p:sp>
      <p:sp>
        <p:nvSpPr>
          <p:cNvPr id="219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20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it-IT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537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ustomShape 1"/>
          <p:cNvSpPr/>
          <p:nvPr/>
        </p:nvSpPr>
        <p:spPr>
          <a:xfrm>
            <a:off x="3885120" y="8684640"/>
            <a:ext cx="2971080" cy="45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400" tIns="43200" rIns="86400" bIns="43200" anchor="b">
            <a:noAutofit/>
          </a:bodyPr>
          <a:lstStyle/>
          <a:p>
            <a:pPr algn="r">
              <a:lnSpc>
                <a:spcPct val="100000"/>
              </a:lnSpc>
            </a:pPr>
            <a:fld id="{ADCDF933-D578-43D9-A2E2-A6A0E9ED26DA}" type="slidenum">
              <a:rPr lang="en-GB" sz="1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pPr algn="r">
                <a:lnSpc>
                  <a:spcPct val="100000"/>
                </a:lnSpc>
              </a:pPr>
              <a:t>3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222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23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it-IT" sz="2000" b="0" strike="noStrike" spc="-1" dirty="0" smtClean="0">
              <a:solidFill>
                <a:srgbClr val="595959"/>
              </a:solidFill>
              <a:latin typeface="Verdana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670431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3885120" y="8684640"/>
            <a:ext cx="2971080" cy="45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400" tIns="43200" rIns="86400" bIns="43200" anchor="b">
            <a:noAutofit/>
          </a:bodyPr>
          <a:lstStyle/>
          <a:p>
            <a:pPr algn="r">
              <a:lnSpc>
                <a:spcPct val="100000"/>
              </a:lnSpc>
            </a:pPr>
            <a:fld id="{E8BE06C8-CC48-4C2C-A370-D184B113A789}" type="slidenum">
              <a:rPr lang="en-GB" sz="1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pPr algn="r">
                <a:lnSpc>
                  <a:spcPct val="100000"/>
                </a:lnSpc>
              </a:pPr>
              <a:t>4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225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26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it-IT" sz="2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2648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CustomShape 1"/>
          <p:cNvSpPr/>
          <p:nvPr/>
        </p:nvSpPr>
        <p:spPr>
          <a:xfrm>
            <a:off x="3885120" y="8684640"/>
            <a:ext cx="2971080" cy="45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400" tIns="43200" rIns="86400" bIns="43200" anchor="b">
            <a:noAutofit/>
          </a:bodyPr>
          <a:lstStyle/>
          <a:p>
            <a:pPr algn="r">
              <a:lnSpc>
                <a:spcPct val="100000"/>
              </a:lnSpc>
            </a:pPr>
            <a:fld id="{E657D606-D8D2-4D5D-BF74-365419BD8799}" type="slidenum">
              <a:rPr lang="en-GB" sz="1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pPr algn="r">
                <a:lnSpc>
                  <a:spcPct val="100000"/>
                </a:lnSpc>
              </a:pPr>
              <a:t>5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228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29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it-IT" sz="2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2706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3885120" y="8684640"/>
            <a:ext cx="2971080" cy="45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400" tIns="43200" rIns="86400" bIns="43200" anchor="b">
            <a:noAutofit/>
          </a:bodyPr>
          <a:lstStyle/>
          <a:p>
            <a:pPr algn="r">
              <a:lnSpc>
                <a:spcPct val="100000"/>
              </a:lnSpc>
            </a:pPr>
            <a:fld id="{F7039CC0-B330-4F7D-8CA0-F78E9A53DB14}" type="slidenum">
              <a:rPr lang="en-GB" sz="1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pPr algn="r">
                <a:lnSpc>
                  <a:spcPct val="100000"/>
                </a:lnSpc>
              </a:pPr>
              <a:t>6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231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32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it-IT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56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>
            <a:off x="3885120" y="8684640"/>
            <a:ext cx="2971080" cy="45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400" tIns="43200" rIns="86400" bIns="43200" anchor="b">
            <a:noAutofit/>
          </a:bodyPr>
          <a:lstStyle/>
          <a:p>
            <a:pPr algn="r">
              <a:lnSpc>
                <a:spcPct val="100000"/>
              </a:lnSpc>
            </a:pPr>
            <a:fld id="{549990A6-E92A-4CD4-86B2-999D783316AD}" type="slidenum">
              <a:rPr lang="en-GB" sz="1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pPr algn="r">
                <a:lnSpc>
                  <a:spcPct val="100000"/>
                </a:lnSpc>
              </a:pPr>
              <a:t>7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234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35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it-IT" sz="2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41079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CustomShape 1"/>
          <p:cNvSpPr/>
          <p:nvPr/>
        </p:nvSpPr>
        <p:spPr>
          <a:xfrm>
            <a:off x="3885120" y="8684640"/>
            <a:ext cx="2971080" cy="45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400" tIns="43200" rIns="86400" bIns="43200" anchor="b">
            <a:noAutofit/>
          </a:bodyPr>
          <a:lstStyle/>
          <a:p>
            <a:pPr algn="r">
              <a:lnSpc>
                <a:spcPct val="100000"/>
              </a:lnSpc>
            </a:pPr>
            <a:fld id="{653F4C57-8534-42FE-97EF-05F7099AC51D}" type="slidenum">
              <a:rPr lang="en-GB" sz="1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pPr algn="r">
                <a:lnSpc>
                  <a:spcPct val="100000"/>
                </a:lnSpc>
              </a:pPr>
              <a:t>8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237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38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16000" indent="-216000" algn="just">
              <a:lnSpc>
                <a:spcPct val="100000"/>
              </a:lnSpc>
              <a:buClr>
                <a:srgbClr val="595959"/>
              </a:buClr>
              <a:buFont typeface="Symbol" charset="2"/>
              <a:buNone/>
            </a:pPr>
            <a:r>
              <a:rPr lang="it-IT" sz="2000" b="0" strike="noStrike" spc="-1" baseline="0" dirty="0" smtClean="0">
                <a:solidFill>
                  <a:srgbClr val="595959"/>
                </a:solidFill>
                <a:latin typeface="Verdana"/>
                <a:ea typeface="ＭＳ Ｐゴシック"/>
              </a:rPr>
              <a:t>ho modificato le note riportata nella presente pagina nota</a:t>
            </a:r>
          </a:p>
          <a:p>
            <a:pPr marL="216000" indent="-216000" algn="just">
              <a:lnSpc>
                <a:spcPct val="100000"/>
              </a:lnSpc>
              <a:buClr>
                <a:srgbClr val="595959"/>
              </a:buClr>
              <a:buFont typeface="Symbol" charset="2"/>
              <a:buNone/>
            </a:pPr>
            <a:endParaRPr lang="it-IT" sz="2000" b="0" strike="noStrike" spc="-1" baseline="0" dirty="0" smtClean="0">
              <a:solidFill>
                <a:srgbClr val="595959"/>
              </a:solidFill>
              <a:latin typeface="Verdana"/>
              <a:ea typeface="ＭＳ Ｐゴシック"/>
            </a:endParaRPr>
          </a:p>
          <a:p>
            <a:pPr marL="216000" indent="-216000" algn="just">
              <a:lnSpc>
                <a:spcPct val="100000"/>
              </a:lnSpc>
              <a:buClr>
                <a:srgbClr val="595959"/>
              </a:buClr>
              <a:buFont typeface="Symbol" charset="2"/>
              <a:buNone/>
            </a:pPr>
            <a:endParaRPr lang="it-IT" sz="2000" b="0" strike="noStrike" spc="-1" dirty="0" smtClean="0">
              <a:solidFill>
                <a:srgbClr val="595959"/>
              </a:solidFill>
              <a:latin typeface="Verdana"/>
              <a:ea typeface="ＭＳ Ｐゴシック"/>
            </a:endParaRPr>
          </a:p>
          <a:p>
            <a:pPr marL="216000" indent="-216000" algn="just">
              <a:lnSpc>
                <a:spcPct val="100000"/>
              </a:lnSpc>
              <a:buClr>
                <a:srgbClr val="595959"/>
              </a:buClr>
              <a:buFont typeface="Symbol" charset="2"/>
              <a:buChar char=""/>
            </a:pPr>
            <a:r>
              <a:rPr lang="it-IT" sz="2000" b="0" strike="noStrike" spc="-1" dirty="0" smtClean="0">
                <a:solidFill>
                  <a:srgbClr val="595959"/>
                </a:solidFill>
                <a:latin typeface="Verdana"/>
                <a:ea typeface="ＭＳ Ｐゴシック"/>
              </a:rPr>
              <a:t> </a:t>
            </a:r>
            <a:r>
              <a:rPr lang="it-IT" sz="2000" b="0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Gli occupati di 15-19 anni con la licenza di scuola media inferiore sono </a:t>
            </a:r>
            <a:r>
              <a:rPr lang="it-IT" sz="2000" b="0" strike="noStrike" spc="-1" dirty="0" smtClean="0">
                <a:solidFill>
                  <a:srgbClr val="595959"/>
                </a:solidFill>
                <a:latin typeface="Verdana"/>
                <a:ea typeface="ＭＳ Ｐゴシック"/>
              </a:rPr>
              <a:t>57.000</a:t>
            </a:r>
            <a:endParaRPr lang="it-IT" sz="2000" b="0" strike="noStrike" spc="-1" dirty="0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595959"/>
              </a:buClr>
              <a:buFont typeface="Symbol" charset="2"/>
              <a:buChar char=""/>
            </a:pPr>
            <a:r>
              <a:rPr lang="it-IT" sz="2000" b="0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 le persone in cerca di occupazione di </a:t>
            </a:r>
            <a:r>
              <a:rPr lang="it-IT" sz="2000" b="0" strike="noStrike" spc="-1" dirty="0" smtClean="0">
                <a:solidFill>
                  <a:srgbClr val="595959"/>
                </a:solidFill>
                <a:latin typeface="Verdana"/>
                <a:ea typeface="ＭＳ Ｐゴシック"/>
              </a:rPr>
              <a:t>36-64 </a:t>
            </a:r>
            <a:r>
              <a:rPr lang="it-IT" sz="2000" b="0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anni con laurea, diploma universitario o corsi post laurea sono </a:t>
            </a:r>
            <a:r>
              <a:rPr lang="it-IT" sz="2000" b="0" strike="noStrike" spc="-1" dirty="0" smtClean="0">
                <a:solidFill>
                  <a:srgbClr val="595959"/>
                </a:solidFill>
                <a:latin typeface="Verdana"/>
                <a:ea typeface="ＭＳ Ｐゴシック"/>
              </a:rPr>
              <a:t>145.000</a:t>
            </a:r>
            <a:r>
              <a:rPr lang="it-IT" sz="2000" b="0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.</a:t>
            </a:r>
            <a:endParaRPr lang="it-IT" sz="2000" b="0" strike="noStrike" spc="-1" dirty="0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lang="it-IT" sz="2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38307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ustomShape 1"/>
          <p:cNvSpPr/>
          <p:nvPr/>
        </p:nvSpPr>
        <p:spPr>
          <a:xfrm>
            <a:off x="3885120" y="8684640"/>
            <a:ext cx="2971080" cy="45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400" tIns="43200" rIns="86400" bIns="43200" anchor="b">
            <a:noAutofit/>
          </a:bodyPr>
          <a:lstStyle/>
          <a:p>
            <a:pPr algn="r">
              <a:lnSpc>
                <a:spcPct val="100000"/>
              </a:lnSpc>
            </a:pPr>
            <a:fld id="{1BB50868-1B03-4E79-992A-2511624202E6}" type="slidenum">
              <a:rPr lang="en-GB" sz="1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pPr algn="r">
                <a:lnSpc>
                  <a:spcPct val="100000"/>
                </a:lnSpc>
              </a:pPr>
              <a:t>9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240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41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16000" indent="-216000">
              <a:lnSpc>
                <a:spcPct val="100000"/>
              </a:lnSpc>
            </a:pPr>
            <a:endParaRPr lang="it-IT" sz="2000" b="0" strike="noStrike" spc="-1" dirty="0" smtClean="0">
              <a:solidFill>
                <a:srgbClr val="595959"/>
              </a:solidFill>
              <a:latin typeface="Arial"/>
              <a:ea typeface="ＭＳ Ｐゴシック"/>
            </a:endParaRPr>
          </a:p>
          <a:p>
            <a:pPr marL="216000" indent="-216000">
              <a:lnSpc>
                <a:spcPct val="100000"/>
              </a:lnSpc>
            </a:pPr>
            <a:r>
              <a:rPr lang="it-IT" sz="2000" b="0" strike="noStrike" spc="-1" dirty="0" smtClean="0">
                <a:solidFill>
                  <a:srgbClr val="595959"/>
                </a:solidFill>
                <a:latin typeface="Arial"/>
                <a:ea typeface="ＭＳ Ｐゴシック"/>
              </a:rPr>
              <a:t>La </a:t>
            </a:r>
            <a:r>
              <a:rPr lang="it-IT" sz="2000" b="0" strike="noStrike" spc="-1" dirty="0">
                <a:solidFill>
                  <a:srgbClr val="595959"/>
                </a:solidFill>
                <a:latin typeface="Arial"/>
                <a:ea typeface="ＭＳ Ｐゴシック"/>
              </a:rPr>
              <a:t>tabella deve essere costruita (Miller, 2004):</a:t>
            </a:r>
            <a:endParaRPr lang="it-IT" sz="2000" b="0" strike="noStrike" spc="-1" dirty="0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lang="it-IT" sz="2000" b="0" strike="noStrike" spc="-1" dirty="0">
                <a:solidFill>
                  <a:srgbClr val="595959"/>
                </a:solidFill>
                <a:latin typeface="Arial"/>
                <a:ea typeface="ＭＳ Ｐゴシック"/>
              </a:rPr>
              <a:t>- in modo da semplificare al lettore l’individuazione e la comprensione dei numeri in essa presenti;</a:t>
            </a:r>
            <a:endParaRPr lang="it-IT" sz="2000" b="0" strike="noStrike" spc="-1" dirty="0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lang="it-IT" sz="2000" b="0" strike="noStrike" spc="-1" dirty="0">
                <a:solidFill>
                  <a:srgbClr val="595959"/>
                </a:solidFill>
                <a:latin typeface="Arial"/>
                <a:ea typeface="ＭＳ Ｐゴシック"/>
              </a:rPr>
              <a:t>- utilizzando una struttura ed un layout semplice , in modo che l’attenzione sia centrata sui dati e non sull’assetto della tabella.</a:t>
            </a:r>
            <a:endParaRPr lang="it-IT" sz="2000" b="0" strike="noStrike" spc="-1" dirty="0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lang="it-IT" sz="2000" b="0" strike="noStrike" spc="-1" dirty="0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lang="it-IT" sz="2000" b="0" strike="noStrike" spc="-1" dirty="0">
                <a:solidFill>
                  <a:srgbClr val="595959"/>
                </a:solidFill>
                <a:latin typeface="Arial"/>
                <a:ea typeface="ＭＳ Ｐゴシック"/>
              </a:rPr>
              <a:t>Le informazioni presenti in una </a:t>
            </a:r>
            <a:r>
              <a:rPr lang="it-IT" sz="2000" b="0" strike="noStrike" spc="-1" dirty="0" err="1">
                <a:solidFill>
                  <a:srgbClr val="595959"/>
                </a:solidFill>
                <a:latin typeface="Arial"/>
                <a:ea typeface="ＭＳ Ｐゴシック"/>
              </a:rPr>
              <a:t>tebella</a:t>
            </a:r>
            <a:r>
              <a:rPr lang="it-IT" sz="2000" b="0" strike="noStrike" spc="-1" dirty="0">
                <a:solidFill>
                  <a:srgbClr val="595959"/>
                </a:solidFill>
                <a:latin typeface="Arial"/>
                <a:ea typeface="ＭＳ Ｐゴシック"/>
              </a:rPr>
              <a:t> devono essere complete e </a:t>
            </a:r>
            <a:r>
              <a:rPr lang="it-IT" sz="2000" b="0" strike="noStrike" spc="-1" dirty="0" err="1">
                <a:solidFill>
                  <a:srgbClr val="595959"/>
                </a:solidFill>
                <a:latin typeface="Arial"/>
                <a:ea typeface="ＭＳ Ｐゴシック"/>
              </a:rPr>
              <a:t>autoconsistenti</a:t>
            </a:r>
            <a:r>
              <a:rPr lang="it-IT" sz="2000" b="0" strike="noStrike" spc="-1" dirty="0">
                <a:solidFill>
                  <a:srgbClr val="595959"/>
                </a:solidFill>
                <a:latin typeface="Arial"/>
                <a:ea typeface="ＭＳ Ｐゴシック"/>
              </a:rPr>
              <a:t>, in modo che la tabella possa essere compresa anche se riprodotta fuori dal contesto originario.</a:t>
            </a:r>
            <a:endParaRPr lang="it-IT" sz="2000" b="0" strike="noStrike" spc="-1" dirty="0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lang="it-IT" sz="2000" b="0" strike="noStrike" spc="-1" dirty="0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lang="it-IT" sz="2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8300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04/05/2020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9657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04/05/2020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47935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stomShape 1"/>
          <p:cNvSpPr/>
          <p:nvPr/>
        </p:nvSpPr>
        <p:spPr>
          <a:xfrm>
            <a:off x="777960" y="0"/>
            <a:ext cx="7543440" cy="380520"/>
          </a:xfrm>
          <a:prstGeom prst="rect">
            <a:avLst/>
          </a:prstGeom>
          <a:solidFill>
            <a:srgbClr val="7F1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Line 2"/>
          <p:cNvSpPr/>
          <p:nvPr/>
        </p:nvSpPr>
        <p:spPr>
          <a:xfrm>
            <a:off x="777600" y="6254280"/>
            <a:ext cx="7543800" cy="0"/>
          </a:xfrm>
          <a:prstGeom prst="line">
            <a:avLst/>
          </a:prstGeom>
          <a:ln>
            <a:solidFill>
              <a:srgbClr val="7F142A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pic>
        <p:nvPicPr>
          <p:cNvPr id="2" name="Immagine 10" descr="marchio 2.jpg"/>
          <p:cNvPicPr/>
          <p:nvPr/>
        </p:nvPicPr>
        <p:blipFill>
          <a:blip r:embed="rId15"/>
          <a:stretch/>
        </p:blipFill>
        <p:spPr>
          <a:xfrm>
            <a:off x="7558200" y="6346080"/>
            <a:ext cx="806400" cy="335520"/>
          </a:xfrm>
          <a:prstGeom prst="rect">
            <a:avLst/>
          </a:prstGeom>
          <a:ln>
            <a:noFill/>
          </a:ln>
        </p:spPr>
      </p:pic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4400" b="0" strike="noStrike" spc="-1">
                <a:solidFill>
                  <a:srgbClr val="000000"/>
                </a:solidFill>
                <a:latin typeface="Arial"/>
              </a:rPr>
              <a:t>Fare clic per modificare stile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3610C5DE-678E-4256-9F00-AEA11872F2A7}" type="datetime">
              <a:rPr lang="it-IT" sz="1800" b="0" strike="noStrike" spc="-1">
                <a:solidFill>
                  <a:srgbClr val="000000"/>
                </a:solidFill>
                <a:latin typeface="Arial"/>
              </a:rPr>
              <a:pPr>
                <a:lnSpc>
                  <a:spcPct val="100000"/>
                </a:lnSpc>
              </a:pPr>
              <a:t>04/05/2020</a:t>
            </a:fld>
            <a:endParaRPr lang="it-IT" sz="1800" b="0" strike="noStrike" spc="-1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endParaRPr lang="it-IT" sz="2400" b="0" strike="noStrike" spc="-1"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0A03D971-817C-43FC-806B-A33629DBD264}" type="slidenum">
              <a:rPr lang="it-IT" sz="1800" b="0" strike="noStrike" spc="-1">
                <a:solidFill>
                  <a:srgbClr val="000000"/>
                </a:solidFill>
                <a:latin typeface="Arial"/>
              </a:rPr>
              <a:pPr>
                <a:lnSpc>
                  <a:spcPct val="100000"/>
                </a:lnSpc>
              </a:pPr>
              <a:t>‹N›</a:t>
            </a:fld>
            <a:endParaRPr lang="it-IT" sz="1800" b="0" strike="noStrike" spc="-1">
              <a:latin typeface="Times New Roman"/>
            </a:endParaRPr>
          </a:p>
        </p:txBody>
      </p:sp>
      <p:sp>
        <p:nvSpPr>
          <p:cNvPr id="7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400" b="0" strike="noStrike" spc="-1">
                <a:solidFill>
                  <a:srgbClr val="000000"/>
                </a:solidFill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8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777960" y="0"/>
            <a:ext cx="7543440" cy="380520"/>
          </a:xfrm>
          <a:prstGeom prst="rect">
            <a:avLst/>
          </a:prstGeom>
          <a:solidFill>
            <a:srgbClr val="7F1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Line 2"/>
          <p:cNvSpPr/>
          <p:nvPr/>
        </p:nvSpPr>
        <p:spPr>
          <a:xfrm>
            <a:off x="777600" y="6254280"/>
            <a:ext cx="7543800" cy="0"/>
          </a:xfrm>
          <a:prstGeom prst="line">
            <a:avLst/>
          </a:prstGeom>
          <a:ln>
            <a:solidFill>
              <a:srgbClr val="7F142A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pic>
        <p:nvPicPr>
          <p:cNvPr id="46" name="Immagine 10" descr="marchio 2.jpg"/>
          <p:cNvPicPr/>
          <p:nvPr/>
        </p:nvPicPr>
        <p:blipFill>
          <a:blip r:embed="rId15"/>
          <a:stretch/>
        </p:blipFill>
        <p:spPr>
          <a:xfrm>
            <a:off x="7558200" y="6346080"/>
            <a:ext cx="806400" cy="335520"/>
          </a:xfrm>
          <a:prstGeom prst="rect">
            <a:avLst/>
          </a:prstGeom>
          <a:ln>
            <a:noFill/>
          </a:ln>
        </p:spPr>
      </p:pic>
      <p:sp>
        <p:nvSpPr>
          <p:cNvPr id="47" name="PlaceHolder 3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4400" b="0" strike="noStrike" spc="-1">
                <a:solidFill>
                  <a:srgbClr val="000000"/>
                </a:solidFill>
                <a:latin typeface="Arial"/>
              </a:rPr>
              <a:t>Fare clic per modificare stile</a:t>
            </a:r>
          </a:p>
        </p:txBody>
      </p:sp>
      <p:sp>
        <p:nvSpPr>
          <p:cNvPr id="48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3E93EE79-F0CE-422D-BDB0-8CF470F2E207}" type="datetime">
              <a:rPr lang="it-IT" sz="1800" b="0" strike="noStrike" spc="-1">
                <a:solidFill>
                  <a:srgbClr val="000000"/>
                </a:solidFill>
                <a:latin typeface="Arial"/>
              </a:rPr>
              <a:pPr>
                <a:lnSpc>
                  <a:spcPct val="100000"/>
                </a:lnSpc>
              </a:pPr>
              <a:t>04/05/2020</a:t>
            </a:fld>
            <a:endParaRPr lang="it-IT" sz="1800" b="0" strike="noStrike" spc="-1">
              <a:latin typeface="Times New Roman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endParaRPr lang="it-IT" sz="2400" b="0" strike="noStrike" spc="-1">
              <a:latin typeface="Times New Roman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9A13758F-ADC0-434C-8A2B-666C9D4DA1B2}" type="slidenum">
              <a:rPr lang="it-IT" sz="1800" b="0" strike="noStrike" spc="-1">
                <a:solidFill>
                  <a:srgbClr val="000000"/>
                </a:solidFill>
                <a:latin typeface="Arial"/>
              </a:rPr>
              <a:pPr>
                <a:lnSpc>
                  <a:spcPct val="100000"/>
                </a:lnSpc>
              </a:pPr>
              <a:t>‹N›</a:t>
            </a:fld>
            <a:endParaRPr lang="it-IT" sz="1800" b="0" strike="noStrike" spc="-1">
              <a:latin typeface="Times New Roman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400" b="0" strike="noStrike" spc="-1">
                <a:solidFill>
                  <a:srgbClr val="000000"/>
                </a:solidFill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8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777960" y="0"/>
            <a:ext cx="7543440" cy="380520"/>
          </a:xfrm>
          <a:prstGeom prst="rect">
            <a:avLst/>
          </a:prstGeom>
          <a:solidFill>
            <a:srgbClr val="7F1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Line 2"/>
          <p:cNvSpPr/>
          <p:nvPr/>
        </p:nvSpPr>
        <p:spPr>
          <a:xfrm>
            <a:off x="777600" y="6254280"/>
            <a:ext cx="7543800" cy="0"/>
          </a:xfrm>
          <a:prstGeom prst="line">
            <a:avLst/>
          </a:prstGeom>
          <a:ln>
            <a:solidFill>
              <a:srgbClr val="7F142A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pic>
        <p:nvPicPr>
          <p:cNvPr id="90" name="Immagine 10" descr="marchio 2.jpg"/>
          <p:cNvPicPr/>
          <p:nvPr/>
        </p:nvPicPr>
        <p:blipFill>
          <a:blip r:embed="rId14"/>
          <a:stretch/>
        </p:blipFill>
        <p:spPr>
          <a:xfrm>
            <a:off x="7558200" y="6346080"/>
            <a:ext cx="806400" cy="335520"/>
          </a:xfrm>
          <a:prstGeom prst="rect">
            <a:avLst/>
          </a:prstGeom>
          <a:ln>
            <a:noFill/>
          </a:ln>
        </p:spPr>
      </p:pic>
      <p:sp>
        <p:nvSpPr>
          <p:cNvPr id="91" name="PlaceHolder 3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4400" b="0" strike="noStrike" spc="-1">
                <a:solidFill>
                  <a:srgbClr val="000000"/>
                </a:solidFill>
                <a:latin typeface="Arial"/>
              </a:rPr>
              <a:t>Fare clic per modificare stile</a:t>
            </a:r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it-IT" sz="3200" b="0" strike="noStrike" spc="-1">
                <a:solidFill>
                  <a:srgbClr val="000000"/>
                </a:solidFill>
                <a:latin typeface="Arial"/>
              </a:rPr>
              <a:t>Fare clic per modificare gli stili del testo dello schema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it-IT" sz="2800" b="0" strike="noStrike" spc="-1">
                <a:solidFill>
                  <a:srgbClr val="000000"/>
                </a:solidFill>
                <a:latin typeface="Arial"/>
              </a:rPr>
              <a:t>Secondo livello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it-IT" sz="2400" b="0" strike="noStrike" spc="-1">
                <a:solidFill>
                  <a:srgbClr val="000000"/>
                </a:solidFill>
                <a:latin typeface="Arial"/>
              </a:rPr>
              <a:t>Terzo livello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Quarto livello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Quinto livello</a:t>
            </a:r>
          </a:p>
        </p:txBody>
      </p:sp>
      <p:sp>
        <p:nvSpPr>
          <p:cNvPr id="93" name="PlaceHolder 5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6E6C2E68-0C44-4222-8DE9-01F8E3B4493E}" type="datetime">
              <a:rPr lang="it-IT" sz="1800" b="0" strike="noStrike" spc="-1">
                <a:solidFill>
                  <a:srgbClr val="000000"/>
                </a:solidFill>
                <a:latin typeface="Arial"/>
              </a:rPr>
              <a:pPr>
                <a:lnSpc>
                  <a:spcPct val="100000"/>
                </a:lnSpc>
              </a:pPr>
              <a:t>04/05/2020</a:t>
            </a:fld>
            <a:endParaRPr lang="it-IT" sz="1800" b="0" strike="noStrike" spc="-1">
              <a:latin typeface="Times New Roman"/>
            </a:endParaRPr>
          </a:p>
        </p:txBody>
      </p:sp>
      <p:sp>
        <p:nvSpPr>
          <p:cNvPr id="94" name="PlaceHolder 6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endParaRPr lang="it-IT" sz="2400" b="0" strike="noStrike" spc="-1">
              <a:latin typeface="Times New Roman"/>
            </a:endParaRPr>
          </a:p>
        </p:txBody>
      </p:sp>
      <p:sp>
        <p:nvSpPr>
          <p:cNvPr id="95" name="PlaceHolder 7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EE83E7D0-0D04-4B14-9F4A-97397A012761}" type="slidenum">
              <a:rPr lang="it-IT" sz="1800" b="0" strike="noStrike" spc="-1">
                <a:solidFill>
                  <a:srgbClr val="000000"/>
                </a:solidFill>
                <a:latin typeface="Arial"/>
              </a:rPr>
              <a:pPr>
                <a:lnSpc>
                  <a:spcPct val="100000"/>
                </a:lnSpc>
              </a:pPr>
              <a:t>‹N›</a:t>
            </a:fld>
            <a:endParaRPr lang="it-IT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/>
          </p:cNvSpPr>
          <p:nvPr/>
        </p:nvSpPr>
        <p:spPr bwMode="auto">
          <a:xfrm>
            <a:off x="0" y="2246313"/>
            <a:ext cx="9156700" cy="3619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eaLnBrk="0" hangingPunct="0">
              <a:defRPr b="1">
                <a:solidFill>
                  <a:schemeClr val="tx1"/>
                </a:solidFill>
                <a:latin typeface="Bookman Old Style" charset="0"/>
                <a:ea typeface="ＭＳ Ｐゴシック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Bookman Old Style" charset="0"/>
                <a:ea typeface="ＭＳ Ｐゴシック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Bookman Old Style" charset="0"/>
                <a:ea typeface="ＭＳ Ｐゴシック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Bookman Old Style" charset="0"/>
                <a:ea typeface="ＭＳ Ｐゴシック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Bookman Old Style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Bookman Old Style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Bookman Old Style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Bookman Old Style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Bookman Old Style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it-IT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pitchFamily="34" charset="-128"/>
              </a:rPr>
              <a:t>Come </a:t>
            </a:r>
            <a:r>
              <a:rPr lang="en-US" altLang="it-IT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pitchFamily="34" charset="-128"/>
              </a:rPr>
              <a:t>raccogliere</a:t>
            </a:r>
            <a:r>
              <a:rPr lang="en-US" altLang="it-IT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pitchFamily="34" charset="-128"/>
              </a:rPr>
              <a:t>, </a:t>
            </a:r>
            <a:r>
              <a:rPr lang="en-US" altLang="it-IT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pitchFamily="34" charset="-128"/>
              </a:rPr>
              <a:t>leggere</a:t>
            </a:r>
            <a:r>
              <a:rPr lang="en-US" altLang="it-IT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pitchFamily="34" charset="-128"/>
              </a:rPr>
              <a:t> e </a:t>
            </a:r>
            <a:r>
              <a:rPr lang="en-US" altLang="it-IT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pitchFamily="34" charset="-128"/>
              </a:rPr>
              <a:t>rappresentare</a:t>
            </a:r>
            <a:r>
              <a:rPr lang="en-US" altLang="it-IT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pitchFamily="34" charset="-128"/>
              </a:rPr>
              <a:t> </a:t>
            </a:r>
            <a:r>
              <a:rPr lang="en-US" altLang="it-IT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pitchFamily="34" charset="-128"/>
              </a:rPr>
              <a:t>i</a:t>
            </a:r>
            <a:r>
              <a:rPr lang="en-US" altLang="it-IT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pitchFamily="34" charset="-128"/>
              </a:rPr>
              <a:t> </a:t>
            </a:r>
            <a:r>
              <a:rPr lang="en-US" altLang="it-IT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S PGothic" pitchFamily="34" charset="-128"/>
              </a:rPr>
              <a:t>dati</a:t>
            </a:r>
            <a:endParaRPr lang="en-US" altLang="it-IT" sz="28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MS PGothic" pitchFamily="34" charset="-128"/>
            </a:endParaRPr>
          </a:p>
          <a:p>
            <a:pPr algn="ctr" eaLnBrk="1" hangingPunct="1">
              <a:defRPr/>
            </a:pPr>
            <a:endParaRPr lang="en-US" altLang="it-IT" sz="2400" b="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charset="0"/>
            </a:endParaRPr>
          </a:p>
          <a:p>
            <a:pPr algn="ctr" eaLnBrk="1" hangingPunct="1">
              <a:defRPr/>
            </a:pPr>
            <a:endParaRPr lang="en-US" altLang="it-IT" sz="2400" b="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charset="0"/>
            </a:endParaRPr>
          </a:p>
          <a:p>
            <a:pPr algn="ctr" eaLnBrk="1" hangingPunct="1">
              <a:spcBef>
                <a:spcPct val="0"/>
              </a:spcBef>
              <a:defRPr/>
            </a:pPr>
            <a:r>
              <a:rPr lang="en-US" altLang="it-IT" sz="3000" dirty="0" smtClean="0">
                <a:solidFill>
                  <a:srgbClr val="9E0000"/>
                </a:solidFill>
                <a:latin typeface="+mj-lt"/>
                <a:ea typeface="ＭＳ Ｐゴシック" charset="0"/>
                <a:cs typeface="Arial" charset="0"/>
              </a:rPr>
              <a:t>RAPPRESENTAZIONE DEI DATI IN TABELLE</a:t>
            </a:r>
            <a:endParaRPr lang="en-US" altLang="it-IT" sz="3000" dirty="0">
              <a:solidFill>
                <a:srgbClr val="9E0000"/>
              </a:solidFill>
              <a:latin typeface="+mj-lt"/>
              <a:ea typeface="ＭＳ Ｐゴシック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800"/>
              </a:spcBef>
              <a:defRPr/>
            </a:pPr>
            <a:r>
              <a:rPr lang="en-US" altLang="it-IT" sz="24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</a:rPr>
              <a:t>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607039" y="6372226"/>
            <a:ext cx="660656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MS PGothic" pitchFamily="34" charset="-128"/>
                <a:cs typeface="+mn-cs"/>
              </a:rPr>
              <a:t>Scuola secondaria di secondo grado </a:t>
            </a:r>
            <a:r>
              <a:rPr lang="it-IT" sz="1000" dirty="0" smtClean="0">
                <a:solidFill>
                  <a:srgbClr val="C00000"/>
                </a:solidFill>
                <a:latin typeface="+mn-lt"/>
                <a:ea typeface="MS PGothic" pitchFamily="34" charset="-128"/>
                <a:cs typeface="+mn-cs"/>
              </a:rPr>
              <a:t>|</a:t>
            </a:r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MS PGothic" pitchFamily="34" charset="-128"/>
                <a:cs typeface="+mn-cs"/>
              </a:rPr>
              <a:t> Come raccogliere … i dati – </a:t>
            </a:r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  <a:ea typeface="MS PGothic" pitchFamily="34" charset="-128"/>
              </a:rPr>
              <a:t>Rappresentare i dati in tabelle </a:t>
            </a:r>
            <a:r>
              <a:rPr lang="it-IT" sz="1000" dirty="0" smtClean="0">
                <a:solidFill>
                  <a:srgbClr val="C00000"/>
                </a:solidFill>
                <a:latin typeface="+mn-lt"/>
                <a:ea typeface="MS PGothic" pitchFamily="34" charset="-128"/>
                <a:cs typeface="+mn-cs"/>
              </a:rPr>
              <a:t>| </a:t>
            </a:r>
            <a:r>
              <a:rPr lang="it-IT" sz="1000" dirty="0">
                <a:solidFill>
                  <a:schemeClr val="bg1">
                    <a:lumMod val="50000"/>
                  </a:schemeClr>
                </a:solidFill>
                <a:latin typeface="+mn-lt"/>
                <a:ea typeface="MS PGothic" pitchFamily="34" charset="-128"/>
                <a:cs typeface="+mn-cs"/>
              </a:rPr>
              <a:t>Pacchetto: </a:t>
            </a:r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  <a:ea typeface="MS PGothic" pitchFamily="34" charset="-128"/>
              </a:rPr>
              <a:t>L3</a:t>
            </a:r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MS PGothic" pitchFamily="34" charset="-128"/>
                <a:cs typeface="+mn-cs"/>
              </a:rPr>
              <a:t>.4</a:t>
            </a:r>
            <a:endParaRPr lang="it-IT" sz="1000" dirty="0">
              <a:solidFill>
                <a:schemeClr val="bg1">
                  <a:lumMod val="50000"/>
                </a:schemeClr>
              </a:solidFill>
              <a:latin typeface="+mn-lt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63109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ustomShape 2"/>
          <p:cNvSpPr/>
          <p:nvPr/>
        </p:nvSpPr>
        <p:spPr>
          <a:xfrm>
            <a:off x="1315080" y="849720"/>
            <a:ext cx="5581800" cy="969480"/>
          </a:xfrm>
          <a:custGeom>
            <a:avLst/>
            <a:gdLst/>
            <a:ahLst/>
            <a:cxnLst/>
            <a:rect l="l" t="t" r="r" b="b"/>
            <a:pathLst>
              <a:path w="5596470" h="851748">
                <a:moveTo>
                  <a:pt x="0" y="425874"/>
                </a:moveTo>
                <a:cubicBezTo>
                  <a:pt x="11" y="215415"/>
                  <a:pt x="1010120" y="36517"/>
                  <a:pt x="2377210" y="4851"/>
                </a:cubicBezTo>
                <a:cubicBezTo>
                  <a:pt x="2516549" y="1624"/>
                  <a:pt x="2657292" y="3"/>
                  <a:pt x="2798235" y="3"/>
                </a:cubicBezTo>
                <a:cubicBezTo>
                  <a:pt x="2939179" y="3"/>
                  <a:pt x="3079922" y="1624"/>
                  <a:pt x="3219262" y="4851"/>
                </a:cubicBezTo>
                <a:cubicBezTo>
                  <a:pt x="4586372" y="36517"/>
                  <a:pt x="5596486" y="215420"/>
                  <a:pt x="5596470" y="425882"/>
                </a:cubicBezTo>
                <a:cubicBezTo>
                  <a:pt x="5596470" y="636342"/>
                  <a:pt x="4586359" y="815242"/>
                  <a:pt x="3219261" y="846908"/>
                </a:cubicBezTo>
                <a:cubicBezTo>
                  <a:pt x="3079922" y="850136"/>
                  <a:pt x="2939179" y="851756"/>
                  <a:pt x="2798235" y="851756"/>
                </a:cubicBezTo>
                <a:cubicBezTo>
                  <a:pt x="2657291" y="851756"/>
                  <a:pt x="2516548" y="850135"/>
                  <a:pt x="2377209" y="846908"/>
                </a:cubicBezTo>
                <a:cubicBezTo>
                  <a:pt x="1010103" y="815242"/>
                  <a:pt x="-10" y="636340"/>
                  <a:pt x="1" y="425879"/>
                </a:cubicBezTo>
                <a:cubicBezTo>
                  <a:pt x="1" y="425877"/>
                  <a:pt x="0" y="425876"/>
                  <a:pt x="0" y="425874"/>
                </a:cubicBezTo>
                <a:close/>
              </a:path>
            </a:pathLst>
          </a:custGeom>
          <a:noFill/>
          <a:ln w="38160">
            <a:solidFill>
              <a:schemeClr val="accent6"/>
            </a:solidFill>
            <a:round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3" name="CustomShape 3"/>
          <p:cNvSpPr/>
          <p:nvPr/>
        </p:nvSpPr>
        <p:spPr>
          <a:xfrm>
            <a:off x="3451123" y="1946787"/>
            <a:ext cx="3690773" cy="442449"/>
          </a:xfrm>
          <a:prstGeom prst="ellipse">
            <a:avLst/>
          </a:prstGeom>
          <a:noFill/>
          <a:ln w="28440">
            <a:solidFill>
              <a:schemeClr val="accent6"/>
            </a:solidFill>
            <a:round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4" name="CustomShape 4"/>
          <p:cNvSpPr/>
          <p:nvPr/>
        </p:nvSpPr>
        <p:spPr>
          <a:xfrm>
            <a:off x="1504332" y="1883160"/>
            <a:ext cx="2123768" cy="3676982"/>
          </a:xfrm>
          <a:prstGeom prst="ellipse">
            <a:avLst/>
          </a:prstGeom>
          <a:noFill/>
          <a:ln w="28440">
            <a:solidFill>
              <a:schemeClr val="accent6"/>
            </a:solidFill>
            <a:round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5" name="CustomShape 5"/>
          <p:cNvSpPr/>
          <p:nvPr/>
        </p:nvSpPr>
        <p:spPr>
          <a:xfrm>
            <a:off x="7214040" y="1143864"/>
            <a:ext cx="1015200" cy="364680"/>
          </a:xfrm>
          <a:prstGeom prst="rect">
            <a:avLst/>
          </a:prstGeom>
          <a:solidFill>
            <a:schemeClr val="accent6"/>
          </a:solidFill>
          <a:ln w="9360"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Verdana"/>
              </a:rPr>
              <a:t>Titolo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76" name="CustomShape 6"/>
          <p:cNvSpPr/>
          <p:nvPr/>
        </p:nvSpPr>
        <p:spPr>
          <a:xfrm>
            <a:off x="7086600" y="1807704"/>
            <a:ext cx="1578240" cy="639000"/>
          </a:xfrm>
          <a:prstGeom prst="rect">
            <a:avLst/>
          </a:prstGeom>
          <a:solidFill>
            <a:schemeClr val="accent6"/>
          </a:solidFill>
          <a:ln w="9360"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 dirty="0">
                <a:solidFill>
                  <a:srgbClr val="FFFFFF"/>
                </a:solidFill>
                <a:latin typeface="Verdana"/>
              </a:rPr>
              <a:t>Intestazioni di colonna</a:t>
            </a:r>
            <a:endParaRPr lang="it-IT" sz="1800" b="0" strike="noStrike" spc="-1" dirty="0">
              <a:latin typeface="Arial"/>
            </a:endParaRPr>
          </a:p>
        </p:txBody>
      </p:sp>
      <p:sp>
        <p:nvSpPr>
          <p:cNvPr id="177" name="CustomShape 7"/>
          <p:cNvSpPr/>
          <p:nvPr/>
        </p:nvSpPr>
        <p:spPr>
          <a:xfrm>
            <a:off x="169200" y="3322800"/>
            <a:ext cx="1585858" cy="644877"/>
          </a:xfrm>
          <a:prstGeom prst="rect">
            <a:avLst/>
          </a:prstGeom>
          <a:solidFill>
            <a:schemeClr val="accent6"/>
          </a:solidFill>
          <a:ln w="9360"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 dirty="0">
                <a:solidFill>
                  <a:srgbClr val="FFFFFF"/>
                </a:solidFill>
                <a:latin typeface="Verdana"/>
              </a:rPr>
              <a:t>Intestazioni</a:t>
            </a:r>
            <a:endParaRPr lang="it-IT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1800" b="0" strike="noStrike" spc="-1" dirty="0">
                <a:solidFill>
                  <a:srgbClr val="FFFFFF"/>
                </a:solidFill>
                <a:latin typeface="Verdana"/>
              </a:rPr>
              <a:t>di riga</a:t>
            </a:r>
            <a:endParaRPr lang="it-IT" sz="1800" b="0" strike="noStrike" spc="-1" dirty="0">
              <a:latin typeface="Arial"/>
            </a:endParaRPr>
          </a:p>
        </p:txBody>
      </p:sp>
      <p:sp>
        <p:nvSpPr>
          <p:cNvPr id="178" name="CustomShape 8"/>
          <p:cNvSpPr/>
          <p:nvPr/>
        </p:nvSpPr>
        <p:spPr>
          <a:xfrm>
            <a:off x="7068432" y="3753804"/>
            <a:ext cx="924840" cy="364680"/>
          </a:xfrm>
          <a:prstGeom prst="rect">
            <a:avLst/>
          </a:prstGeom>
          <a:solidFill>
            <a:schemeClr val="accent6"/>
          </a:solidFill>
          <a:ln w="9360"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 dirty="0">
                <a:solidFill>
                  <a:srgbClr val="FFFFFF"/>
                </a:solidFill>
                <a:latin typeface="Verdana"/>
              </a:rPr>
              <a:t>Dati</a:t>
            </a:r>
            <a:endParaRPr lang="it-IT" sz="1800" b="0" strike="noStrike" spc="-1" dirty="0">
              <a:latin typeface="Arial"/>
            </a:endParaRPr>
          </a:p>
        </p:txBody>
      </p:sp>
      <p:graphicFrame>
        <p:nvGraphicFramePr>
          <p:cNvPr id="179" name="Table 9"/>
          <p:cNvGraphicFramePr/>
          <p:nvPr>
            <p:extLst>
              <p:ext uri="{D42A27DB-BD31-4B8C-83A1-F6EECF244321}">
                <p14:modId xmlns:p14="http://schemas.microsoft.com/office/powerpoint/2010/main" val="3285579445"/>
              </p:ext>
            </p:extLst>
          </p:nvPr>
        </p:nvGraphicFramePr>
        <p:xfrm>
          <a:off x="2178360" y="1057320"/>
          <a:ext cx="4502659" cy="5002800"/>
        </p:xfrm>
        <a:graphic>
          <a:graphicData uri="http://schemas.openxmlformats.org/drawingml/2006/table">
            <a:tbl>
              <a:tblPr/>
              <a:tblGrid>
                <a:gridCol w="1256400"/>
                <a:gridCol w="1090080"/>
                <a:gridCol w="1090080"/>
                <a:gridCol w="1066099"/>
              </a:tblGrid>
              <a:tr h="911520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Persone di 6 anni e più che usano </a:t>
                      </a:r>
                      <a:r>
                        <a:rPr lang="it-IT" sz="1200" b="1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internet </a:t>
                      </a:r>
                      <a:r>
                        <a:rPr lang="it-IT" sz="12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tutti i giorni per classi di età e genere (a) - Italia - Anno 2019 </a:t>
                      </a:r>
                      <a:r>
                        <a:rPr lang="it-IT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(per 100 persone con le stesse caratteristiche)</a:t>
                      </a:r>
                      <a:endParaRPr lang="it-IT" sz="1200" b="0" strike="noStrike" spc="-1" dirty="0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402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Classe di età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Femmine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Maschi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Maschi e Femmine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29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6-10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648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27,6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6480">
                      <a:noFill/>
                    </a:lnL>
                    <a:lnR w="648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27,1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6480">
                      <a:noFill/>
                    </a:lnL>
                    <a:lnR w="648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27,4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648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</a:tr>
              <a:tr h="229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11-14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648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67,9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6480">
                      <a:noFill/>
                    </a:lnL>
                    <a:lnR w="648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68,7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6480">
                      <a:noFill/>
                    </a:lnL>
                    <a:lnR w="648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68,3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648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</a:tr>
              <a:tr h="229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15-17 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648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82,2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6480">
                      <a:noFill/>
                    </a:lnL>
                    <a:lnR w="648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85,3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6480">
                      <a:noFill/>
                    </a:lnL>
                    <a:lnR w="648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83,7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648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</a:tr>
              <a:tr h="229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18-19 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648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87,7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6480">
                      <a:noFill/>
                    </a:lnL>
                    <a:lnR w="648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86,3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6480">
                      <a:noFill/>
                    </a:lnL>
                    <a:lnR w="648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87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648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</a:tr>
              <a:tr h="229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20-24 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648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85,9</a:t>
                      </a:r>
                      <a:endParaRPr lang="it-IT" sz="1000" b="0" strike="noStrike" spc="-1" dirty="0">
                        <a:latin typeface="Arial"/>
                      </a:endParaRPr>
                    </a:p>
                  </a:txBody>
                  <a:tcPr marL="9360" marR="9360">
                    <a:lnL w="6480">
                      <a:noFill/>
                    </a:lnL>
                    <a:lnR w="648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86,1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6480">
                      <a:noFill/>
                    </a:lnL>
                    <a:lnR w="648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86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648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</a:tr>
              <a:tr h="229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25-34 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648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81,1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6480">
                      <a:noFill/>
                    </a:lnL>
                    <a:lnR w="648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78,6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6480">
                      <a:noFill/>
                    </a:lnL>
                    <a:lnR w="648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79,9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648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</a:tr>
              <a:tr h="229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35-44 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648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72,9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6480">
                      <a:noFill/>
                    </a:lnL>
                    <a:lnR w="648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73,1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6480">
                      <a:noFill/>
                    </a:lnL>
                    <a:lnR w="648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73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648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</a:tr>
              <a:tr h="229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45-54 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648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65,2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6480">
                      <a:noFill/>
                    </a:lnL>
                    <a:lnR w="648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63,4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6480">
                      <a:noFill/>
                    </a:lnL>
                    <a:lnR w="648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64,3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648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</a:tr>
              <a:tr h="229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55-59 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648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59,1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6480">
                      <a:noFill/>
                    </a:lnL>
                    <a:lnR w="648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53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6480">
                      <a:noFill/>
                    </a:lnL>
                    <a:lnR w="648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55,9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648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</a:tr>
              <a:tr h="229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60-64 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648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49,1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6480">
                      <a:noFill/>
                    </a:lnL>
                    <a:lnR w="648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40,6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6480">
                      <a:noFill/>
                    </a:lnL>
                    <a:lnR w="648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44,8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648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</a:tr>
              <a:tr h="229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65-74 </a:t>
                      </a:r>
                      <a:endParaRPr lang="it-IT" sz="1000" b="0" strike="noStrike" spc="-1" dirty="0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648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33,3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6480">
                      <a:noFill/>
                    </a:lnL>
                    <a:lnR w="648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22,4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6480">
                      <a:noFill/>
                    </a:lnL>
                    <a:lnR w="648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27,6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648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</a:tr>
              <a:tr h="229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75  e più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6480">
                      <a:noFill/>
                    </a:lnR>
                    <a:lnT w="648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11,4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6480">
                      <a:noFill/>
                    </a:lnL>
                    <a:lnR w="6480">
                      <a:noFill/>
                    </a:lnR>
                    <a:lnT w="648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4,3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6480">
                      <a:noFill/>
                    </a:lnL>
                    <a:lnR w="6480">
                      <a:noFill/>
                    </a:lnR>
                    <a:lnT w="648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7,1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648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275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Totale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648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58,0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6480">
                      <a:noFill/>
                    </a:lnL>
                    <a:lnR w="648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51,6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6480">
                      <a:noFill/>
                    </a:lnL>
                    <a:lnR w="648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54,7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648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29320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(a) Negli ultimi 12 mesi.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000000"/>
                      </a:solidFill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232920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Fonte: Istat - Indagine Multiscopo "Aspetti della vita quotidiana"</a:t>
                      </a:r>
                      <a:endParaRPr lang="it-IT" sz="1000" b="0" strike="noStrike" spc="-1" dirty="0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  <p:sp>
        <p:nvSpPr>
          <p:cNvPr id="180" name="CustomShape 10"/>
          <p:cNvSpPr/>
          <p:nvPr/>
        </p:nvSpPr>
        <p:spPr>
          <a:xfrm>
            <a:off x="808200" y="5234040"/>
            <a:ext cx="845640" cy="364680"/>
          </a:xfrm>
          <a:prstGeom prst="rect">
            <a:avLst/>
          </a:prstGeom>
          <a:solidFill>
            <a:schemeClr val="accent6"/>
          </a:solidFill>
          <a:ln w="9360"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Verdana"/>
              </a:rPr>
              <a:t>Note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81" name="CustomShape 11"/>
          <p:cNvSpPr/>
          <p:nvPr/>
        </p:nvSpPr>
        <p:spPr>
          <a:xfrm>
            <a:off x="808200" y="5637600"/>
            <a:ext cx="846720" cy="364680"/>
          </a:xfrm>
          <a:prstGeom prst="rect">
            <a:avLst/>
          </a:prstGeom>
          <a:solidFill>
            <a:schemeClr val="accent6"/>
          </a:solidFill>
          <a:ln w="9360"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Verdana"/>
              </a:rPr>
              <a:t>Fonte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3" name="TextShape 1"/>
          <p:cNvSpPr txBox="1"/>
          <p:nvPr/>
        </p:nvSpPr>
        <p:spPr>
          <a:xfrm>
            <a:off x="723240" y="398520"/>
            <a:ext cx="8229240" cy="694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2400" b="0" strike="noStrike" spc="-1" dirty="0">
                <a:solidFill>
                  <a:srgbClr val="C00000"/>
                </a:solidFill>
                <a:latin typeface="Verdana"/>
                <a:ea typeface="Verdana"/>
              </a:rPr>
              <a:t>3. Elementi di una tabella statistica </a:t>
            </a:r>
            <a:r>
              <a:rPr lang="it-IT" sz="2400" b="0" strike="noStrike" spc="-1" dirty="0" smtClean="0">
                <a:solidFill>
                  <a:srgbClr val="C00000"/>
                </a:solidFill>
                <a:latin typeface="Verdana"/>
                <a:ea typeface="Verdana"/>
              </a:rPr>
              <a:t>(2/4)</a:t>
            </a:r>
            <a:endParaRPr lang="it-IT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CustomShape 4"/>
          <p:cNvSpPr/>
          <p:nvPr/>
        </p:nvSpPr>
        <p:spPr>
          <a:xfrm>
            <a:off x="3913231" y="2433485"/>
            <a:ext cx="3033255" cy="3082408"/>
          </a:xfrm>
          <a:prstGeom prst="ellipse">
            <a:avLst/>
          </a:prstGeom>
          <a:noFill/>
          <a:ln w="28440">
            <a:solidFill>
              <a:schemeClr val="accent6"/>
            </a:solidFill>
            <a:round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805320" y="926304"/>
            <a:ext cx="7341480" cy="5323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 algn="just">
              <a:lnSpc>
                <a:spcPct val="100000"/>
              </a:lnSpc>
            </a:pPr>
            <a:r>
              <a:rPr lang="it-IT" sz="2000" b="0" strike="noStrike" spc="-1" dirty="0">
                <a:solidFill>
                  <a:srgbClr val="C00000"/>
                </a:solidFill>
                <a:latin typeface="Verdana"/>
                <a:ea typeface="ＭＳ Ｐゴシック"/>
              </a:rPr>
              <a:t>Il               della tabella </a:t>
            </a:r>
            <a:r>
              <a:rPr lang="it-IT" sz="2000" b="0" strike="noStrike" spc="-1" dirty="0" smtClean="0">
                <a:solidFill>
                  <a:srgbClr val="595959"/>
                </a:solidFill>
                <a:latin typeface="Verdana"/>
                <a:ea typeface="ＭＳ Ｐゴシック"/>
              </a:rPr>
              <a:t>ne </a:t>
            </a:r>
            <a:r>
              <a:rPr lang="it-IT" sz="2000" b="0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indica il contenuto.</a:t>
            </a:r>
            <a:endParaRPr lang="it-IT" sz="2000" b="0" strike="noStrike" spc="-1" dirty="0">
              <a:latin typeface="Arial"/>
            </a:endParaRPr>
          </a:p>
          <a:p>
            <a:pPr marL="343080" indent="-342720" algn="just">
              <a:lnSpc>
                <a:spcPct val="100000"/>
              </a:lnSpc>
            </a:pPr>
            <a:r>
              <a:rPr lang="it-IT" sz="800" b="0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	</a:t>
            </a:r>
            <a:endParaRPr lang="it-IT" sz="800" b="0" strike="noStrike" spc="-1" dirty="0">
              <a:latin typeface="Arial"/>
            </a:endParaRPr>
          </a:p>
          <a:p>
            <a:pPr marL="272880" indent="-272520" algn="just">
              <a:lnSpc>
                <a:spcPct val="100000"/>
              </a:lnSpc>
              <a:buClr>
                <a:srgbClr val="C00000"/>
              </a:buClr>
              <a:buSzPct val="150000"/>
              <a:buFont typeface="Wingdings" charset="2"/>
              <a:buChar char=""/>
            </a:pPr>
            <a:r>
              <a:rPr lang="it-IT" sz="2000" b="0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Deve fornire informazioni sul:</a:t>
            </a:r>
            <a:endParaRPr lang="it-IT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it-IT" sz="2000" b="0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	</a:t>
            </a:r>
            <a:r>
              <a:rPr lang="it-IT" sz="2400" b="0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“</a:t>
            </a:r>
            <a:r>
              <a:rPr lang="it-IT" sz="2400" b="1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cosa</a:t>
            </a:r>
            <a:r>
              <a:rPr lang="it-IT" sz="2400" b="0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”, </a:t>
            </a:r>
            <a:endParaRPr lang="it-IT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it-IT" sz="2400" b="0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	“</a:t>
            </a:r>
            <a:r>
              <a:rPr lang="it-IT" sz="2400" b="1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dove</a:t>
            </a:r>
            <a:r>
              <a:rPr lang="it-IT" sz="2400" b="0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” e </a:t>
            </a:r>
            <a:endParaRPr lang="it-IT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it-IT" sz="2400" b="1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	“quando”</a:t>
            </a:r>
            <a:endParaRPr lang="it-IT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it-IT" sz="1000" b="0" strike="noStrike" spc="-1" dirty="0">
              <a:latin typeface="Arial"/>
            </a:endParaRPr>
          </a:p>
          <a:p>
            <a:pPr marL="272880" indent="-272520" algn="just">
              <a:lnSpc>
                <a:spcPct val="100000"/>
              </a:lnSpc>
              <a:buClr>
                <a:srgbClr val="C00000"/>
              </a:buClr>
              <a:buSzPct val="150000"/>
              <a:buFont typeface="Wingdings" charset="2"/>
              <a:buChar char=""/>
            </a:pPr>
            <a:r>
              <a:rPr lang="it-IT" sz="2000" b="0" strike="noStrike" spc="-1" dirty="0">
                <a:solidFill>
                  <a:srgbClr val="595959"/>
                </a:solidFill>
                <a:latin typeface="Verdana"/>
                <a:ea typeface="Verdana"/>
              </a:rPr>
              <a:t>Deve specificare </a:t>
            </a:r>
            <a:r>
              <a:rPr lang="it-IT" sz="2000" b="0" strike="noStrike" spc="-1" dirty="0" smtClean="0">
                <a:solidFill>
                  <a:srgbClr val="595959"/>
                </a:solidFill>
                <a:latin typeface="Verdana"/>
                <a:ea typeface="Verdana"/>
              </a:rPr>
              <a:t>l’eventuale unità </a:t>
            </a:r>
            <a:r>
              <a:rPr lang="it-IT" sz="2000" b="0" strike="noStrike" spc="-1" dirty="0">
                <a:solidFill>
                  <a:srgbClr val="595959"/>
                </a:solidFill>
                <a:latin typeface="Verdana"/>
                <a:ea typeface="Verdana"/>
              </a:rPr>
              <a:t>di misura adottata (es: euro; migliaia di euro;…) e le eventuali tipologie di </a:t>
            </a:r>
            <a:r>
              <a:rPr lang="it-IT" sz="2000" b="0" strike="noStrike" spc="-1" dirty="0" smtClean="0">
                <a:solidFill>
                  <a:srgbClr val="595959"/>
                </a:solidFill>
                <a:latin typeface="Verdana"/>
                <a:ea typeface="Verdana"/>
              </a:rPr>
              <a:t>dato (valori </a:t>
            </a:r>
            <a:r>
              <a:rPr lang="it-IT" sz="2000" b="0" strike="noStrike" spc="-1" dirty="0">
                <a:solidFill>
                  <a:srgbClr val="595959"/>
                </a:solidFill>
                <a:latin typeface="Verdana"/>
                <a:ea typeface="Verdana"/>
              </a:rPr>
              <a:t>assoluti; valori percentuali; </a:t>
            </a:r>
            <a:r>
              <a:rPr lang="it-IT" sz="2000" b="0" strike="noStrike" spc="-1">
                <a:solidFill>
                  <a:srgbClr val="595959"/>
                </a:solidFill>
                <a:latin typeface="Verdana"/>
                <a:ea typeface="Verdana"/>
              </a:rPr>
              <a:t>numeri </a:t>
            </a:r>
            <a:r>
              <a:rPr lang="it-IT" sz="2000" b="0" strike="noStrike" spc="-1" smtClean="0">
                <a:solidFill>
                  <a:srgbClr val="595959"/>
                </a:solidFill>
                <a:latin typeface="Verdana"/>
                <a:ea typeface="Verdana"/>
              </a:rPr>
              <a:t>indice; </a:t>
            </a:r>
            <a:r>
              <a:rPr lang="it-IT" sz="2000" b="0" strike="noStrike" spc="-1" dirty="0" smtClean="0">
                <a:solidFill>
                  <a:srgbClr val="595959"/>
                </a:solidFill>
                <a:latin typeface="Verdana"/>
                <a:ea typeface="Verdana"/>
              </a:rPr>
              <a:t>…)</a:t>
            </a:r>
            <a:endParaRPr lang="it-IT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it-IT" sz="1000" b="0" strike="noStrike" spc="-1" dirty="0">
              <a:latin typeface="Arial"/>
            </a:endParaRPr>
          </a:p>
          <a:p>
            <a:pPr marL="272880" indent="-272520" algn="just">
              <a:lnSpc>
                <a:spcPct val="100000"/>
              </a:lnSpc>
              <a:buClr>
                <a:srgbClr val="C00000"/>
              </a:buClr>
              <a:buSzPct val="150000"/>
              <a:buFont typeface="Wingdings" charset="2"/>
              <a:buChar char=""/>
            </a:pPr>
            <a:r>
              <a:rPr lang="it-IT" sz="2000" b="0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Deve essere breve e non contenere verbi.</a:t>
            </a:r>
            <a:endParaRPr lang="it-IT" sz="2000" b="0" strike="noStrike" spc="-1" dirty="0">
              <a:latin typeface="Arial"/>
            </a:endParaRPr>
          </a:p>
          <a:p>
            <a:pPr marL="272880" algn="just">
              <a:lnSpc>
                <a:spcPct val="100000"/>
              </a:lnSpc>
            </a:pPr>
            <a:r>
              <a:rPr lang="it-IT" sz="2000" b="0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Esempio:</a:t>
            </a:r>
            <a:r>
              <a:rPr lang="it-IT" sz="2000" b="0" strike="noStrike" spc="-1" dirty="0">
                <a:solidFill>
                  <a:srgbClr val="00B050"/>
                </a:solidFill>
                <a:latin typeface="Verdana"/>
                <a:ea typeface="ＭＳ Ｐゴシック"/>
              </a:rPr>
              <a:t> </a:t>
            </a:r>
            <a:r>
              <a:rPr lang="it-IT" sz="2000" b="0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“Tasso di disoccupazione per età e genere, Liguria, 2019”.</a:t>
            </a:r>
            <a:endParaRPr lang="it-IT" sz="2000" b="0" strike="noStrike" spc="-1" dirty="0">
              <a:latin typeface="Arial"/>
            </a:endParaRPr>
          </a:p>
          <a:p>
            <a:pPr marL="447840" algn="just">
              <a:lnSpc>
                <a:spcPct val="100000"/>
              </a:lnSpc>
            </a:pPr>
            <a:r>
              <a:rPr lang="it-IT" sz="2000" b="1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Cosa</a:t>
            </a:r>
            <a:r>
              <a:rPr lang="it-IT" sz="2000" b="0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? Tasso di disoccupazione per età </a:t>
            </a:r>
            <a:r>
              <a:rPr lang="it-IT" sz="2000" b="0" strike="noStrike" spc="-1" dirty="0" smtClean="0">
                <a:solidFill>
                  <a:srgbClr val="595959"/>
                </a:solidFill>
                <a:latin typeface="Verdana"/>
                <a:ea typeface="ＭＳ Ｐゴシック"/>
              </a:rPr>
              <a:t>e </a:t>
            </a:r>
            <a:r>
              <a:rPr lang="it-IT" sz="2000" b="0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genere</a:t>
            </a:r>
            <a:endParaRPr lang="it-IT" sz="2000" b="0" strike="noStrike" spc="-1" dirty="0">
              <a:latin typeface="Arial"/>
            </a:endParaRPr>
          </a:p>
          <a:p>
            <a:pPr marL="447840" algn="just">
              <a:lnSpc>
                <a:spcPct val="100000"/>
              </a:lnSpc>
            </a:pPr>
            <a:r>
              <a:rPr lang="it-IT" sz="2000" b="1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Dove</a:t>
            </a:r>
            <a:r>
              <a:rPr lang="it-IT" sz="2000" b="0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? Liguria</a:t>
            </a:r>
            <a:endParaRPr lang="it-IT" sz="2000" b="0" strike="noStrike" spc="-1" dirty="0">
              <a:latin typeface="Arial"/>
            </a:endParaRPr>
          </a:p>
          <a:p>
            <a:pPr marL="447840" algn="just">
              <a:lnSpc>
                <a:spcPct val="100000"/>
              </a:lnSpc>
            </a:pPr>
            <a:r>
              <a:rPr lang="it-IT" sz="2000" b="1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Quando</a:t>
            </a:r>
            <a:r>
              <a:rPr lang="it-IT" sz="2000" b="0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? Nel 2019</a:t>
            </a:r>
            <a:endParaRPr lang="it-IT" sz="2000" b="0" strike="noStrike" spc="-1" dirty="0">
              <a:latin typeface="Arial"/>
            </a:endParaRPr>
          </a:p>
        </p:txBody>
      </p:sp>
      <p:sp>
        <p:nvSpPr>
          <p:cNvPr id="184" name="CustomShape 3"/>
          <p:cNvSpPr/>
          <p:nvPr/>
        </p:nvSpPr>
        <p:spPr>
          <a:xfrm>
            <a:off x="1314684" y="974160"/>
            <a:ext cx="1015200" cy="364680"/>
          </a:xfrm>
          <a:prstGeom prst="rect">
            <a:avLst/>
          </a:prstGeom>
          <a:solidFill>
            <a:schemeClr val="accent6"/>
          </a:solidFill>
          <a:ln w="9360"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 dirty="0">
                <a:solidFill>
                  <a:srgbClr val="FFFFFF"/>
                </a:solidFill>
                <a:latin typeface="Verdana"/>
              </a:rPr>
              <a:t>Titolo</a:t>
            </a:r>
            <a:endParaRPr lang="it-IT" sz="1800" b="0" strike="noStrike" spc="-1" dirty="0">
              <a:latin typeface="Arial"/>
            </a:endParaRPr>
          </a:p>
        </p:txBody>
      </p:sp>
      <p:sp>
        <p:nvSpPr>
          <p:cNvPr id="5" name="TextShape 1"/>
          <p:cNvSpPr txBox="1"/>
          <p:nvPr/>
        </p:nvSpPr>
        <p:spPr>
          <a:xfrm>
            <a:off x="723240" y="398520"/>
            <a:ext cx="8229240" cy="694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2400" b="0" strike="noStrike" spc="-1" dirty="0">
                <a:solidFill>
                  <a:srgbClr val="C00000"/>
                </a:solidFill>
                <a:latin typeface="Verdana"/>
                <a:ea typeface="Verdana"/>
              </a:rPr>
              <a:t>3. Elementi di una tabella statistica </a:t>
            </a:r>
            <a:r>
              <a:rPr lang="it-IT" sz="2400" b="0" strike="noStrike" spc="-1" dirty="0" smtClean="0">
                <a:solidFill>
                  <a:srgbClr val="C00000"/>
                </a:solidFill>
                <a:latin typeface="Verdana"/>
                <a:ea typeface="Verdana"/>
              </a:rPr>
              <a:t>(3/4)</a:t>
            </a:r>
            <a:endParaRPr lang="it-IT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723240" y="1000800"/>
            <a:ext cx="7382520" cy="527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>
              <a:lnSpc>
                <a:spcPct val="100000"/>
              </a:lnSpc>
              <a:buClr>
                <a:srgbClr val="C00000"/>
              </a:buClr>
              <a:buSzPct val="150000"/>
              <a:buFont typeface="Wingdings" charset="2"/>
              <a:buChar char=""/>
            </a:pPr>
            <a:r>
              <a:rPr lang="it-IT" sz="2000" b="0" strike="noStrike" spc="-1" dirty="0">
                <a:solidFill>
                  <a:srgbClr val="C00000"/>
                </a:solidFill>
                <a:latin typeface="Verdana"/>
                <a:ea typeface="ＭＳ Ｐゴシック"/>
              </a:rPr>
              <a:t>                                 : </a:t>
            </a:r>
            <a:r>
              <a:rPr lang="it-IT" sz="2000" b="0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identificano i dati presenti in ciascuna colonna.</a:t>
            </a:r>
            <a:endParaRPr lang="it-IT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0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C00000"/>
              </a:buClr>
              <a:buSzPct val="150000"/>
              <a:buFont typeface="Wingdings" charset="2"/>
              <a:buChar char=""/>
            </a:pPr>
            <a:r>
              <a:rPr lang="it-IT" sz="2000" b="0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                                </a:t>
            </a:r>
            <a:r>
              <a:rPr lang="it-IT" sz="2000" b="0" strike="noStrike" spc="-1" dirty="0">
                <a:solidFill>
                  <a:srgbClr val="C00000"/>
                </a:solidFill>
                <a:latin typeface="Verdana"/>
                <a:ea typeface="ＭＳ Ｐゴシック"/>
              </a:rPr>
              <a:t>:</a:t>
            </a:r>
            <a:r>
              <a:rPr lang="it-IT" sz="2000" b="0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 identificano i dati presenti in ciascuna riga.</a:t>
            </a:r>
            <a:endParaRPr lang="it-IT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0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C00000"/>
              </a:buClr>
              <a:buSzPct val="150000"/>
              <a:buFont typeface="Wingdings" charset="2"/>
              <a:buChar char=""/>
            </a:pPr>
            <a:r>
              <a:rPr lang="it-IT" sz="2000" b="0" strike="noStrike" spc="-1" dirty="0">
                <a:solidFill>
                  <a:srgbClr val="C00000"/>
                </a:solidFill>
                <a:latin typeface="Verdana"/>
                <a:ea typeface="ＭＳ Ｐゴシック"/>
              </a:rPr>
              <a:t>          : </a:t>
            </a:r>
            <a:r>
              <a:rPr lang="it-IT" sz="2000" b="0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sono disposti nel </a:t>
            </a:r>
            <a:r>
              <a:rPr lang="it-IT" sz="2000" b="0" strike="noStrike" spc="-1" dirty="0" smtClean="0">
                <a:solidFill>
                  <a:srgbClr val="595959"/>
                </a:solidFill>
                <a:latin typeface="Verdana"/>
                <a:ea typeface="ＭＳ Ｐゴシック"/>
              </a:rPr>
              <a:t>"corpo" </a:t>
            </a:r>
            <a:r>
              <a:rPr lang="it-IT" sz="2000" b="0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della tabella.</a:t>
            </a:r>
            <a:endParaRPr lang="it-IT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0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C00000"/>
              </a:buClr>
              <a:buSzPct val="150000"/>
              <a:buFont typeface="Wingdings" charset="2"/>
              <a:buChar char=""/>
            </a:pPr>
            <a:r>
              <a:rPr lang="it-IT" sz="2000" b="0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         </a:t>
            </a:r>
            <a:r>
              <a:rPr lang="it-IT" sz="2000" b="0" strike="noStrike" spc="-1" dirty="0">
                <a:solidFill>
                  <a:srgbClr val="C00000"/>
                </a:solidFill>
                <a:latin typeface="Verdana"/>
                <a:ea typeface="ＭＳ Ｐゴシック"/>
              </a:rPr>
              <a:t>: </a:t>
            </a:r>
            <a:r>
              <a:rPr lang="it-IT" sz="2000" b="0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forniscono al lettore informazioni aggiuntive per interpretare ed utilizzare i dati correttamente.</a:t>
            </a:r>
            <a:endParaRPr lang="it-IT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0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C00000"/>
              </a:buClr>
              <a:buSzPct val="150000"/>
              <a:buFont typeface="Wingdings" charset="2"/>
              <a:buChar char=""/>
            </a:pPr>
            <a:r>
              <a:rPr lang="it-IT" sz="2000" b="0" strike="noStrike" spc="-1" dirty="0">
                <a:solidFill>
                  <a:srgbClr val="C00000"/>
                </a:solidFill>
                <a:latin typeface="Verdana"/>
                <a:ea typeface="ＭＳ Ｐゴシック"/>
              </a:rPr>
              <a:t>         : </a:t>
            </a:r>
            <a:r>
              <a:rPr lang="it-IT" sz="2000" b="0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indica l'origine dei dati presentati nella tabella, con riferimento al centro o all'ente che ha raccolto ed elaborato i dati; la citazione della fonte permette di verificare i dati confrontandoli direttamente con l'originale, e anche di valutarne l’affidabilità.</a:t>
            </a:r>
            <a:endParaRPr lang="it-IT" sz="2000" b="0" strike="noStrike" spc="-1" dirty="0">
              <a:latin typeface="Arial"/>
            </a:endParaRPr>
          </a:p>
        </p:txBody>
      </p:sp>
      <p:sp>
        <p:nvSpPr>
          <p:cNvPr id="187" name="CustomShape 3"/>
          <p:cNvSpPr/>
          <p:nvPr/>
        </p:nvSpPr>
        <p:spPr>
          <a:xfrm>
            <a:off x="1072800" y="1000800"/>
            <a:ext cx="2959560" cy="364680"/>
          </a:xfrm>
          <a:prstGeom prst="rect">
            <a:avLst/>
          </a:prstGeom>
          <a:solidFill>
            <a:schemeClr val="accent6"/>
          </a:solidFill>
          <a:ln w="9360"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Verdana"/>
              </a:rPr>
              <a:t>Intestazioni di colonna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88" name="CustomShape 4"/>
          <p:cNvSpPr/>
          <p:nvPr/>
        </p:nvSpPr>
        <p:spPr>
          <a:xfrm>
            <a:off x="1072800" y="1906560"/>
            <a:ext cx="2875680" cy="364680"/>
          </a:xfrm>
          <a:prstGeom prst="rect">
            <a:avLst/>
          </a:prstGeom>
          <a:solidFill>
            <a:schemeClr val="accent6"/>
          </a:solidFill>
          <a:ln w="9360"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 dirty="0">
                <a:solidFill>
                  <a:srgbClr val="FFFFFF"/>
                </a:solidFill>
                <a:latin typeface="Verdana"/>
              </a:rPr>
              <a:t>Intestazioni </a:t>
            </a:r>
            <a:r>
              <a:rPr lang="it-IT" sz="1800" b="0" strike="noStrike" spc="-1" dirty="0" smtClean="0">
                <a:solidFill>
                  <a:srgbClr val="FFFFFF"/>
                </a:solidFill>
                <a:latin typeface="Verdana"/>
              </a:rPr>
              <a:t>di </a:t>
            </a:r>
            <a:r>
              <a:rPr lang="it-IT" sz="1800" b="0" strike="noStrike" spc="-1" dirty="0">
                <a:solidFill>
                  <a:srgbClr val="FFFFFF"/>
                </a:solidFill>
                <a:latin typeface="Verdana"/>
              </a:rPr>
              <a:t>riga</a:t>
            </a:r>
            <a:endParaRPr lang="it-IT" sz="1800" b="0" strike="noStrike" spc="-1" dirty="0">
              <a:latin typeface="Arial"/>
            </a:endParaRPr>
          </a:p>
        </p:txBody>
      </p:sp>
      <p:sp>
        <p:nvSpPr>
          <p:cNvPr id="189" name="CustomShape 5"/>
          <p:cNvSpPr/>
          <p:nvPr/>
        </p:nvSpPr>
        <p:spPr>
          <a:xfrm>
            <a:off x="1072800" y="2808360"/>
            <a:ext cx="924840" cy="364680"/>
          </a:xfrm>
          <a:prstGeom prst="rect">
            <a:avLst/>
          </a:prstGeom>
          <a:solidFill>
            <a:schemeClr val="accent6"/>
          </a:solidFill>
          <a:ln w="9360"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Verdana"/>
              </a:rPr>
              <a:t>Dati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90" name="CustomShape 6"/>
          <p:cNvSpPr/>
          <p:nvPr/>
        </p:nvSpPr>
        <p:spPr>
          <a:xfrm>
            <a:off x="1072800" y="3384360"/>
            <a:ext cx="845640" cy="364680"/>
          </a:xfrm>
          <a:prstGeom prst="rect">
            <a:avLst/>
          </a:prstGeom>
          <a:solidFill>
            <a:schemeClr val="accent6"/>
          </a:solidFill>
          <a:ln w="9360"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Verdana"/>
              </a:rPr>
              <a:t>Note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91" name="CustomShape 7"/>
          <p:cNvSpPr/>
          <p:nvPr/>
        </p:nvSpPr>
        <p:spPr>
          <a:xfrm>
            <a:off x="1071720" y="4305960"/>
            <a:ext cx="846720" cy="364680"/>
          </a:xfrm>
          <a:prstGeom prst="rect">
            <a:avLst/>
          </a:prstGeom>
          <a:solidFill>
            <a:schemeClr val="accent6"/>
          </a:solidFill>
          <a:ln w="9360"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Verdana"/>
              </a:rPr>
              <a:t>Fonte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9" name="TextShape 1"/>
          <p:cNvSpPr txBox="1"/>
          <p:nvPr/>
        </p:nvSpPr>
        <p:spPr>
          <a:xfrm>
            <a:off x="723240" y="398520"/>
            <a:ext cx="8229240" cy="694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2400" b="0" strike="noStrike" spc="-1" dirty="0">
                <a:solidFill>
                  <a:srgbClr val="C00000"/>
                </a:solidFill>
                <a:latin typeface="Verdana"/>
                <a:ea typeface="Verdana"/>
              </a:rPr>
              <a:t>3. Elementi di una tabella statistica </a:t>
            </a:r>
            <a:r>
              <a:rPr lang="it-IT" sz="2400" b="0" strike="noStrike" spc="-1" dirty="0" smtClean="0">
                <a:solidFill>
                  <a:srgbClr val="C00000"/>
                </a:solidFill>
                <a:latin typeface="Verdana"/>
                <a:ea typeface="Verdana"/>
              </a:rPr>
              <a:t>(4/</a:t>
            </a:r>
            <a:r>
              <a:rPr lang="it-IT" sz="2400" b="0" strike="noStrike" spc="-1" dirty="0" err="1" smtClean="0">
                <a:solidFill>
                  <a:srgbClr val="C00000"/>
                </a:solidFill>
                <a:latin typeface="Verdana"/>
                <a:ea typeface="Verdana"/>
              </a:rPr>
              <a:t>4</a:t>
            </a:r>
            <a:r>
              <a:rPr lang="it-IT" sz="2400" b="0" strike="noStrike" spc="-1" dirty="0" smtClean="0">
                <a:solidFill>
                  <a:srgbClr val="C00000"/>
                </a:solidFill>
                <a:latin typeface="Verdana"/>
                <a:ea typeface="Verdana"/>
              </a:rPr>
              <a:t>)</a:t>
            </a:r>
            <a:endParaRPr lang="it-IT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2"/>
          <p:cNvSpPr/>
          <p:nvPr/>
        </p:nvSpPr>
        <p:spPr>
          <a:xfrm>
            <a:off x="757440" y="1652760"/>
            <a:ext cx="7446240" cy="405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>
              <a:lnSpc>
                <a:spcPct val="130000"/>
              </a:lnSpc>
              <a:buClr>
                <a:srgbClr val="C00000"/>
              </a:buClr>
              <a:buSzPct val="150000"/>
              <a:buFont typeface="Wingdings" charset="2"/>
              <a:buChar char=""/>
            </a:pPr>
            <a:r>
              <a:rPr lang="it-IT" sz="2000" b="0" strike="noStrike" spc="-1">
                <a:solidFill>
                  <a:srgbClr val="595959"/>
                </a:solidFill>
                <a:latin typeface="Verdana"/>
                <a:ea typeface="ＭＳ Ｐゴシック"/>
              </a:rPr>
              <a:t>Evitare testo non necessario.</a:t>
            </a:r>
            <a:endParaRPr lang="it-IT" sz="2000" b="0" strike="noStrike" spc="-1">
              <a:latin typeface="Arial"/>
            </a:endParaRPr>
          </a:p>
          <a:p>
            <a:pPr>
              <a:lnSpc>
                <a:spcPct val="130000"/>
              </a:lnSpc>
            </a:pPr>
            <a:endParaRPr lang="it-IT" sz="2000" b="0" strike="noStrike" spc="-1">
              <a:latin typeface="Arial"/>
            </a:endParaRPr>
          </a:p>
          <a:p>
            <a:pPr marL="343080" indent="-342720">
              <a:lnSpc>
                <a:spcPct val="130000"/>
              </a:lnSpc>
              <a:buClr>
                <a:srgbClr val="C00000"/>
              </a:buClr>
              <a:buSzPct val="150000"/>
              <a:buFont typeface="Wingdings" charset="2"/>
              <a:buChar char=""/>
            </a:pPr>
            <a:r>
              <a:rPr lang="it-IT" sz="2000" b="0" strike="noStrike" spc="-1">
                <a:solidFill>
                  <a:srgbClr val="595959"/>
                </a:solidFill>
                <a:latin typeface="Verdana"/>
                <a:ea typeface="ＭＳ Ｐゴシック"/>
              </a:rPr>
              <a:t>Utilizzare classificazioni standard (in modo che i dati siano confrontabili).</a:t>
            </a:r>
            <a:endParaRPr lang="it-IT" sz="2000" b="0" strike="noStrike" spc="-1">
              <a:latin typeface="Arial"/>
            </a:endParaRPr>
          </a:p>
          <a:p>
            <a:pPr>
              <a:lnSpc>
                <a:spcPct val="130000"/>
              </a:lnSpc>
            </a:pPr>
            <a:endParaRPr lang="it-IT" sz="2000" b="0" strike="noStrike" spc="-1">
              <a:latin typeface="Arial"/>
            </a:endParaRPr>
          </a:p>
          <a:p>
            <a:pPr marL="343080" indent="-342720">
              <a:lnSpc>
                <a:spcPct val="130000"/>
              </a:lnSpc>
              <a:buClr>
                <a:srgbClr val="C00000"/>
              </a:buClr>
              <a:buSzPct val="150000"/>
              <a:buFont typeface="Wingdings" charset="2"/>
              <a:buChar char=""/>
            </a:pPr>
            <a:r>
              <a:rPr lang="it-IT" sz="2000" b="0" strike="noStrike" spc="-1">
                <a:solidFill>
                  <a:srgbClr val="595959"/>
                </a:solidFill>
                <a:latin typeface="Verdana"/>
                <a:ea typeface="ＭＳ Ｐゴシック"/>
              </a:rPr>
              <a:t>Se i dati sono in serie storica, rispettare l’ordine cronologico; se la serie storica è molto lunga, partire dai dati più recenti.</a:t>
            </a:r>
            <a:endParaRPr lang="it-IT" sz="2000" b="0" strike="noStrike" spc="-1">
              <a:latin typeface="Arial"/>
            </a:endParaRPr>
          </a:p>
          <a:p>
            <a:pPr>
              <a:lnSpc>
                <a:spcPct val="130000"/>
              </a:lnSpc>
            </a:pPr>
            <a:endParaRPr lang="it-IT" sz="2000" b="0" strike="noStrike" spc="-1">
              <a:latin typeface="Arial"/>
            </a:endParaRPr>
          </a:p>
          <a:p>
            <a:pPr marL="343080" indent="-342720">
              <a:lnSpc>
                <a:spcPct val="130000"/>
              </a:lnSpc>
              <a:buClr>
                <a:srgbClr val="C00000"/>
              </a:buClr>
              <a:buSzPct val="150000"/>
              <a:buFont typeface="Wingdings" charset="2"/>
              <a:buChar char=""/>
            </a:pPr>
            <a:r>
              <a:rPr lang="it-IT" sz="2000" b="0" strike="noStrike" spc="-1">
                <a:solidFill>
                  <a:srgbClr val="595959"/>
                </a:solidFill>
                <a:latin typeface="Verdana"/>
                <a:ea typeface="ＭＳ Ｐゴシック"/>
              </a:rPr>
              <a:t>Utilizzare poche cifre.</a:t>
            </a:r>
            <a:endParaRPr lang="it-IT" sz="2000" b="0" strike="noStrike" spc="-1">
              <a:latin typeface="Arial"/>
            </a:endParaRPr>
          </a:p>
        </p:txBody>
      </p:sp>
      <p:sp>
        <p:nvSpPr>
          <p:cNvPr id="4" name="TextShape 1"/>
          <p:cNvSpPr txBox="1"/>
          <p:nvPr/>
        </p:nvSpPr>
        <p:spPr>
          <a:xfrm>
            <a:off x="716400" y="399240"/>
            <a:ext cx="8229240" cy="694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2400" b="0" strike="noStrike" spc="-1" dirty="0">
                <a:solidFill>
                  <a:srgbClr val="C00000"/>
                </a:solidFill>
                <a:latin typeface="Verdana"/>
                <a:ea typeface="Verdana"/>
              </a:rPr>
              <a:t>4. Linee guida per costruire una tabella (UNECE) </a:t>
            </a:r>
            <a:r>
              <a:rPr lang="it-IT" sz="2400" b="0" strike="noStrike" spc="-1" dirty="0" smtClean="0">
                <a:solidFill>
                  <a:srgbClr val="C00000"/>
                </a:solidFill>
                <a:latin typeface="Verdana"/>
                <a:ea typeface="Verdana"/>
              </a:rPr>
              <a:t>(1/2</a:t>
            </a:r>
            <a:r>
              <a:rPr lang="it-IT" sz="2400" b="0" strike="noStrike" spc="-1" dirty="0">
                <a:solidFill>
                  <a:srgbClr val="C00000"/>
                </a:solidFill>
                <a:latin typeface="Verdana"/>
                <a:ea typeface="Verdana"/>
              </a:rPr>
              <a:t>)</a:t>
            </a:r>
            <a:endParaRPr lang="it-IT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Shape 1"/>
          <p:cNvSpPr txBox="1"/>
          <p:nvPr/>
        </p:nvSpPr>
        <p:spPr>
          <a:xfrm>
            <a:off x="716400" y="399240"/>
            <a:ext cx="8229240" cy="694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2400" b="0" strike="noStrike" spc="-1" dirty="0">
                <a:solidFill>
                  <a:srgbClr val="C00000"/>
                </a:solidFill>
                <a:latin typeface="Verdana"/>
                <a:ea typeface="Verdana"/>
              </a:rPr>
              <a:t>4. Linee guida per costruire una tabella (UNECE) (2/</a:t>
            </a:r>
            <a:r>
              <a:rPr lang="it-IT" sz="2400" b="0" strike="noStrike" spc="-1" dirty="0" err="1">
                <a:solidFill>
                  <a:srgbClr val="C00000"/>
                </a:solidFill>
                <a:latin typeface="Verdana"/>
                <a:ea typeface="Verdana"/>
              </a:rPr>
              <a:t>2</a:t>
            </a:r>
            <a:r>
              <a:rPr lang="it-IT" sz="2400" b="0" strike="noStrike" spc="-1" dirty="0">
                <a:solidFill>
                  <a:srgbClr val="C00000"/>
                </a:solidFill>
                <a:latin typeface="Verdana"/>
                <a:ea typeface="Verdana"/>
              </a:rPr>
              <a:t>)</a:t>
            </a:r>
            <a:endParaRPr lang="it-IT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5" name="CustomShape 2"/>
          <p:cNvSpPr/>
          <p:nvPr/>
        </p:nvSpPr>
        <p:spPr>
          <a:xfrm>
            <a:off x="798480" y="1669320"/>
            <a:ext cx="7422840" cy="405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>
              <a:lnSpc>
                <a:spcPct val="130000"/>
              </a:lnSpc>
              <a:buClr>
                <a:srgbClr val="C00000"/>
              </a:buClr>
              <a:buSzPct val="150000"/>
              <a:buFont typeface="Wingdings" charset="2"/>
              <a:buChar char=""/>
            </a:pPr>
            <a:r>
              <a:rPr lang="it-IT" sz="2000" b="0" strike="noStrike" spc="-1">
                <a:solidFill>
                  <a:srgbClr val="595959"/>
                </a:solidFill>
                <a:latin typeface="Verdana"/>
                <a:ea typeface="ＭＳ Ｐゴシック"/>
              </a:rPr>
              <a:t>Utilizzare il separatore delle migliaia.</a:t>
            </a:r>
            <a:endParaRPr lang="it-IT" sz="2000" b="0" strike="noStrike" spc="-1">
              <a:latin typeface="Arial"/>
            </a:endParaRPr>
          </a:p>
          <a:p>
            <a:pPr>
              <a:lnSpc>
                <a:spcPct val="130000"/>
              </a:lnSpc>
            </a:pPr>
            <a:endParaRPr lang="it-IT" sz="2000" b="0" strike="noStrike" spc="-1">
              <a:latin typeface="Arial"/>
            </a:endParaRPr>
          </a:p>
          <a:p>
            <a:pPr marL="343080" indent="-342720">
              <a:lnSpc>
                <a:spcPct val="130000"/>
              </a:lnSpc>
              <a:buClr>
                <a:srgbClr val="C00000"/>
              </a:buClr>
              <a:buSzPct val="150000"/>
              <a:buFont typeface="Wingdings" charset="2"/>
              <a:buChar char=""/>
            </a:pPr>
            <a:r>
              <a:rPr lang="it-IT" sz="2000" b="0" strike="noStrike" spc="-1">
                <a:solidFill>
                  <a:srgbClr val="595959"/>
                </a:solidFill>
                <a:latin typeface="Verdana"/>
                <a:ea typeface="ＭＳ Ｐゴシック"/>
              </a:rPr>
              <a:t>Allineare i numeri sulla virgola dei decimali, se presente, altrimenti allineare a destra. Non centrare i numeri rispetto alla colonna, a meno che non siano tutti della stessa larghezza.</a:t>
            </a:r>
            <a:endParaRPr lang="it-IT" sz="2000" b="0" strike="noStrike" spc="-1">
              <a:latin typeface="Arial"/>
            </a:endParaRPr>
          </a:p>
          <a:p>
            <a:pPr>
              <a:lnSpc>
                <a:spcPct val="130000"/>
              </a:lnSpc>
            </a:pPr>
            <a:endParaRPr lang="it-IT" sz="2000" b="0" strike="noStrike" spc="-1">
              <a:latin typeface="Arial"/>
            </a:endParaRPr>
          </a:p>
          <a:p>
            <a:pPr marL="343080" indent="-342720">
              <a:lnSpc>
                <a:spcPct val="130000"/>
              </a:lnSpc>
              <a:buClr>
                <a:srgbClr val="C00000"/>
              </a:buClr>
              <a:buSzPct val="150000"/>
              <a:buFont typeface="Wingdings" charset="2"/>
              <a:buChar char=""/>
            </a:pPr>
            <a:r>
              <a:rPr lang="it-IT" sz="2000" b="0" strike="noStrike" spc="-1">
                <a:solidFill>
                  <a:srgbClr val="595959"/>
                </a:solidFill>
                <a:latin typeface="Verdana"/>
                <a:ea typeface="ＭＳ Ｐゴシック"/>
              </a:rPr>
              <a:t>Non lasciare celle vuote, i valori mancanti devono essere identificati come “non disponibili” o “non applicabili”, o loro abbreviazioni (n.d.; n.a.; …).</a:t>
            </a:r>
            <a:endParaRPr lang="it-IT" sz="2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730080" y="397440"/>
            <a:ext cx="8229240" cy="614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2400" b="0" strike="noStrike" spc="-1">
                <a:solidFill>
                  <a:srgbClr val="C00000"/>
                </a:solidFill>
                <a:latin typeface="Verdana"/>
                <a:ea typeface="Verdana"/>
              </a:rPr>
              <a:t>5. Esempio di una tabella poco efficace (1/2)</a:t>
            </a:r>
            <a:endParaRPr lang="it-IT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TextShape 2"/>
          <p:cNvSpPr txBox="1"/>
          <p:nvPr/>
        </p:nvSpPr>
        <p:spPr>
          <a:xfrm>
            <a:off x="469800" y="3701880"/>
            <a:ext cx="7472160" cy="2598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marL="343080" indent="-342720" algn="ctr">
              <a:lnSpc>
                <a:spcPct val="100000"/>
              </a:lnSpc>
              <a:spcBef>
                <a:spcPts val="479"/>
              </a:spcBef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 algn="ctr">
              <a:lnSpc>
                <a:spcPct val="100000"/>
              </a:lnSpc>
              <a:spcBef>
                <a:spcPts val="479"/>
              </a:spcBef>
            </a:pPr>
            <a:r>
              <a:rPr lang="it-IT" sz="2400" b="0" strike="noStrike" spc="-1">
                <a:solidFill>
                  <a:srgbClr val="C00000"/>
                </a:solidFill>
                <a:latin typeface="Arial"/>
                <a:ea typeface="ＭＳ Ｐゴシック"/>
              </a:rPr>
              <a:t>                     Cosa non va?</a:t>
            </a:r>
            <a:endParaRPr lang="it-IT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lang="it-IT" sz="2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98" name="Picture 13" descr="ANd9GcR9wpsmjIa9960ru3bg7n7iUm0IlTPYEHMhbCeyAMdmqonkfEYdzg"/>
          <p:cNvPicPr/>
          <p:nvPr/>
        </p:nvPicPr>
        <p:blipFill>
          <a:blip r:embed="rId3"/>
          <a:stretch/>
        </p:blipFill>
        <p:spPr>
          <a:xfrm>
            <a:off x="2222640" y="3997440"/>
            <a:ext cx="941040" cy="941040"/>
          </a:xfrm>
          <a:prstGeom prst="rect">
            <a:avLst/>
          </a:prstGeom>
          <a:ln w="8892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199" name="Table 3"/>
          <p:cNvGraphicFramePr/>
          <p:nvPr/>
        </p:nvGraphicFramePr>
        <p:xfrm>
          <a:off x="787320" y="1644480"/>
          <a:ext cx="7569000" cy="1995360"/>
        </p:xfrm>
        <a:graphic>
          <a:graphicData uri="http://schemas.openxmlformats.org/drawingml/2006/table">
            <a:tbl>
              <a:tblPr/>
              <a:tblGrid>
                <a:gridCol w="2082600"/>
                <a:gridCol w="609480"/>
                <a:gridCol w="609480"/>
                <a:gridCol w="609480"/>
                <a:gridCol w="609480"/>
                <a:gridCol w="609480"/>
                <a:gridCol w="609480"/>
                <a:gridCol w="609480"/>
                <a:gridCol w="609480"/>
                <a:gridCol w="610560"/>
              </a:tblGrid>
              <a:tr h="414000"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Consumo di energia elettrica per attività economica - Anni 2010-2018</a:t>
                      </a:r>
                      <a:endParaRPr lang="it-IT" sz="1200" b="0" strike="noStrike" spc="-1" dirty="0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700" cmpd="sng">
                      <a:noFill/>
                      <a:prstDash val="solid"/>
                    </a:lnR>
                    <a:lnT w="12240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it-IT" sz="1000" b="0" strike="noStrike" spc="-1" dirty="0">
                        <a:latin typeface="Arial"/>
                      </a:endParaRPr>
                    </a:p>
                  </a:txBody>
                  <a:tcPr marL="9360" marR="93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240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it-IT" sz="1000" b="0" strike="noStrike" spc="-1" dirty="0">
                        <a:latin typeface="Arial"/>
                      </a:endParaRPr>
                    </a:p>
                  </a:txBody>
                  <a:tcPr marL="9360" marR="93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240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it-IT" sz="1000" b="0" strike="noStrike" spc="-1" dirty="0">
                        <a:latin typeface="Arial"/>
                      </a:endParaRPr>
                    </a:p>
                  </a:txBody>
                  <a:tcPr marL="9360" marR="93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240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it-IT" sz="1000" b="0" strike="noStrike" spc="-1" dirty="0">
                        <a:latin typeface="Arial"/>
                      </a:endParaRPr>
                    </a:p>
                  </a:txBody>
                  <a:tcPr marL="9360" marR="9360">
                    <a:lnL w="12700" cmpd="sng">
                      <a:noFill/>
                      <a:prstDash val="solid"/>
                    </a:lnL>
                    <a:lnR w="12240">
                      <a:noFill/>
                    </a:lnR>
                    <a:lnT w="12240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2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Attività economiche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2011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2012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2013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2014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2015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2016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2017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2018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R w="12240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19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Agricoltura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T w="1224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5.610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5.907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5.924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5.677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5.372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5.690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5.567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5.990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5.843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noFill/>
                  </a:tcPr>
                </a:tc>
              </a:tr>
              <a:tr h="219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Industria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138.439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140.040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130.801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124.871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122.505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122.362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122.738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125.525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126.432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R w="12240">
                      <a:noFill/>
                    </a:lnR>
                    <a:noFill/>
                  </a:tcPr>
                </a:tc>
              </a:tr>
              <a:tr h="219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Terziario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96.284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97.705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101.038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99.757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98.951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102.940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102.899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104.875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106.030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R w="12240">
                      <a:noFill/>
                    </a:lnR>
                    <a:noFill/>
                  </a:tcPr>
                </a:tc>
              </a:tr>
              <a:tr h="219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Domestico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69.550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70.140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69.457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66.983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64.255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66.187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64.304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65.491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65.138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R w="12240">
                      <a:noFill/>
                    </a:lnR>
                    <a:lnB w="12240">
                      <a:noFill/>
                    </a:lnB>
                    <a:noFill/>
                  </a:tcPr>
                </a:tc>
              </a:tr>
              <a:tr h="233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Totale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T w="12240"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309.885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313.792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307.219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297.288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291.083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297.180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295.508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301.881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303.443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"/>
          <p:cNvSpPr txBox="1"/>
          <p:nvPr/>
        </p:nvSpPr>
        <p:spPr>
          <a:xfrm>
            <a:off x="730080" y="397440"/>
            <a:ext cx="8229240" cy="614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2400" b="0" strike="noStrike" spc="-1">
                <a:solidFill>
                  <a:srgbClr val="C00000"/>
                </a:solidFill>
                <a:latin typeface="Verdana"/>
                <a:ea typeface="Verdana"/>
              </a:rPr>
              <a:t>5. Esempio di una tabella poco efficace (2/2)</a:t>
            </a:r>
            <a:endParaRPr lang="it-IT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TextShape 2"/>
          <p:cNvSpPr txBox="1"/>
          <p:nvPr/>
        </p:nvSpPr>
        <p:spPr>
          <a:xfrm>
            <a:off x="641520" y="3308760"/>
            <a:ext cx="8129160" cy="2777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400"/>
              </a:spcBef>
            </a:pPr>
            <a:r>
              <a:rPr lang="it-IT" sz="2000" b="0" strike="noStrike" spc="-1" dirty="0">
                <a:solidFill>
                  <a:srgbClr val="C00000"/>
                </a:solidFill>
                <a:latin typeface="Arial"/>
                <a:ea typeface="ＭＳ Ｐゴシック"/>
              </a:rPr>
              <a:t>Cosa non va?</a:t>
            </a:r>
            <a:endParaRPr lang="it-IT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360"/>
              </a:spcBef>
              <a:buClr>
                <a:srgbClr val="C00000"/>
              </a:buClr>
              <a:buSzPct val="150000"/>
              <a:buFont typeface="Wingdings" charset="2"/>
              <a:buChar char=""/>
            </a:pPr>
            <a:r>
              <a:rPr lang="it-IT" sz="1800" b="0" strike="noStrike" spc="-1" dirty="0">
                <a:solidFill>
                  <a:srgbClr val="505150"/>
                </a:solidFill>
                <a:latin typeface="Arial"/>
                <a:ea typeface="ＭＳ Ｐゴシック"/>
              </a:rPr>
              <a:t>Il titolo non è esaustivo:</a:t>
            </a:r>
            <a:endParaRPr lang="it-IT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743040" lvl="1" indent="-285480">
              <a:lnSpc>
                <a:spcPct val="100000"/>
              </a:lnSpc>
              <a:spcBef>
                <a:spcPts val="360"/>
              </a:spcBef>
              <a:buClr>
                <a:srgbClr val="C00000"/>
              </a:buClr>
              <a:buFont typeface="Wingdings" charset="2"/>
              <a:buChar char=""/>
            </a:pPr>
            <a:r>
              <a:rPr lang="it-IT" sz="1800" b="0" strike="noStrike" spc="-1" dirty="0">
                <a:solidFill>
                  <a:srgbClr val="505150"/>
                </a:solidFill>
                <a:latin typeface="Arial"/>
                <a:ea typeface="ＭＳ Ｐゴシック"/>
              </a:rPr>
              <a:t>non è specificato a quale area geografica si riferiscono i </a:t>
            </a:r>
            <a:r>
              <a:rPr lang="it-IT" sz="1800" b="0" strike="noStrike" spc="-1" dirty="0" smtClean="0">
                <a:solidFill>
                  <a:srgbClr val="505150"/>
                </a:solidFill>
                <a:latin typeface="Arial"/>
                <a:ea typeface="ＭＳ Ｐゴシック"/>
              </a:rPr>
              <a:t>dati;</a:t>
            </a:r>
            <a:endParaRPr lang="it-IT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743040" lvl="1" indent="-285480">
              <a:lnSpc>
                <a:spcPct val="100000"/>
              </a:lnSpc>
              <a:spcBef>
                <a:spcPts val="360"/>
              </a:spcBef>
              <a:buClr>
                <a:srgbClr val="C00000"/>
              </a:buClr>
              <a:buSzPct val="120000"/>
              <a:buFont typeface="Wingdings" charset="2"/>
              <a:buChar char=""/>
            </a:pPr>
            <a:r>
              <a:rPr lang="it-IT" sz="1800" b="0" strike="noStrike" spc="-1" dirty="0">
                <a:solidFill>
                  <a:srgbClr val="505150"/>
                </a:solidFill>
                <a:latin typeface="Arial"/>
                <a:ea typeface="ＭＳ Ｐゴシック"/>
              </a:rPr>
              <a:t>non è specificata l’unità di </a:t>
            </a:r>
            <a:r>
              <a:rPr lang="it-IT" sz="1800" b="0" strike="noStrike" spc="-1" dirty="0" smtClean="0">
                <a:solidFill>
                  <a:srgbClr val="505150"/>
                </a:solidFill>
                <a:latin typeface="Arial"/>
                <a:ea typeface="ＭＳ Ｐゴシック"/>
              </a:rPr>
              <a:t>misura.</a:t>
            </a:r>
            <a:endParaRPr lang="it-IT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360"/>
              </a:spcBef>
              <a:buClr>
                <a:srgbClr val="C00000"/>
              </a:buClr>
              <a:buSzPct val="150000"/>
              <a:buFont typeface="Wingdings" charset="2"/>
              <a:buChar char=""/>
            </a:pPr>
            <a:r>
              <a:rPr lang="it-IT" sz="1800" b="0" strike="noStrike" spc="-1" dirty="0" smtClean="0">
                <a:solidFill>
                  <a:srgbClr val="505150"/>
                </a:solidFill>
                <a:latin typeface="Arial"/>
                <a:ea typeface="ＭＳ Ｐゴシック"/>
              </a:rPr>
              <a:t>Non </a:t>
            </a:r>
            <a:r>
              <a:rPr lang="it-IT" sz="1800" b="0" strike="noStrike" spc="-1" dirty="0">
                <a:solidFill>
                  <a:srgbClr val="505150"/>
                </a:solidFill>
                <a:latin typeface="Arial"/>
                <a:ea typeface="ＭＳ Ｐゴシック"/>
              </a:rPr>
              <a:t>è specificata la fonte dei dati.</a:t>
            </a:r>
            <a:endParaRPr lang="it-IT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360"/>
              </a:spcBef>
              <a:buClr>
                <a:srgbClr val="C00000"/>
              </a:buClr>
              <a:buSzPct val="150000"/>
              <a:buFont typeface="Wingdings" charset="2"/>
              <a:buChar char=""/>
            </a:pPr>
            <a:r>
              <a:rPr lang="it-IT" sz="1800" b="0" strike="noStrike" spc="-1" dirty="0">
                <a:solidFill>
                  <a:srgbClr val="505150"/>
                </a:solidFill>
                <a:latin typeface="Arial"/>
                <a:ea typeface="ＭＳ Ｐゴシック"/>
              </a:rPr>
              <a:t>La tabella è inutilmente troppo estesa in larghezza.</a:t>
            </a:r>
            <a:endParaRPr lang="it-IT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360"/>
              </a:spcBef>
              <a:buClr>
                <a:srgbClr val="C00000"/>
              </a:buClr>
              <a:buSzPct val="150000"/>
              <a:buFont typeface="Wingdings" charset="2"/>
              <a:buChar char=""/>
            </a:pPr>
            <a:r>
              <a:rPr lang="it-IT" sz="1800" b="0" strike="noStrike" spc="-1" dirty="0">
                <a:solidFill>
                  <a:srgbClr val="505150"/>
                </a:solidFill>
                <a:latin typeface="Arial"/>
                <a:ea typeface="ＭＳ Ｐゴシック"/>
              </a:rPr>
              <a:t>Le intestazioni di riga e di colonna e la riga del totale non sono in evidenza</a:t>
            </a:r>
            <a:r>
              <a:rPr lang="it-IT" sz="1800" b="0" strike="noStrike" spc="-1" dirty="0" smtClean="0">
                <a:solidFill>
                  <a:srgbClr val="505150"/>
                </a:solidFill>
                <a:latin typeface="Arial"/>
                <a:ea typeface="ＭＳ Ｐゴシック"/>
              </a:rPr>
              <a:t>.</a:t>
            </a:r>
          </a:p>
          <a:p>
            <a:pPr marL="343080" indent="-342720">
              <a:spcBef>
                <a:spcPts val="360"/>
              </a:spcBef>
              <a:buClr>
                <a:srgbClr val="C00000"/>
              </a:buClr>
              <a:buSzPct val="150000"/>
              <a:buFont typeface="Wingdings" charset="2"/>
              <a:buChar char=""/>
            </a:pPr>
            <a:r>
              <a:rPr lang="it-IT" spc="-1" dirty="0">
                <a:solidFill>
                  <a:srgbClr val="505150"/>
                </a:solidFill>
                <a:ea typeface="ＭＳ Ｐゴシック"/>
              </a:rPr>
              <a:t>I dati sono centrati mentre è preferibile allinearli a destra</a:t>
            </a:r>
            <a:r>
              <a:rPr lang="it-IT" spc="-1" dirty="0" smtClean="0">
                <a:solidFill>
                  <a:srgbClr val="505150"/>
                </a:solidFill>
                <a:ea typeface="ＭＳ Ｐゴシック"/>
              </a:rPr>
              <a:t>.</a:t>
            </a:r>
            <a:endParaRPr lang="it-IT" spc="-1" dirty="0">
              <a:solidFill>
                <a:srgbClr val="000000"/>
              </a:solidFill>
            </a:endParaRPr>
          </a:p>
        </p:txBody>
      </p:sp>
      <p:graphicFrame>
        <p:nvGraphicFramePr>
          <p:cNvPr id="202" name="Table 3"/>
          <p:cNvGraphicFramePr/>
          <p:nvPr/>
        </p:nvGraphicFramePr>
        <p:xfrm>
          <a:off x="921600" y="982800"/>
          <a:ext cx="7569000" cy="1987440"/>
        </p:xfrm>
        <a:graphic>
          <a:graphicData uri="http://schemas.openxmlformats.org/drawingml/2006/table">
            <a:tbl>
              <a:tblPr/>
              <a:tblGrid>
                <a:gridCol w="2082600"/>
                <a:gridCol w="609480"/>
                <a:gridCol w="609480"/>
                <a:gridCol w="609480"/>
                <a:gridCol w="609480"/>
                <a:gridCol w="609480"/>
                <a:gridCol w="609480"/>
                <a:gridCol w="609480"/>
                <a:gridCol w="609480"/>
                <a:gridCol w="610560"/>
              </a:tblGrid>
              <a:tr h="409680"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Consumo di energia elettrica per attività economica - Anni 2010-2018</a:t>
                      </a:r>
                      <a:endParaRPr lang="it-IT" sz="1200" b="0" strike="noStrike" spc="-1" dirty="0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700" cmpd="sng">
                      <a:noFill/>
                      <a:prstDash val="solid"/>
                    </a:lnR>
                    <a:lnT w="12240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it-IT" sz="1000" b="0" strike="noStrike" spc="-1" dirty="0">
                        <a:latin typeface="Arial"/>
                      </a:endParaRPr>
                    </a:p>
                  </a:txBody>
                  <a:tcPr marL="9360" marR="93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240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it-IT" sz="1000" b="0" strike="noStrike" spc="-1" dirty="0">
                        <a:latin typeface="Arial"/>
                      </a:endParaRPr>
                    </a:p>
                  </a:txBody>
                  <a:tcPr marL="9360" marR="93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240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it-IT" sz="1000" b="0" strike="noStrike" spc="-1" dirty="0">
                        <a:latin typeface="Arial"/>
                      </a:endParaRPr>
                    </a:p>
                  </a:txBody>
                  <a:tcPr marL="9360" marR="93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240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it-IT" sz="1000" b="0" strike="noStrike" spc="-1" dirty="0">
                        <a:latin typeface="Arial"/>
                      </a:endParaRPr>
                    </a:p>
                  </a:txBody>
                  <a:tcPr marL="9360" marR="9360">
                    <a:lnL w="12700" cmpd="sng">
                      <a:noFill/>
                      <a:prstDash val="solid"/>
                    </a:lnL>
                    <a:lnR w="12240">
                      <a:noFill/>
                    </a:lnR>
                    <a:lnT w="12240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8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Attività economiche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2011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2012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2013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2014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2015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2016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2017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2018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R w="12240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1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Agricoltura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T w="1224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5.610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5.907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5.924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5.677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5.372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5.690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5.567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5.990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5.843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noFill/>
                  </a:tcPr>
                </a:tc>
              </a:tr>
              <a:tr h="21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Industria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138.439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140.040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130.801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124.871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122.505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122.362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122.738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125.525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126.432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R w="12240">
                      <a:noFill/>
                    </a:lnR>
                    <a:noFill/>
                  </a:tcPr>
                </a:tc>
              </a:tr>
              <a:tr h="21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Terziario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96.284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97.705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101.038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99.757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98.951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102.940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102.899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104.875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106.030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R w="12240">
                      <a:noFill/>
                    </a:lnR>
                    <a:noFill/>
                  </a:tcPr>
                </a:tc>
              </a:tr>
              <a:tr h="21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Domestico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69.550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70.140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69.457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66.983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64.255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66.187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64.304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65.491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65.138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R w="12240">
                      <a:noFill/>
                    </a:lnR>
                    <a:lnB w="12240">
                      <a:noFill/>
                    </a:lnB>
                    <a:noFill/>
                  </a:tcPr>
                </a:tc>
              </a:tr>
              <a:tr h="231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Totale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T w="12240"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309.885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313.792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307.219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297.288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291.083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297.180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295.508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301.881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303.443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ustomShape 2"/>
          <p:cNvSpPr/>
          <p:nvPr/>
        </p:nvSpPr>
        <p:spPr>
          <a:xfrm>
            <a:off x="457200" y="3387600"/>
            <a:ext cx="7472160" cy="259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720" algn="ctr">
              <a:lnSpc>
                <a:spcPct val="100000"/>
              </a:lnSpc>
              <a:spcBef>
                <a:spcPts val="479"/>
              </a:spcBef>
            </a:pPr>
            <a:endParaRPr lang="it-IT" sz="1800" b="0" strike="noStrike" spc="-1">
              <a:latin typeface="Arial"/>
            </a:endParaRPr>
          </a:p>
          <a:p>
            <a:pPr marL="343080" indent="-342720" algn="ctr">
              <a:lnSpc>
                <a:spcPct val="100000"/>
              </a:lnSpc>
              <a:spcBef>
                <a:spcPts val="479"/>
              </a:spcBef>
            </a:pPr>
            <a:endParaRPr lang="it-IT" sz="1800" b="0" strike="noStrike" spc="-1">
              <a:latin typeface="Arial"/>
            </a:endParaRPr>
          </a:p>
          <a:p>
            <a:pPr marL="343080" indent="-342720" algn="ctr">
              <a:lnSpc>
                <a:spcPct val="100000"/>
              </a:lnSpc>
              <a:spcBef>
                <a:spcPts val="479"/>
              </a:spcBef>
            </a:pPr>
            <a:endParaRPr lang="it-IT" sz="1800" b="0" strike="noStrike" spc="-1">
              <a:latin typeface="Arial"/>
            </a:endParaRPr>
          </a:p>
          <a:p>
            <a:pPr marL="343080" indent="-342720" algn="ctr">
              <a:lnSpc>
                <a:spcPct val="100000"/>
              </a:lnSpc>
              <a:spcBef>
                <a:spcPts val="479"/>
              </a:spcBef>
            </a:pPr>
            <a:r>
              <a:rPr lang="it-IT" sz="2400" b="0" strike="noStrike" spc="-1">
                <a:solidFill>
                  <a:srgbClr val="C00000"/>
                </a:solidFill>
                <a:latin typeface="Verdana"/>
                <a:ea typeface="ＭＳ Ｐゴシック"/>
              </a:rPr>
              <a:t>                  </a:t>
            </a:r>
            <a:endParaRPr lang="it-IT" sz="2400" b="0" strike="noStrike" spc="-1">
              <a:latin typeface="Arial"/>
            </a:endParaRPr>
          </a:p>
        </p:txBody>
      </p:sp>
      <p:pic>
        <p:nvPicPr>
          <p:cNvPr id="205" name="Picture 13" descr="ANd9GcR9wpsmjIa9960ru3bg7n7iUm0IlTPYEHMhbCeyAMdmqonkfEYdzg"/>
          <p:cNvPicPr/>
          <p:nvPr/>
        </p:nvPicPr>
        <p:blipFill>
          <a:blip r:embed="rId3"/>
          <a:stretch/>
        </p:blipFill>
        <p:spPr>
          <a:xfrm>
            <a:off x="2290680" y="4237200"/>
            <a:ext cx="941040" cy="941040"/>
          </a:xfrm>
          <a:prstGeom prst="rect">
            <a:avLst/>
          </a:prstGeom>
          <a:ln w="8892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06" name="CustomShape 3"/>
          <p:cNvSpPr/>
          <p:nvPr/>
        </p:nvSpPr>
        <p:spPr>
          <a:xfrm>
            <a:off x="3886560" y="4606560"/>
            <a:ext cx="327780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2000" b="0" strike="noStrike" spc="-1">
                <a:solidFill>
                  <a:srgbClr val="C00000"/>
                </a:solidFill>
                <a:latin typeface="Verdana"/>
                <a:ea typeface="Verdana"/>
              </a:rPr>
              <a:t>Cosa è stato migliorato?</a:t>
            </a:r>
            <a:endParaRPr lang="it-IT" sz="2000" b="0" strike="noStrike" spc="-1">
              <a:latin typeface="Arial"/>
            </a:endParaRPr>
          </a:p>
        </p:txBody>
      </p:sp>
      <p:graphicFrame>
        <p:nvGraphicFramePr>
          <p:cNvPr id="207" name="Table 4"/>
          <p:cNvGraphicFramePr/>
          <p:nvPr>
            <p:extLst>
              <p:ext uri="{D42A27DB-BD31-4B8C-83A1-F6EECF244321}">
                <p14:modId xmlns:p14="http://schemas.microsoft.com/office/powerpoint/2010/main" val="2603854675"/>
              </p:ext>
            </p:extLst>
          </p:nvPr>
        </p:nvGraphicFramePr>
        <p:xfrm>
          <a:off x="892080" y="1228320"/>
          <a:ext cx="7569000" cy="2272920"/>
        </p:xfrm>
        <a:graphic>
          <a:graphicData uri="http://schemas.openxmlformats.org/drawingml/2006/table">
            <a:tbl>
              <a:tblPr/>
              <a:tblGrid>
                <a:gridCol w="2082600"/>
                <a:gridCol w="609480"/>
                <a:gridCol w="609480"/>
                <a:gridCol w="609480"/>
                <a:gridCol w="609480"/>
                <a:gridCol w="609480"/>
                <a:gridCol w="609480"/>
                <a:gridCol w="609480"/>
                <a:gridCol w="609480"/>
                <a:gridCol w="610560"/>
              </a:tblGrid>
              <a:tr h="366840"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Consumo di energia elettrica per attività economica - Italia - </a:t>
                      </a: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Anni </a:t>
                      </a:r>
                      <a:r>
                        <a:rPr lang="it-IT" sz="1200" b="1" strike="noStrike" spc="-1" smtClean="0">
                          <a:solidFill>
                            <a:srgbClr val="000000"/>
                          </a:solidFill>
                          <a:latin typeface="Arial"/>
                        </a:rPr>
                        <a:t>2010-2018 </a:t>
                      </a:r>
                      <a:r>
                        <a:rPr lang="it-IT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(in milioni di </a:t>
                      </a:r>
                      <a:r>
                        <a:rPr lang="it-IT" sz="12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kWwh</a:t>
                      </a:r>
                      <a:r>
                        <a:rPr lang="it-IT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  <a:endParaRPr lang="it-IT" sz="1200" b="0" strike="noStrike" spc="-1" dirty="0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700" cmpd="sng">
                      <a:noFill/>
                      <a:prstDash val="solid"/>
                    </a:lnR>
                    <a:lnT w="12240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it-IT" sz="1000" b="0" strike="noStrike" spc="-1" dirty="0">
                        <a:latin typeface="Arial"/>
                      </a:endParaRPr>
                    </a:p>
                  </a:txBody>
                  <a:tcPr marL="9360" marR="9360">
                    <a:lnL w="12700" cmpd="sng">
                      <a:noFill/>
                      <a:prstDash val="solid"/>
                    </a:lnL>
                    <a:lnR w="12240">
                      <a:noFill/>
                    </a:lnR>
                    <a:lnT w="12240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Attività economiche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2011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2012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2013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2014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2015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2016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2017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2018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29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Agricoltura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5.610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5.907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5.924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5.677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5.372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5.690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5.567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5.990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5.843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</a:tr>
              <a:tr h="229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Industria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138.439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140.040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130.801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124.871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122.505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122.362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122.738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125.525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126.432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</a:tr>
              <a:tr h="229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Terziario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96.284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97.705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101.038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99.757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98.951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102.940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102.899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104.875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106.030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</a:tr>
              <a:tr h="229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Domestico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69.550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70.140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69.457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66.983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64.255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66.187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64.304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65.491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65.138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229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Totale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309.885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313.792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307.219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297.288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291.083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297.180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295.508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301.881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303.443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148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Fonte: Terna Spa - Rete elettrica nazionale</a:t>
                      </a:r>
                      <a:endParaRPr lang="it-IT" sz="1000" b="0" strike="noStrike" spc="-1" dirty="0">
                        <a:latin typeface="Arial"/>
                      </a:endParaRPr>
                    </a:p>
                  </a:txBody>
                  <a:tcPr marL="9360" marR="93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360" marR="93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360" marR="93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360" marR="93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360" marR="93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360" marR="93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360" marR="93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360" marR="93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360" marR="93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Shape 1"/>
          <p:cNvSpPr txBox="1"/>
          <p:nvPr/>
        </p:nvSpPr>
        <p:spPr>
          <a:xfrm>
            <a:off x="695880" y="424800"/>
            <a:ext cx="8229240" cy="614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2400" b="0" strike="noStrike" spc="-1" dirty="0">
                <a:solidFill>
                  <a:srgbClr val="C00000"/>
                </a:solidFill>
                <a:latin typeface="Verdana"/>
                <a:ea typeface="Verdana"/>
              </a:rPr>
              <a:t>6. Esempio di una tabella efficace </a:t>
            </a:r>
            <a:r>
              <a:rPr lang="it-IT" sz="2400" b="0" strike="noStrike" spc="-1" dirty="0" smtClean="0">
                <a:solidFill>
                  <a:srgbClr val="C00000"/>
                </a:solidFill>
                <a:latin typeface="Verdana"/>
                <a:ea typeface="Verdana"/>
              </a:rPr>
              <a:t>(1/2</a:t>
            </a:r>
            <a:r>
              <a:rPr lang="it-IT" sz="2400" b="0" strike="noStrike" spc="-1" dirty="0">
                <a:solidFill>
                  <a:srgbClr val="C00000"/>
                </a:solidFill>
                <a:latin typeface="Verdana"/>
                <a:ea typeface="Verdana"/>
              </a:rPr>
              <a:t>)</a:t>
            </a:r>
            <a:endParaRPr lang="it-IT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695880" y="424800"/>
            <a:ext cx="8229240" cy="614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2400" b="0" strike="noStrike" spc="-1" dirty="0">
                <a:solidFill>
                  <a:srgbClr val="C00000"/>
                </a:solidFill>
                <a:latin typeface="Verdana"/>
                <a:ea typeface="Verdana"/>
              </a:rPr>
              <a:t>6. Esempio di una tabella efficace (2/</a:t>
            </a:r>
            <a:r>
              <a:rPr lang="it-IT" sz="2400" b="0" strike="noStrike" spc="-1" dirty="0" err="1">
                <a:solidFill>
                  <a:srgbClr val="C00000"/>
                </a:solidFill>
                <a:latin typeface="Verdana"/>
                <a:ea typeface="Verdana"/>
              </a:rPr>
              <a:t>2</a:t>
            </a:r>
            <a:r>
              <a:rPr lang="it-IT" sz="2400" b="0" strike="noStrike" spc="-1" dirty="0">
                <a:solidFill>
                  <a:srgbClr val="C00000"/>
                </a:solidFill>
                <a:latin typeface="Verdana"/>
                <a:ea typeface="Verdana"/>
              </a:rPr>
              <a:t>)</a:t>
            </a:r>
            <a:endParaRPr lang="it-IT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CustomShape 2"/>
          <p:cNvSpPr/>
          <p:nvPr/>
        </p:nvSpPr>
        <p:spPr>
          <a:xfrm>
            <a:off x="695880" y="3265560"/>
            <a:ext cx="7864920" cy="2889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320"/>
              </a:spcBef>
            </a:pPr>
            <a:r>
              <a:rPr lang="it-IT" sz="1600" b="1" strike="noStrike" spc="-1" dirty="0">
                <a:solidFill>
                  <a:srgbClr val="C00000"/>
                </a:solidFill>
                <a:latin typeface="Verdana"/>
                <a:ea typeface="ＭＳ Ｐゴシック"/>
              </a:rPr>
              <a:t>Cosa è stato migliorato?</a:t>
            </a:r>
            <a:endParaRPr lang="it-IT" sz="16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</a:pPr>
            <a:endParaRPr lang="it-IT" sz="16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C00000"/>
              </a:buClr>
              <a:buSzPct val="150000"/>
              <a:buFont typeface="Wingdings" charset="2"/>
              <a:buChar char=""/>
            </a:pPr>
            <a:r>
              <a:rPr lang="it-IT" sz="1600" b="0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Il titolo è stato completato con l’area geografica di riferimento e con l’unità di misura in cui sono espressi i dati.</a:t>
            </a:r>
            <a:endParaRPr lang="it-IT" sz="16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C00000"/>
              </a:buClr>
              <a:buSzPct val="150000"/>
              <a:buFont typeface="Wingdings" charset="2"/>
              <a:buChar char=""/>
            </a:pPr>
            <a:r>
              <a:rPr lang="it-IT" sz="1600" b="0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I dati sono stati allineati a destra. </a:t>
            </a:r>
            <a:endParaRPr lang="it-IT" sz="16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C00000"/>
              </a:buClr>
              <a:buSzPct val="150000"/>
              <a:buFont typeface="Wingdings" charset="2"/>
              <a:buChar char=""/>
            </a:pPr>
            <a:r>
              <a:rPr lang="it-IT" sz="1600" b="0" strike="noStrike" spc="-1" dirty="0" smtClean="0">
                <a:solidFill>
                  <a:srgbClr val="595959"/>
                </a:solidFill>
                <a:latin typeface="Verdana"/>
                <a:ea typeface="ＭＳ Ｐゴシック"/>
              </a:rPr>
              <a:t>È stata </a:t>
            </a:r>
            <a:r>
              <a:rPr lang="it-IT" sz="1600" b="0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specificata la fonte dei dati.</a:t>
            </a:r>
            <a:endParaRPr lang="it-IT" sz="16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C00000"/>
              </a:buClr>
              <a:buSzPct val="150000"/>
              <a:buFont typeface="Wingdings" charset="2"/>
              <a:buChar char=""/>
            </a:pPr>
            <a:r>
              <a:rPr lang="it-IT" sz="1600" b="0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La tabella è stata ridotta alle dimensioni strettamente necessarie per la visualizzazione dei dati.</a:t>
            </a:r>
            <a:endParaRPr lang="it-IT" sz="16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buClr>
                <a:srgbClr val="C00000"/>
              </a:buClr>
              <a:buSzPct val="150000"/>
              <a:buFont typeface="Wingdings" charset="2"/>
              <a:buChar char=""/>
            </a:pPr>
            <a:r>
              <a:rPr lang="it-IT" sz="1600" b="0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Le intestazioni di riga e di colonna e la riga dei totali sono </a:t>
            </a:r>
            <a:r>
              <a:rPr lang="it-IT" sz="1600" b="0" strike="noStrike" spc="-1" dirty="0" smtClean="0">
                <a:solidFill>
                  <a:srgbClr val="595959"/>
                </a:solidFill>
                <a:latin typeface="Verdana"/>
                <a:ea typeface="ＭＳ Ｐゴシック"/>
              </a:rPr>
              <a:t>stati evidenziati.</a:t>
            </a:r>
            <a:endParaRPr lang="it-IT" sz="1600" b="0" strike="noStrike" spc="-1" dirty="0">
              <a:latin typeface="Arial"/>
            </a:endParaRPr>
          </a:p>
        </p:txBody>
      </p:sp>
      <p:graphicFrame>
        <p:nvGraphicFramePr>
          <p:cNvPr id="210" name="Table 3"/>
          <p:cNvGraphicFramePr/>
          <p:nvPr/>
        </p:nvGraphicFramePr>
        <p:xfrm>
          <a:off x="844200" y="1038960"/>
          <a:ext cx="7569000" cy="2205960"/>
        </p:xfrm>
        <a:graphic>
          <a:graphicData uri="http://schemas.openxmlformats.org/drawingml/2006/table">
            <a:tbl>
              <a:tblPr/>
              <a:tblGrid>
                <a:gridCol w="2082600"/>
                <a:gridCol w="609480"/>
                <a:gridCol w="609480"/>
                <a:gridCol w="609480"/>
                <a:gridCol w="609480"/>
                <a:gridCol w="609480"/>
                <a:gridCol w="609480"/>
                <a:gridCol w="609480"/>
                <a:gridCol w="609480"/>
                <a:gridCol w="610560"/>
              </a:tblGrid>
              <a:tr h="331200"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Consumo di energia elettrica per attività economica - Italia - Anni 2010-2018 </a:t>
                      </a:r>
                      <a:r>
                        <a:rPr lang="it-IT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(in milioni di </a:t>
                      </a:r>
                      <a:r>
                        <a:rPr lang="it-IT" sz="12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kWwh</a:t>
                      </a:r>
                      <a:r>
                        <a:rPr lang="it-IT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  <a:endParaRPr lang="it-IT" sz="1200" b="0" strike="noStrike" spc="-1" dirty="0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700" cmpd="sng">
                      <a:noFill/>
                      <a:prstDash val="solid"/>
                    </a:lnR>
                    <a:lnT w="12240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it-IT" sz="1000" b="0" strike="noStrike" spc="-1" dirty="0">
                        <a:latin typeface="Arial"/>
                      </a:endParaRPr>
                    </a:p>
                  </a:txBody>
                  <a:tcPr marL="9360" marR="9360">
                    <a:lnL w="12700" cmpd="sng">
                      <a:noFill/>
                      <a:prstDash val="solid"/>
                    </a:lnL>
                    <a:lnR w="12240">
                      <a:noFill/>
                    </a:lnR>
                    <a:lnT w="12240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9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Attività economiche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2011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2012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2013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2014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2015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2016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2017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2018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07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Agricoltura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5.610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5.907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5.924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5.677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5.372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5.690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5.567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5.990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5.843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</a:tr>
              <a:tr h="207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Industria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138.439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140.040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130.801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124.871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122.505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122.362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122.738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125.525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126.432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</a:tr>
              <a:tr h="207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Terziario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96.284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97.705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101.038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99.757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98.951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102.940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102.899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104.875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106.030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</a:tr>
              <a:tr h="207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Domestico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69.550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70.140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69.457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66.983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64.255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66.187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64.304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65.491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65.138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207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Totale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309.885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313.792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307.219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297.288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291.083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297.180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295.508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301.881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303.443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088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Fonte: Terna Spa - Rete elettrica nazionale</a:t>
                      </a:r>
                      <a:endParaRPr lang="it-IT" sz="1000" b="0" strike="noStrike" spc="-1" dirty="0">
                        <a:latin typeface="Arial"/>
                      </a:endParaRPr>
                    </a:p>
                  </a:txBody>
                  <a:tcPr marL="9360" marR="93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360" marR="93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360" marR="93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360" marR="93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360" marR="93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360" marR="93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360" marR="93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360" marR="93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360" marR="93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4859338" y="5146675"/>
            <a:ext cx="3471862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i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Rete territoriale per lo sviluppo della cultura statistica</a:t>
            </a: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1701800" y="2214563"/>
            <a:ext cx="5848350" cy="92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SzPct val="100000"/>
              <a:defRPr/>
            </a:pPr>
            <a:r>
              <a:rPr lang="it-IT" altLang="it-IT" sz="5400" i="1" dirty="0" smtClean="0">
                <a:solidFill>
                  <a:srgbClr val="9E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Grazie !</a:t>
            </a:r>
          </a:p>
        </p:txBody>
      </p:sp>
    </p:spTree>
    <p:extLst>
      <p:ext uri="{BB962C8B-B14F-4D97-AF65-F5344CB8AC3E}">
        <p14:creationId xmlns:p14="http://schemas.microsoft.com/office/powerpoint/2010/main" val="297208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764280" y="524160"/>
            <a:ext cx="7369560" cy="614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2400" b="0" strike="noStrike" spc="-1">
                <a:solidFill>
                  <a:srgbClr val="C00000"/>
                </a:solidFill>
                <a:latin typeface="Verdana"/>
                <a:ea typeface="ＭＳ Ｐゴシック"/>
              </a:rPr>
              <a:t>Indice</a:t>
            </a:r>
            <a:endParaRPr lang="it-IT" sz="2400" b="0" strike="noStrike" spc="-1">
              <a:latin typeface="Arial"/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764280" y="1395360"/>
            <a:ext cx="7938000" cy="2503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609480" indent="-609120">
              <a:lnSpc>
                <a:spcPct val="100000"/>
              </a:lnSpc>
              <a:spcBef>
                <a:spcPts val="400"/>
              </a:spcBef>
              <a:buClr>
                <a:srgbClr val="C00000"/>
              </a:buClr>
              <a:buFont typeface="Arial"/>
              <a:buAutoNum type="arabicPeriod"/>
            </a:pPr>
            <a:r>
              <a:rPr lang="it-IT" sz="2000" b="0" strike="noStrike" spc="-1">
                <a:solidFill>
                  <a:srgbClr val="595959"/>
                </a:solidFill>
                <a:latin typeface="Verdana"/>
              </a:rPr>
              <a:t>Obiettivo</a:t>
            </a:r>
            <a:endParaRPr lang="it-IT" sz="2000" b="0" strike="noStrike" spc="-1">
              <a:latin typeface="Arial"/>
            </a:endParaRPr>
          </a:p>
          <a:p>
            <a:pPr marL="609480" indent="-609120">
              <a:lnSpc>
                <a:spcPct val="100000"/>
              </a:lnSpc>
              <a:spcBef>
                <a:spcPts val="400"/>
              </a:spcBef>
              <a:buClr>
                <a:srgbClr val="C00000"/>
              </a:buClr>
              <a:buFont typeface="Arial"/>
              <a:buAutoNum type="arabicPeriod"/>
            </a:pPr>
            <a:r>
              <a:rPr lang="it-IT" sz="2000" b="0" strike="noStrike" spc="-1">
                <a:solidFill>
                  <a:srgbClr val="595959"/>
                </a:solidFill>
                <a:latin typeface="Verdana"/>
              </a:rPr>
              <a:t>Esempi di tabelle a doppia e tripla entrata</a:t>
            </a:r>
            <a:endParaRPr lang="it-IT" sz="2000" b="0" strike="noStrike" spc="-1">
              <a:latin typeface="Arial"/>
            </a:endParaRPr>
          </a:p>
          <a:p>
            <a:pPr marL="609480" indent="-609120">
              <a:lnSpc>
                <a:spcPct val="100000"/>
              </a:lnSpc>
              <a:spcBef>
                <a:spcPts val="400"/>
              </a:spcBef>
              <a:buClr>
                <a:srgbClr val="C00000"/>
              </a:buClr>
              <a:buFont typeface="Arial"/>
              <a:buAutoNum type="arabicPeriod"/>
            </a:pPr>
            <a:r>
              <a:rPr lang="it-IT" sz="2000" b="0" strike="noStrike" spc="-1">
                <a:solidFill>
                  <a:srgbClr val="595959"/>
                </a:solidFill>
                <a:latin typeface="Verdana"/>
              </a:rPr>
              <a:t>Elementi di una tabella statistica</a:t>
            </a:r>
            <a:endParaRPr lang="it-IT" sz="2000" b="0" strike="noStrike" spc="-1">
              <a:latin typeface="Arial"/>
            </a:endParaRPr>
          </a:p>
          <a:p>
            <a:pPr marL="609480" indent="-609120">
              <a:lnSpc>
                <a:spcPct val="100000"/>
              </a:lnSpc>
              <a:spcBef>
                <a:spcPts val="400"/>
              </a:spcBef>
              <a:buClr>
                <a:srgbClr val="C00000"/>
              </a:buClr>
              <a:buFont typeface="Arial"/>
              <a:buAutoNum type="arabicPeriod"/>
            </a:pPr>
            <a:r>
              <a:rPr lang="it-IT" sz="2000" b="0" strike="noStrike" spc="-1">
                <a:solidFill>
                  <a:srgbClr val="595959"/>
                </a:solidFill>
                <a:latin typeface="Verdana"/>
              </a:rPr>
              <a:t>Linee guida per costruire una tabella (UNECE)</a:t>
            </a:r>
            <a:endParaRPr lang="it-IT" sz="2000" b="0" strike="noStrike" spc="-1">
              <a:latin typeface="Arial"/>
            </a:endParaRPr>
          </a:p>
          <a:p>
            <a:pPr marL="609480" indent="-609120">
              <a:lnSpc>
                <a:spcPct val="100000"/>
              </a:lnSpc>
              <a:spcBef>
                <a:spcPts val="400"/>
              </a:spcBef>
              <a:buClr>
                <a:srgbClr val="C00000"/>
              </a:buClr>
              <a:buFont typeface="Arial"/>
              <a:buAutoNum type="arabicPeriod"/>
            </a:pPr>
            <a:r>
              <a:rPr lang="it-IT" sz="2000" b="0" strike="noStrike" spc="-1">
                <a:solidFill>
                  <a:srgbClr val="595959"/>
                </a:solidFill>
                <a:latin typeface="Verdana"/>
              </a:rPr>
              <a:t>Esempio di una tabella poco efficace</a:t>
            </a:r>
            <a:endParaRPr lang="it-IT" sz="2000" b="0" strike="noStrike" spc="-1">
              <a:latin typeface="Arial"/>
            </a:endParaRPr>
          </a:p>
          <a:p>
            <a:pPr marL="609480" indent="-609120">
              <a:lnSpc>
                <a:spcPct val="100000"/>
              </a:lnSpc>
              <a:spcBef>
                <a:spcPts val="400"/>
              </a:spcBef>
              <a:buClr>
                <a:srgbClr val="C00000"/>
              </a:buClr>
              <a:buFont typeface="Arial"/>
              <a:buAutoNum type="arabicPeriod"/>
            </a:pPr>
            <a:r>
              <a:rPr lang="it-IT" sz="2000" b="0" strike="noStrike" spc="-1">
                <a:solidFill>
                  <a:srgbClr val="595959"/>
                </a:solidFill>
                <a:latin typeface="Verdana"/>
              </a:rPr>
              <a:t>Esempio di una tabella efficace</a:t>
            </a:r>
            <a:endParaRPr lang="it-IT" sz="20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lang="it-IT" sz="2000" b="0" strike="noStrike" spc="-1">
              <a:latin typeface="Arial"/>
            </a:endParaRPr>
          </a:p>
        </p:txBody>
      </p:sp>
      <p:pic>
        <p:nvPicPr>
          <p:cNvPr id="142" name="Picture 13" descr="ANd9GcR9wpsmjIa9960ru3bg7n7iUm0IlTPYEHMhbCeyAMdmqonkfEYdzg"/>
          <p:cNvPicPr/>
          <p:nvPr/>
        </p:nvPicPr>
        <p:blipFill>
          <a:blip r:embed="rId3"/>
          <a:stretch/>
        </p:blipFill>
        <p:spPr>
          <a:xfrm>
            <a:off x="938880" y="4968720"/>
            <a:ext cx="941040" cy="941040"/>
          </a:xfrm>
          <a:prstGeom prst="rect">
            <a:avLst/>
          </a:prstGeom>
          <a:ln w="8892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3" name="CustomShape 3"/>
          <p:cNvSpPr/>
          <p:nvPr/>
        </p:nvSpPr>
        <p:spPr>
          <a:xfrm>
            <a:off x="2270160" y="4894200"/>
            <a:ext cx="6284520" cy="700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2000" b="0" strike="noStrike" spc="-1">
                <a:solidFill>
                  <a:srgbClr val="595959"/>
                </a:solidFill>
                <a:latin typeface="Verdana"/>
              </a:rPr>
              <a:t>Questo simbolo significa che la discussione è aperta! </a:t>
            </a:r>
            <a:endParaRPr lang="it-IT" sz="2000" b="0" strike="noStrike" spc="-1">
              <a:solidFill>
                <a:srgbClr val="595959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723240" y="399600"/>
            <a:ext cx="7772040" cy="732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2400" b="0" strike="noStrike" spc="-1">
                <a:solidFill>
                  <a:srgbClr val="C00000"/>
                </a:solidFill>
                <a:latin typeface="Verdana"/>
                <a:ea typeface="Verdana"/>
              </a:rPr>
              <a:t>1. Obiettivo</a:t>
            </a:r>
            <a:endParaRPr lang="it-IT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CustomShape 2"/>
          <p:cNvSpPr/>
          <p:nvPr/>
        </p:nvSpPr>
        <p:spPr>
          <a:xfrm>
            <a:off x="736920" y="1270080"/>
            <a:ext cx="7767000" cy="43997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2000" b="0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La rappresentazione dei dati in tabelle ha l’obiettivo di esporre in forma chiara i risultati di una rilevazione.</a:t>
            </a:r>
            <a:endParaRPr lang="it-IT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it-IT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2000" b="0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Nel caso di fenomeni sintetizzabili in una distribuzione semplice </a:t>
            </a:r>
            <a:r>
              <a:rPr lang="it-IT" sz="2000" b="0" strike="noStrike" spc="-1" dirty="0" smtClean="0">
                <a:solidFill>
                  <a:srgbClr val="595959"/>
                </a:solidFill>
                <a:latin typeface="Verdana"/>
                <a:ea typeface="ＭＳ Ｐゴシック"/>
              </a:rPr>
              <a:t>di quantità o di frequenza, </a:t>
            </a:r>
            <a:r>
              <a:rPr lang="it-IT" sz="2000" b="0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tale operazione non presenta </a:t>
            </a:r>
            <a:r>
              <a:rPr lang="it-IT" sz="2000" b="0" strike="noStrike" spc="-1" dirty="0" smtClean="0">
                <a:solidFill>
                  <a:srgbClr val="595959"/>
                </a:solidFill>
                <a:latin typeface="Verdana"/>
                <a:ea typeface="ＭＳ Ｐゴシック"/>
              </a:rPr>
              <a:t>particolari </a:t>
            </a:r>
            <a:r>
              <a:rPr lang="it-IT" sz="2000" b="0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difficoltà.</a:t>
            </a:r>
            <a:endParaRPr lang="it-IT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it-IT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2000" spc="-1" dirty="0" smtClean="0">
                <a:solidFill>
                  <a:srgbClr val="595959"/>
                </a:solidFill>
                <a:latin typeface="Verdana"/>
                <a:ea typeface="ＭＳ Ｐゴシック"/>
              </a:rPr>
              <a:t>Per rappresentare in forma chiara e corretta i fenomeni, però, a volte può essere necessario combinare tra loro diverse caratteristiche: ”</a:t>
            </a:r>
            <a:r>
              <a:rPr lang="it-IT" sz="2000" b="0" strike="noStrike" spc="-1" dirty="0" smtClean="0">
                <a:solidFill>
                  <a:srgbClr val="595959"/>
                </a:solidFill>
                <a:latin typeface="Verdana"/>
                <a:ea typeface="ＭＳ Ｐゴシック"/>
              </a:rPr>
              <a:t>per </a:t>
            </a:r>
            <a:r>
              <a:rPr lang="it-IT" sz="2000" b="0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fare questo, è possibile </a:t>
            </a:r>
            <a:r>
              <a:rPr lang="it-IT" sz="2000" b="0" strike="noStrike" spc="-1" dirty="0" smtClean="0">
                <a:solidFill>
                  <a:srgbClr val="595959"/>
                </a:solidFill>
                <a:latin typeface="Verdana"/>
                <a:ea typeface="ＭＳ Ｐゴシック"/>
              </a:rPr>
              <a:t>strutturare </a:t>
            </a:r>
            <a:r>
              <a:rPr lang="it-IT" sz="2000" b="0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tabelle complesse, </a:t>
            </a:r>
            <a:r>
              <a:rPr lang="it-IT" sz="2000" b="0" strike="noStrike" spc="-1" dirty="0" smtClean="0">
                <a:solidFill>
                  <a:srgbClr val="595959"/>
                </a:solidFill>
                <a:latin typeface="Verdana"/>
                <a:ea typeface="ＭＳ Ｐゴシック"/>
              </a:rPr>
              <a:t>dette, rispettivamente, </a:t>
            </a:r>
            <a:r>
              <a:rPr lang="it-IT" sz="2000" b="0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a doppia e triplice entrata</a:t>
            </a:r>
            <a:r>
              <a:rPr lang="it-IT" sz="2000" spc="-1" dirty="0" smtClean="0">
                <a:solidFill>
                  <a:srgbClr val="595959"/>
                </a:solidFill>
                <a:latin typeface="Verdana"/>
                <a:ea typeface="ＭＳ Ｐゴシック"/>
              </a:rPr>
              <a:t>.”</a:t>
            </a:r>
            <a:endParaRPr lang="it-IT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it-IT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2000" b="0" strike="noStrike" spc="-1" dirty="0">
                <a:solidFill>
                  <a:srgbClr val="595959"/>
                </a:solidFill>
                <a:latin typeface="Verdana"/>
                <a:ea typeface="ＭＳ Ｐゴシック"/>
              </a:rPr>
              <a:t>Vediamo alcuni </a:t>
            </a:r>
            <a:r>
              <a:rPr lang="it-IT" sz="2000" b="0" strike="noStrike" spc="-1" dirty="0" smtClean="0">
                <a:solidFill>
                  <a:srgbClr val="595959"/>
                </a:solidFill>
                <a:latin typeface="Verdana"/>
                <a:ea typeface="ＭＳ Ｐゴシック"/>
              </a:rPr>
              <a:t>esempi </a:t>
            </a:r>
            <a:r>
              <a:rPr lang="it-IT" sz="2000" b="0" strike="noStrike" spc="-1" dirty="0" smtClean="0">
                <a:solidFill>
                  <a:srgbClr val="00B050"/>
                </a:solidFill>
                <a:latin typeface="Verdana"/>
                <a:ea typeface="ＭＳ Ｐゴシック"/>
              </a:rPr>
              <a:t>…</a:t>
            </a:r>
            <a:endParaRPr lang="it-IT" sz="2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731520" y="380520"/>
            <a:ext cx="8229240" cy="656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2400" b="0" strike="noStrike" spc="-1">
                <a:solidFill>
                  <a:srgbClr val="C00000"/>
                </a:solidFill>
                <a:latin typeface="Verdana"/>
                <a:ea typeface="Verdana"/>
              </a:rPr>
              <a:t>2. Esempio di tabella a doppia entrata</a:t>
            </a:r>
            <a:endParaRPr lang="it-IT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CustomShape 3"/>
          <p:cNvSpPr/>
          <p:nvPr/>
        </p:nvSpPr>
        <p:spPr>
          <a:xfrm rot="5400000">
            <a:off x="7193758" y="482893"/>
            <a:ext cx="243231" cy="1799652"/>
          </a:xfrm>
          <a:prstGeom prst="curvedConnector2">
            <a:avLst/>
          </a:prstGeom>
          <a:solidFill>
            <a:schemeClr val="accent1"/>
          </a:solidFill>
          <a:ln w="28440">
            <a:solidFill>
              <a:schemeClr val="accent6">
                <a:lumMod val="75000"/>
              </a:schemeClr>
            </a:solidFill>
            <a:round/>
            <a:tailEnd type="triangle" w="med" len="med"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9" name="CustomShape 4"/>
          <p:cNvSpPr/>
          <p:nvPr/>
        </p:nvSpPr>
        <p:spPr>
          <a:xfrm rot="16200000" flipH="1">
            <a:off x="715298" y="2514600"/>
            <a:ext cx="973396" cy="958647"/>
          </a:xfrm>
          <a:prstGeom prst="curvedConnector2">
            <a:avLst/>
          </a:prstGeom>
          <a:solidFill>
            <a:schemeClr val="accent1"/>
          </a:solidFill>
          <a:ln w="28440">
            <a:solidFill>
              <a:schemeClr val="accent6">
                <a:lumMod val="75000"/>
              </a:schemeClr>
            </a:solidFill>
            <a:round/>
            <a:tailEnd type="triangle" w="med" len="med"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0" name="CustomShape 5"/>
          <p:cNvSpPr/>
          <p:nvPr/>
        </p:nvSpPr>
        <p:spPr>
          <a:xfrm>
            <a:off x="73740" y="1975352"/>
            <a:ext cx="1417320" cy="79344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360"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500" b="0" strike="noStrike" spc="-1" dirty="0" smtClean="0">
                <a:solidFill>
                  <a:srgbClr val="FFFFFF"/>
                </a:solidFill>
                <a:latin typeface="Arial"/>
              </a:rPr>
              <a:t>Gruppo </a:t>
            </a:r>
            <a:r>
              <a:rPr lang="it-IT" sz="1500" b="0" strike="noStrike" spc="-1" dirty="0">
                <a:solidFill>
                  <a:srgbClr val="FFFFFF"/>
                </a:solidFill>
                <a:latin typeface="Arial"/>
              </a:rPr>
              <a:t>di </a:t>
            </a:r>
            <a:r>
              <a:rPr lang="it-IT" sz="1500" b="0" strike="noStrike" spc="-1" dirty="0" smtClean="0">
                <a:solidFill>
                  <a:srgbClr val="FFFFFF"/>
                </a:solidFill>
                <a:latin typeface="Arial"/>
              </a:rPr>
              <a:t>corso</a:t>
            </a:r>
            <a:endParaRPr lang="it-IT" sz="1500" b="0" strike="noStrike" spc="-1" dirty="0">
              <a:latin typeface="Arial"/>
            </a:endParaRPr>
          </a:p>
        </p:txBody>
      </p:sp>
      <p:graphicFrame>
        <p:nvGraphicFramePr>
          <p:cNvPr id="151" name="Table 6"/>
          <p:cNvGraphicFramePr/>
          <p:nvPr>
            <p:extLst>
              <p:ext uri="{D42A27DB-BD31-4B8C-83A1-F6EECF244321}">
                <p14:modId xmlns:p14="http://schemas.microsoft.com/office/powerpoint/2010/main" val="148354385"/>
              </p:ext>
            </p:extLst>
          </p:nvPr>
        </p:nvGraphicFramePr>
        <p:xfrm>
          <a:off x="1852920" y="1061628"/>
          <a:ext cx="5131080" cy="5142480"/>
        </p:xfrm>
        <a:graphic>
          <a:graphicData uri="http://schemas.openxmlformats.org/drawingml/2006/table">
            <a:tbl>
              <a:tblPr/>
              <a:tblGrid>
                <a:gridCol w="2252520"/>
                <a:gridCol w="959400"/>
                <a:gridCol w="959400"/>
                <a:gridCol w="959760"/>
              </a:tblGrid>
              <a:tr h="315720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Laureati per gruppo di </a:t>
                      </a:r>
                      <a:r>
                        <a:rPr lang="it-IT" sz="1200" b="1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corso </a:t>
                      </a:r>
                      <a:r>
                        <a:rPr lang="it-IT" sz="12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di laurea e genere </a:t>
                      </a:r>
                      <a:r>
                        <a:rPr lang="it-IT" sz="1200" b="1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- </a:t>
                      </a:r>
                      <a:r>
                        <a:rPr lang="it-IT" sz="12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Italia - Anno 2016</a:t>
                      </a:r>
                      <a:endParaRPr lang="it-IT" sz="1200" b="0" strike="noStrike" spc="-1" dirty="0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259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Gruppo di corso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Maschi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Femmine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Totale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97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Gruppo scientifico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5.962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2.856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8.818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noFill/>
                    </a:lnB>
                    <a:noFill/>
                  </a:tcPr>
                </a:tc>
              </a:tr>
              <a:tr h="197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Gruppo chimico-farmaceutico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3.154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6.096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9.250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</a:tr>
              <a:tr h="197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Gruppo geo-biologico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4.662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9.147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13.809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</a:tr>
              <a:tr h="197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Gruppo medico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11.075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21.270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32.345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</a:tr>
              <a:tr h="197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Gruppo ingegneria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30.688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10.099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40.787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</a:tr>
              <a:tr h="197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Gruppo architettura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7.611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8.947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16.558</a:t>
                      </a:r>
                      <a:endParaRPr lang="it-IT" sz="1000" b="0" strike="noStrike" spc="-1" dirty="0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</a:tr>
              <a:tr h="197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Gruppo agrario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3.805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3.792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7.597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</a:tr>
              <a:tr h="197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Gruppo economico-statistico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26.309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24.486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50.795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</a:tr>
              <a:tr h="197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Gruppo politico-sociale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10.125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20.315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30.440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</a:tr>
              <a:tr h="197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Gruppo giuridico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9.221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12.719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21.940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</a:tr>
              <a:tr h="197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Gruppo letterario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7.468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16.196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23.664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</a:tr>
              <a:tr h="197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Gruppo linguistico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2.870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15.994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18.864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</a:tr>
              <a:tr h="197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Gruppo insegnamento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1.089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13.303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14.392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</a:tr>
              <a:tr h="197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Gruppo psicologico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2.730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12.238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14.968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</a:tr>
              <a:tr h="197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Gruppo educazione fisica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4.376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2.544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6.920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</a:tr>
              <a:tr h="197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Gruppo difesa e sicurezza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528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116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644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648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197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Totale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131.673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180.118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311.791</a:t>
                      </a:r>
                      <a:endParaRPr lang="it-IT" sz="1000" b="0" strike="noStrike" spc="-1">
                        <a:latin typeface="Arial"/>
                      </a:endParaRPr>
                    </a:p>
                  </a:txBody>
                  <a:tcPr marL="9000" marR="900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21560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00" b="0" strike="noStrike" spc="-1" dirty="0">
                          <a:solidFill>
                            <a:srgbClr val="000000"/>
                          </a:solidFill>
                          <a:latin typeface="Verdana"/>
                        </a:rPr>
                        <a:t>Fonte: Anagrafe Nazionale Studenti (ANS), a cura del Ministero dell'Università e della Ricerca</a:t>
                      </a:r>
                      <a:endParaRPr lang="it-IT" sz="1000" b="0" strike="noStrike" spc="-1" dirty="0">
                        <a:latin typeface="Arial"/>
                      </a:endParaRPr>
                    </a:p>
                  </a:txBody>
                  <a:tcPr marL="9000" marR="9000">
                    <a:lnT w="12240">
                      <a:solidFill>
                        <a:srgbClr val="000000"/>
                      </a:solidFill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  <p:sp>
        <p:nvSpPr>
          <p:cNvPr id="147" name="CustomShape 2"/>
          <p:cNvSpPr/>
          <p:nvPr/>
        </p:nvSpPr>
        <p:spPr>
          <a:xfrm>
            <a:off x="7584840" y="836148"/>
            <a:ext cx="1260000" cy="61632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360"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endParaRPr lang="it-IT" sz="400" b="0" strike="noStrike" spc="-1" dirty="0" smtClean="0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1500" b="0" strike="noStrike" spc="-1" dirty="0" smtClean="0">
                <a:solidFill>
                  <a:srgbClr val="FFFFFF"/>
                </a:solidFill>
                <a:latin typeface="Arial"/>
              </a:rPr>
              <a:t>Genere</a:t>
            </a:r>
          </a:p>
          <a:p>
            <a:pPr algn="ctr">
              <a:lnSpc>
                <a:spcPct val="100000"/>
              </a:lnSpc>
            </a:pPr>
            <a:endParaRPr lang="it-IT" sz="1500" b="0" strike="noStrike" spc="-1" dirty="0">
              <a:latin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424516" y="1283110"/>
            <a:ext cx="1991032" cy="39820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1686232" y="1317523"/>
            <a:ext cx="2428568" cy="421312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b="2845"/>
          <a:stretch>
            <a:fillRect/>
          </a:stretch>
        </p:blipFill>
        <p:spPr bwMode="auto">
          <a:xfrm>
            <a:off x="881356" y="884903"/>
            <a:ext cx="7497763" cy="5250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2" name="TextShape 1"/>
          <p:cNvSpPr txBox="1"/>
          <p:nvPr/>
        </p:nvSpPr>
        <p:spPr>
          <a:xfrm>
            <a:off x="736920" y="401760"/>
            <a:ext cx="8229240" cy="484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2400" b="0" strike="noStrike" spc="-1">
                <a:solidFill>
                  <a:srgbClr val="C00000"/>
                </a:solidFill>
                <a:latin typeface="Verdana"/>
                <a:ea typeface="Verdana"/>
              </a:rPr>
              <a:t>2. Esempio di tabella a tripla entrata</a:t>
            </a:r>
            <a:endParaRPr lang="it-IT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CustomShape 3"/>
          <p:cNvSpPr/>
          <p:nvPr/>
        </p:nvSpPr>
        <p:spPr>
          <a:xfrm>
            <a:off x="5421192" y="1211340"/>
            <a:ext cx="2007720" cy="303120"/>
          </a:xfrm>
          <a:prstGeom prst="ellipse">
            <a:avLst/>
          </a:prstGeom>
          <a:noFill/>
          <a:ln w="38160">
            <a:solidFill>
              <a:schemeClr val="accent6"/>
            </a:solidFill>
            <a:round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5" name="CustomShape 4"/>
          <p:cNvSpPr/>
          <p:nvPr/>
        </p:nvSpPr>
        <p:spPr>
          <a:xfrm rot="16200000" flipV="1">
            <a:off x="3045553" y="4269658"/>
            <a:ext cx="2551471" cy="589936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440">
            <a:solidFill>
              <a:schemeClr val="accent6"/>
            </a:solidFill>
            <a:round/>
            <a:tailEnd type="triangle" w="med" len="med"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6" name="CustomShape 5"/>
          <p:cNvSpPr/>
          <p:nvPr/>
        </p:nvSpPr>
        <p:spPr>
          <a:xfrm rot="16200000" flipV="1">
            <a:off x="2625224" y="3672349"/>
            <a:ext cx="4026310" cy="516192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440">
            <a:solidFill>
              <a:schemeClr val="accent6"/>
            </a:solidFill>
            <a:round/>
            <a:tailEnd type="triangle" w="med" len="med"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7" name="CustomShape 6"/>
          <p:cNvSpPr/>
          <p:nvPr/>
        </p:nvSpPr>
        <p:spPr>
          <a:xfrm>
            <a:off x="478896" y="1160340"/>
            <a:ext cx="2007720" cy="367560"/>
          </a:xfrm>
          <a:prstGeom prst="ellipse">
            <a:avLst/>
          </a:prstGeom>
          <a:noFill/>
          <a:ln w="38160">
            <a:solidFill>
              <a:schemeClr val="accent6"/>
            </a:solidFill>
            <a:round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3" name="CustomShape 2"/>
          <p:cNvSpPr/>
          <p:nvPr/>
        </p:nvSpPr>
        <p:spPr>
          <a:xfrm>
            <a:off x="3229909" y="5761198"/>
            <a:ext cx="2007720" cy="79344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360"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500" b="0" strike="noStrike" spc="-1" dirty="0">
                <a:solidFill>
                  <a:srgbClr val="FFFFFF"/>
                </a:solidFill>
                <a:latin typeface="Arial"/>
              </a:rPr>
              <a:t>Condizione professionale</a:t>
            </a:r>
            <a:endParaRPr lang="it-IT" sz="15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778680" y="375120"/>
            <a:ext cx="7772040" cy="621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44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t/>
            </a:r>
            <a:br/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CustomShape 2"/>
          <p:cNvSpPr/>
          <p:nvPr/>
        </p:nvSpPr>
        <p:spPr>
          <a:xfrm>
            <a:off x="898200" y="1418040"/>
            <a:ext cx="7347600" cy="405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2000" b="0" strike="noStrike" spc="-1">
                <a:solidFill>
                  <a:srgbClr val="595959"/>
                </a:solidFill>
                <a:latin typeface="Verdana"/>
                <a:ea typeface="ＭＳ Ｐゴシック"/>
              </a:rPr>
              <a:t>Provate ad individuare nella tabella che segue:</a:t>
            </a:r>
            <a:endParaRPr lang="it-IT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0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7F142A"/>
              </a:buClr>
              <a:buSzPct val="150000"/>
              <a:buFont typeface="Wingdings" charset="2"/>
              <a:buChar char=""/>
            </a:pPr>
            <a:r>
              <a:rPr lang="it-IT" sz="2000" b="0" strike="noStrike" spc="-1">
                <a:solidFill>
                  <a:srgbClr val="595959"/>
                </a:solidFill>
                <a:latin typeface="Verdana"/>
                <a:ea typeface="ＭＳ Ｐゴシック"/>
              </a:rPr>
              <a:t>gli occupati di 15-34 anni con la licenza di scuola media inferiore</a:t>
            </a:r>
            <a:endParaRPr lang="it-IT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2000" b="0" strike="noStrike" spc="-1">
                <a:solidFill>
                  <a:srgbClr val="595959"/>
                </a:solidFill>
                <a:latin typeface="Verdana"/>
                <a:ea typeface="ＭＳ Ｐゴシック"/>
              </a:rPr>
              <a:t>                                        e</a:t>
            </a:r>
            <a:endParaRPr lang="it-IT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0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7F142A"/>
              </a:buClr>
              <a:buSzPct val="150000"/>
              <a:buFont typeface="Wingdings" charset="2"/>
              <a:buChar char=""/>
            </a:pPr>
            <a:r>
              <a:rPr lang="it-IT" sz="2000" b="0" strike="noStrike" spc="-1">
                <a:solidFill>
                  <a:srgbClr val="595959"/>
                </a:solidFill>
                <a:latin typeface="Verdana"/>
                <a:ea typeface="ＭＳ Ｐゴシック"/>
              </a:rPr>
              <a:t>le persone in cerca di occupazione di 35-64 anni in possesso di laurea, diploma universitario o</a:t>
            </a:r>
            <a:r>
              <a:rPr lang="it-IT" sz="2000" b="0" strike="noStrike" spc="-1">
                <a:solidFill>
                  <a:srgbClr val="00B050"/>
                </a:solidFill>
                <a:latin typeface="Verdana"/>
                <a:ea typeface="ＭＳ Ｐゴシック"/>
              </a:rPr>
              <a:t> </a:t>
            </a:r>
            <a:r>
              <a:rPr lang="it-IT" sz="2000" b="0" strike="noStrike" spc="-1">
                <a:solidFill>
                  <a:srgbClr val="595959"/>
                </a:solidFill>
                <a:latin typeface="Verdana"/>
                <a:ea typeface="ＭＳ Ｐゴシック"/>
              </a:rPr>
              <a:t>corsi post laurea.</a:t>
            </a:r>
            <a:endParaRPr lang="it-IT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000" b="0" strike="noStrike" spc="-1">
              <a:latin typeface="Arial"/>
            </a:endParaRPr>
          </a:p>
        </p:txBody>
      </p:sp>
      <p:pic>
        <p:nvPicPr>
          <p:cNvPr id="161" name="Picture 13" descr="ANd9GcR9wpsmjIa9960ru3bg7n7iUm0IlTPYEHMhbCeyAMdmqonkfEYdzg"/>
          <p:cNvPicPr/>
          <p:nvPr/>
        </p:nvPicPr>
        <p:blipFill>
          <a:blip r:embed="rId3"/>
          <a:stretch/>
        </p:blipFill>
        <p:spPr>
          <a:xfrm>
            <a:off x="4101480" y="4984560"/>
            <a:ext cx="941040" cy="941040"/>
          </a:xfrm>
          <a:prstGeom prst="rect">
            <a:avLst/>
          </a:prstGeom>
          <a:ln w="8892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2" name="TextShape 3"/>
          <p:cNvSpPr txBox="1"/>
          <p:nvPr/>
        </p:nvSpPr>
        <p:spPr>
          <a:xfrm>
            <a:off x="736920" y="401760"/>
            <a:ext cx="8229240" cy="484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2400" b="0" strike="noStrike" spc="-1">
                <a:solidFill>
                  <a:srgbClr val="C00000"/>
                </a:solidFill>
                <a:latin typeface="Verdana"/>
                <a:ea typeface="Verdana"/>
              </a:rPr>
              <a:t>2. Attività</a:t>
            </a:r>
            <a:endParaRPr lang="it-IT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709560" y="368280"/>
            <a:ext cx="7696800" cy="682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2400" b="0" strike="noStrike" spc="-1">
                <a:solidFill>
                  <a:srgbClr val="C00000"/>
                </a:solidFill>
                <a:latin typeface="Verdana"/>
                <a:ea typeface="Verdana"/>
              </a:rPr>
              <a:t>2. Guardate bene la tabella!</a:t>
            </a:r>
            <a:endParaRPr lang="it-IT" sz="2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 b="2845"/>
          <a:stretch>
            <a:fillRect/>
          </a:stretch>
        </p:blipFill>
        <p:spPr bwMode="auto">
          <a:xfrm>
            <a:off x="881356" y="884903"/>
            <a:ext cx="7497763" cy="5250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 b="2845"/>
          <a:stretch>
            <a:fillRect/>
          </a:stretch>
        </p:blipFill>
        <p:spPr bwMode="auto">
          <a:xfrm>
            <a:off x="881356" y="884903"/>
            <a:ext cx="7497763" cy="5250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5" name="TextShape 1"/>
          <p:cNvSpPr txBox="1"/>
          <p:nvPr/>
        </p:nvSpPr>
        <p:spPr>
          <a:xfrm>
            <a:off x="723240" y="397440"/>
            <a:ext cx="8229240" cy="516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2400" b="0" strike="noStrike" spc="-1">
                <a:solidFill>
                  <a:srgbClr val="C00000"/>
                </a:solidFill>
                <a:latin typeface="Verdana"/>
                <a:ea typeface="Verdana"/>
              </a:rPr>
              <a:t>2. Soluzione</a:t>
            </a:r>
            <a:endParaRPr lang="it-IT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CustomShape 3"/>
          <p:cNvSpPr/>
          <p:nvPr/>
        </p:nvSpPr>
        <p:spPr>
          <a:xfrm>
            <a:off x="5072433" y="2191944"/>
            <a:ext cx="565560" cy="261000"/>
          </a:xfrm>
          <a:prstGeom prst="ellipse">
            <a:avLst/>
          </a:prstGeom>
          <a:noFill/>
          <a:ln w="28440">
            <a:solidFill>
              <a:schemeClr val="accent6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68" name="CustomShape 4"/>
          <p:cNvSpPr/>
          <p:nvPr/>
        </p:nvSpPr>
        <p:spPr>
          <a:xfrm>
            <a:off x="6056105" y="3991848"/>
            <a:ext cx="565560" cy="261000"/>
          </a:xfrm>
          <a:prstGeom prst="ellipse">
            <a:avLst/>
          </a:prstGeom>
          <a:noFill/>
          <a:ln w="28440">
            <a:solidFill>
              <a:schemeClr val="accent6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723240" y="398520"/>
            <a:ext cx="8229240" cy="694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2400" b="0" strike="noStrike" spc="-1" dirty="0">
                <a:solidFill>
                  <a:srgbClr val="C00000"/>
                </a:solidFill>
                <a:latin typeface="Verdana"/>
                <a:ea typeface="Verdana"/>
              </a:rPr>
              <a:t>3. Elementi di una tabella statistica </a:t>
            </a:r>
            <a:r>
              <a:rPr lang="it-IT" sz="2400" b="0" strike="noStrike" spc="-1" dirty="0" smtClean="0">
                <a:solidFill>
                  <a:srgbClr val="C00000"/>
                </a:solidFill>
                <a:latin typeface="Verdana"/>
                <a:ea typeface="Verdana"/>
              </a:rPr>
              <a:t>(1/4)</a:t>
            </a:r>
            <a:endParaRPr lang="it-IT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0" name="Picture 5"/>
          <p:cNvPicPr/>
          <p:nvPr/>
        </p:nvPicPr>
        <p:blipFill>
          <a:blip r:embed="rId3"/>
          <a:stretch/>
        </p:blipFill>
        <p:spPr>
          <a:xfrm>
            <a:off x="969120" y="1387440"/>
            <a:ext cx="7137360" cy="4061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3216</TotalTime>
  <Words>1490</Words>
  <Application>Microsoft Office PowerPoint</Application>
  <PresentationFormat>Presentazione su schermo (4:3)</PresentationFormat>
  <Paragraphs>541</Paragraphs>
  <Slides>19</Slides>
  <Notes>19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19</vt:i4>
      </vt:variant>
    </vt:vector>
  </HeadingPairs>
  <TitlesOfParts>
    <vt:vector size="31" baseType="lpstr">
      <vt:lpstr>MS PGothic</vt:lpstr>
      <vt:lpstr>MS PGothic</vt:lpstr>
      <vt:lpstr>Arial</vt:lpstr>
      <vt:lpstr>Comic Sans MS</vt:lpstr>
      <vt:lpstr>DejaVu Sans</vt:lpstr>
      <vt:lpstr>Symbol</vt:lpstr>
      <vt:lpstr>Times New Roman</vt:lpstr>
      <vt:lpstr>Verdana</vt:lpstr>
      <vt:lpstr>Wingdings</vt:lpstr>
      <vt:lpstr>Office Theme</vt:lpstr>
      <vt:lpstr>Office Theme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RAPPRESENTAZIONE DEI DATI IN TABELLE</dc:title>
  <dc:creator>Rete per la promozione della cultura statistica</dc:creator>
  <cp:keywords>LA RAPPRESENTAZIONE DEI DATI IN TABELLE</cp:keywords>
  <cp:lastModifiedBy>Barbara Ascari</cp:lastModifiedBy>
  <cp:revision>151</cp:revision>
  <dcterms:created xsi:type="dcterms:W3CDTF">2012-12-11T11:00:35Z</dcterms:created>
  <dcterms:modified xsi:type="dcterms:W3CDTF">2020-05-04T18:39:38Z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20</vt:i4>
  </property>
</Properties>
</file>