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437" r:id="rId2"/>
    <p:sldId id="395" r:id="rId3"/>
    <p:sldId id="396" r:id="rId4"/>
    <p:sldId id="417" r:id="rId5"/>
    <p:sldId id="420" r:id="rId6"/>
    <p:sldId id="434" r:id="rId7"/>
    <p:sldId id="397" r:id="rId8"/>
    <p:sldId id="416" r:id="rId9"/>
    <p:sldId id="398" r:id="rId10"/>
    <p:sldId id="422" r:id="rId11"/>
    <p:sldId id="423" r:id="rId12"/>
    <p:sldId id="400" r:id="rId13"/>
    <p:sldId id="424" r:id="rId14"/>
    <p:sldId id="402" r:id="rId15"/>
    <p:sldId id="401" r:id="rId16"/>
    <p:sldId id="425" r:id="rId17"/>
    <p:sldId id="404" r:id="rId18"/>
    <p:sldId id="428" r:id="rId19"/>
    <p:sldId id="405" r:id="rId20"/>
    <p:sldId id="427" r:id="rId21"/>
    <p:sldId id="429" r:id="rId22"/>
    <p:sldId id="406" r:id="rId23"/>
    <p:sldId id="430" r:id="rId24"/>
    <p:sldId id="431" r:id="rId25"/>
    <p:sldId id="432" r:id="rId26"/>
    <p:sldId id="407" r:id="rId27"/>
    <p:sldId id="408" r:id="rId28"/>
    <p:sldId id="409" r:id="rId29"/>
    <p:sldId id="410" r:id="rId30"/>
    <p:sldId id="411" r:id="rId31"/>
    <p:sldId id="412" r:id="rId32"/>
    <p:sldId id="433" r:id="rId33"/>
    <p:sldId id="413" r:id="rId34"/>
    <p:sldId id="414" r:id="rId35"/>
    <p:sldId id="415" r:id="rId36"/>
    <p:sldId id="421" r:id="rId37"/>
    <p:sldId id="435" r:id="rId38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54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una Tabanella" initials="" lastIdx="3" clrIdx="0"/>
  <p:cmAuthor id="1" name="Testi Francesco" initials="TF" lastIdx="1" clrIdx="1">
    <p:extLst>
      <p:ext uri="{19B8F6BF-5375-455C-9EA6-DF929625EA0E}">
        <p15:presenceInfo xmlns:p15="http://schemas.microsoft.com/office/powerpoint/2012/main" userId="S::Francesco.Testi@luxottica.com::6abe6522-1e04-4264-872c-ca2e73f0ef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142A"/>
    <a:srgbClr val="5051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9" autoAdjust="0"/>
    <p:restoredTop sz="89785" autoAdjust="0"/>
  </p:normalViewPr>
  <p:slideViewPr>
    <p:cSldViewPr snapToGrid="0" snapToObjects="1" showGuides="1">
      <p:cViewPr varScale="1">
        <p:scale>
          <a:sx n="78" d="100"/>
          <a:sy n="78" d="100"/>
        </p:scale>
        <p:origin x="1614" y="96"/>
      </p:cViewPr>
      <p:guideLst>
        <p:guide orient="horz" pos="1354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http://seriestoriche.istat.it/fileadmin/allegati/Agricoltura/grafici/Figura_13.2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8493150684931503E-2"/>
          <c:y val="0.10465116279069768"/>
          <c:w val="0.92465753424657648"/>
          <c:h val="0.71314434001286187"/>
        </c:manualLayout>
      </c:layout>
      <c:lineChart>
        <c:grouping val="standard"/>
        <c:varyColors val="0"/>
        <c:ser>
          <c:idx val="0"/>
          <c:order val="0"/>
          <c:tx>
            <c:strRef>
              <c:f>'Figura 13.2'!$M$1</c:f>
              <c:strCache>
                <c:ptCount val="1"/>
                <c:pt idx="0">
                  <c:v>Frumento</c:v>
                </c:pt>
              </c:strCache>
            </c:strRef>
          </c:tx>
          <c:spPr>
            <a:ln w="38100">
              <a:solidFill>
                <a:srgbClr val="333333"/>
              </a:solidFill>
              <a:prstDash val="solid"/>
            </a:ln>
          </c:spPr>
          <c:marker>
            <c:symbol val="none"/>
          </c:marker>
          <c:cat>
            <c:numRef>
              <c:f>'Figura 13.2'!$L$2:$L$92</c:f>
              <c:numCache>
                <c:formatCode>General</c:formatCode>
                <c:ptCount val="91"/>
                <c:pt idx="0">
                  <c:v>1921</c:v>
                </c:pt>
                <c:pt idx="1">
                  <c:v>1922</c:v>
                </c:pt>
                <c:pt idx="2">
                  <c:v>1923</c:v>
                </c:pt>
                <c:pt idx="3">
                  <c:v>1924</c:v>
                </c:pt>
                <c:pt idx="4">
                  <c:v>1925</c:v>
                </c:pt>
                <c:pt idx="5">
                  <c:v>1926</c:v>
                </c:pt>
                <c:pt idx="6">
                  <c:v>1927</c:v>
                </c:pt>
                <c:pt idx="7">
                  <c:v>1928</c:v>
                </c:pt>
                <c:pt idx="8">
                  <c:v>1929</c:v>
                </c:pt>
                <c:pt idx="9">
                  <c:v>1930</c:v>
                </c:pt>
                <c:pt idx="10">
                  <c:v>1931</c:v>
                </c:pt>
                <c:pt idx="11">
                  <c:v>1932</c:v>
                </c:pt>
                <c:pt idx="12">
                  <c:v>1933</c:v>
                </c:pt>
                <c:pt idx="13">
                  <c:v>1934</c:v>
                </c:pt>
                <c:pt idx="14">
                  <c:v>1935</c:v>
                </c:pt>
                <c:pt idx="15">
                  <c:v>1936</c:v>
                </c:pt>
                <c:pt idx="16">
                  <c:v>1937</c:v>
                </c:pt>
                <c:pt idx="17">
                  <c:v>1938</c:v>
                </c:pt>
                <c:pt idx="18">
                  <c:v>1939</c:v>
                </c:pt>
                <c:pt idx="19">
                  <c:v>1940</c:v>
                </c:pt>
                <c:pt idx="20">
                  <c:v>1941</c:v>
                </c:pt>
                <c:pt idx="21">
                  <c:v>1942</c:v>
                </c:pt>
                <c:pt idx="22">
                  <c:v>1943</c:v>
                </c:pt>
                <c:pt idx="23">
                  <c:v>1944</c:v>
                </c:pt>
                <c:pt idx="24">
                  <c:v>1945</c:v>
                </c:pt>
                <c:pt idx="25">
                  <c:v>1946</c:v>
                </c:pt>
                <c:pt idx="26">
                  <c:v>1947</c:v>
                </c:pt>
                <c:pt idx="27">
                  <c:v>1948</c:v>
                </c:pt>
                <c:pt idx="28">
                  <c:v>1949</c:v>
                </c:pt>
                <c:pt idx="29">
                  <c:v>1950</c:v>
                </c:pt>
                <c:pt idx="30">
                  <c:v>1951</c:v>
                </c:pt>
                <c:pt idx="31">
                  <c:v>1952</c:v>
                </c:pt>
                <c:pt idx="32">
                  <c:v>1953</c:v>
                </c:pt>
                <c:pt idx="33">
                  <c:v>1954</c:v>
                </c:pt>
                <c:pt idx="34">
                  <c:v>1955</c:v>
                </c:pt>
                <c:pt idx="35">
                  <c:v>1956</c:v>
                </c:pt>
                <c:pt idx="36">
                  <c:v>1957</c:v>
                </c:pt>
                <c:pt idx="37">
                  <c:v>1958</c:v>
                </c:pt>
                <c:pt idx="38">
                  <c:v>1959</c:v>
                </c:pt>
                <c:pt idx="39">
                  <c:v>1960</c:v>
                </c:pt>
                <c:pt idx="40">
                  <c:v>1961</c:v>
                </c:pt>
                <c:pt idx="41">
                  <c:v>1962</c:v>
                </c:pt>
                <c:pt idx="42">
                  <c:v>1963</c:v>
                </c:pt>
                <c:pt idx="43">
                  <c:v>1964</c:v>
                </c:pt>
                <c:pt idx="44">
                  <c:v>1965</c:v>
                </c:pt>
                <c:pt idx="45">
                  <c:v>1966</c:v>
                </c:pt>
                <c:pt idx="46">
                  <c:v>1967</c:v>
                </c:pt>
                <c:pt idx="47">
                  <c:v>1968</c:v>
                </c:pt>
                <c:pt idx="48">
                  <c:v>1969</c:v>
                </c:pt>
                <c:pt idx="49">
                  <c:v>1970</c:v>
                </c:pt>
                <c:pt idx="50">
                  <c:v>1971</c:v>
                </c:pt>
                <c:pt idx="51">
                  <c:v>1972</c:v>
                </c:pt>
                <c:pt idx="52">
                  <c:v>1973</c:v>
                </c:pt>
                <c:pt idx="53">
                  <c:v>1974</c:v>
                </c:pt>
                <c:pt idx="54">
                  <c:v>1975</c:v>
                </c:pt>
                <c:pt idx="55">
                  <c:v>1976</c:v>
                </c:pt>
                <c:pt idx="56">
                  <c:v>1977</c:v>
                </c:pt>
                <c:pt idx="57">
                  <c:v>1978</c:v>
                </c:pt>
                <c:pt idx="58">
                  <c:v>1979</c:v>
                </c:pt>
                <c:pt idx="59">
                  <c:v>1980</c:v>
                </c:pt>
                <c:pt idx="60">
                  <c:v>1981</c:v>
                </c:pt>
                <c:pt idx="61">
                  <c:v>1982</c:v>
                </c:pt>
                <c:pt idx="62">
                  <c:v>1983</c:v>
                </c:pt>
                <c:pt idx="63">
                  <c:v>1984</c:v>
                </c:pt>
                <c:pt idx="64">
                  <c:v>1985</c:v>
                </c:pt>
                <c:pt idx="65">
                  <c:v>1986</c:v>
                </c:pt>
                <c:pt idx="66">
                  <c:v>1987</c:v>
                </c:pt>
                <c:pt idx="67">
                  <c:v>1988</c:v>
                </c:pt>
                <c:pt idx="68">
                  <c:v>1989</c:v>
                </c:pt>
                <c:pt idx="69">
                  <c:v>1990</c:v>
                </c:pt>
                <c:pt idx="70">
                  <c:v>1991</c:v>
                </c:pt>
                <c:pt idx="71">
                  <c:v>1992</c:v>
                </c:pt>
                <c:pt idx="72">
                  <c:v>1993</c:v>
                </c:pt>
                <c:pt idx="73">
                  <c:v>1994</c:v>
                </c:pt>
                <c:pt idx="74">
                  <c:v>1995</c:v>
                </c:pt>
                <c:pt idx="75">
                  <c:v>1996</c:v>
                </c:pt>
                <c:pt idx="76">
                  <c:v>1997</c:v>
                </c:pt>
                <c:pt idx="77">
                  <c:v>1998</c:v>
                </c:pt>
                <c:pt idx="78">
                  <c:v>1999</c:v>
                </c:pt>
                <c:pt idx="79">
                  <c:v>2000</c:v>
                </c:pt>
                <c:pt idx="80">
                  <c:v>2001</c:v>
                </c:pt>
                <c:pt idx="81">
                  <c:v>2002</c:v>
                </c:pt>
                <c:pt idx="82">
                  <c:v>2003</c:v>
                </c:pt>
                <c:pt idx="83">
                  <c:v>2004</c:v>
                </c:pt>
                <c:pt idx="84">
                  <c:v>2005</c:v>
                </c:pt>
                <c:pt idx="85">
                  <c:v>2006</c:v>
                </c:pt>
                <c:pt idx="86">
                  <c:v>2007</c:v>
                </c:pt>
                <c:pt idx="87">
                  <c:v>2008</c:v>
                </c:pt>
                <c:pt idx="88">
                  <c:v>2009</c:v>
                </c:pt>
                <c:pt idx="89">
                  <c:v>2010</c:v>
                </c:pt>
                <c:pt idx="90">
                  <c:v>2011</c:v>
                </c:pt>
              </c:numCache>
            </c:numRef>
          </c:cat>
          <c:val>
            <c:numRef>
              <c:f>'Figura 13.2'!$M$2:$M$92</c:f>
              <c:numCache>
                <c:formatCode>0.0</c:formatCode>
                <c:ptCount val="91"/>
                <c:pt idx="0">
                  <c:v>11.009482758620708</c:v>
                </c:pt>
                <c:pt idx="1">
                  <c:v>9.2598476605005438</c:v>
                </c:pt>
                <c:pt idx="2">
                  <c:v>12.807617398831422</c:v>
                </c:pt>
                <c:pt idx="3">
                  <c:v>9.923997341014843</c:v>
                </c:pt>
                <c:pt idx="4">
                  <c:v>13.581405312767791</c:v>
                </c:pt>
                <c:pt idx="5">
                  <c:v>11.955537258130949</c:v>
                </c:pt>
                <c:pt idx="6">
                  <c:v>10.48047986986581</c:v>
                </c:pt>
                <c:pt idx="7">
                  <c:v>12.267889908256882</c:v>
                </c:pt>
                <c:pt idx="8">
                  <c:v>14.136315454738165</c:v>
                </c:pt>
                <c:pt idx="9">
                  <c:v>11.376963350785351</c:v>
                </c:pt>
                <c:pt idx="10">
                  <c:v>13.369469490459231</c:v>
                </c:pt>
                <c:pt idx="11">
                  <c:v>14.87323943661973</c:v>
                </c:pt>
                <c:pt idx="12">
                  <c:v>15.630104557111855</c:v>
                </c:pt>
                <c:pt idx="13">
                  <c:v>12.596324717285952</c:v>
                </c:pt>
                <c:pt idx="14">
                  <c:v>15.269507803121261</c:v>
                </c:pt>
                <c:pt idx="15">
                  <c:v>11.897800272532606</c:v>
                </c:pt>
                <c:pt idx="16">
                  <c:v>15.587860042528513</c:v>
                </c:pt>
                <c:pt idx="17">
                  <c:v>16.266746173722865</c:v>
                </c:pt>
                <c:pt idx="18">
                  <c:v>15.522882181110019</c:v>
                </c:pt>
                <c:pt idx="19">
                  <c:v>13.995862884160756</c:v>
                </c:pt>
                <c:pt idx="20">
                  <c:v>14.225754527162989</c:v>
                </c:pt>
                <c:pt idx="21">
                  <c:v>12.716966531243965</c:v>
                </c:pt>
                <c:pt idx="22">
                  <c:v>12.18244760479042</c:v>
                </c:pt>
                <c:pt idx="23">
                  <c:v>13.5437749317657</c:v>
                </c:pt>
                <c:pt idx="24">
                  <c:v>9.3186077643908867</c:v>
                </c:pt>
                <c:pt idx="25">
                  <c:v>13.253137170056252</c:v>
                </c:pt>
                <c:pt idx="26">
                  <c:v>10.449111111111099</c:v>
                </c:pt>
                <c:pt idx="27">
                  <c:v>13.214102014573511</c:v>
                </c:pt>
                <c:pt idx="28">
                  <c:v>14.955804609854107</c:v>
                </c:pt>
                <c:pt idx="29">
                  <c:v>16.47012711864409</c:v>
                </c:pt>
                <c:pt idx="30">
                  <c:v>14.725042301184434</c:v>
                </c:pt>
                <c:pt idx="31">
                  <c:v>16.822725331055089</c:v>
                </c:pt>
                <c:pt idx="32">
                  <c:v>18.98637316561847</c:v>
                </c:pt>
                <c:pt idx="33">
                  <c:v>15.271335709792398</c:v>
                </c:pt>
                <c:pt idx="34">
                  <c:v>19.587798845836769</c:v>
                </c:pt>
                <c:pt idx="35">
                  <c:v>17.806233340168109</c:v>
                </c:pt>
                <c:pt idx="36">
                  <c:v>17.262268377112587</c:v>
                </c:pt>
                <c:pt idx="37">
                  <c:v>20.282083075015489</c:v>
                </c:pt>
                <c:pt idx="38">
                  <c:v>18.158413719185425</c:v>
                </c:pt>
                <c:pt idx="39">
                  <c:v>14.91919191919192</c:v>
                </c:pt>
                <c:pt idx="40">
                  <c:v>19.10517836593786</c:v>
                </c:pt>
                <c:pt idx="41">
                  <c:v>20.844820017559261</c:v>
                </c:pt>
                <c:pt idx="42">
                  <c:v>18.495220755575765</c:v>
                </c:pt>
                <c:pt idx="43">
                  <c:v>19.432395644283122</c:v>
                </c:pt>
                <c:pt idx="44">
                  <c:v>22.798274253731304</c:v>
                </c:pt>
                <c:pt idx="45">
                  <c:v>21.992512868507202</c:v>
                </c:pt>
                <c:pt idx="46">
                  <c:v>23.923211169284496</c:v>
                </c:pt>
                <c:pt idx="47">
                  <c:v>22.559345794392531</c:v>
                </c:pt>
                <c:pt idx="48">
                  <c:v>22.723091512565169</c:v>
                </c:pt>
                <c:pt idx="49">
                  <c:v>23.413726437892702</c:v>
                </c:pt>
                <c:pt idx="50">
                  <c:v>25.559846547314578</c:v>
                </c:pt>
                <c:pt idx="51">
                  <c:v>24.766561514195583</c:v>
                </c:pt>
                <c:pt idx="52">
                  <c:v>24.544289693593292</c:v>
                </c:pt>
                <c:pt idx="53">
                  <c:v>25.799299568965484</c:v>
                </c:pt>
                <c:pt idx="54">
                  <c:v>26.741889985895632</c:v>
                </c:pt>
                <c:pt idx="55">
                  <c:v>25.693566591422123</c:v>
                </c:pt>
                <c:pt idx="56">
                  <c:v>22.311516452074393</c:v>
                </c:pt>
                <c:pt idx="57">
                  <c:v>26.470334101382488</c:v>
                </c:pt>
                <c:pt idx="58">
                  <c:v>26.014774044032468</c:v>
                </c:pt>
                <c:pt idx="59">
                  <c:v>26.866197183098613</c:v>
                </c:pt>
                <c:pt idx="60">
                  <c:v>27.09512120282292</c:v>
                </c:pt>
                <c:pt idx="61">
                  <c:v>26.956116621580989</c:v>
                </c:pt>
                <c:pt idx="62">
                  <c:v>26.154815481548194</c:v>
                </c:pt>
                <c:pt idx="63">
                  <c:v>30.718692730604744</c:v>
                </c:pt>
                <c:pt idx="64">
                  <c:v>28.0857519788918</c:v>
                </c:pt>
                <c:pt idx="65">
                  <c:v>28.979885057471265</c:v>
                </c:pt>
                <c:pt idx="66">
                  <c:v>30.388726919339117</c:v>
                </c:pt>
                <c:pt idx="67">
                  <c:v>27.658782608695653</c:v>
                </c:pt>
                <c:pt idx="68">
                  <c:v>25.188243289160678</c:v>
                </c:pt>
                <c:pt idx="69">
                  <c:v>29.158695652173893</c:v>
                </c:pt>
                <c:pt idx="70">
                  <c:v>35.107009694258004</c:v>
                </c:pt>
                <c:pt idx="71">
                  <c:v>35.512117600317836</c:v>
                </c:pt>
                <c:pt idx="72">
                  <c:v>35.536320139190963</c:v>
                </c:pt>
                <c:pt idx="73">
                  <c:v>34.801349641501474</c:v>
                </c:pt>
                <c:pt idx="74">
                  <c:v>32.026972624798766</c:v>
                </c:pt>
                <c:pt idx="75">
                  <c:v>33.069777043765484</c:v>
                </c:pt>
                <c:pt idx="76">
                  <c:v>28.564666103127617</c:v>
                </c:pt>
                <c:pt idx="77">
                  <c:v>35.817439862542898</c:v>
                </c:pt>
                <c:pt idx="78">
                  <c:v>32.437369082530374</c:v>
                </c:pt>
                <c:pt idx="79">
                  <c:v>31.987941429801896</c:v>
                </c:pt>
                <c:pt idx="80">
                  <c:v>28.017911751856754</c:v>
                </c:pt>
                <c:pt idx="81">
                  <c:v>31.253416149068322</c:v>
                </c:pt>
                <c:pt idx="82">
                  <c:v>27.491173874668998</c:v>
                </c:pt>
                <c:pt idx="83">
                  <c:v>36.697960917587089</c:v>
                </c:pt>
                <c:pt idx="84">
                  <c:v>36.349976448422048</c:v>
                </c:pt>
                <c:pt idx="85">
                  <c:v>37.288161993769471</c:v>
                </c:pt>
                <c:pt idx="86">
                  <c:v>34.143809523809495</c:v>
                </c:pt>
                <c:pt idx="87">
                  <c:v>39.107033639143729</c:v>
                </c:pt>
                <c:pt idx="88">
                  <c:v>36.510428100987923</c:v>
                </c:pt>
                <c:pt idx="89" formatCode="General">
                  <c:v>37.700000000000003</c:v>
                </c:pt>
                <c:pt idx="90" formatCode="General">
                  <c:v>38.300000000000004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B253-42BA-BBB5-6D1A6E4BB016}"/>
            </c:ext>
          </c:extLst>
        </c:ser>
        <c:ser>
          <c:idx val="1"/>
          <c:order val="1"/>
          <c:tx>
            <c:strRef>
              <c:f>'Figura 13.2'!$N$1</c:f>
              <c:strCache>
                <c:ptCount val="1"/>
                <c:pt idx="0">
                  <c:v>Riso</c:v>
                </c:pt>
              </c:strCache>
            </c:strRef>
          </c:tx>
          <c:spPr>
            <a:ln w="38100">
              <a:solidFill>
                <a:srgbClr val="969696"/>
              </a:solidFill>
              <a:prstDash val="solid"/>
            </a:ln>
          </c:spPr>
          <c:marker>
            <c:symbol val="none"/>
          </c:marker>
          <c:cat>
            <c:numRef>
              <c:f>'Figura 13.2'!$L$2:$L$90</c:f>
              <c:numCache>
                <c:formatCode>General</c:formatCode>
                <c:ptCount val="89"/>
                <c:pt idx="0">
                  <c:v>1921</c:v>
                </c:pt>
                <c:pt idx="1">
                  <c:v>1922</c:v>
                </c:pt>
                <c:pt idx="2">
                  <c:v>1923</c:v>
                </c:pt>
                <c:pt idx="3">
                  <c:v>1924</c:v>
                </c:pt>
                <c:pt idx="4">
                  <c:v>1925</c:v>
                </c:pt>
                <c:pt idx="5">
                  <c:v>1926</c:v>
                </c:pt>
                <c:pt idx="6">
                  <c:v>1927</c:v>
                </c:pt>
                <c:pt idx="7">
                  <c:v>1928</c:v>
                </c:pt>
                <c:pt idx="8">
                  <c:v>1929</c:v>
                </c:pt>
                <c:pt idx="9">
                  <c:v>1930</c:v>
                </c:pt>
                <c:pt idx="10">
                  <c:v>1931</c:v>
                </c:pt>
                <c:pt idx="11">
                  <c:v>1932</c:v>
                </c:pt>
                <c:pt idx="12">
                  <c:v>1933</c:v>
                </c:pt>
                <c:pt idx="13">
                  <c:v>1934</c:v>
                </c:pt>
                <c:pt idx="14">
                  <c:v>1935</c:v>
                </c:pt>
                <c:pt idx="15">
                  <c:v>1936</c:v>
                </c:pt>
                <c:pt idx="16">
                  <c:v>1937</c:v>
                </c:pt>
                <c:pt idx="17">
                  <c:v>1938</c:v>
                </c:pt>
                <c:pt idx="18">
                  <c:v>1939</c:v>
                </c:pt>
                <c:pt idx="19">
                  <c:v>1940</c:v>
                </c:pt>
                <c:pt idx="20">
                  <c:v>1941</c:v>
                </c:pt>
                <c:pt idx="21">
                  <c:v>1942</c:v>
                </c:pt>
                <c:pt idx="22">
                  <c:v>1943</c:v>
                </c:pt>
                <c:pt idx="23">
                  <c:v>1944</c:v>
                </c:pt>
                <c:pt idx="24">
                  <c:v>1945</c:v>
                </c:pt>
                <c:pt idx="25">
                  <c:v>1946</c:v>
                </c:pt>
                <c:pt idx="26">
                  <c:v>1947</c:v>
                </c:pt>
                <c:pt idx="27">
                  <c:v>1948</c:v>
                </c:pt>
                <c:pt idx="28">
                  <c:v>1949</c:v>
                </c:pt>
                <c:pt idx="29">
                  <c:v>1950</c:v>
                </c:pt>
                <c:pt idx="30">
                  <c:v>1951</c:v>
                </c:pt>
                <c:pt idx="31">
                  <c:v>1952</c:v>
                </c:pt>
                <c:pt idx="32">
                  <c:v>1953</c:v>
                </c:pt>
                <c:pt idx="33">
                  <c:v>1954</c:v>
                </c:pt>
                <c:pt idx="34">
                  <c:v>1955</c:v>
                </c:pt>
                <c:pt idx="35">
                  <c:v>1956</c:v>
                </c:pt>
                <c:pt idx="36">
                  <c:v>1957</c:v>
                </c:pt>
                <c:pt idx="37">
                  <c:v>1958</c:v>
                </c:pt>
                <c:pt idx="38">
                  <c:v>1959</c:v>
                </c:pt>
                <c:pt idx="39">
                  <c:v>1960</c:v>
                </c:pt>
                <c:pt idx="40">
                  <c:v>1961</c:v>
                </c:pt>
                <c:pt idx="41">
                  <c:v>1962</c:v>
                </c:pt>
                <c:pt idx="42">
                  <c:v>1963</c:v>
                </c:pt>
                <c:pt idx="43">
                  <c:v>1964</c:v>
                </c:pt>
                <c:pt idx="44">
                  <c:v>1965</c:v>
                </c:pt>
                <c:pt idx="45">
                  <c:v>1966</c:v>
                </c:pt>
                <c:pt idx="46">
                  <c:v>1967</c:v>
                </c:pt>
                <c:pt idx="47">
                  <c:v>1968</c:v>
                </c:pt>
                <c:pt idx="48">
                  <c:v>1969</c:v>
                </c:pt>
                <c:pt idx="49">
                  <c:v>1970</c:v>
                </c:pt>
                <c:pt idx="50">
                  <c:v>1971</c:v>
                </c:pt>
                <c:pt idx="51">
                  <c:v>1972</c:v>
                </c:pt>
                <c:pt idx="52">
                  <c:v>1973</c:v>
                </c:pt>
                <c:pt idx="53">
                  <c:v>1974</c:v>
                </c:pt>
                <c:pt idx="54">
                  <c:v>1975</c:v>
                </c:pt>
                <c:pt idx="55">
                  <c:v>1976</c:v>
                </c:pt>
                <c:pt idx="56">
                  <c:v>1977</c:v>
                </c:pt>
                <c:pt idx="57">
                  <c:v>1978</c:v>
                </c:pt>
                <c:pt idx="58">
                  <c:v>1979</c:v>
                </c:pt>
                <c:pt idx="59">
                  <c:v>1980</c:v>
                </c:pt>
                <c:pt idx="60">
                  <c:v>1981</c:v>
                </c:pt>
                <c:pt idx="61">
                  <c:v>1982</c:v>
                </c:pt>
                <c:pt idx="62">
                  <c:v>1983</c:v>
                </c:pt>
                <c:pt idx="63">
                  <c:v>1984</c:v>
                </c:pt>
                <c:pt idx="64">
                  <c:v>1985</c:v>
                </c:pt>
                <c:pt idx="65">
                  <c:v>1986</c:v>
                </c:pt>
                <c:pt idx="66">
                  <c:v>1987</c:v>
                </c:pt>
                <c:pt idx="67">
                  <c:v>1988</c:v>
                </c:pt>
                <c:pt idx="68">
                  <c:v>1989</c:v>
                </c:pt>
                <c:pt idx="69">
                  <c:v>1990</c:v>
                </c:pt>
                <c:pt idx="70">
                  <c:v>1991</c:v>
                </c:pt>
                <c:pt idx="71">
                  <c:v>1992</c:v>
                </c:pt>
                <c:pt idx="72">
                  <c:v>1993</c:v>
                </c:pt>
                <c:pt idx="73">
                  <c:v>1994</c:v>
                </c:pt>
                <c:pt idx="74">
                  <c:v>1995</c:v>
                </c:pt>
                <c:pt idx="75">
                  <c:v>1996</c:v>
                </c:pt>
                <c:pt idx="76">
                  <c:v>1997</c:v>
                </c:pt>
                <c:pt idx="77">
                  <c:v>1998</c:v>
                </c:pt>
                <c:pt idx="78">
                  <c:v>1999</c:v>
                </c:pt>
                <c:pt idx="79">
                  <c:v>2000</c:v>
                </c:pt>
                <c:pt idx="80">
                  <c:v>2001</c:v>
                </c:pt>
                <c:pt idx="81">
                  <c:v>2002</c:v>
                </c:pt>
                <c:pt idx="82">
                  <c:v>2003</c:v>
                </c:pt>
                <c:pt idx="83">
                  <c:v>2004</c:v>
                </c:pt>
                <c:pt idx="84">
                  <c:v>2005</c:v>
                </c:pt>
                <c:pt idx="85">
                  <c:v>2006</c:v>
                </c:pt>
                <c:pt idx="86">
                  <c:v>2007</c:v>
                </c:pt>
                <c:pt idx="87">
                  <c:v>2008</c:v>
                </c:pt>
                <c:pt idx="88">
                  <c:v>2009</c:v>
                </c:pt>
              </c:numCache>
            </c:numRef>
          </c:cat>
          <c:val>
            <c:numRef>
              <c:f>'Figura 13.2'!$N$2:$N$90</c:f>
              <c:numCache>
                <c:formatCode>0.0</c:formatCode>
                <c:ptCount val="89"/>
                <c:pt idx="0">
                  <c:v>40.646153846153943</c:v>
                </c:pt>
                <c:pt idx="1">
                  <c:v>40.356589147286755</c:v>
                </c:pt>
                <c:pt idx="2">
                  <c:v>43.909774436090224</c:v>
                </c:pt>
                <c:pt idx="3">
                  <c:v>44.463087248322147</c:v>
                </c:pt>
                <c:pt idx="4">
                  <c:v>45.230769230769262</c:v>
                </c:pt>
                <c:pt idx="5">
                  <c:v>47.347826086956452</c:v>
                </c:pt>
                <c:pt idx="6">
                  <c:v>50.348387096774196</c:v>
                </c:pt>
                <c:pt idx="7">
                  <c:v>48.49315068493155</c:v>
                </c:pt>
                <c:pt idx="8">
                  <c:v>48.805369127516776</c:v>
                </c:pt>
                <c:pt idx="9">
                  <c:v>44.229299363057322</c:v>
                </c:pt>
                <c:pt idx="10">
                  <c:v>45.441558441558442</c:v>
                </c:pt>
                <c:pt idx="11">
                  <c:v>48.345070422535208</c:v>
                </c:pt>
                <c:pt idx="12">
                  <c:v>51.453237410071942</c:v>
                </c:pt>
                <c:pt idx="13">
                  <c:v>50.248175182481845</c:v>
                </c:pt>
                <c:pt idx="14">
                  <c:v>53.275362318840621</c:v>
                </c:pt>
                <c:pt idx="15">
                  <c:v>50.620689655172363</c:v>
                </c:pt>
                <c:pt idx="16">
                  <c:v>54.572413793103451</c:v>
                </c:pt>
                <c:pt idx="17">
                  <c:v>55.189189189189186</c:v>
                </c:pt>
                <c:pt idx="18">
                  <c:v>48.547770700636946</c:v>
                </c:pt>
                <c:pt idx="19">
                  <c:v>56.975460122699374</c:v>
                </c:pt>
                <c:pt idx="20">
                  <c:v>51.724550898203603</c:v>
                </c:pt>
                <c:pt idx="21">
                  <c:v>48.950617283950578</c:v>
                </c:pt>
                <c:pt idx="22">
                  <c:v>42.296052631579045</c:v>
                </c:pt>
                <c:pt idx="23">
                  <c:v>32.716535433070923</c:v>
                </c:pt>
                <c:pt idx="24">
                  <c:v>36.731958762886599</c:v>
                </c:pt>
                <c:pt idx="25">
                  <c:v>41.398305084745807</c:v>
                </c:pt>
                <c:pt idx="26">
                  <c:v>48.143939393939412</c:v>
                </c:pt>
                <c:pt idx="27">
                  <c:v>43.272727272727273</c:v>
                </c:pt>
                <c:pt idx="28">
                  <c:v>47.302325581395344</c:v>
                </c:pt>
                <c:pt idx="29">
                  <c:v>49.3986013986014</c:v>
                </c:pt>
                <c:pt idx="30">
                  <c:v>48.07692307692308</c:v>
                </c:pt>
                <c:pt idx="31">
                  <c:v>53.448275862068968</c:v>
                </c:pt>
                <c:pt idx="32">
                  <c:v>53.079545454545446</c:v>
                </c:pt>
                <c:pt idx="33">
                  <c:v>48.831460674157263</c:v>
                </c:pt>
                <c:pt idx="34">
                  <c:v>52.053254437869825</c:v>
                </c:pt>
                <c:pt idx="35">
                  <c:v>48.028985507246318</c:v>
                </c:pt>
                <c:pt idx="36">
                  <c:v>50.57142857142852</c:v>
                </c:pt>
                <c:pt idx="37">
                  <c:v>55.007462686567145</c:v>
                </c:pt>
                <c:pt idx="38">
                  <c:v>55.536764705882312</c:v>
                </c:pt>
                <c:pt idx="39">
                  <c:v>48.193798449612395</c:v>
                </c:pt>
                <c:pt idx="40">
                  <c:v>56.894308943089463</c:v>
                </c:pt>
                <c:pt idx="41">
                  <c:v>56.186440677966047</c:v>
                </c:pt>
                <c:pt idx="42">
                  <c:v>49.069565217391307</c:v>
                </c:pt>
                <c:pt idx="43">
                  <c:v>52</c:v>
                </c:pt>
                <c:pt idx="44">
                  <c:v>40.388888888888886</c:v>
                </c:pt>
                <c:pt idx="45">
                  <c:v>47.045454545454547</c:v>
                </c:pt>
                <c:pt idx="46">
                  <c:v>51.715277777777779</c:v>
                </c:pt>
                <c:pt idx="47">
                  <c:v>41.812903225806444</c:v>
                </c:pt>
                <c:pt idx="48">
                  <c:v>51</c:v>
                </c:pt>
                <c:pt idx="49">
                  <c:v>47.31213872832376</c:v>
                </c:pt>
                <c:pt idx="50">
                  <c:v>50.988571428571433</c:v>
                </c:pt>
                <c:pt idx="51">
                  <c:v>41.240437158469952</c:v>
                </c:pt>
                <c:pt idx="52">
                  <c:v>55.836842105263088</c:v>
                </c:pt>
                <c:pt idx="53">
                  <c:v>54.558510638297882</c:v>
                </c:pt>
                <c:pt idx="54">
                  <c:v>57.040229885057428</c:v>
                </c:pt>
                <c:pt idx="55">
                  <c:v>48.609890109890095</c:v>
                </c:pt>
                <c:pt idx="56">
                  <c:v>37.166666666666579</c:v>
                </c:pt>
                <c:pt idx="57">
                  <c:v>49.591623036649196</c:v>
                </c:pt>
                <c:pt idx="58">
                  <c:v>60.502732240437226</c:v>
                </c:pt>
                <c:pt idx="59">
                  <c:v>54.982954545454547</c:v>
                </c:pt>
                <c:pt idx="60">
                  <c:v>52.857988165680361</c:v>
                </c:pt>
                <c:pt idx="61">
                  <c:v>56.937853107344544</c:v>
                </c:pt>
                <c:pt idx="62">
                  <c:v>55.808743169398895</c:v>
                </c:pt>
                <c:pt idx="63">
                  <c:v>56.044444444444373</c:v>
                </c:pt>
                <c:pt idx="64">
                  <c:v>60.021505376344088</c:v>
                </c:pt>
                <c:pt idx="65">
                  <c:v>59.229166666666622</c:v>
                </c:pt>
                <c:pt idx="66">
                  <c:v>56.015789473684137</c:v>
                </c:pt>
                <c:pt idx="67">
                  <c:v>55.217171717171766</c:v>
                </c:pt>
                <c:pt idx="68">
                  <c:v>60.480582524271853</c:v>
                </c:pt>
                <c:pt idx="69">
                  <c:v>60.313084112149468</c:v>
                </c:pt>
                <c:pt idx="70">
                  <c:v>60.258536585365853</c:v>
                </c:pt>
                <c:pt idx="71">
                  <c:v>58.870370370370381</c:v>
                </c:pt>
                <c:pt idx="72">
                  <c:v>56.254310344827637</c:v>
                </c:pt>
                <c:pt idx="73">
                  <c:v>57.648305084745807</c:v>
                </c:pt>
                <c:pt idx="74">
                  <c:v>55.569037656903767</c:v>
                </c:pt>
                <c:pt idx="75">
                  <c:v>57.067226890756295</c:v>
                </c:pt>
                <c:pt idx="76">
                  <c:v>61.905579399141629</c:v>
                </c:pt>
                <c:pt idx="77">
                  <c:v>63.098654708520222</c:v>
                </c:pt>
                <c:pt idx="78">
                  <c:v>64.574660633484072</c:v>
                </c:pt>
                <c:pt idx="79">
                  <c:v>55.9</c:v>
                </c:pt>
                <c:pt idx="80">
                  <c:v>58.394495412843995</c:v>
                </c:pt>
                <c:pt idx="81">
                  <c:v>62.607305936073118</c:v>
                </c:pt>
                <c:pt idx="82">
                  <c:v>64.03652968036549</c:v>
                </c:pt>
                <c:pt idx="83">
                  <c:v>66.234782608695653</c:v>
                </c:pt>
                <c:pt idx="84">
                  <c:v>64.5</c:v>
                </c:pt>
                <c:pt idx="85">
                  <c:v>62.763157894736885</c:v>
                </c:pt>
                <c:pt idx="86">
                  <c:v>62.236051502145919</c:v>
                </c:pt>
                <c:pt idx="87">
                  <c:v>62.004464285714199</c:v>
                </c:pt>
                <c:pt idx="88">
                  <c:v>70.163865546218503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B253-42BA-BBB5-6D1A6E4BB016}"/>
            </c:ext>
          </c:extLst>
        </c:ser>
        <c:ser>
          <c:idx val="2"/>
          <c:order val="2"/>
          <c:tx>
            <c:strRef>
              <c:f>'Figura 13.2'!$O$1</c:f>
              <c:strCache>
                <c:ptCount val="1"/>
                <c:pt idx="0">
                  <c:v>Granoturco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'Figura 13.2'!$L$2:$L$92</c:f>
              <c:numCache>
                <c:formatCode>General</c:formatCode>
                <c:ptCount val="91"/>
                <c:pt idx="0">
                  <c:v>1921</c:v>
                </c:pt>
                <c:pt idx="1">
                  <c:v>1922</c:v>
                </c:pt>
                <c:pt idx="2">
                  <c:v>1923</c:v>
                </c:pt>
                <c:pt idx="3">
                  <c:v>1924</c:v>
                </c:pt>
                <c:pt idx="4">
                  <c:v>1925</c:v>
                </c:pt>
                <c:pt idx="5">
                  <c:v>1926</c:v>
                </c:pt>
                <c:pt idx="6">
                  <c:v>1927</c:v>
                </c:pt>
                <c:pt idx="7">
                  <c:v>1928</c:v>
                </c:pt>
                <c:pt idx="8">
                  <c:v>1929</c:v>
                </c:pt>
                <c:pt idx="9">
                  <c:v>1930</c:v>
                </c:pt>
                <c:pt idx="10">
                  <c:v>1931</c:v>
                </c:pt>
                <c:pt idx="11">
                  <c:v>1932</c:v>
                </c:pt>
                <c:pt idx="12">
                  <c:v>1933</c:v>
                </c:pt>
                <c:pt idx="13">
                  <c:v>1934</c:v>
                </c:pt>
                <c:pt idx="14">
                  <c:v>1935</c:v>
                </c:pt>
                <c:pt idx="15">
                  <c:v>1936</c:v>
                </c:pt>
                <c:pt idx="16">
                  <c:v>1937</c:v>
                </c:pt>
                <c:pt idx="17">
                  <c:v>1938</c:v>
                </c:pt>
                <c:pt idx="18">
                  <c:v>1939</c:v>
                </c:pt>
                <c:pt idx="19">
                  <c:v>1940</c:v>
                </c:pt>
                <c:pt idx="20">
                  <c:v>1941</c:v>
                </c:pt>
                <c:pt idx="21">
                  <c:v>1942</c:v>
                </c:pt>
                <c:pt idx="22">
                  <c:v>1943</c:v>
                </c:pt>
                <c:pt idx="23">
                  <c:v>1944</c:v>
                </c:pt>
                <c:pt idx="24">
                  <c:v>1945</c:v>
                </c:pt>
                <c:pt idx="25">
                  <c:v>1946</c:v>
                </c:pt>
                <c:pt idx="26">
                  <c:v>1947</c:v>
                </c:pt>
                <c:pt idx="27">
                  <c:v>1948</c:v>
                </c:pt>
                <c:pt idx="28">
                  <c:v>1949</c:v>
                </c:pt>
                <c:pt idx="29">
                  <c:v>1950</c:v>
                </c:pt>
                <c:pt idx="30">
                  <c:v>1951</c:v>
                </c:pt>
                <c:pt idx="31">
                  <c:v>1952</c:v>
                </c:pt>
                <c:pt idx="32">
                  <c:v>1953</c:v>
                </c:pt>
                <c:pt idx="33">
                  <c:v>1954</c:v>
                </c:pt>
                <c:pt idx="34">
                  <c:v>1955</c:v>
                </c:pt>
                <c:pt idx="35">
                  <c:v>1956</c:v>
                </c:pt>
                <c:pt idx="36">
                  <c:v>1957</c:v>
                </c:pt>
                <c:pt idx="37">
                  <c:v>1958</c:v>
                </c:pt>
                <c:pt idx="38">
                  <c:v>1959</c:v>
                </c:pt>
                <c:pt idx="39">
                  <c:v>1960</c:v>
                </c:pt>
                <c:pt idx="40">
                  <c:v>1961</c:v>
                </c:pt>
                <c:pt idx="41">
                  <c:v>1962</c:v>
                </c:pt>
                <c:pt idx="42">
                  <c:v>1963</c:v>
                </c:pt>
                <c:pt idx="43">
                  <c:v>1964</c:v>
                </c:pt>
                <c:pt idx="44">
                  <c:v>1965</c:v>
                </c:pt>
                <c:pt idx="45">
                  <c:v>1966</c:v>
                </c:pt>
                <c:pt idx="46">
                  <c:v>1967</c:v>
                </c:pt>
                <c:pt idx="47">
                  <c:v>1968</c:v>
                </c:pt>
                <c:pt idx="48">
                  <c:v>1969</c:v>
                </c:pt>
                <c:pt idx="49">
                  <c:v>1970</c:v>
                </c:pt>
                <c:pt idx="50">
                  <c:v>1971</c:v>
                </c:pt>
                <c:pt idx="51">
                  <c:v>1972</c:v>
                </c:pt>
                <c:pt idx="52">
                  <c:v>1973</c:v>
                </c:pt>
                <c:pt idx="53">
                  <c:v>1974</c:v>
                </c:pt>
                <c:pt idx="54">
                  <c:v>1975</c:v>
                </c:pt>
                <c:pt idx="55">
                  <c:v>1976</c:v>
                </c:pt>
                <c:pt idx="56">
                  <c:v>1977</c:v>
                </c:pt>
                <c:pt idx="57">
                  <c:v>1978</c:v>
                </c:pt>
                <c:pt idx="58">
                  <c:v>1979</c:v>
                </c:pt>
                <c:pt idx="59">
                  <c:v>1980</c:v>
                </c:pt>
                <c:pt idx="60">
                  <c:v>1981</c:v>
                </c:pt>
                <c:pt idx="61">
                  <c:v>1982</c:v>
                </c:pt>
                <c:pt idx="62">
                  <c:v>1983</c:v>
                </c:pt>
                <c:pt idx="63">
                  <c:v>1984</c:v>
                </c:pt>
                <c:pt idx="64">
                  <c:v>1985</c:v>
                </c:pt>
                <c:pt idx="65">
                  <c:v>1986</c:v>
                </c:pt>
                <c:pt idx="66">
                  <c:v>1987</c:v>
                </c:pt>
                <c:pt idx="67">
                  <c:v>1988</c:v>
                </c:pt>
                <c:pt idx="68">
                  <c:v>1989</c:v>
                </c:pt>
                <c:pt idx="69">
                  <c:v>1990</c:v>
                </c:pt>
                <c:pt idx="70">
                  <c:v>1991</c:v>
                </c:pt>
                <c:pt idx="71">
                  <c:v>1992</c:v>
                </c:pt>
                <c:pt idx="72">
                  <c:v>1993</c:v>
                </c:pt>
                <c:pt idx="73">
                  <c:v>1994</c:v>
                </c:pt>
                <c:pt idx="74">
                  <c:v>1995</c:v>
                </c:pt>
                <c:pt idx="75">
                  <c:v>1996</c:v>
                </c:pt>
                <c:pt idx="76">
                  <c:v>1997</c:v>
                </c:pt>
                <c:pt idx="77">
                  <c:v>1998</c:v>
                </c:pt>
                <c:pt idx="78">
                  <c:v>1999</c:v>
                </c:pt>
                <c:pt idx="79">
                  <c:v>2000</c:v>
                </c:pt>
                <c:pt idx="80">
                  <c:v>2001</c:v>
                </c:pt>
                <c:pt idx="81">
                  <c:v>2002</c:v>
                </c:pt>
                <c:pt idx="82">
                  <c:v>2003</c:v>
                </c:pt>
                <c:pt idx="83">
                  <c:v>2004</c:v>
                </c:pt>
                <c:pt idx="84">
                  <c:v>2005</c:v>
                </c:pt>
                <c:pt idx="85">
                  <c:v>2006</c:v>
                </c:pt>
                <c:pt idx="86">
                  <c:v>2007</c:v>
                </c:pt>
                <c:pt idx="87">
                  <c:v>2008</c:v>
                </c:pt>
                <c:pt idx="88">
                  <c:v>2009</c:v>
                </c:pt>
                <c:pt idx="89">
                  <c:v>2010</c:v>
                </c:pt>
                <c:pt idx="90">
                  <c:v>2011</c:v>
                </c:pt>
              </c:numCache>
            </c:numRef>
          </c:cat>
          <c:val>
            <c:numRef>
              <c:f>'Figura 13.2'!$O$2:$O$92</c:f>
              <c:numCache>
                <c:formatCode>0.0</c:formatCode>
                <c:ptCount val="91"/>
                <c:pt idx="0">
                  <c:v>13.902356902356914</c:v>
                </c:pt>
                <c:pt idx="1">
                  <c:v>13.63864406779661</c:v>
                </c:pt>
                <c:pt idx="2">
                  <c:v>15.899931926480599</c:v>
                </c:pt>
                <c:pt idx="3">
                  <c:v>18.760000000000002</c:v>
                </c:pt>
                <c:pt idx="4">
                  <c:v>19.352150537634408</c:v>
                </c:pt>
                <c:pt idx="5">
                  <c:v>21.17808219178082</c:v>
                </c:pt>
                <c:pt idx="6">
                  <c:v>15.72439862542954</c:v>
                </c:pt>
                <c:pt idx="7">
                  <c:v>11.833796940194716</c:v>
                </c:pt>
                <c:pt idx="8">
                  <c:v>17.510756419153367</c:v>
                </c:pt>
                <c:pt idx="9">
                  <c:v>20.402054794520549</c:v>
                </c:pt>
                <c:pt idx="10">
                  <c:v>14.343426883308727</c:v>
                </c:pt>
                <c:pt idx="11">
                  <c:v>21.305732484076426</c:v>
                </c:pt>
                <c:pt idx="12">
                  <c:v>18.414234875444826</c:v>
                </c:pt>
                <c:pt idx="13">
                  <c:v>21.711473183978274</c:v>
                </c:pt>
                <c:pt idx="14">
                  <c:v>17.340988169798223</c:v>
                </c:pt>
                <c:pt idx="15">
                  <c:v>20.490933512424427</c:v>
                </c:pt>
                <c:pt idx="16">
                  <c:v>23.084296397008828</c:v>
                </c:pt>
                <c:pt idx="17">
                  <c:v>19.506967485069691</c:v>
                </c:pt>
                <c:pt idx="18">
                  <c:v>17.699108978752591</c:v>
                </c:pt>
                <c:pt idx="19">
                  <c:v>22.717693836978111</c:v>
                </c:pt>
                <c:pt idx="20">
                  <c:v>18.011034482758635</c:v>
                </c:pt>
                <c:pt idx="21">
                  <c:v>17.189075630252105</c:v>
                </c:pt>
                <c:pt idx="22">
                  <c:v>12.106551475881929</c:v>
                </c:pt>
                <c:pt idx="23">
                  <c:v>17.244075829383885</c:v>
                </c:pt>
                <c:pt idx="24">
                  <c:v>10.960365853658537</c:v>
                </c:pt>
                <c:pt idx="25">
                  <c:v>15.078199052132701</c:v>
                </c:pt>
                <c:pt idx="26">
                  <c:v>15.622457282343372</c:v>
                </c:pt>
                <c:pt idx="27">
                  <c:v>18.088424437299029</c:v>
                </c:pt>
                <c:pt idx="28">
                  <c:v>17.853914447134791</c:v>
                </c:pt>
                <c:pt idx="29">
                  <c:v>15.506043513295729</c:v>
                </c:pt>
                <c:pt idx="30">
                  <c:v>21.691397000789266</c:v>
                </c:pt>
                <c:pt idx="31">
                  <c:v>18.818538884524713</c:v>
                </c:pt>
                <c:pt idx="32">
                  <c:v>25.261792452830189</c:v>
                </c:pt>
                <c:pt idx="33">
                  <c:v>23.204385277995289</c:v>
                </c:pt>
                <c:pt idx="34">
                  <c:v>25.901374292643492</c:v>
                </c:pt>
                <c:pt idx="35">
                  <c:v>27.188995215311003</c:v>
                </c:pt>
                <c:pt idx="36">
                  <c:v>27.948041566746589</c:v>
                </c:pt>
                <c:pt idx="37">
                  <c:v>30.152834839769906</c:v>
                </c:pt>
                <c:pt idx="38">
                  <c:v>32.515507124895223</c:v>
                </c:pt>
                <c:pt idx="39">
                  <c:v>32.095959595959613</c:v>
                </c:pt>
                <c:pt idx="40">
                  <c:v>32.882205513784413</c:v>
                </c:pt>
                <c:pt idx="41">
                  <c:v>29.136607142857144</c:v>
                </c:pt>
                <c:pt idx="42">
                  <c:v>32.933987511150754</c:v>
                </c:pt>
                <c:pt idx="43">
                  <c:v>36.915111940298509</c:v>
                </c:pt>
                <c:pt idx="44">
                  <c:v>32.26556420233463</c:v>
                </c:pt>
                <c:pt idx="45">
                  <c:v>35.521255060728762</c:v>
                </c:pt>
                <c:pt idx="46">
                  <c:v>37.950835791543746</c:v>
                </c:pt>
                <c:pt idx="47">
                  <c:v>41.269906928645312</c:v>
                </c:pt>
                <c:pt idx="48">
                  <c:v>45.238238238238296</c:v>
                </c:pt>
                <c:pt idx="49">
                  <c:v>46.338206627680272</c:v>
                </c:pt>
                <c:pt idx="50">
                  <c:v>48.483940042826546</c:v>
                </c:pt>
                <c:pt idx="51">
                  <c:v>53.753086419753018</c:v>
                </c:pt>
                <c:pt idx="52">
                  <c:v>56.119101123595506</c:v>
                </c:pt>
                <c:pt idx="53">
                  <c:v>55.946067415730241</c:v>
                </c:pt>
                <c:pt idx="54">
                  <c:v>58.626532887402462</c:v>
                </c:pt>
                <c:pt idx="55">
                  <c:v>58.444319460067433</c:v>
                </c:pt>
                <c:pt idx="56">
                  <c:v>64.984740590030512</c:v>
                </c:pt>
                <c:pt idx="57">
                  <c:v>66.400862068965523</c:v>
                </c:pt>
                <c:pt idx="58">
                  <c:v>66.140875133404279</c:v>
                </c:pt>
                <c:pt idx="59">
                  <c:v>67.693205944798322</c:v>
                </c:pt>
                <c:pt idx="60">
                  <c:v>72.840080971659859</c:v>
                </c:pt>
                <c:pt idx="61">
                  <c:v>67.521868787276347</c:v>
                </c:pt>
                <c:pt idx="62">
                  <c:v>68.216904276985744</c:v>
                </c:pt>
                <c:pt idx="63">
                  <c:v>69.429760665973077</c:v>
                </c:pt>
                <c:pt idx="64">
                  <c:v>69.123632385120288</c:v>
                </c:pt>
                <c:pt idx="65">
                  <c:v>75.395759717314448</c:v>
                </c:pt>
                <c:pt idx="66">
                  <c:v>75.048177083333329</c:v>
                </c:pt>
                <c:pt idx="67">
                  <c:v>74.690023752969111</c:v>
                </c:pt>
                <c:pt idx="68">
                  <c:v>79.098258706467618</c:v>
                </c:pt>
                <c:pt idx="69">
                  <c:v>76.352864583333329</c:v>
                </c:pt>
                <c:pt idx="70">
                  <c:v>72.616996507566796</c:v>
                </c:pt>
                <c:pt idx="71">
                  <c:v>86.581967213114751</c:v>
                </c:pt>
                <c:pt idx="72">
                  <c:v>86.611650485436897</c:v>
                </c:pt>
                <c:pt idx="73">
                  <c:v>82.235164835164838</c:v>
                </c:pt>
                <c:pt idx="74">
                  <c:v>89.695005313496083</c:v>
                </c:pt>
                <c:pt idx="75">
                  <c:v>93.328445747800558</c:v>
                </c:pt>
                <c:pt idx="76">
                  <c:v>96.291626564003948</c:v>
                </c:pt>
                <c:pt idx="77">
                  <c:v>93.346391752577318</c:v>
                </c:pt>
                <c:pt idx="78">
                  <c:v>97.447470817120589</c:v>
                </c:pt>
                <c:pt idx="79">
                  <c:v>95.277255639097845</c:v>
                </c:pt>
                <c:pt idx="80">
                  <c:v>95.164111812443494</c:v>
                </c:pt>
                <c:pt idx="81">
                  <c:v>94.91366906474839</c:v>
                </c:pt>
                <c:pt idx="82">
                  <c:v>74.826311263972485</c:v>
                </c:pt>
                <c:pt idx="83">
                  <c:v>94.961570593149546</c:v>
                </c:pt>
                <c:pt idx="84">
                  <c:v>93.691823899371158</c:v>
                </c:pt>
                <c:pt idx="85">
                  <c:v>86.880866425992792</c:v>
                </c:pt>
                <c:pt idx="86">
                  <c:v>93.155745489078811</c:v>
                </c:pt>
                <c:pt idx="87">
                  <c:v>98.783047426841549</c:v>
                </c:pt>
                <c:pt idx="88">
                  <c:v>89.591703056768552</c:v>
                </c:pt>
                <c:pt idx="89" formatCode="General">
                  <c:v>91.7</c:v>
                </c:pt>
                <c:pt idx="90" formatCode="General">
                  <c:v>98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B253-42BA-BBB5-6D1A6E4BB0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8164528"/>
        <c:axId val="248165088"/>
      </c:lineChart>
      <c:catAx>
        <c:axId val="248164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it-IT"/>
          </a:p>
        </c:txPr>
        <c:crossAx val="248165088"/>
        <c:crosses val="autoZero"/>
        <c:auto val="1"/>
        <c:lblAlgn val="ctr"/>
        <c:lblOffset val="100"/>
        <c:tickLblSkip val="3"/>
        <c:tickMarkSkip val="1"/>
        <c:noMultiLvlLbl val="0"/>
      </c:catAx>
      <c:valAx>
        <c:axId val="248165088"/>
        <c:scaling>
          <c:orientation val="minMax"/>
        </c:scaling>
        <c:delete val="0"/>
        <c:axPos val="l"/>
        <c:majorGridlines>
          <c:spPr>
            <a:ln w="3175">
              <a:solidFill>
                <a:srgbClr val="969696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it-IT"/>
          </a:p>
        </c:txPr>
        <c:crossAx val="248164528"/>
        <c:crosses val="autoZero"/>
        <c:crossBetween val="between"/>
        <c:majorUnit val="20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8.7328767123287743E-2"/>
          <c:y val="2.3255813953488382E-2"/>
          <c:w val="0.81678082191780821"/>
          <c:h val="4.6511627906976896E-2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400"/>
          </a:pPr>
          <a:endParaRPr lang="it-IT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02443-FBCD-464B-A641-477EEE59C588}" type="datetimeFigureOut">
              <a:rPr lang="it-IT" smtClean="0"/>
              <a:pPr/>
              <a:t>04/05/2020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405DF-48F5-439D-A6F6-8C44BB03A80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535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08143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5018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1AE43E-9D6B-4860-A9D9-B4BAAAD15F2B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53019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5018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1AE43E-9D6B-4860-A9D9-B4BAAAD15F2B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34314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5120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1FB82E-9DC8-44DC-87DB-89392E03E327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73863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altLang="it-IT" dirty="0">
                <a:solidFill>
                  <a:srgbClr val="FF0000"/>
                </a:solidFill>
              </a:rPr>
              <a:t>https://upload.wikimedia.org/wikipedia/commons/thumb/d/d2/Russian-Matroshka_no_bg.jpg/1200px-Russian-Matroshka_no_bg.jpg</a:t>
            </a:r>
          </a:p>
        </p:txBody>
      </p:sp>
      <p:sp>
        <p:nvSpPr>
          <p:cNvPr id="5222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363561-5FAB-4E35-BDA8-BC499907BA7E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1899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dirty="0"/>
          </a:p>
        </p:txBody>
      </p:sp>
      <p:sp>
        <p:nvSpPr>
          <p:cNvPr id="5325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3985B4-4BC3-4A67-8463-63BFE43D20D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15439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dirty="0">
              <a:solidFill>
                <a:srgbClr val="FF0000"/>
              </a:solidFill>
            </a:endParaRPr>
          </a:p>
        </p:txBody>
      </p:sp>
      <p:sp>
        <p:nvSpPr>
          <p:cNvPr id="5222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363561-5FAB-4E35-BDA8-BC499907BA7E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7743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405DF-48F5-439D-A6F6-8C44BB03A80D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18156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405DF-48F5-439D-A6F6-8C44BB03A80D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41326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405DF-48F5-439D-A6F6-8C44BB03A80D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07032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it-IT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varianza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è uguale a zero quando tutti i valori </a:t>
            </a:r>
            <a:r>
              <a:rPr lang="it-IT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della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variabile sono uguali e quindi non c'è variabilità nella distribuzione; in ogni caso è positiva e misura il grado di variabilità di una distribuzione. ... Tanto minore è la </a:t>
            </a:r>
            <a:r>
              <a:rPr lang="it-IT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varianza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tanto più i valori di X sono concentrati attorno al valor medio.</a:t>
            </a:r>
            <a:endParaRPr lang="it-IT" altLang="it-IT" dirty="0"/>
          </a:p>
        </p:txBody>
      </p:sp>
      <p:sp>
        <p:nvSpPr>
          <p:cNvPr id="5734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28E8B3-E71B-4E24-B5BD-8574E87FF99D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0180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96E4C6-C9F9-43FE-8624-0A23AA439759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it-IT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68215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734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28E8B3-E71B-4E24-B5BD-8574E87FF99D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15817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altLang="it-IT" dirty="0"/>
          </a:p>
        </p:txBody>
      </p:sp>
      <p:sp>
        <p:nvSpPr>
          <p:cNvPr id="5734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28E8B3-E71B-4E24-B5BD-8574E87FF99D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95628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dirty="0"/>
          </a:p>
        </p:txBody>
      </p:sp>
      <p:sp>
        <p:nvSpPr>
          <p:cNvPr id="5734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28E8B3-E71B-4E24-B5BD-8574E87FF99D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12877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405DF-48F5-439D-A6F6-8C44BB03A80D}" type="slidenum">
              <a:rPr lang="it-IT" smtClean="0"/>
              <a:pPr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99972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5837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0F822A-DCA0-4D51-A391-3A72CE0E1357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21707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405DF-48F5-439D-A6F6-8C44BB03A80D}" type="slidenum">
              <a:rPr lang="it-IT" smtClean="0"/>
              <a:pPr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38212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405DF-48F5-439D-A6F6-8C44BB03A80D}" type="slidenum">
              <a:rPr lang="it-IT" smtClean="0"/>
              <a:pPr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06677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dirty="0"/>
          </a:p>
        </p:txBody>
      </p:sp>
      <p:sp>
        <p:nvSpPr>
          <p:cNvPr id="4710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F8F368-FDA2-4250-B5FA-120778D12B15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95205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B5F58BC-5B2E-4FD8-8DE2-C1066E05FD2A}" type="slidenum">
              <a:rPr lang="en-GB" altLang="it-IT" smtClean="0">
                <a:latin typeface="Arial" panose="020B060402020202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37</a:t>
            </a:fld>
            <a:endParaRPr lang="en-GB" altLang="it-IT" smtClean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it-IT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191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dirty="0"/>
          </a:p>
        </p:txBody>
      </p:sp>
      <p:sp>
        <p:nvSpPr>
          <p:cNvPr id="4710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F8F368-FDA2-4250-B5FA-120778D12B15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7972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4710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F8F368-FDA2-4250-B5FA-120778D12B15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2001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dirty="0"/>
          </a:p>
        </p:txBody>
      </p:sp>
      <p:sp>
        <p:nvSpPr>
          <p:cNvPr id="4710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F8F368-FDA2-4250-B5FA-120778D12B15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9156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dirty="0"/>
          </a:p>
        </p:txBody>
      </p:sp>
      <p:sp>
        <p:nvSpPr>
          <p:cNvPr id="4710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F8F368-FDA2-4250-B5FA-120778D12B15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1599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5B8A0C-093E-487A-B9E6-9BB844721ED2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8166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4710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F8F368-FDA2-4250-B5FA-120778D12B15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5658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4915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F04FB5-9B6E-46B4-B3CC-8730F030EBD4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9154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pPr/>
              <a:t>04/05/2020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8729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pPr/>
              <a:t>04/05/2020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3530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pPr/>
              <a:t>04/05/2020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4814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STA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 txBox="1">
            <a:spLocks/>
          </p:cNvSpPr>
          <p:nvPr userDrawn="1"/>
        </p:nvSpPr>
        <p:spPr>
          <a:xfrm>
            <a:off x="150813" y="6356350"/>
            <a:ext cx="46513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CA6ED0F-0B77-4FB8-8880-5CBBF70C83D7}" type="slidenum">
              <a:rPr lang="it-IT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457200" y="536247"/>
            <a:ext cx="822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it-IT" dirty="0"/>
            </a:lvl1pPr>
          </a:lstStyle>
          <a:p>
            <a:pPr lvl="0"/>
            <a:r>
              <a:rPr lang="it-IT" dirty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115281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5180"/>
          </a:xfrm>
          <a:prstGeom prst="rect">
            <a:avLst/>
          </a:prstGeom>
        </p:spPr>
        <p:txBody>
          <a:bodyPr/>
          <a:lstStyle>
            <a:lvl1pPr algn="l">
              <a:defRPr>
                <a:effectLst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0"/>
          </p:nvPr>
        </p:nvSpPr>
        <p:spPr>
          <a:xfrm>
            <a:off x="900113" y="1628775"/>
            <a:ext cx="7559675" cy="4248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068379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5180"/>
          </a:xfrm>
          <a:prstGeom prst="rect">
            <a:avLst/>
          </a:prstGeom>
        </p:spPr>
        <p:txBody>
          <a:bodyPr/>
          <a:lstStyle>
            <a:lvl1pPr algn="l">
              <a:defRPr>
                <a:effectLst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0"/>
          </p:nvPr>
        </p:nvSpPr>
        <p:spPr>
          <a:xfrm>
            <a:off x="900113" y="1628775"/>
            <a:ext cx="7559675" cy="4248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068379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294C031-6BE5-4C5C-AA33-0192F5ABD01A}" type="datetimeFigureOut">
              <a:rPr lang="it-IT"/>
              <a:pPr>
                <a:defRPr/>
              </a:pPr>
              <a:t>04/05/2020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0470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5180"/>
          </a:xfrm>
          <a:prstGeom prst="rect">
            <a:avLst/>
          </a:prstGeom>
        </p:spPr>
        <p:txBody>
          <a:bodyPr/>
          <a:lstStyle>
            <a:lvl1pPr algn="l">
              <a:defRPr>
                <a:effectLst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0"/>
          </p:nvPr>
        </p:nvSpPr>
        <p:spPr>
          <a:xfrm>
            <a:off x="900113" y="1628775"/>
            <a:ext cx="7559675" cy="4248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068379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5180"/>
          </a:xfrm>
          <a:prstGeom prst="rect">
            <a:avLst/>
          </a:prstGeom>
        </p:spPr>
        <p:txBody>
          <a:bodyPr/>
          <a:lstStyle>
            <a:lvl1pPr algn="l">
              <a:defRPr>
                <a:effectLst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0"/>
          </p:nvPr>
        </p:nvSpPr>
        <p:spPr>
          <a:xfrm>
            <a:off x="900113" y="1628775"/>
            <a:ext cx="7559675" cy="4248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068379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pPr/>
              <a:t>04/05/2020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287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pPr/>
              <a:t>04/05/2020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0210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pPr/>
              <a:t>04/05/2020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279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pPr/>
              <a:t>04/05/2020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2874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pPr/>
              <a:t>04/05/2020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4136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pPr/>
              <a:t>04/05/2020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6449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pPr/>
              <a:t>04/05/2020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5275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pPr/>
              <a:t>04/05/2020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4873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 userDrawn="1"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rgbClr val="7F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-28" charset="0"/>
              <a:buNone/>
              <a:defRPr/>
            </a:pPr>
            <a:endParaRPr lang="en-US"/>
          </a:p>
        </p:txBody>
      </p:sp>
      <p:cxnSp>
        <p:nvCxnSpPr>
          <p:cNvPr id="9" name="Connettore 1 8"/>
          <p:cNvCxnSpPr/>
          <p:nvPr userDrawn="1"/>
        </p:nvCxnSpPr>
        <p:spPr>
          <a:xfrm>
            <a:off x="777875" y="6254519"/>
            <a:ext cx="7543800" cy="0"/>
          </a:xfrm>
          <a:prstGeom prst="line">
            <a:avLst/>
          </a:prstGeom>
          <a:ln>
            <a:solidFill>
              <a:srgbClr val="7F14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magine 10" descr="marchio 2.jpg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8379" y="6346121"/>
            <a:ext cx="806786" cy="33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75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png"/><Relationship Id="rId4" Type="http://schemas.openxmlformats.org/officeDocument/2006/relationships/image" Target="../media/image1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png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oleObject" Target="../embeddings/oleObject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5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7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4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/>
          </p:cNvSpPr>
          <p:nvPr/>
        </p:nvSpPr>
        <p:spPr bwMode="auto">
          <a:xfrm>
            <a:off x="0" y="2246313"/>
            <a:ext cx="9156700" cy="36195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defRPr b="1">
                <a:solidFill>
                  <a:schemeClr val="tx1"/>
                </a:solidFill>
                <a:latin typeface="Bookman Old Style" charset="0"/>
                <a:ea typeface="ＭＳ Ｐゴシック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Bookman Old Style" charset="0"/>
                <a:ea typeface="ＭＳ Ｐゴシック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Bookman Old Style" charset="0"/>
                <a:ea typeface="ＭＳ Ｐゴシック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Bookman Old Style" charset="0"/>
                <a:ea typeface="ＭＳ Ｐゴシック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Bookman Old Style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ookman Old Style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ookman Old Style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ookman Old Style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ookman Old Style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pitchFamily="34" charset="-128"/>
              </a:rPr>
              <a:t>Come </a:t>
            </a:r>
            <a:r>
              <a:rPr lang="en-US" altLang="it-IT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pitchFamily="34" charset="-128"/>
              </a:rPr>
              <a:t>raccogliere</a:t>
            </a:r>
            <a:r>
              <a:rPr lang="en-US" alt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pitchFamily="34" charset="-128"/>
              </a:rPr>
              <a:t>, </a:t>
            </a:r>
            <a:r>
              <a:rPr lang="en-US" altLang="it-IT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pitchFamily="34" charset="-128"/>
              </a:rPr>
              <a:t>leggere</a:t>
            </a:r>
            <a:r>
              <a:rPr lang="en-US" alt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pitchFamily="34" charset="-128"/>
              </a:rPr>
              <a:t> e </a:t>
            </a:r>
            <a:r>
              <a:rPr lang="en-US" altLang="it-IT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pitchFamily="34" charset="-128"/>
              </a:rPr>
              <a:t>rappresentare</a:t>
            </a:r>
            <a:r>
              <a:rPr lang="en-US" alt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pitchFamily="34" charset="-128"/>
              </a:rPr>
              <a:t> </a:t>
            </a:r>
            <a:r>
              <a:rPr lang="en-US" altLang="it-IT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pitchFamily="34" charset="-128"/>
              </a:rPr>
              <a:t>i</a:t>
            </a:r>
            <a:r>
              <a:rPr lang="en-US" alt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pitchFamily="34" charset="-128"/>
              </a:rPr>
              <a:t> </a:t>
            </a:r>
            <a:r>
              <a:rPr lang="en-US" altLang="it-IT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pitchFamily="34" charset="-128"/>
              </a:rPr>
              <a:t>dati</a:t>
            </a:r>
            <a:endParaRPr lang="en-US" altLang="it-IT" sz="2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S PGothic" pitchFamily="34" charset="-128"/>
            </a:endParaRPr>
          </a:p>
          <a:p>
            <a:pPr algn="ctr" eaLnBrk="1" hangingPunct="1">
              <a:defRPr/>
            </a:pPr>
            <a:endParaRPr lang="en-US" altLang="it-IT" sz="2400" b="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charset="0"/>
            </a:endParaRPr>
          </a:p>
          <a:p>
            <a:pPr algn="ctr" eaLnBrk="1" hangingPunct="1">
              <a:defRPr/>
            </a:pPr>
            <a:endParaRPr lang="en-US" altLang="it-IT" sz="2400" b="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charset="0"/>
            </a:endParaRPr>
          </a:p>
          <a:p>
            <a:pPr algn="ctr" eaLnBrk="1" hangingPunct="1">
              <a:spcBef>
                <a:spcPct val="0"/>
              </a:spcBef>
              <a:defRPr/>
            </a:pPr>
            <a:r>
              <a:rPr lang="en-US" altLang="it-IT" sz="3000" dirty="0" smtClean="0">
                <a:solidFill>
                  <a:srgbClr val="9E0000"/>
                </a:solidFill>
                <a:latin typeface="+mj-lt"/>
                <a:ea typeface="ＭＳ Ｐゴシック" charset="0"/>
                <a:cs typeface="Arial" charset="0"/>
              </a:rPr>
              <a:t>LA VARIABILITÀ</a:t>
            </a:r>
            <a:endParaRPr lang="en-US" altLang="it-IT" sz="3000" dirty="0">
              <a:solidFill>
                <a:srgbClr val="9E0000"/>
              </a:solidFill>
              <a:latin typeface="+mj-lt"/>
              <a:ea typeface="ＭＳ Ｐゴシック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800"/>
              </a:spcBef>
              <a:defRPr/>
            </a:pPr>
            <a:r>
              <a:rPr lang="en-US" altLang="it-IT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</a:rPr>
              <a:t>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07039" y="6372226"/>
            <a:ext cx="660656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MS PGothic" pitchFamily="34" charset="-128"/>
                <a:cs typeface="+mn-cs"/>
              </a:rPr>
              <a:t>Scuola secondaria di secondo grado </a:t>
            </a:r>
            <a:r>
              <a:rPr lang="it-IT" sz="1000" dirty="0" smtClean="0">
                <a:solidFill>
                  <a:srgbClr val="C00000"/>
                </a:solidFill>
                <a:latin typeface="+mn-lt"/>
                <a:ea typeface="MS PGothic" pitchFamily="34" charset="-128"/>
                <a:cs typeface="+mn-cs"/>
              </a:rPr>
              <a:t>|</a:t>
            </a:r>
            <a:r>
              <a:rPr lang="it-IT" sz="10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MS PGothic" pitchFamily="34" charset="-128"/>
                <a:cs typeface="+mn-cs"/>
              </a:rPr>
              <a:t> Come raccogliere … i dati – </a:t>
            </a:r>
            <a:r>
              <a:rPr lang="it-IT" sz="10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MS PGothic" pitchFamily="34" charset="-128"/>
              </a:rPr>
              <a:t>La variabilità </a:t>
            </a:r>
            <a:r>
              <a:rPr lang="it-IT" sz="1000" dirty="0" smtClean="0">
                <a:solidFill>
                  <a:srgbClr val="C00000"/>
                </a:solidFill>
                <a:latin typeface="+mn-lt"/>
                <a:ea typeface="MS PGothic" pitchFamily="34" charset="-128"/>
                <a:cs typeface="+mn-cs"/>
              </a:rPr>
              <a:t>| 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+mn-lt"/>
                <a:ea typeface="MS PGothic" pitchFamily="34" charset="-128"/>
                <a:cs typeface="+mn-cs"/>
              </a:rPr>
              <a:t>Pacchetto: </a:t>
            </a:r>
            <a:r>
              <a:rPr lang="it-IT" sz="1000" dirty="0" smtClean="0">
                <a:solidFill>
                  <a:schemeClr val="bg1">
                    <a:lumMod val="50000"/>
                  </a:schemeClr>
                </a:solidFill>
                <a:ea typeface="MS PGothic" pitchFamily="34" charset="-128"/>
              </a:rPr>
              <a:t>L3</a:t>
            </a:r>
            <a:r>
              <a:rPr lang="it-IT" sz="10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MS PGothic" pitchFamily="34" charset="-128"/>
                <a:cs typeface="+mn-cs"/>
              </a:rPr>
              <a:t>.3</a:t>
            </a:r>
            <a:endParaRPr lang="it-IT" sz="1000" dirty="0">
              <a:solidFill>
                <a:schemeClr val="bg1">
                  <a:lumMod val="50000"/>
                </a:schemeClr>
              </a:solidFill>
              <a:latin typeface="+mn-lt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8749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ttangolo 4"/>
          <p:cNvSpPr>
            <a:spLocks noChangeArrowheads="1"/>
          </p:cNvSpPr>
          <p:nvPr/>
        </p:nvSpPr>
        <p:spPr bwMode="auto">
          <a:xfrm>
            <a:off x="486817" y="1255238"/>
            <a:ext cx="783381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2000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Il range misura la variabilità come distanza tra il massimo e il </a:t>
            </a:r>
            <a:r>
              <a:rPr lang="it-IT" altLang="it-IT" sz="2000" dirty="0" smtClean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minimo </a:t>
            </a:r>
            <a:r>
              <a:rPr lang="it-IT" altLang="it-IT" sz="2000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osservato.</a:t>
            </a:r>
          </a:p>
          <a:p>
            <a:pPr eaLnBrk="1" hangingPunct="1"/>
            <a:r>
              <a:rPr lang="it-IT" altLang="it-IT" sz="2000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La variabilità aumenta all’aumentare della distanza tra questi due punti. </a:t>
            </a:r>
          </a:p>
        </p:txBody>
      </p:sp>
      <p:sp>
        <p:nvSpPr>
          <p:cNvPr id="36868" name="Connettore 1"/>
          <p:cNvSpPr>
            <a:spLocks noChangeArrowheads="1"/>
          </p:cNvSpPr>
          <p:nvPr/>
        </p:nvSpPr>
        <p:spPr bwMode="auto">
          <a:xfrm>
            <a:off x="2355850" y="4186238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endParaRPr lang="it-IT" altLang="it-IT" b="1">
              <a:ea typeface="ＭＳ Ｐゴシック" pitchFamily="34" charset="-128"/>
            </a:endParaRPr>
          </a:p>
        </p:txBody>
      </p:sp>
      <p:sp>
        <p:nvSpPr>
          <p:cNvPr id="36869" name="Connettore 7"/>
          <p:cNvSpPr>
            <a:spLocks noChangeArrowheads="1"/>
          </p:cNvSpPr>
          <p:nvPr/>
        </p:nvSpPr>
        <p:spPr bwMode="auto">
          <a:xfrm>
            <a:off x="2657475" y="3041650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endParaRPr lang="it-IT" altLang="it-IT" b="1">
              <a:ea typeface="ＭＳ Ｐゴシック" pitchFamily="34" charset="-128"/>
            </a:endParaRPr>
          </a:p>
        </p:txBody>
      </p:sp>
      <p:sp>
        <p:nvSpPr>
          <p:cNvPr id="36870" name="Connettore 8"/>
          <p:cNvSpPr>
            <a:spLocks noChangeArrowheads="1"/>
          </p:cNvSpPr>
          <p:nvPr/>
        </p:nvSpPr>
        <p:spPr bwMode="auto">
          <a:xfrm>
            <a:off x="4403725" y="3957638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endParaRPr lang="it-IT" altLang="it-IT" b="1">
              <a:ea typeface="ＭＳ Ｐゴシック" pitchFamily="34" charset="-128"/>
            </a:endParaRPr>
          </a:p>
        </p:txBody>
      </p:sp>
      <p:sp>
        <p:nvSpPr>
          <p:cNvPr id="36871" name="Connettore 9"/>
          <p:cNvSpPr>
            <a:spLocks noChangeArrowheads="1"/>
          </p:cNvSpPr>
          <p:nvPr/>
        </p:nvSpPr>
        <p:spPr bwMode="auto">
          <a:xfrm>
            <a:off x="3267075" y="4614863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endParaRPr lang="it-IT" altLang="it-IT" b="1">
              <a:ea typeface="ＭＳ Ｐゴシック" pitchFamily="34" charset="-128"/>
            </a:endParaRPr>
          </a:p>
        </p:txBody>
      </p:sp>
      <p:sp>
        <p:nvSpPr>
          <p:cNvPr id="36872" name="Connettore 10"/>
          <p:cNvSpPr>
            <a:spLocks noChangeArrowheads="1"/>
          </p:cNvSpPr>
          <p:nvPr/>
        </p:nvSpPr>
        <p:spPr bwMode="auto">
          <a:xfrm>
            <a:off x="3876675" y="3173413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endParaRPr lang="it-IT" altLang="it-IT" b="1">
              <a:ea typeface="ＭＳ Ｐゴシック" pitchFamily="34" charset="-128"/>
            </a:endParaRPr>
          </a:p>
        </p:txBody>
      </p:sp>
      <p:sp>
        <p:nvSpPr>
          <p:cNvPr id="36873" name="Connettore 11"/>
          <p:cNvSpPr>
            <a:spLocks noChangeArrowheads="1"/>
          </p:cNvSpPr>
          <p:nvPr/>
        </p:nvSpPr>
        <p:spPr bwMode="auto">
          <a:xfrm>
            <a:off x="4632325" y="4692650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endParaRPr lang="it-IT" altLang="it-IT" b="1">
              <a:ea typeface="ＭＳ Ｐゴシック" pitchFamily="34" charset="-128"/>
            </a:endParaRPr>
          </a:p>
        </p:txBody>
      </p:sp>
      <p:sp>
        <p:nvSpPr>
          <p:cNvPr id="36874" name="Connettore 12"/>
          <p:cNvSpPr>
            <a:spLocks noChangeArrowheads="1"/>
          </p:cNvSpPr>
          <p:nvPr/>
        </p:nvSpPr>
        <p:spPr bwMode="auto">
          <a:xfrm>
            <a:off x="928688" y="3965575"/>
            <a:ext cx="457200" cy="457200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endParaRPr lang="it-IT" altLang="it-IT" b="1" dirty="0">
              <a:ea typeface="ＭＳ Ｐゴシック" pitchFamily="34" charset="-128"/>
            </a:endParaRPr>
          </a:p>
        </p:txBody>
      </p:sp>
      <p:sp>
        <p:nvSpPr>
          <p:cNvPr id="36875" name="Connettore 13"/>
          <p:cNvSpPr>
            <a:spLocks noChangeArrowheads="1"/>
          </p:cNvSpPr>
          <p:nvPr/>
        </p:nvSpPr>
        <p:spPr bwMode="auto">
          <a:xfrm>
            <a:off x="5713413" y="3924300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endParaRPr lang="it-IT" altLang="it-IT" b="1">
              <a:ea typeface="ＭＳ Ｐゴシック" pitchFamily="34" charset="-128"/>
            </a:endParaRPr>
          </a:p>
        </p:txBody>
      </p:sp>
      <p:sp>
        <p:nvSpPr>
          <p:cNvPr id="36876" name="Connettore 14"/>
          <p:cNvSpPr>
            <a:spLocks noChangeArrowheads="1"/>
          </p:cNvSpPr>
          <p:nvPr/>
        </p:nvSpPr>
        <p:spPr bwMode="auto">
          <a:xfrm>
            <a:off x="6527800" y="2887663"/>
            <a:ext cx="457200" cy="457200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endParaRPr lang="it-IT" altLang="it-IT" b="1" dirty="0">
              <a:ea typeface="ＭＳ Ｐゴシック" pitchFamily="34" charset="-128"/>
            </a:endParaRPr>
          </a:p>
        </p:txBody>
      </p:sp>
      <p:sp>
        <p:nvSpPr>
          <p:cNvPr id="36877" name="Rettangolo 17"/>
          <p:cNvSpPr>
            <a:spLocks noChangeArrowheads="1"/>
          </p:cNvSpPr>
          <p:nvPr/>
        </p:nvSpPr>
        <p:spPr bwMode="auto">
          <a:xfrm>
            <a:off x="696036" y="5285758"/>
            <a:ext cx="783381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È lo strumento più </a:t>
            </a:r>
            <a:r>
              <a:rPr lang="it-IT" altLang="it-IT" b="1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semplice perché considera la posizione solamente di due unità </a:t>
            </a:r>
            <a:r>
              <a:rPr lang="it-IT" altLang="it-IT" b="1" dirty="0" smtClean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statistiche.</a:t>
            </a:r>
            <a:r>
              <a:rPr lang="it-IT" altLang="it-IT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/>
            </a:r>
            <a:br>
              <a:rPr lang="it-IT" altLang="it-IT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</a:br>
            <a:endParaRPr lang="it-IT" altLang="it-IT" dirty="0">
              <a:solidFill>
                <a:srgbClr val="595959"/>
              </a:solidFill>
              <a:latin typeface="Verdana" pitchFamily="34" charset="0"/>
              <a:ea typeface="ＭＳ Ｐゴシック" pitchFamily="34" charset="-128"/>
              <a:cs typeface="Times New Roman" pitchFamily="18" charset="0"/>
            </a:endParaRPr>
          </a:p>
        </p:txBody>
      </p:sp>
      <p:cxnSp>
        <p:nvCxnSpPr>
          <p:cNvPr id="36879" name="Connettore 2 6"/>
          <p:cNvCxnSpPr>
            <a:cxnSpLocks noChangeShapeType="1"/>
            <a:stCxn id="36874" idx="6"/>
            <a:endCxn id="36876" idx="2"/>
          </p:cNvCxnSpPr>
          <p:nvPr/>
        </p:nvCxnSpPr>
        <p:spPr bwMode="auto">
          <a:xfrm flipV="1">
            <a:off x="1385888" y="3116263"/>
            <a:ext cx="5141912" cy="1077912"/>
          </a:xfrm>
          <a:prstGeom prst="straightConnector1">
            <a:avLst/>
          </a:prstGeom>
          <a:noFill/>
          <a:ln w="25400" algn="ctr">
            <a:solidFill>
              <a:srgbClr val="7F142A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68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662" y="3692525"/>
            <a:ext cx="1414463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xmlns="" id="{BF766E63-0CC3-41FF-AC7E-BF95E62B0535}"/>
              </a:ext>
            </a:extLst>
          </p:cNvPr>
          <p:cNvSpPr/>
          <p:nvPr/>
        </p:nvSpPr>
        <p:spPr>
          <a:xfrm>
            <a:off x="685800" y="690631"/>
            <a:ext cx="78986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Range </a:t>
            </a:r>
            <a:r>
              <a:rPr lang="it-IT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campo di variazione</a:t>
            </a:r>
            <a:endParaRPr lang="it-IT" sz="40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6396D5BA-5F5A-49F8-B5E7-B3AA91187BBF}"/>
              </a:ext>
            </a:extLst>
          </p:cNvPr>
          <p:cNvSpPr txBox="1"/>
          <p:nvPr/>
        </p:nvSpPr>
        <p:spPr>
          <a:xfrm>
            <a:off x="402978" y="4430197"/>
            <a:ext cx="1840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Valore </a:t>
            </a:r>
            <a:r>
              <a:rPr lang="it-IT" dirty="0" smtClean="0"/>
              <a:t>minimo</a:t>
            </a:r>
            <a:endParaRPr lang="it-IT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xmlns="" id="{1FCAD70A-A493-4A9E-BAB6-2B676699C478}"/>
              </a:ext>
            </a:extLst>
          </p:cNvPr>
          <p:cNvSpPr txBox="1"/>
          <p:nvPr/>
        </p:nvSpPr>
        <p:spPr>
          <a:xfrm>
            <a:off x="6064979" y="3315990"/>
            <a:ext cx="1840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Valore massimo</a:t>
            </a:r>
          </a:p>
        </p:txBody>
      </p:sp>
    </p:spTree>
    <p:extLst>
      <p:ext uri="{BB962C8B-B14F-4D97-AF65-F5344CB8AC3E}">
        <p14:creationId xmlns:p14="http://schemas.microsoft.com/office/powerpoint/2010/main" val="293741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ttangolo 4"/>
          <p:cNvSpPr>
            <a:spLocks noChangeArrowheads="1"/>
          </p:cNvSpPr>
          <p:nvPr/>
        </p:nvSpPr>
        <p:spPr bwMode="auto">
          <a:xfrm>
            <a:off x="655092" y="1383128"/>
            <a:ext cx="805642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2000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Il range è una misura utile, ma non è molto sensibile </a:t>
            </a:r>
            <a:r>
              <a:rPr lang="it-IT" altLang="it-IT" sz="2000" dirty="0" smtClean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perché </a:t>
            </a:r>
            <a:r>
              <a:rPr lang="it-IT" altLang="it-IT" sz="2000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tiene conto solo dei valori estremi.</a:t>
            </a:r>
          </a:p>
          <a:p>
            <a:pPr eaLnBrk="1" hangingPunct="1"/>
            <a:r>
              <a:rPr lang="it-IT" altLang="it-IT" sz="2000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Una distribuzione del tutto simile a quella già vista, ma con estremi più distanti risulterebbe erroneamente più </a:t>
            </a:r>
            <a:r>
              <a:rPr lang="it-IT" altLang="it-IT" sz="2000" dirty="0" smtClean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variabile.</a:t>
            </a:r>
            <a:endParaRPr lang="it-IT" altLang="it-IT" sz="2000" dirty="0">
              <a:solidFill>
                <a:srgbClr val="595959"/>
              </a:solidFill>
              <a:latin typeface="Verdana" pitchFamily="34" charset="0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368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662" y="3692525"/>
            <a:ext cx="1414463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xmlns="" id="{BF766E63-0CC3-41FF-AC7E-BF95E62B0535}"/>
              </a:ext>
            </a:extLst>
          </p:cNvPr>
          <p:cNvSpPr/>
          <p:nvPr/>
        </p:nvSpPr>
        <p:spPr>
          <a:xfrm>
            <a:off x="685800" y="690631"/>
            <a:ext cx="78986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Range </a:t>
            </a:r>
            <a:r>
              <a:rPr lang="it-IT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campo di variazione</a:t>
            </a:r>
            <a:endParaRPr lang="it-IT" sz="40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6396D5BA-5F5A-49F8-B5E7-B3AA91187BBF}"/>
              </a:ext>
            </a:extLst>
          </p:cNvPr>
          <p:cNvSpPr txBox="1"/>
          <p:nvPr/>
        </p:nvSpPr>
        <p:spPr>
          <a:xfrm>
            <a:off x="61665" y="4736584"/>
            <a:ext cx="1840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Valore </a:t>
            </a:r>
            <a:r>
              <a:rPr lang="it-IT" dirty="0" smtClean="0"/>
              <a:t>minimo</a:t>
            </a:r>
            <a:endParaRPr lang="it-IT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xmlns="" id="{1FCAD70A-A493-4A9E-BAB6-2B676699C478}"/>
              </a:ext>
            </a:extLst>
          </p:cNvPr>
          <p:cNvSpPr txBox="1"/>
          <p:nvPr/>
        </p:nvSpPr>
        <p:spPr>
          <a:xfrm>
            <a:off x="7339125" y="3185474"/>
            <a:ext cx="1840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Valore massimo</a:t>
            </a:r>
          </a:p>
        </p:txBody>
      </p:sp>
      <p:sp>
        <p:nvSpPr>
          <p:cNvPr id="30" name="Connettore 1">
            <a:extLst>
              <a:ext uri="{FF2B5EF4-FFF2-40B4-BE49-F238E27FC236}">
                <a16:creationId xmlns:a16="http://schemas.microsoft.com/office/drawing/2014/main" xmlns="" id="{D1CB11F5-923A-4701-BAEB-63EC7DC81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5850" y="4186238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endParaRPr lang="it-IT" altLang="it-IT" b="1">
              <a:ea typeface="ＭＳ Ｐゴシック" pitchFamily="34" charset="-128"/>
            </a:endParaRPr>
          </a:p>
        </p:txBody>
      </p:sp>
      <p:sp>
        <p:nvSpPr>
          <p:cNvPr id="31" name="Connettore 7">
            <a:extLst>
              <a:ext uri="{FF2B5EF4-FFF2-40B4-BE49-F238E27FC236}">
                <a16:creationId xmlns:a16="http://schemas.microsoft.com/office/drawing/2014/main" xmlns="" id="{0D24F3BF-6F4A-4199-9BE1-AC7411CB5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7475" y="3041650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endParaRPr lang="it-IT" altLang="it-IT" b="1">
              <a:ea typeface="ＭＳ Ｐゴシック" pitchFamily="34" charset="-128"/>
            </a:endParaRPr>
          </a:p>
        </p:txBody>
      </p:sp>
      <p:sp>
        <p:nvSpPr>
          <p:cNvPr id="32" name="Connettore 8">
            <a:extLst>
              <a:ext uri="{FF2B5EF4-FFF2-40B4-BE49-F238E27FC236}">
                <a16:creationId xmlns:a16="http://schemas.microsoft.com/office/drawing/2014/main" xmlns="" id="{1378910A-0D66-4C48-A78B-A8C82A973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3725" y="3957638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endParaRPr lang="it-IT" altLang="it-IT" b="1">
              <a:ea typeface="ＭＳ Ｐゴシック" pitchFamily="34" charset="-128"/>
            </a:endParaRPr>
          </a:p>
        </p:txBody>
      </p:sp>
      <p:sp>
        <p:nvSpPr>
          <p:cNvPr id="33" name="Connettore 9">
            <a:extLst>
              <a:ext uri="{FF2B5EF4-FFF2-40B4-BE49-F238E27FC236}">
                <a16:creationId xmlns:a16="http://schemas.microsoft.com/office/drawing/2014/main" xmlns="" id="{4FC5526D-DBEE-4D00-9F70-91B8C9799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7075" y="4614863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endParaRPr lang="it-IT" altLang="it-IT" b="1">
              <a:ea typeface="ＭＳ Ｐゴシック" pitchFamily="34" charset="-128"/>
            </a:endParaRPr>
          </a:p>
        </p:txBody>
      </p:sp>
      <p:sp>
        <p:nvSpPr>
          <p:cNvPr id="34" name="Connettore 10">
            <a:extLst>
              <a:ext uri="{FF2B5EF4-FFF2-40B4-BE49-F238E27FC236}">
                <a16:creationId xmlns:a16="http://schemas.microsoft.com/office/drawing/2014/main" xmlns="" id="{8AE0F996-B7AA-4379-B426-1727BB0ED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6675" y="3173413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endParaRPr lang="it-IT" altLang="it-IT" b="1">
              <a:ea typeface="ＭＳ Ｐゴシック" pitchFamily="34" charset="-128"/>
            </a:endParaRPr>
          </a:p>
        </p:txBody>
      </p:sp>
      <p:sp>
        <p:nvSpPr>
          <p:cNvPr id="35" name="Connettore 11">
            <a:extLst>
              <a:ext uri="{FF2B5EF4-FFF2-40B4-BE49-F238E27FC236}">
                <a16:creationId xmlns:a16="http://schemas.microsoft.com/office/drawing/2014/main" xmlns="" id="{4FB8D25D-5606-4525-84B4-B735ACBE7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2325" y="4692650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endParaRPr lang="it-IT" altLang="it-IT" b="1">
              <a:ea typeface="ＭＳ Ｐゴシック" pitchFamily="34" charset="-128"/>
            </a:endParaRPr>
          </a:p>
        </p:txBody>
      </p:sp>
      <p:sp>
        <p:nvSpPr>
          <p:cNvPr id="36" name="Connettore 12">
            <a:extLst>
              <a:ext uri="{FF2B5EF4-FFF2-40B4-BE49-F238E27FC236}">
                <a16:creationId xmlns:a16="http://schemas.microsoft.com/office/drawing/2014/main" xmlns="" id="{5A01CB7B-96D9-440C-A9FA-07204B92B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69" y="4194175"/>
            <a:ext cx="457200" cy="457200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endParaRPr lang="it-IT" altLang="it-IT" b="1" dirty="0">
              <a:ea typeface="ＭＳ Ｐゴシック" pitchFamily="34" charset="-128"/>
            </a:endParaRPr>
          </a:p>
        </p:txBody>
      </p:sp>
      <p:sp>
        <p:nvSpPr>
          <p:cNvPr id="37" name="Connettore 13">
            <a:extLst>
              <a:ext uri="{FF2B5EF4-FFF2-40B4-BE49-F238E27FC236}">
                <a16:creationId xmlns:a16="http://schemas.microsoft.com/office/drawing/2014/main" xmlns="" id="{05031066-24E1-452F-AA85-0C51FFADC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3413" y="3924300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endParaRPr lang="it-IT" altLang="it-IT" b="1">
              <a:ea typeface="ＭＳ Ｐゴシック" pitchFamily="34" charset="-128"/>
            </a:endParaRPr>
          </a:p>
        </p:txBody>
      </p:sp>
      <p:sp>
        <p:nvSpPr>
          <p:cNvPr id="38" name="Connettore 14">
            <a:extLst>
              <a:ext uri="{FF2B5EF4-FFF2-40B4-BE49-F238E27FC236}">
                <a16:creationId xmlns:a16="http://schemas.microsoft.com/office/drawing/2014/main" xmlns="" id="{45F20F8E-EABF-40C5-919F-B3136D75A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5969" y="2716213"/>
            <a:ext cx="457200" cy="457200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endParaRPr lang="it-IT" altLang="it-IT" b="1" dirty="0">
              <a:ea typeface="ＭＳ Ｐゴシック" pitchFamily="34" charset="-128"/>
            </a:endParaRPr>
          </a:p>
        </p:txBody>
      </p:sp>
      <p:cxnSp>
        <p:nvCxnSpPr>
          <p:cNvPr id="39" name="Connettore 2 6">
            <a:extLst>
              <a:ext uri="{FF2B5EF4-FFF2-40B4-BE49-F238E27FC236}">
                <a16:creationId xmlns:a16="http://schemas.microsoft.com/office/drawing/2014/main" xmlns="" id="{698601CA-59B7-4CC7-B206-CD6A2AD9B894}"/>
              </a:ext>
            </a:extLst>
          </p:cNvPr>
          <p:cNvCxnSpPr>
            <a:cxnSpLocks noChangeShapeType="1"/>
            <a:stCxn id="36" idx="6"/>
            <a:endCxn id="38" idx="2"/>
          </p:cNvCxnSpPr>
          <p:nvPr/>
        </p:nvCxnSpPr>
        <p:spPr bwMode="auto">
          <a:xfrm flipV="1">
            <a:off x="649169" y="2944813"/>
            <a:ext cx="7056800" cy="1477962"/>
          </a:xfrm>
          <a:prstGeom prst="straightConnector1">
            <a:avLst/>
          </a:prstGeom>
          <a:noFill/>
          <a:ln w="25400" algn="ctr">
            <a:solidFill>
              <a:srgbClr val="7F142A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92589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ttangolo 4"/>
          <p:cNvSpPr>
            <a:spLocks noChangeArrowheads="1"/>
          </p:cNvSpPr>
          <p:nvPr/>
        </p:nvSpPr>
        <p:spPr bwMode="auto">
          <a:xfrm>
            <a:off x="457200" y="1652588"/>
            <a:ext cx="71421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2400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Proviamo a calcolare subito il </a:t>
            </a:r>
            <a:r>
              <a:rPr lang="it-IT" altLang="it-IT" sz="2400" b="1" dirty="0">
                <a:solidFill>
                  <a:srgbClr val="C00000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range</a:t>
            </a:r>
          </a:p>
          <a:p>
            <a:pPr eaLnBrk="1" hangingPunct="1"/>
            <a:r>
              <a:rPr lang="it-IT" altLang="it-IT" sz="2400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dei voti degli studenti</a:t>
            </a: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176401"/>
              </p:ext>
            </p:extLst>
          </p:nvPr>
        </p:nvGraphicFramePr>
        <p:xfrm>
          <a:off x="457200" y="3367088"/>
          <a:ext cx="7834107" cy="19896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00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67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40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6212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27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2848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97417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32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</a:rPr>
                        <a:t>Nome</a:t>
                      </a:r>
                    </a:p>
                  </a:txBody>
                  <a:tcPr marL="9525" marR="9525" marT="9529" marB="0" anchor="ctr"/>
                </a:tc>
                <a:tc gridSpan="4">
                  <a:txBody>
                    <a:bodyPr/>
                    <a:lstStyle/>
                    <a:p>
                      <a:pPr algn="r" rtl="0" fontAlgn="b"/>
                      <a:r>
                        <a:rPr lang="it-IT" sz="3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</a:rPr>
                        <a:t>Voti</a:t>
                      </a:r>
                      <a:endParaRPr lang="it-IT" sz="3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9" marB="0" anchor="ctr"/>
                </a:tc>
                <a:tc hMerge="1">
                  <a:txBody>
                    <a:bodyPr/>
                    <a:lstStyle/>
                    <a:p>
                      <a:pPr algn="r" rtl="0" fontAlgn="b"/>
                      <a:endParaRPr lang="it-IT" sz="3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9" marB="0" anchor="ctr"/>
                </a:tc>
                <a:tc hMerge="1">
                  <a:txBody>
                    <a:bodyPr/>
                    <a:lstStyle/>
                    <a:p>
                      <a:pPr algn="r" rtl="0" fontAlgn="b"/>
                      <a:endParaRPr lang="it-IT" sz="3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9" marB="0" anchor="ctr"/>
                </a:tc>
                <a:tc hMerge="1">
                  <a:txBody>
                    <a:bodyPr/>
                    <a:lstStyle/>
                    <a:p>
                      <a:pPr algn="r" rtl="0" fontAlgn="b"/>
                      <a:endParaRPr lang="it-IT" sz="3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32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</a:rPr>
                        <a:t>Range</a:t>
                      </a:r>
                    </a:p>
                  </a:txBody>
                  <a:tcPr marL="9525" marR="9525" marT="9529" marB="0" anchor="ctr"/>
                </a:tc>
                <a:extLst>
                  <a:ext uri="{0D108BD9-81ED-4DB2-BD59-A6C34878D82A}">
                    <a16:rowId xmlns:a16="http://schemas.microsoft.com/office/drawing/2014/main" xmlns="" val="4171259940"/>
                  </a:ext>
                </a:extLst>
              </a:tr>
              <a:tr h="497417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32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</a:rPr>
                        <a:t>Giulia</a:t>
                      </a: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32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  <a:endParaRPr lang="it-IT" sz="3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32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</a:rPr>
                        <a:t>5</a:t>
                      </a:r>
                      <a:endParaRPr lang="it-IT" sz="3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32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  <a:endParaRPr lang="it-IT" sz="3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32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</a:rPr>
                        <a:t>7</a:t>
                      </a:r>
                      <a:endParaRPr lang="it-IT" sz="3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32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</a:rPr>
                        <a:t>7-5=2</a:t>
                      </a:r>
                    </a:p>
                  </a:txBody>
                  <a:tcPr marL="9525" marR="9525" marT="9529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7417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32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</a:rPr>
                        <a:t>Federica</a:t>
                      </a: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32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  <a:endParaRPr lang="it-IT" sz="3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32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  <a:endParaRPr lang="it-IT" sz="3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32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  <a:endParaRPr lang="it-IT" sz="3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32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  <a:endParaRPr lang="it-IT" sz="3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32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</a:rPr>
                        <a:t>6-6=0</a:t>
                      </a:r>
                    </a:p>
                  </a:txBody>
                  <a:tcPr marL="9525" marR="9525" marT="9529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7417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32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</a:rPr>
                        <a:t>Luigi</a:t>
                      </a:r>
                      <a:endParaRPr lang="it-IT" sz="3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32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  <a:endParaRPr lang="it-IT" sz="3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32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  <a:endParaRPr lang="it-IT" sz="3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32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</a:rPr>
                        <a:t>8</a:t>
                      </a:r>
                      <a:endParaRPr lang="it-IT" sz="3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32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</a:rPr>
                        <a:t>8</a:t>
                      </a:r>
                      <a:endParaRPr lang="it-IT" sz="3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32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</a:rPr>
                        <a:t>8-4=4</a:t>
                      </a:r>
                    </a:p>
                  </a:txBody>
                  <a:tcPr marL="9525" marR="9525" marT="9529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379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056" y="432596"/>
            <a:ext cx="1595438" cy="15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23" name="Rettangolo 6"/>
          <p:cNvSpPr>
            <a:spLocks noChangeArrowheads="1"/>
          </p:cNvSpPr>
          <p:nvPr/>
        </p:nvSpPr>
        <p:spPr bwMode="auto">
          <a:xfrm>
            <a:off x="1399883" y="5641358"/>
            <a:ext cx="7332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Luigi è il più variabile     mentre Federica non varia!</a:t>
            </a:r>
          </a:p>
        </p:txBody>
      </p:sp>
      <p:sp>
        <p:nvSpPr>
          <p:cNvPr id="9" name="Freccia a destra 8"/>
          <p:cNvSpPr/>
          <p:nvPr/>
        </p:nvSpPr>
        <p:spPr>
          <a:xfrm rot="10800000">
            <a:off x="8408988" y="3703638"/>
            <a:ext cx="735012" cy="733425"/>
          </a:xfrm>
          <a:prstGeom prst="rightArrow">
            <a:avLst/>
          </a:prstGeom>
          <a:solidFill>
            <a:srgbClr val="C00000"/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endParaRPr lang="it-IT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Freccia a destra 9"/>
          <p:cNvSpPr>
            <a:spLocks noChangeArrowheads="1"/>
          </p:cNvSpPr>
          <p:nvPr/>
        </p:nvSpPr>
        <p:spPr bwMode="auto">
          <a:xfrm rot="10800000">
            <a:off x="8408988" y="4230688"/>
            <a:ext cx="735012" cy="733425"/>
          </a:xfrm>
          <a:prstGeom prst="rightArrow">
            <a:avLst>
              <a:gd name="adj1" fmla="val 50000"/>
              <a:gd name="adj2" fmla="val 50015"/>
            </a:avLst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it-IT" altLang="it-IT">
              <a:solidFill>
                <a:srgbClr val="00B050"/>
              </a:solidFill>
              <a:latin typeface="Verdana" pitchFamily="34" charset="0"/>
            </a:endParaRPr>
          </a:p>
        </p:txBody>
      </p:sp>
      <p:sp>
        <p:nvSpPr>
          <p:cNvPr id="12" name="Ovale 11"/>
          <p:cNvSpPr/>
          <p:nvPr/>
        </p:nvSpPr>
        <p:spPr>
          <a:xfrm>
            <a:off x="4188127" y="5610225"/>
            <a:ext cx="3672871" cy="519113"/>
          </a:xfrm>
          <a:prstGeom prst="ellipse">
            <a:avLst/>
          </a:prstGeom>
          <a:ln w="31750">
            <a:solidFill>
              <a:srgbClr val="C00000"/>
            </a:solidFill>
            <a:prstDash val="sysDash"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endParaRPr lang="it-IT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Ovale 12"/>
          <p:cNvSpPr>
            <a:spLocks noChangeArrowheads="1"/>
          </p:cNvSpPr>
          <p:nvPr/>
        </p:nvSpPr>
        <p:spPr bwMode="auto">
          <a:xfrm>
            <a:off x="1283002" y="5610225"/>
            <a:ext cx="3057525" cy="519113"/>
          </a:xfrm>
          <a:prstGeom prst="ellipse">
            <a:avLst/>
          </a:prstGeom>
          <a:noFill/>
          <a:ln w="31750">
            <a:solidFill>
              <a:srgbClr val="00B05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it-IT" altLang="it-IT">
              <a:solidFill>
                <a:srgbClr val="00B050"/>
              </a:solidFill>
              <a:latin typeface="Verdana" pitchFamily="34" charset="0"/>
            </a:endParaRPr>
          </a:p>
        </p:txBody>
      </p:sp>
      <p:sp>
        <p:nvSpPr>
          <p:cNvPr id="14" name="Titolo 36">
            <a:extLst>
              <a:ext uri="{FF2B5EF4-FFF2-40B4-BE49-F238E27FC236}">
                <a16:creationId xmlns:a16="http://schemas.microsoft.com/office/drawing/2014/main" xmlns="" id="{896C548A-9226-4251-B0A0-13A8E9963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27" y="358774"/>
            <a:ext cx="9060872" cy="703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Facciamo i calcoli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332786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ttangolo 4"/>
          <p:cNvSpPr>
            <a:spLocks noChangeArrowheads="1"/>
          </p:cNvSpPr>
          <p:nvPr/>
        </p:nvSpPr>
        <p:spPr bwMode="auto">
          <a:xfrm>
            <a:off x="582124" y="1074565"/>
            <a:ext cx="7724636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it-IT" altLang="it-IT" sz="600" dirty="0">
              <a:solidFill>
                <a:srgbClr val="595959"/>
              </a:solidFill>
              <a:latin typeface="Verdana" pitchFamily="34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/>
            <a:r>
              <a:rPr lang="it-IT" altLang="it-IT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Molte cose! </a:t>
            </a:r>
          </a:p>
          <a:p>
            <a:pPr eaLnBrk="1" hangingPunct="1"/>
            <a:endParaRPr lang="it-IT" altLang="it-IT" dirty="0">
              <a:solidFill>
                <a:srgbClr val="595959"/>
              </a:solidFill>
              <a:latin typeface="Verdana" pitchFamily="34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/>
            <a:r>
              <a:rPr lang="it-IT" altLang="it-IT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Esistono altri Indici di variabilità, le cui formule sono legate l’una all’altra. Per ricordare la formula dell’indice più complesso basterà ripercorrere a ritroso il ragionamento alla base di quelli precedenti, più ‘rozzi’. </a:t>
            </a:r>
          </a:p>
          <a:p>
            <a:pPr eaLnBrk="1" hangingPunct="1"/>
            <a:endParaRPr lang="it-IT" altLang="it-IT" dirty="0">
              <a:solidFill>
                <a:srgbClr val="595959"/>
              </a:solidFill>
              <a:latin typeface="Verdana" pitchFamily="34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39" name="Rettangolo 38">
            <a:extLst>
              <a:ext uri="{FF2B5EF4-FFF2-40B4-BE49-F238E27FC236}">
                <a16:creationId xmlns:a16="http://schemas.microsoft.com/office/drawing/2014/main" xmlns="" id="{AAAB3FBB-A385-4701-AB7C-81AFEE9A683A}"/>
              </a:ext>
            </a:extLst>
          </p:cNvPr>
          <p:cNvSpPr/>
          <p:nvPr/>
        </p:nvSpPr>
        <p:spPr>
          <a:xfrm>
            <a:off x="708513" y="453371"/>
            <a:ext cx="87432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Cosa si può fare oltre al Range?</a:t>
            </a:r>
            <a:endParaRPr lang="it-IT" sz="40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62680AEF-DE6D-42C6-8CD2-96438CB6D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000" y="2887355"/>
            <a:ext cx="3302000" cy="2641600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40295243-0336-42DF-80A6-58E601F215B9}"/>
              </a:ext>
            </a:extLst>
          </p:cNvPr>
          <p:cNvSpPr/>
          <p:nvPr/>
        </p:nvSpPr>
        <p:spPr>
          <a:xfrm>
            <a:off x="604982" y="5352565"/>
            <a:ext cx="79340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L’inizio di questa catena, la matrioska più piccola di </a:t>
            </a:r>
            <a:r>
              <a:rPr lang="it-IT" altLang="it-IT" dirty="0" smtClean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tutte, </a:t>
            </a:r>
            <a:r>
              <a:rPr lang="it-IT" altLang="it-IT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è la Media della distribuzione, infatti…</a:t>
            </a:r>
          </a:p>
        </p:txBody>
      </p:sp>
    </p:spTree>
    <p:extLst>
      <p:ext uri="{BB962C8B-B14F-4D97-AF65-F5344CB8AC3E}">
        <p14:creationId xmlns:p14="http://schemas.microsoft.com/office/powerpoint/2010/main" val="427142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24" descr="C:\Users\Susi\Pictures\Raccolta multimediale Microsoft\j0429827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143" y="1094581"/>
            <a:ext cx="820737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ttangolo 24">
            <a:extLst>
              <a:ext uri="{FF2B5EF4-FFF2-40B4-BE49-F238E27FC236}">
                <a16:creationId xmlns:a16="http://schemas.microsoft.com/office/drawing/2014/main" xmlns="" id="{C0C2E3AC-B789-49B4-97AA-CCEA3601975F}"/>
              </a:ext>
            </a:extLst>
          </p:cNvPr>
          <p:cNvSpPr/>
          <p:nvPr/>
        </p:nvSpPr>
        <p:spPr>
          <a:xfrm>
            <a:off x="701964" y="453371"/>
            <a:ext cx="87497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Cosa si può fare oltre al Range?</a:t>
            </a:r>
            <a:endParaRPr lang="it-IT" sz="4000" dirty="0"/>
          </a:p>
        </p:txBody>
      </p:sp>
      <p:sp>
        <p:nvSpPr>
          <p:cNvPr id="26" name="Connettore 1">
            <a:extLst>
              <a:ext uri="{FF2B5EF4-FFF2-40B4-BE49-F238E27FC236}">
                <a16:creationId xmlns:a16="http://schemas.microsoft.com/office/drawing/2014/main" xmlns="" id="{1AB907CE-4526-4CD5-A69F-18EE18DF7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7013" y="3902473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endParaRPr lang="it-IT" altLang="it-IT" b="1">
              <a:ea typeface="ＭＳ Ｐゴシック" pitchFamily="34" charset="-128"/>
            </a:endParaRPr>
          </a:p>
        </p:txBody>
      </p:sp>
      <p:sp>
        <p:nvSpPr>
          <p:cNvPr id="27" name="Connettore 7">
            <a:extLst>
              <a:ext uri="{FF2B5EF4-FFF2-40B4-BE49-F238E27FC236}">
                <a16:creationId xmlns:a16="http://schemas.microsoft.com/office/drawing/2014/main" xmlns="" id="{DDC87B7B-FE78-4CC6-B67B-CF358545C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8638" y="2757886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endParaRPr lang="it-IT" altLang="it-IT" b="1">
              <a:ea typeface="ＭＳ Ｐゴシック" pitchFamily="34" charset="-128"/>
            </a:endParaRPr>
          </a:p>
        </p:txBody>
      </p:sp>
      <p:sp>
        <p:nvSpPr>
          <p:cNvPr id="28" name="Connettore 8">
            <a:extLst>
              <a:ext uri="{FF2B5EF4-FFF2-40B4-BE49-F238E27FC236}">
                <a16:creationId xmlns:a16="http://schemas.microsoft.com/office/drawing/2014/main" xmlns="" id="{C0D08045-2EB9-416B-B455-31EA26B3E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4888" y="3673873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endParaRPr lang="it-IT" altLang="it-IT" b="1">
              <a:ea typeface="ＭＳ Ｐゴシック" pitchFamily="34" charset="-128"/>
            </a:endParaRPr>
          </a:p>
        </p:txBody>
      </p:sp>
      <p:sp>
        <p:nvSpPr>
          <p:cNvPr id="29" name="Connettore 9">
            <a:extLst>
              <a:ext uri="{FF2B5EF4-FFF2-40B4-BE49-F238E27FC236}">
                <a16:creationId xmlns:a16="http://schemas.microsoft.com/office/drawing/2014/main" xmlns="" id="{4C812CB4-B49A-452E-A903-08949352B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8238" y="4331098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endParaRPr lang="it-IT" altLang="it-IT" b="1">
              <a:ea typeface="ＭＳ Ｐゴシック" pitchFamily="34" charset="-128"/>
            </a:endParaRPr>
          </a:p>
        </p:txBody>
      </p:sp>
      <p:sp>
        <p:nvSpPr>
          <p:cNvPr id="30" name="Connettore 10">
            <a:extLst>
              <a:ext uri="{FF2B5EF4-FFF2-40B4-BE49-F238E27FC236}">
                <a16:creationId xmlns:a16="http://schemas.microsoft.com/office/drawing/2014/main" xmlns="" id="{B9199F19-C08A-410B-9F59-04E1D31B9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7838" y="2889648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endParaRPr lang="it-IT" altLang="it-IT" b="1">
              <a:ea typeface="ＭＳ Ｐゴシック" pitchFamily="34" charset="-128"/>
            </a:endParaRPr>
          </a:p>
        </p:txBody>
      </p:sp>
      <p:sp>
        <p:nvSpPr>
          <p:cNvPr id="31" name="Connettore 11">
            <a:extLst>
              <a:ext uri="{FF2B5EF4-FFF2-40B4-BE49-F238E27FC236}">
                <a16:creationId xmlns:a16="http://schemas.microsoft.com/office/drawing/2014/main" xmlns="" id="{58289230-16EF-4D7B-9192-DA935E32A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8016" y="4458621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endParaRPr lang="it-IT" altLang="it-IT" b="1">
              <a:ea typeface="ＭＳ Ｐゴシック" pitchFamily="34" charset="-128"/>
            </a:endParaRPr>
          </a:p>
        </p:txBody>
      </p:sp>
      <p:sp>
        <p:nvSpPr>
          <p:cNvPr id="32" name="Connettore 12">
            <a:extLst>
              <a:ext uri="{FF2B5EF4-FFF2-40B4-BE49-F238E27FC236}">
                <a16:creationId xmlns:a16="http://schemas.microsoft.com/office/drawing/2014/main" xmlns="" id="{487B0920-33EE-4022-A0E6-4B15E53A3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9851" y="3681811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endParaRPr lang="it-IT" altLang="it-IT" b="1">
              <a:ea typeface="ＭＳ Ｐゴシック" pitchFamily="34" charset="-128"/>
            </a:endParaRPr>
          </a:p>
        </p:txBody>
      </p:sp>
      <p:sp>
        <p:nvSpPr>
          <p:cNvPr id="33" name="Connettore 13">
            <a:extLst>
              <a:ext uri="{FF2B5EF4-FFF2-40B4-BE49-F238E27FC236}">
                <a16:creationId xmlns:a16="http://schemas.microsoft.com/office/drawing/2014/main" xmlns="" id="{776997C7-2DD8-4DE7-8754-61FD012D8C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4576" y="3640536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endParaRPr lang="it-IT" altLang="it-IT" b="1">
              <a:ea typeface="ＭＳ Ｐゴシック" pitchFamily="34" charset="-128"/>
            </a:endParaRPr>
          </a:p>
        </p:txBody>
      </p:sp>
      <p:sp>
        <p:nvSpPr>
          <p:cNvPr id="34" name="Connettore 14">
            <a:extLst>
              <a:ext uri="{FF2B5EF4-FFF2-40B4-BE49-F238E27FC236}">
                <a16:creationId xmlns:a16="http://schemas.microsoft.com/office/drawing/2014/main" xmlns="" id="{A017E631-7944-42FD-8EC2-1A312778A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8963" y="2603898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endParaRPr lang="it-IT" altLang="it-IT" b="1">
              <a:ea typeface="ＭＳ Ｐゴシック" pitchFamily="34" charset="-128"/>
            </a:endParaRPr>
          </a:p>
        </p:txBody>
      </p:sp>
      <p:cxnSp>
        <p:nvCxnSpPr>
          <p:cNvPr id="35" name="Connettore 2 6">
            <a:extLst>
              <a:ext uri="{FF2B5EF4-FFF2-40B4-BE49-F238E27FC236}">
                <a16:creationId xmlns:a16="http://schemas.microsoft.com/office/drawing/2014/main" xmlns="" id="{CCEC3929-BE01-406E-A503-375D11EB4AFC}"/>
              </a:ext>
            </a:extLst>
          </p:cNvPr>
          <p:cNvCxnSpPr>
            <a:cxnSpLocks noChangeShapeType="1"/>
            <a:stCxn id="32" idx="6"/>
            <a:endCxn id="34" idx="2"/>
          </p:cNvCxnSpPr>
          <p:nvPr/>
        </p:nvCxnSpPr>
        <p:spPr bwMode="auto">
          <a:xfrm flipV="1">
            <a:off x="1797051" y="2832498"/>
            <a:ext cx="5141912" cy="1077913"/>
          </a:xfrm>
          <a:prstGeom prst="straightConnector1">
            <a:avLst/>
          </a:prstGeom>
          <a:noFill/>
          <a:ln w="25400" algn="ctr">
            <a:solidFill>
              <a:srgbClr val="7F142A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Connettore 2 16">
            <a:extLst>
              <a:ext uri="{FF2B5EF4-FFF2-40B4-BE49-F238E27FC236}">
                <a16:creationId xmlns:a16="http://schemas.microsoft.com/office/drawing/2014/main" xmlns="" id="{A9E2C1BB-F088-417B-8B3C-1D57E3661D2B}"/>
              </a:ext>
            </a:extLst>
          </p:cNvPr>
          <p:cNvCxnSpPr>
            <a:cxnSpLocks noChangeShapeType="1"/>
            <a:stCxn id="26" idx="7"/>
            <a:endCxn id="34" idx="2"/>
          </p:cNvCxnSpPr>
          <p:nvPr/>
        </p:nvCxnSpPr>
        <p:spPr bwMode="auto">
          <a:xfrm flipV="1">
            <a:off x="3157538" y="2832498"/>
            <a:ext cx="3781425" cy="1136650"/>
          </a:xfrm>
          <a:prstGeom prst="straightConnector1">
            <a:avLst/>
          </a:prstGeom>
          <a:noFill/>
          <a:ln w="25400" algn="ctr">
            <a:solidFill>
              <a:srgbClr val="7F142A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Connettore 2 20">
            <a:extLst>
              <a:ext uri="{FF2B5EF4-FFF2-40B4-BE49-F238E27FC236}">
                <a16:creationId xmlns:a16="http://schemas.microsoft.com/office/drawing/2014/main" xmlns="" id="{7BD25865-233D-4241-9D97-293EC6B2ABBD}"/>
              </a:ext>
            </a:extLst>
          </p:cNvPr>
          <p:cNvCxnSpPr>
            <a:cxnSpLocks noChangeShapeType="1"/>
            <a:endCxn id="27" idx="4"/>
          </p:cNvCxnSpPr>
          <p:nvPr/>
        </p:nvCxnSpPr>
        <p:spPr bwMode="auto">
          <a:xfrm flipV="1">
            <a:off x="3224213" y="3215086"/>
            <a:ext cx="73025" cy="687387"/>
          </a:xfrm>
          <a:prstGeom prst="straightConnector1">
            <a:avLst/>
          </a:prstGeom>
          <a:noFill/>
          <a:ln w="25400" algn="ctr">
            <a:solidFill>
              <a:srgbClr val="7F142A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Connettore 2 22">
            <a:extLst>
              <a:ext uri="{FF2B5EF4-FFF2-40B4-BE49-F238E27FC236}">
                <a16:creationId xmlns:a16="http://schemas.microsoft.com/office/drawing/2014/main" xmlns="" id="{E2DD1701-56F2-49AC-ADC4-5910FE471016}"/>
              </a:ext>
            </a:extLst>
          </p:cNvPr>
          <p:cNvCxnSpPr>
            <a:cxnSpLocks noChangeShapeType="1"/>
            <a:endCxn id="30" idx="3"/>
          </p:cNvCxnSpPr>
          <p:nvPr/>
        </p:nvCxnSpPr>
        <p:spPr bwMode="auto">
          <a:xfrm flipV="1">
            <a:off x="3224213" y="3280173"/>
            <a:ext cx="1130300" cy="622300"/>
          </a:xfrm>
          <a:prstGeom prst="straightConnector1">
            <a:avLst/>
          </a:prstGeom>
          <a:noFill/>
          <a:ln w="25400" algn="ctr">
            <a:solidFill>
              <a:srgbClr val="7F142A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Connettore 2 24">
            <a:extLst>
              <a:ext uri="{FF2B5EF4-FFF2-40B4-BE49-F238E27FC236}">
                <a16:creationId xmlns:a16="http://schemas.microsoft.com/office/drawing/2014/main" xmlns="" id="{091592FC-A32B-4B83-82B5-60846E19FA56}"/>
              </a:ext>
            </a:extLst>
          </p:cNvPr>
          <p:cNvCxnSpPr>
            <a:cxnSpLocks noChangeShapeType="1"/>
            <a:stCxn id="26" idx="7"/>
            <a:endCxn id="28" idx="2"/>
          </p:cNvCxnSpPr>
          <p:nvPr/>
        </p:nvCxnSpPr>
        <p:spPr bwMode="auto">
          <a:xfrm flipV="1">
            <a:off x="3157538" y="3902473"/>
            <a:ext cx="1657350" cy="66675"/>
          </a:xfrm>
          <a:prstGeom prst="straightConnector1">
            <a:avLst/>
          </a:prstGeom>
          <a:noFill/>
          <a:ln w="25400" algn="ctr">
            <a:solidFill>
              <a:srgbClr val="7F142A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Connettore 2 26">
            <a:extLst>
              <a:ext uri="{FF2B5EF4-FFF2-40B4-BE49-F238E27FC236}">
                <a16:creationId xmlns:a16="http://schemas.microsoft.com/office/drawing/2014/main" xmlns="" id="{39D502DE-EBBF-4250-868F-D65DD947148C}"/>
              </a:ext>
            </a:extLst>
          </p:cNvPr>
          <p:cNvCxnSpPr>
            <a:cxnSpLocks noChangeShapeType="1"/>
            <a:endCxn id="29" idx="1"/>
          </p:cNvCxnSpPr>
          <p:nvPr/>
        </p:nvCxnSpPr>
        <p:spPr bwMode="auto">
          <a:xfrm>
            <a:off x="3144838" y="3969148"/>
            <a:ext cx="600075" cy="428625"/>
          </a:xfrm>
          <a:prstGeom prst="straightConnector1">
            <a:avLst/>
          </a:prstGeom>
          <a:noFill/>
          <a:ln w="25400" algn="ctr">
            <a:solidFill>
              <a:srgbClr val="7F142A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Connettore 2 28">
            <a:extLst>
              <a:ext uri="{FF2B5EF4-FFF2-40B4-BE49-F238E27FC236}">
                <a16:creationId xmlns:a16="http://schemas.microsoft.com/office/drawing/2014/main" xmlns="" id="{39A6BBA5-46A7-41F4-B39A-22161CEC7F27}"/>
              </a:ext>
            </a:extLst>
          </p:cNvPr>
          <p:cNvCxnSpPr>
            <a:cxnSpLocks noChangeShapeType="1"/>
            <a:endCxn id="34" idx="2"/>
          </p:cNvCxnSpPr>
          <p:nvPr/>
        </p:nvCxnSpPr>
        <p:spPr bwMode="auto">
          <a:xfrm flipV="1">
            <a:off x="5251451" y="2832498"/>
            <a:ext cx="1687512" cy="1058863"/>
          </a:xfrm>
          <a:prstGeom prst="straightConnector1">
            <a:avLst/>
          </a:prstGeom>
          <a:noFill/>
          <a:ln w="25400" algn="ctr">
            <a:solidFill>
              <a:srgbClr val="7F142A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Connettore 2 29">
            <a:extLst>
              <a:ext uri="{FF2B5EF4-FFF2-40B4-BE49-F238E27FC236}">
                <a16:creationId xmlns:a16="http://schemas.microsoft.com/office/drawing/2014/main" xmlns="" id="{74E9169A-FC7E-42D4-A73E-2E5F73AD4A0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083051" y="4593036"/>
            <a:ext cx="960437" cy="42862"/>
          </a:xfrm>
          <a:prstGeom prst="straightConnector1">
            <a:avLst/>
          </a:prstGeom>
          <a:noFill/>
          <a:ln w="25400" algn="ctr">
            <a:solidFill>
              <a:srgbClr val="7F142A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Connettore 2 30">
            <a:extLst>
              <a:ext uri="{FF2B5EF4-FFF2-40B4-BE49-F238E27FC236}">
                <a16:creationId xmlns:a16="http://schemas.microsoft.com/office/drawing/2014/main" xmlns="" id="{FC2ABB8F-6154-43EA-BB7F-8EFC5A843B59}"/>
              </a:ext>
            </a:extLst>
          </p:cNvPr>
          <p:cNvCxnSpPr>
            <a:cxnSpLocks noChangeShapeType="1"/>
            <a:endCxn id="33" idx="2"/>
          </p:cNvCxnSpPr>
          <p:nvPr/>
        </p:nvCxnSpPr>
        <p:spPr bwMode="auto">
          <a:xfrm flipV="1">
            <a:off x="5481638" y="3869136"/>
            <a:ext cx="642938" cy="8001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Connettore 2 31">
            <a:extLst>
              <a:ext uri="{FF2B5EF4-FFF2-40B4-BE49-F238E27FC236}">
                <a16:creationId xmlns:a16="http://schemas.microsoft.com/office/drawing/2014/main" xmlns="" id="{5481F3E9-39BF-4478-A0A9-9BCD1EB84F4F}"/>
              </a:ext>
            </a:extLst>
          </p:cNvPr>
          <p:cNvCxnSpPr>
            <a:cxnSpLocks noChangeShapeType="1"/>
            <a:endCxn id="34" idx="2"/>
          </p:cNvCxnSpPr>
          <p:nvPr/>
        </p:nvCxnSpPr>
        <p:spPr bwMode="auto">
          <a:xfrm flipV="1">
            <a:off x="6064251" y="2832498"/>
            <a:ext cx="874712" cy="10779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Connettore 2 32">
            <a:extLst>
              <a:ext uri="{FF2B5EF4-FFF2-40B4-BE49-F238E27FC236}">
                <a16:creationId xmlns:a16="http://schemas.microsoft.com/office/drawing/2014/main" xmlns="" id="{F7FFBC87-5248-43CD-BC65-DA1FEBFA8FC9}"/>
              </a:ext>
            </a:extLst>
          </p:cNvPr>
          <p:cNvCxnSpPr>
            <a:cxnSpLocks noChangeShapeType="1"/>
            <a:endCxn id="33" idx="2"/>
          </p:cNvCxnSpPr>
          <p:nvPr/>
        </p:nvCxnSpPr>
        <p:spPr bwMode="auto">
          <a:xfrm>
            <a:off x="5254626" y="3858023"/>
            <a:ext cx="869950" cy="11113"/>
          </a:xfrm>
          <a:prstGeom prst="straightConnector1">
            <a:avLst/>
          </a:prstGeom>
          <a:noFill/>
          <a:ln w="25400" algn="ctr">
            <a:solidFill>
              <a:srgbClr val="7F142A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Connettore 2 38">
            <a:extLst>
              <a:ext uri="{FF2B5EF4-FFF2-40B4-BE49-F238E27FC236}">
                <a16:creationId xmlns:a16="http://schemas.microsoft.com/office/drawing/2014/main" xmlns="" id="{ACB7E44F-B177-4099-B45B-B0E8D2211C3F}"/>
              </a:ext>
            </a:extLst>
          </p:cNvPr>
          <p:cNvCxnSpPr>
            <a:cxnSpLocks noChangeShapeType="1"/>
            <a:stCxn id="29" idx="6"/>
            <a:endCxn id="28" idx="2"/>
          </p:cNvCxnSpPr>
          <p:nvPr/>
        </p:nvCxnSpPr>
        <p:spPr bwMode="auto">
          <a:xfrm flipV="1">
            <a:off x="4135438" y="3902473"/>
            <a:ext cx="679450" cy="657225"/>
          </a:xfrm>
          <a:prstGeom prst="straightConnector1">
            <a:avLst/>
          </a:prstGeom>
          <a:noFill/>
          <a:ln w="25400" algn="ctr">
            <a:solidFill>
              <a:srgbClr val="7F142A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Connettore 2 39">
            <a:extLst>
              <a:ext uri="{FF2B5EF4-FFF2-40B4-BE49-F238E27FC236}">
                <a16:creationId xmlns:a16="http://schemas.microsoft.com/office/drawing/2014/main" xmlns="" id="{52A52FC7-33F2-4D1E-8CE4-5ADF9493B73F}"/>
              </a:ext>
            </a:extLst>
          </p:cNvPr>
          <p:cNvCxnSpPr>
            <a:cxnSpLocks noChangeShapeType="1"/>
            <a:endCxn id="33" idx="2"/>
          </p:cNvCxnSpPr>
          <p:nvPr/>
        </p:nvCxnSpPr>
        <p:spPr bwMode="auto">
          <a:xfrm flipV="1">
            <a:off x="4103688" y="3869136"/>
            <a:ext cx="2020888" cy="723900"/>
          </a:xfrm>
          <a:prstGeom prst="straightConnector1">
            <a:avLst/>
          </a:prstGeom>
          <a:noFill/>
          <a:ln w="25400" algn="ctr">
            <a:solidFill>
              <a:srgbClr val="7F142A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Connettore 2 40">
            <a:extLst>
              <a:ext uri="{FF2B5EF4-FFF2-40B4-BE49-F238E27FC236}">
                <a16:creationId xmlns:a16="http://schemas.microsoft.com/office/drawing/2014/main" xmlns="" id="{BA4AB58A-BBA0-47C9-AEE2-C9B5C127AE49}"/>
              </a:ext>
            </a:extLst>
          </p:cNvPr>
          <p:cNvCxnSpPr>
            <a:cxnSpLocks noChangeShapeType="1"/>
            <a:stCxn id="32" idx="6"/>
          </p:cNvCxnSpPr>
          <p:nvPr/>
        </p:nvCxnSpPr>
        <p:spPr bwMode="auto">
          <a:xfrm>
            <a:off x="1797051" y="3910411"/>
            <a:ext cx="969962" cy="241300"/>
          </a:xfrm>
          <a:prstGeom prst="straightConnector1">
            <a:avLst/>
          </a:prstGeom>
          <a:noFill/>
          <a:ln w="25400" algn="ctr">
            <a:solidFill>
              <a:srgbClr val="7F142A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Connettore 2 41">
            <a:extLst>
              <a:ext uri="{FF2B5EF4-FFF2-40B4-BE49-F238E27FC236}">
                <a16:creationId xmlns:a16="http://schemas.microsoft.com/office/drawing/2014/main" xmlns="" id="{65A21AE5-36E8-40C5-B5AA-39AD91C99C1E}"/>
              </a:ext>
            </a:extLst>
          </p:cNvPr>
          <p:cNvCxnSpPr>
            <a:cxnSpLocks noChangeShapeType="1"/>
            <a:stCxn id="32" idx="6"/>
          </p:cNvCxnSpPr>
          <p:nvPr/>
        </p:nvCxnSpPr>
        <p:spPr bwMode="auto">
          <a:xfrm>
            <a:off x="1797051" y="3910411"/>
            <a:ext cx="1947862" cy="776287"/>
          </a:xfrm>
          <a:prstGeom prst="straightConnector1">
            <a:avLst/>
          </a:prstGeom>
          <a:noFill/>
          <a:ln w="25400" algn="ctr">
            <a:solidFill>
              <a:srgbClr val="7F142A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Connettore 2 42">
            <a:extLst>
              <a:ext uri="{FF2B5EF4-FFF2-40B4-BE49-F238E27FC236}">
                <a16:creationId xmlns:a16="http://schemas.microsoft.com/office/drawing/2014/main" xmlns="" id="{A3DBC390-D0A3-4EA9-828A-613353FF22E7}"/>
              </a:ext>
            </a:extLst>
          </p:cNvPr>
          <p:cNvCxnSpPr>
            <a:cxnSpLocks noChangeShapeType="1"/>
            <a:endCxn id="34" idx="2"/>
          </p:cNvCxnSpPr>
          <p:nvPr/>
        </p:nvCxnSpPr>
        <p:spPr bwMode="auto">
          <a:xfrm flipV="1">
            <a:off x="4699001" y="2832498"/>
            <a:ext cx="2239962" cy="234950"/>
          </a:xfrm>
          <a:prstGeom prst="straightConnector1">
            <a:avLst/>
          </a:prstGeom>
          <a:noFill/>
          <a:ln w="25400" algn="ctr">
            <a:solidFill>
              <a:srgbClr val="7F142A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Connettore 2 43">
            <a:extLst>
              <a:ext uri="{FF2B5EF4-FFF2-40B4-BE49-F238E27FC236}">
                <a16:creationId xmlns:a16="http://schemas.microsoft.com/office/drawing/2014/main" xmlns="" id="{5998E144-A24B-48C3-8214-A7601D730C76}"/>
              </a:ext>
            </a:extLst>
          </p:cNvPr>
          <p:cNvCxnSpPr>
            <a:cxnSpLocks noChangeShapeType="1"/>
            <a:endCxn id="30" idx="3"/>
          </p:cNvCxnSpPr>
          <p:nvPr/>
        </p:nvCxnSpPr>
        <p:spPr bwMode="auto">
          <a:xfrm>
            <a:off x="3473451" y="3011886"/>
            <a:ext cx="881062" cy="268287"/>
          </a:xfrm>
          <a:prstGeom prst="straightConnector1">
            <a:avLst/>
          </a:prstGeom>
          <a:noFill/>
          <a:ln w="25400" algn="ctr">
            <a:solidFill>
              <a:srgbClr val="7F142A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Connettore 2 44">
            <a:extLst>
              <a:ext uri="{FF2B5EF4-FFF2-40B4-BE49-F238E27FC236}">
                <a16:creationId xmlns:a16="http://schemas.microsoft.com/office/drawing/2014/main" xmlns="" id="{C212A925-2E40-4D0F-8420-FCA071EAD7EA}"/>
              </a:ext>
            </a:extLst>
          </p:cNvPr>
          <p:cNvCxnSpPr>
            <a:cxnSpLocks noChangeShapeType="1"/>
            <a:endCxn id="34" idx="0"/>
          </p:cNvCxnSpPr>
          <p:nvPr/>
        </p:nvCxnSpPr>
        <p:spPr bwMode="auto">
          <a:xfrm flipV="1">
            <a:off x="3489326" y="2603898"/>
            <a:ext cx="3678237" cy="452438"/>
          </a:xfrm>
          <a:prstGeom prst="straightConnector1">
            <a:avLst/>
          </a:prstGeom>
          <a:noFill/>
          <a:ln w="25400" algn="ctr">
            <a:solidFill>
              <a:srgbClr val="7F142A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Connettore 2 45">
            <a:extLst>
              <a:ext uri="{FF2B5EF4-FFF2-40B4-BE49-F238E27FC236}">
                <a16:creationId xmlns:a16="http://schemas.microsoft.com/office/drawing/2014/main" xmlns="" id="{5637846D-A453-4399-A808-21AB56EFAE8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801813" y="3280173"/>
            <a:ext cx="1458913" cy="700088"/>
          </a:xfrm>
          <a:prstGeom prst="straightConnector1">
            <a:avLst/>
          </a:prstGeom>
          <a:noFill/>
          <a:ln w="25400" algn="ctr">
            <a:solidFill>
              <a:srgbClr val="7F142A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Connettore 2 46">
            <a:extLst>
              <a:ext uri="{FF2B5EF4-FFF2-40B4-BE49-F238E27FC236}">
                <a16:creationId xmlns:a16="http://schemas.microsoft.com/office/drawing/2014/main" xmlns="" id="{748CEBCE-48C5-4079-B0B7-8BEDB044112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500688" y="2829323"/>
            <a:ext cx="1416050" cy="1806575"/>
          </a:xfrm>
          <a:prstGeom prst="straightConnector1">
            <a:avLst/>
          </a:prstGeom>
          <a:noFill/>
          <a:ln w="25400" algn="ctr">
            <a:solidFill>
              <a:srgbClr val="7F142A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Connettore 2 65">
            <a:extLst>
              <a:ext uri="{FF2B5EF4-FFF2-40B4-BE49-F238E27FC236}">
                <a16:creationId xmlns:a16="http://schemas.microsoft.com/office/drawing/2014/main" xmlns="" id="{1C27CFEB-06AC-4FB5-990E-CECCC6F44EB2}"/>
              </a:ext>
            </a:extLst>
          </p:cNvPr>
          <p:cNvCxnSpPr>
            <a:cxnSpLocks noChangeShapeType="1"/>
            <a:endCxn id="33" idx="2"/>
          </p:cNvCxnSpPr>
          <p:nvPr/>
        </p:nvCxnSpPr>
        <p:spPr bwMode="auto">
          <a:xfrm>
            <a:off x="4627563" y="3362723"/>
            <a:ext cx="1497013" cy="506413"/>
          </a:xfrm>
          <a:prstGeom prst="straightConnector1">
            <a:avLst/>
          </a:prstGeom>
          <a:noFill/>
          <a:ln w="25400" algn="ctr">
            <a:solidFill>
              <a:srgbClr val="7F142A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Connettore 2 66">
            <a:extLst>
              <a:ext uri="{FF2B5EF4-FFF2-40B4-BE49-F238E27FC236}">
                <a16:creationId xmlns:a16="http://schemas.microsoft.com/office/drawing/2014/main" xmlns="" id="{AD1B7DC1-364E-4038-BE2C-51A0CF7C2082}"/>
              </a:ext>
            </a:extLst>
          </p:cNvPr>
          <p:cNvCxnSpPr>
            <a:cxnSpLocks noChangeShapeType="1"/>
            <a:stCxn id="29" idx="6"/>
          </p:cNvCxnSpPr>
          <p:nvPr/>
        </p:nvCxnSpPr>
        <p:spPr bwMode="auto">
          <a:xfrm flipV="1">
            <a:off x="4135438" y="3289698"/>
            <a:ext cx="287338" cy="1270000"/>
          </a:xfrm>
          <a:prstGeom prst="straightConnector1">
            <a:avLst/>
          </a:prstGeom>
          <a:noFill/>
          <a:ln w="25400" algn="ctr">
            <a:solidFill>
              <a:srgbClr val="7F142A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Connettore 2 67">
            <a:extLst>
              <a:ext uri="{FF2B5EF4-FFF2-40B4-BE49-F238E27FC236}">
                <a16:creationId xmlns:a16="http://schemas.microsoft.com/office/drawing/2014/main" xmlns="" id="{E1E8CB9C-ACBA-482A-8B73-87423E610981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672013" y="3305573"/>
            <a:ext cx="600075" cy="1101725"/>
          </a:xfrm>
          <a:prstGeom prst="straightConnector1">
            <a:avLst/>
          </a:prstGeom>
          <a:noFill/>
          <a:ln w="25400" algn="ctr">
            <a:solidFill>
              <a:srgbClr val="7F142A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Connettore 2 68">
            <a:extLst>
              <a:ext uri="{FF2B5EF4-FFF2-40B4-BE49-F238E27FC236}">
                <a16:creationId xmlns:a16="http://schemas.microsoft.com/office/drawing/2014/main" xmlns="" id="{357BDF7F-E7C9-44F1-A2E3-39DBC7B14611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660901" y="3299223"/>
            <a:ext cx="298450" cy="434975"/>
          </a:xfrm>
          <a:prstGeom prst="straightConnector1">
            <a:avLst/>
          </a:prstGeom>
          <a:noFill/>
          <a:ln w="25400" algn="ctr">
            <a:solidFill>
              <a:srgbClr val="7F142A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Rettangolo 4">
            <a:extLst>
              <a:ext uri="{FF2B5EF4-FFF2-40B4-BE49-F238E27FC236}">
                <a16:creationId xmlns:a16="http://schemas.microsoft.com/office/drawing/2014/main" xmlns="" id="{28E4D722-6B3E-401D-9249-2946769C5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873" y="1200728"/>
            <a:ext cx="7016508" cy="124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Abbiamo visto che la distanza tra gli estremi </a:t>
            </a:r>
            <a:r>
              <a:rPr lang="it-IT" altLang="it-IT" dirty="0" smtClean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può </a:t>
            </a:r>
            <a:r>
              <a:rPr lang="it-IT" altLang="it-IT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essere fuorviante.</a:t>
            </a:r>
          </a:p>
          <a:p>
            <a:pPr eaLnBrk="1" hangingPunct="1"/>
            <a:r>
              <a:rPr lang="it-IT" altLang="it-IT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Una misura di variabilità più adeguata dovrebbe TENER CONTO DI TUTTE LE </a:t>
            </a:r>
            <a:r>
              <a:rPr lang="it-IT" altLang="it-IT" dirty="0" smtClean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UNITÀ </a:t>
            </a:r>
            <a:r>
              <a:rPr lang="it-IT" altLang="it-IT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STATISTICHE!</a:t>
            </a:r>
          </a:p>
        </p:txBody>
      </p:sp>
      <p:sp>
        <p:nvSpPr>
          <p:cNvPr id="62" name="Rettangolo 17">
            <a:extLst>
              <a:ext uri="{FF2B5EF4-FFF2-40B4-BE49-F238E27FC236}">
                <a16:creationId xmlns:a16="http://schemas.microsoft.com/office/drawing/2014/main" xmlns="" id="{4671FD32-019F-479C-B323-09E899804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141" y="5267459"/>
            <a:ext cx="79641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Ma considerare tutte le possibili differenze tra tutte le unità statistiche… è troppo laborioso!</a:t>
            </a:r>
          </a:p>
          <a:p>
            <a:pPr eaLnBrk="1" hangingPunct="1"/>
            <a:r>
              <a:rPr lang="it-IT" altLang="it-IT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												Una soluzione è…</a:t>
            </a:r>
          </a:p>
        </p:txBody>
      </p:sp>
    </p:spTree>
    <p:extLst>
      <p:ext uri="{BB962C8B-B14F-4D97-AF65-F5344CB8AC3E}">
        <p14:creationId xmlns:p14="http://schemas.microsoft.com/office/powerpoint/2010/main" val="117252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ttangolo 39">
            <a:extLst>
              <a:ext uri="{FF2B5EF4-FFF2-40B4-BE49-F238E27FC236}">
                <a16:creationId xmlns:a16="http://schemas.microsoft.com/office/drawing/2014/main" xmlns="" id="{E95F5438-A741-4422-B2A6-7C558EC36E92}"/>
              </a:ext>
            </a:extLst>
          </p:cNvPr>
          <p:cNvSpPr/>
          <p:nvPr/>
        </p:nvSpPr>
        <p:spPr>
          <a:xfrm>
            <a:off x="708513" y="453371"/>
            <a:ext cx="87432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Cosa si può fare oltre al Range?</a:t>
            </a:r>
            <a:endParaRPr lang="it-IT" sz="4000" dirty="0"/>
          </a:p>
        </p:txBody>
      </p:sp>
      <p:sp>
        <p:nvSpPr>
          <p:cNvPr id="41" name="Connettore 1">
            <a:extLst>
              <a:ext uri="{FF2B5EF4-FFF2-40B4-BE49-F238E27FC236}">
                <a16:creationId xmlns:a16="http://schemas.microsoft.com/office/drawing/2014/main" xmlns="" id="{864FEF5D-2EFA-4A75-8DD9-3CF0F12DD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5850" y="4186238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endParaRPr lang="it-IT" altLang="it-IT" b="1">
              <a:ea typeface="ＭＳ Ｐゴシック" pitchFamily="34" charset="-128"/>
            </a:endParaRPr>
          </a:p>
        </p:txBody>
      </p:sp>
      <p:sp>
        <p:nvSpPr>
          <p:cNvPr id="42" name="Connettore 7">
            <a:extLst>
              <a:ext uri="{FF2B5EF4-FFF2-40B4-BE49-F238E27FC236}">
                <a16:creationId xmlns:a16="http://schemas.microsoft.com/office/drawing/2014/main" xmlns="" id="{1F9E4034-DE8E-4260-99B2-36E002300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7475" y="3041650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endParaRPr lang="it-IT" altLang="it-IT" b="1">
              <a:ea typeface="ＭＳ Ｐゴシック" pitchFamily="34" charset="-128"/>
            </a:endParaRPr>
          </a:p>
        </p:txBody>
      </p:sp>
      <p:sp>
        <p:nvSpPr>
          <p:cNvPr id="43" name="Connettore 8">
            <a:extLst>
              <a:ext uri="{FF2B5EF4-FFF2-40B4-BE49-F238E27FC236}">
                <a16:creationId xmlns:a16="http://schemas.microsoft.com/office/drawing/2014/main" xmlns="" id="{19D3F7D5-B3D8-4FD2-9B55-7D6C02F1D4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3725" y="3957638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endParaRPr lang="it-IT" altLang="it-IT" b="1">
              <a:ea typeface="ＭＳ Ｐゴシック" pitchFamily="34" charset="-128"/>
            </a:endParaRPr>
          </a:p>
        </p:txBody>
      </p:sp>
      <p:sp>
        <p:nvSpPr>
          <p:cNvPr id="44" name="Connettore 9">
            <a:extLst>
              <a:ext uri="{FF2B5EF4-FFF2-40B4-BE49-F238E27FC236}">
                <a16:creationId xmlns:a16="http://schemas.microsoft.com/office/drawing/2014/main" xmlns="" id="{0221575D-326D-4FC9-AFA9-38196117B2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7075" y="4614863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endParaRPr lang="it-IT" altLang="it-IT" b="1">
              <a:ea typeface="ＭＳ Ｐゴシック" pitchFamily="34" charset="-128"/>
            </a:endParaRPr>
          </a:p>
        </p:txBody>
      </p:sp>
      <p:sp>
        <p:nvSpPr>
          <p:cNvPr id="45" name="Connettore 10">
            <a:extLst>
              <a:ext uri="{FF2B5EF4-FFF2-40B4-BE49-F238E27FC236}">
                <a16:creationId xmlns:a16="http://schemas.microsoft.com/office/drawing/2014/main" xmlns="" id="{65FC1B5C-3DF0-4CCB-BCAB-B0AE60EA7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6675" y="3173413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endParaRPr lang="it-IT" altLang="it-IT" b="1">
              <a:ea typeface="ＭＳ Ｐゴシック" pitchFamily="34" charset="-128"/>
            </a:endParaRPr>
          </a:p>
        </p:txBody>
      </p:sp>
      <p:sp>
        <p:nvSpPr>
          <p:cNvPr id="46" name="Connettore 11">
            <a:extLst>
              <a:ext uri="{FF2B5EF4-FFF2-40B4-BE49-F238E27FC236}">
                <a16:creationId xmlns:a16="http://schemas.microsoft.com/office/drawing/2014/main" xmlns="" id="{23991204-F03B-4EEC-A75B-18798C5A4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2325" y="4692650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endParaRPr lang="it-IT" altLang="it-IT" b="1">
              <a:ea typeface="ＭＳ Ｐゴシック" pitchFamily="34" charset="-128"/>
            </a:endParaRPr>
          </a:p>
        </p:txBody>
      </p:sp>
      <p:sp>
        <p:nvSpPr>
          <p:cNvPr id="47" name="Connettore 12">
            <a:extLst>
              <a:ext uri="{FF2B5EF4-FFF2-40B4-BE49-F238E27FC236}">
                <a16:creationId xmlns:a16="http://schemas.microsoft.com/office/drawing/2014/main" xmlns="" id="{5E44F081-E544-47BC-AB0D-D2A56F025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3965575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/>
            <a:endParaRPr lang="it-IT" altLang="it-IT" b="1" dirty="0">
              <a:ea typeface="ＭＳ Ｐゴシック" pitchFamily="34" charset="-128"/>
            </a:endParaRPr>
          </a:p>
        </p:txBody>
      </p:sp>
      <p:sp>
        <p:nvSpPr>
          <p:cNvPr id="48" name="Connettore 13">
            <a:extLst>
              <a:ext uri="{FF2B5EF4-FFF2-40B4-BE49-F238E27FC236}">
                <a16:creationId xmlns:a16="http://schemas.microsoft.com/office/drawing/2014/main" xmlns="" id="{F7BC7B16-2359-4A92-B19F-677D209A6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3413" y="3924300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endParaRPr lang="it-IT" altLang="it-IT" b="1">
              <a:ea typeface="ＭＳ Ｐゴシック" pitchFamily="34" charset="-128"/>
            </a:endParaRPr>
          </a:p>
        </p:txBody>
      </p:sp>
      <p:sp>
        <p:nvSpPr>
          <p:cNvPr id="49" name="Connettore 14">
            <a:extLst>
              <a:ext uri="{FF2B5EF4-FFF2-40B4-BE49-F238E27FC236}">
                <a16:creationId xmlns:a16="http://schemas.microsoft.com/office/drawing/2014/main" xmlns="" id="{FB434599-CEAC-4476-B8C8-4755047FD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800" y="2887663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/>
            <a:endParaRPr lang="it-IT" altLang="it-IT" b="1" dirty="0">
              <a:ea typeface="ＭＳ Ｐゴシック" pitchFamily="34" charset="-128"/>
            </a:endParaRPr>
          </a:p>
        </p:txBody>
      </p:sp>
      <p:sp>
        <p:nvSpPr>
          <p:cNvPr id="3" name="Triangolo isoscele 2">
            <a:extLst>
              <a:ext uri="{FF2B5EF4-FFF2-40B4-BE49-F238E27FC236}">
                <a16:creationId xmlns:a16="http://schemas.microsoft.com/office/drawing/2014/main" xmlns="" id="{6A65E732-86E6-4926-83D9-7FC32804929A}"/>
              </a:ext>
            </a:extLst>
          </p:cNvPr>
          <p:cNvSpPr/>
          <p:nvPr/>
        </p:nvSpPr>
        <p:spPr>
          <a:xfrm>
            <a:off x="3903807" y="4038600"/>
            <a:ext cx="457200" cy="457200"/>
          </a:xfrm>
          <a:prstGeom prst="triangle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81000">
                <a:schemeClr val="accent2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3" name="Connettore 2 41">
            <a:extLst>
              <a:ext uri="{FF2B5EF4-FFF2-40B4-BE49-F238E27FC236}">
                <a16:creationId xmlns:a16="http://schemas.microsoft.com/office/drawing/2014/main" xmlns="" id="{67C2197A-A4C4-45DE-A955-1D616145B9F1}"/>
              </a:ext>
            </a:extLst>
          </p:cNvPr>
          <p:cNvCxnSpPr>
            <a:cxnSpLocks noChangeShapeType="1"/>
            <a:endCxn id="3" idx="1"/>
          </p:cNvCxnSpPr>
          <p:nvPr/>
        </p:nvCxnSpPr>
        <p:spPr bwMode="auto">
          <a:xfrm>
            <a:off x="1385888" y="4223480"/>
            <a:ext cx="2632219" cy="43720"/>
          </a:xfrm>
          <a:prstGeom prst="straightConnector1">
            <a:avLst/>
          </a:prstGeom>
          <a:noFill/>
          <a:ln w="25400" algn="ctr">
            <a:solidFill>
              <a:srgbClr val="7F142A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" name="Rettangolo 4">
            <a:extLst>
              <a:ext uri="{FF2B5EF4-FFF2-40B4-BE49-F238E27FC236}">
                <a16:creationId xmlns:a16="http://schemas.microsoft.com/office/drawing/2014/main" xmlns="" id="{262D9ACB-A7CE-499E-87C9-01393A4A1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236" y="1165434"/>
            <a:ext cx="8098920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1600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…stabilire un punto di riferimento comune a tutte le unità e misurare la loro distanza rispetto ad esso.</a:t>
            </a:r>
          </a:p>
          <a:p>
            <a:pPr eaLnBrk="1" hangingPunct="1"/>
            <a:r>
              <a:rPr lang="it-IT" altLang="it-IT" sz="1600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Un </a:t>
            </a:r>
            <a:r>
              <a:rPr lang="it-IT" altLang="it-IT" sz="1600" dirty="0" smtClean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Indice </a:t>
            </a:r>
            <a:r>
              <a:rPr lang="it-IT" altLang="it-IT" sz="1600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di variabilità più adeguato può essere una misura della distanza di ogni osservazione dal ‘centro’ della distribuzione, cioè dalla media dei </a:t>
            </a:r>
            <a:r>
              <a:rPr lang="it-IT" altLang="it-IT" sz="1600" dirty="0" smtClean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dati.</a:t>
            </a:r>
            <a:endParaRPr lang="it-IT" altLang="it-IT" sz="1600" dirty="0">
              <a:solidFill>
                <a:srgbClr val="595959"/>
              </a:solidFill>
              <a:latin typeface="Verdana" pitchFamily="34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/>
            <a:endParaRPr lang="it-IT" altLang="it-IT" sz="300" dirty="0">
              <a:solidFill>
                <a:srgbClr val="595959"/>
              </a:solidFill>
              <a:latin typeface="Verdana" pitchFamily="34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/>
            <a:r>
              <a:rPr lang="it-IT" altLang="it-IT" sz="1600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La variabilità aumenta all’aumentare della distanza tra le osservazioni e la media.</a:t>
            </a:r>
          </a:p>
        </p:txBody>
      </p:sp>
      <p:cxnSp>
        <p:nvCxnSpPr>
          <p:cNvPr id="56" name="Connettore 2 41">
            <a:extLst>
              <a:ext uri="{FF2B5EF4-FFF2-40B4-BE49-F238E27FC236}">
                <a16:creationId xmlns:a16="http://schemas.microsoft.com/office/drawing/2014/main" xmlns="" id="{AD318AEF-FF37-4B3A-BE7B-9B56852709DC}"/>
              </a:ext>
            </a:extLst>
          </p:cNvPr>
          <p:cNvCxnSpPr>
            <a:cxnSpLocks noChangeShapeType="1"/>
            <a:stCxn id="41" idx="6"/>
          </p:cNvCxnSpPr>
          <p:nvPr/>
        </p:nvCxnSpPr>
        <p:spPr bwMode="auto">
          <a:xfrm flipV="1">
            <a:off x="2813050" y="4381500"/>
            <a:ext cx="1115291" cy="33338"/>
          </a:xfrm>
          <a:prstGeom prst="straightConnector1">
            <a:avLst/>
          </a:prstGeom>
          <a:noFill/>
          <a:ln w="25400" algn="ctr">
            <a:solidFill>
              <a:srgbClr val="7F142A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Connettore 2 41">
            <a:extLst>
              <a:ext uri="{FF2B5EF4-FFF2-40B4-BE49-F238E27FC236}">
                <a16:creationId xmlns:a16="http://schemas.microsoft.com/office/drawing/2014/main" xmlns="" id="{07DFD875-C3E9-468D-85F0-E2CEB112FCFA}"/>
              </a:ext>
            </a:extLst>
          </p:cNvPr>
          <p:cNvCxnSpPr>
            <a:cxnSpLocks noChangeShapeType="1"/>
            <a:stCxn id="44" idx="6"/>
            <a:endCxn id="3" idx="3"/>
          </p:cNvCxnSpPr>
          <p:nvPr/>
        </p:nvCxnSpPr>
        <p:spPr bwMode="auto">
          <a:xfrm flipV="1">
            <a:off x="3724275" y="4495800"/>
            <a:ext cx="408132" cy="347663"/>
          </a:xfrm>
          <a:prstGeom prst="straightConnector1">
            <a:avLst/>
          </a:prstGeom>
          <a:noFill/>
          <a:ln w="25400" algn="ctr">
            <a:solidFill>
              <a:srgbClr val="7F142A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Connettore 2 41">
            <a:extLst>
              <a:ext uri="{FF2B5EF4-FFF2-40B4-BE49-F238E27FC236}">
                <a16:creationId xmlns:a16="http://schemas.microsoft.com/office/drawing/2014/main" xmlns="" id="{BB902FD1-D0BE-4C0E-9DA4-5EF6DE9FE04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84807" y="4538306"/>
            <a:ext cx="408132" cy="224566"/>
          </a:xfrm>
          <a:prstGeom prst="straightConnector1">
            <a:avLst/>
          </a:prstGeom>
          <a:noFill/>
          <a:ln w="25400" algn="ctr">
            <a:solidFill>
              <a:srgbClr val="7F142A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" name="Connettore 2 41">
            <a:extLst>
              <a:ext uri="{FF2B5EF4-FFF2-40B4-BE49-F238E27FC236}">
                <a16:creationId xmlns:a16="http://schemas.microsoft.com/office/drawing/2014/main" xmlns="" id="{C0D721F5-3ECB-47B0-BA75-340518DDD8C7}"/>
              </a:ext>
            </a:extLst>
          </p:cNvPr>
          <p:cNvCxnSpPr>
            <a:cxnSpLocks noChangeShapeType="1"/>
            <a:endCxn id="43" idx="3"/>
          </p:cNvCxnSpPr>
          <p:nvPr/>
        </p:nvCxnSpPr>
        <p:spPr bwMode="auto">
          <a:xfrm>
            <a:off x="4273550" y="4331860"/>
            <a:ext cx="197130" cy="16023"/>
          </a:xfrm>
          <a:prstGeom prst="straightConnector1">
            <a:avLst/>
          </a:prstGeom>
          <a:noFill/>
          <a:ln w="25400" algn="ctr">
            <a:solidFill>
              <a:srgbClr val="7F142A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" name="Connettore 2 41">
            <a:extLst>
              <a:ext uri="{FF2B5EF4-FFF2-40B4-BE49-F238E27FC236}">
                <a16:creationId xmlns:a16="http://schemas.microsoft.com/office/drawing/2014/main" xmlns="" id="{0D6D44F6-1926-4AF9-B2F5-C981876F5212}"/>
              </a:ext>
            </a:extLst>
          </p:cNvPr>
          <p:cNvCxnSpPr>
            <a:cxnSpLocks noChangeShapeType="1"/>
            <a:stCxn id="3" idx="5"/>
            <a:endCxn id="48" idx="2"/>
          </p:cNvCxnSpPr>
          <p:nvPr/>
        </p:nvCxnSpPr>
        <p:spPr bwMode="auto">
          <a:xfrm flipV="1">
            <a:off x="4246707" y="4152900"/>
            <a:ext cx="1466706" cy="114300"/>
          </a:xfrm>
          <a:prstGeom prst="straightConnector1">
            <a:avLst/>
          </a:prstGeom>
          <a:noFill/>
          <a:ln w="25400" algn="ctr">
            <a:solidFill>
              <a:srgbClr val="7F142A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" name="Connettore 2 41">
            <a:extLst>
              <a:ext uri="{FF2B5EF4-FFF2-40B4-BE49-F238E27FC236}">
                <a16:creationId xmlns:a16="http://schemas.microsoft.com/office/drawing/2014/main" xmlns="" id="{E5653A0F-F9F7-4E69-9807-CF91CBD5735A}"/>
              </a:ext>
            </a:extLst>
          </p:cNvPr>
          <p:cNvCxnSpPr>
            <a:cxnSpLocks noChangeShapeType="1"/>
            <a:stCxn id="3" idx="0"/>
          </p:cNvCxnSpPr>
          <p:nvPr/>
        </p:nvCxnSpPr>
        <p:spPr bwMode="auto">
          <a:xfrm flipV="1">
            <a:off x="4132407" y="3226360"/>
            <a:ext cx="2418340" cy="812240"/>
          </a:xfrm>
          <a:prstGeom prst="straightConnector1">
            <a:avLst/>
          </a:prstGeom>
          <a:noFill/>
          <a:ln w="25400" algn="ctr">
            <a:solidFill>
              <a:srgbClr val="7F142A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" name="Connettore 2 41">
            <a:extLst>
              <a:ext uri="{FF2B5EF4-FFF2-40B4-BE49-F238E27FC236}">
                <a16:creationId xmlns:a16="http://schemas.microsoft.com/office/drawing/2014/main" xmlns="" id="{1AECBE5F-AA73-4B40-A126-DF47C8CAE6E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83351" y="3407558"/>
            <a:ext cx="987727" cy="727159"/>
          </a:xfrm>
          <a:prstGeom prst="straightConnector1">
            <a:avLst/>
          </a:prstGeom>
          <a:noFill/>
          <a:ln w="25400" algn="ctr">
            <a:solidFill>
              <a:srgbClr val="7F142A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" name="Connettore 2 41">
            <a:extLst>
              <a:ext uri="{FF2B5EF4-FFF2-40B4-BE49-F238E27FC236}">
                <a16:creationId xmlns:a16="http://schemas.microsoft.com/office/drawing/2014/main" xmlns="" id="{1D43AD41-FF00-4D25-A294-E8019FFA20A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093944" y="3653641"/>
            <a:ext cx="34209" cy="408835"/>
          </a:xfrm>
          <a:prstGeom prst="straightConnector1">
            <a:avLst/>
          </a:prstGeom>
          <a:noFill/>
          <a:ln w="25400" algn="ctr">
            <a:solidFill>
              <a:srgbClr val="7F142A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1" name="Picture 24" descr="C:\Users\Susi\Pictures\Raccolta multimediale Microsoft\j0429827.wmf">
            <a:extLst>
              <a:ext uri="{FF2B5EF4-FFF2-40B4-BE49-F238E27FC236}">
                <a16:creationId xmlns:a16="http://schemas.microsoft.com/office/drawing/2014/main" xmlns="" id="{D57EB38A-A205-438D-9A82-D75D4BFE5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206" y="2333606"/>
            <a:ext cx="820737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29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ttangolo 4"/>
          <p:cNvSpPr>
            <a:spLocks noChangeArrowheads="1"/>
          </p:cNvSpPr>
          <p:nvPr/>
        </p:nvSpPr>
        <p:spPr bwMode="auto">
          <a:xfrm>
            <a:off x="462271" y="1189295"/>
            <a:ext cx="837406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Punto di partenza: trovare il centro. </a:t>
            </a:r>
          </a:p>
          <a:p>
            <a:pPr eaLnBrk="1" hangingPunct="1"/>
            <a:endParaRPr lang="it-IT" altLang="it-IT" dirty="0">
              <a:solidFill>
                <a:srgbClr val="595959"/>
              </a:solidFill>
              <a:latin typeface="Verdana" pitchFamily="34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/>
            <a:r>
              <a:rPr lang="it-IT" altLang="it-IT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Data la distribuzione, dobbiamo individuare la </a:t>
            </a:r>
            <a:r>
              <a:rPr lang="it-IT" altLang="it-IT" dirty="0" smtClean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Media.</a:t>
            </a:r>
            <a:endParaRPr lang="it-IT" altLang="it-IT" dirty="0">
              <a:solidFill>
                <a:srgbClr val="595959"/>
              </a:solidFill>
              <a:latin typeface="Verdana" pitchFamily="34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/>
            <a:endParaRPr lang="it-IT" altLang="it-IT" dirty="0">
              <a:solidFill>
                <a:srgbClr val="595959"/>
              </a:solidFill>
              <a:latin typeface="Verdana" pitchFamily="34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/>
            <a:r>
              <a:rPr lang="it-IT" altLang="it-IT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X = variabile statistica sul fenomeno studiato</a:t>
            </a:r>
          </a:p>
          <a:p>
            <a:pPr eaLnBrk="1" hangingPunct="1"/>
            <a:r>
              <a:rPr lang="it-IT" altLang="it-IT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x</a:t>
            </a:r>
            <a:r>
              <a:rPr lang="it-IT" altLang="it-IT" baseline="-25000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1</a:t>
            </a:r>
            <a:r>
              <a:rPr lang="it-IT" altLang="it-IT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,x</a:t>
            </a:r>
            <a:r>
              <a:rPr lang="it-IT" altLang="it-IT" baseline="-25000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2</a:t>
            </a:r>
            <a:r>
              <a:rPr lang="it-IT" altLang="it-IT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,x</a:t>
            </a:r>
            <a:r>
              <a:rPr lang="it-IT" altLang="it-IT" baseline="-25000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3</a:t>
            </a:r>
            <a:r>
              <a:rPr lang="it-IT" altLang="it-IT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,…,x</a:t>
            </a:r>
            <a:r>
              <a:rPr lang="it-IT" altLang="it-IT" baseline="-25000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i</a:t>
            </a:r>
            <a:r>
              <a:rPr lang="it-IT" altLang="it-IT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,…,</a:t>
            </a:r>
            <a:r>
              <a:rPr lang="it-IT" altLang="it-IT" dirty="0" err="1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x</a:t>
            </a:r>
            <a:r>
              <a:rPr lang="it-IT" altLang="it-IT" baseline="-25000" dirty="0" err="1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n</a:t>
            </a:r>
            <a:r>
              <a:rPr lang="it-IT" altLang="it-IT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 valori osservati nelle n unità statistiche</a:t>
            </a:r>
          </a:p>
        </p:txBody>
      </p:sp>
      <p:grpSp>
        <p:nvGrpSpPr>
          <p:cNvPr id="40964" name="Gruppo 17"/>
          <p:cNvGrpSpPr>
            <a:grpSpLocks/>
          </p:cNvGrpSpPr>
          <p:nvPr/>
        </p:nvGrpSpPr>
        <p:grpSpPr bwMode="auto">
          <a:xfrm>
            <a:off x="1481424" y="3786278"/>
            <a:ext cx="6056312" cy="2262187"/>
            <a:chOff x="928047" y="3203043"/>
            <a:chExt cx="6057025" cy="2261754"/>
          </a:xfrm>
        </p:grpSpPr>
        <p:sp>
          <p:nvSpPr>
            <p:cNvPr id="40968" name="Connettore 1"/>
            <p:cNvSpPr>
              <a:spLocks noChangeArrowheads="1"/>
            </p:cNvSpPr>
            <p:nvPr/>
          </p:nvSpPr>
          <p:spPr bwMode="auto">
            <a:xfrm>
              <a:off x="2355376" y="4502630"/>
              <a:ext cx="457200" cy="457200"/>
            </a:xfrm>
            <a:prstGeom prst="flowChartConnector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4400" eaLnBrk="1" hangingPunct="1"/>
              <a:endParaRPr lang="it-IT" altLang="it-IT" b="1">
                <a:ea typeface="ＭＳ Ｐゴシック" pitchFamily="34" charset="-128"/>
              </a:endParaRPr>
            </a:p>
          </p:txBody>
        </p:sp>
        <p:sp>
          <p:nvSpPr>
            <p:cNvPr id="40969" name="Connettore 7"/>
            <p:cNvSpPr>
              <a:spLocks noChangeArrowheads="1"/>
            </p:cNvSpPr>
            <p:nvPr/>
          </p:nvSpPr>
          <p:spPr bwMode="auto">
            <a:xfrm>
              <a:off x="2656764" y="3357356"/>
              <a:ext cx="457200" cy="457200"/>
            </a:xfrm>
            <a:prstGeom prst="flowChartConnector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4400" eaLnBrk="1" hangingPunct="1"/>
              <a:endParaRPr lang="it-IT" altLang="it-IT" b="1">
                <a:ea typeface="ＭＳ Ｐゴシック" pitchFamily="34" charset="-128"/>
              </a:endParaRPr>
            </a:p>
          </p:txBody>
        </p:sp>
        <p:sp>
          <p:nvSpPr>
            <p:cNvPr id="40970" name="Connettore 8"/>
            <p:cNvSpPr>
              <a:spLocks noChangeArrowheads="1"/>
            </p:cNvSpPr>
            <p:nvPr/>
          </p:nvSpPr>
          <p:spPr bwMode="auto">
            <a:xfrm>
              <a:off x="4403677" y="4274030"/>
              <a:ext cx="457200" cy="457200"/>
            </a:xfrm>
            <a:prstGeom prst="flowChartConnector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4400" eaLnBrk="1" hangingPunct="1"/>
              <a:endParaRPr lang="it-IT" altLang="it-IT" b="1">
                <a:ea typeface="ＭＳ Ｐゴシック" pitchFamily="34" charset="-128"/>
              </a:endParaRPr>
            </a:p>
          </p:txBody>
        </p:sp>
        <p:sp>
          <p:nvSpPr>
            <p:cNvPr id="40971" name="Connettore 9"/>
            <p:cNvSpPr>
              <a:spLocks noChangeArrowheads="1"/>
            </p:cNvSpPr>
            <p:nvPr/>
          </p:nvSpPr>
          <p:spPr bwMode="auto">
            <a:xfrm>
              <a:off x="3266364" y="4930260"/>
              <a:ext cx="457200" cy="457200"/>
            </a:xfrm>
            <a:prstGeom prst="flowChartConnector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4400" eaLnBrk="1" hangingPunct="1"/>
              <a:endParaRPr lang="it-IT" altLang="it-IT" b="1">
                <a:ea typeface="ＭＳ Ｐゴシック" pitchFamily="34" charset="-128"/>
              </a:endParaRPr>
            </a:p>
          </p:txBody>
        </p:sp>
        <p:sp>
          <p:nvSpPr>
            <p:cNvPr id="40972" name="Connettore 10"/>
            <p:cNvSpPr>
              <a:spLocks noChangeArrowheads="1"/>
            </p:cNvSpPr>
            <p:nvPr/>
          </p:nvSpPr>
          <p:spPr bwMode="auto">
            <a:xfrm>
              <a:off x="3875964" y="3489284"/>
              <a:ext cx="457200" cy="457200"/>
            </a:xfrm>
            <a:prstGeom prst="flowChartConnector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4400" eaLnBrk="1" hangingPunct="1"/>
              <a:endParaRPr lang="it-IT" altLang="it-IT" b="1">
                <a:ea typeface="ＭＳ Ｐゴシック" pitchFamily="34" charset="-128"/>
              </a:endParaRPr>
            </a:p>
          </p:txBody>
        </p:sp>
        <p:sp>
          <p:nvSpPr>
            <p:cNvPr id="40973" name="Connettore 11"/>
            <p:cNvSpPr>
              <a:spLocks noChangeArrowheads="1"/>
            </p:cNvSpPr>
            <p:nvPr/>
          </p:nvSpPr>
          <p:spPr bwMode="auto">
            <a:xfrm>
              <a:off x="4632277" y="5007597"/>
              <a:ext cx="457200" cy="457200"/>
            </a:xfrm>
            <a:prstGeom prst="flowChartConnector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4400" eaLnBrk="1" hangingPunct="1"/>
              <a:endParaRPr lang="it-IT" altLang="it-IT" b="1">
                <a:ea typeface="ＭＳ Ｐゴシック" pitchFamily="34" charset="-128"/>
              </a:endParaRPr>
            </a:p>
          </p:txBody>
        </p:sp>
        <p:sp>
          <p:nvSpPr>
            <p:cNvPr id="40974" name="Connettore 12"/>
            <p:cNvSpPr>
              <a:spLocks noChangeArrowheads="1"/>
            </p:cNvSpPr>
            <p:nvPr/>
          </p:nvSpPr>
          <p:spPr bwMode="auto">
            <a:xfrm>
              <a:off x="928047" y="4280854"/>
              <a:ext cx="457200" cy="457200"/>
            </a:xfrm>
            <a:prstGeom prst="flowChartConnector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4400" eaLnBrk="1" hangingPunct="1"/>
              <a:endParaRPr lang="it-IT" altLang="it-IT" b="1">
                <a:ea typeface="ＭＳ Ｐゴシック" pitchFamily="34" charset="-128"/>
              </a:endParaRPr>
            </a:p>
          </p:txBody>
        </p:sp>
        <p:sp>
          <p:nvSpPr>
            <p:cNvPr id="40975" name="Connettore 13"/>
            <p:cNvSpPr>
              <a:spLocks noChangeArrowheads="1"/>
            </p:cNvSpPr>
            <p:nvPr/>
          </p:nvSpPr>
          <p:spPr bwMode="auto">
            <a:xfrm>
              <a:off x="5712724" y="4239911"/>
              <a:ext cx="457200" cy="457200"/>
            </a:xfrm>
            <a:prstGeom prst="flowChartConnector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4400" eaLnBrk="1" hangingPunct="1"/>
              <a:endParaRPr lang="it-IT" altLang="it-IT" b="1">
                <a:ea typeface="ＭＳ Ｐゴシック" pitchFamily="34" charset="-128"/>
              </a:endParaRPr>
            </a:p>
          </p:txBody>
        </p:sp>
        <p:sp>
          <p:nvSpPr>
            <p:cNvPr id="40976" name="Connettore 14"/>
            <p:cNvSpPr>
              <a:spLocks noChangeArrowheads="1"/>
            </p:cNvSpPr>
            <p:nvPr/>
          </p:nvSpPr>
          <p:spPr bwMode="auto">
            <a:xfrm>
              <a:off x="6527872" y="3203043"/>
              <a:ext cx="457200" cy="457200"/>
            </a:xfrm>
            <a:prstGeom prst="flowChartConnector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4400" eaLnBrk="1" hangingPunct="1"/>
              <a:endParaRPr lang="it-IT" altLang="it-IT" b="1">
                <a:ea typeface="ＭＳ Ｐゴシック" pitchFamily="34" charset="-128"/>
              </a:endParaRPr>
            </a:p>
          </p:txBody>
        </p:sp>
        <p:cxnSp>
          <p:nvCxnSpPr>
            <p:cNvPr id="40977" name="Connettore 2 6"/>
            <p:cNvCxnSpPr>
              <a:cxnSpLocks noChangeShapeType="1"/>
            </p:cNvCxnSpPr>
            <p:nvPr/>
          </p:nvCxnSpPr>
          <p:spPr bwMode="auto">
            <a:xfrm flipV="1">
              <a:off x="1304651" y="4413926"/>
              <a:ext cx="2571313" cy="147930"/>
            </a:xfrm>
            <a:prstGeom prst="straightConnector1">
              <a:avLst/>
            </a:prstGeom>
            <a:noFill/>
            <a:ln w="25400" algn="ctr">
              <a:solidFill>
                <a:srgbClr val="7F142A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79" name="Connettore 2 16"/>
            <p:cNvCxnSpPr>
              <a:cxnSpLocks noChangeShapeType="1"/>
              <a:endCxn id="40976" idx="3"/>
            </p:cNvCxnSpPr>
            <p:nvPr/>
          </p:nvCxnSpPr>
          <p:spPr bwMode="auto">
            <a:xfrm flipV="1">
              <a:off x="4333164" y="3593288"/>
              <a:ext cx="2261663" cy="745197"/>
            </a:xfrm>
            <a:prstGeom prst="straightConnector1">
              <a:avLst/>
            </a:prstGeom>
            <a:noFill/>
            <a:ln w="25400" algn="ctr">
              <a:solidFill>
                <a:srgbClr val="7F142A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80" name="Connettore 2 18"/>
            <p:cNvCxnSpPr>
              <a:cxnSpLocks noChangeShapeType="1"/>
              <a:stCxn id="40969" idx="5"/>
            </p:cNvCxnSpPr>
            <p:nvPr/>
          </p:nvCxnSpPr>
          <p:spPr bwMode="auto">
            <a:xfrm>
              <a:off x="3047009" y="3747601"/>
              <a:ext cx="828955" cy="666325"/>
            </a:xfrm>
            <a:prstGeom prst="straightConnector1">
              <a:avLst/>
            </a:prstGeom>
            <a:noFill/>
            <a:ln w="25400" algn="ctr">
              <a:solidFill>
                <a:srgbClr val="7F142A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81" name="Connettore 2 19"/>
            <p:cNvCxnSpPr>
              <a:cxnSpLocks noChangeShapeType="1"/>
              <a:stCxn id="40968" idx="6"/>
            </p:cNvCxnSpPr>
            <p:nvPr/>
          </p:nvCxnSpPr>
          <p:spPr bwMode="auto">
            <a:xfrm flipV="1">
              <a:off x="2812576" y="4413926"/>
              <a:ext cx="1063388" cy="317304"/>
            </a:xfrm>
            <a:prstGeom prst="straightConnector1">
              <a:avLst/>
            </a:prstGeom>
            <a:noFill/>
            <a:ln w="25400" algn="ctr">
              <a:solidFill>
                <a:srgbClr val="7F142A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82" name="Connettore 2 20"/>
            <p:cNvCxnSpPr>
              <a:cxnSpLocks noChangeShapeType="1"/>
              <a:stCxn id="40972" idx="5"/>
            </p:cNvCxnSpPr>
            <p:nvPr/>
          </p:nvCxnSpPr>
          <p:spPr bwMode="auto">
            <a:xfrm flipH="1">
              <a:off x="4096299" y="3879529"/>
              <a:ext cx="169910" cy="360382"/>
            </a:xfrm>
            <a:prstGeom prst="straightConnector1">
              <a:avLst/>
            </a:prstGeom>
            <a:noFill/>
            <a:ln w="25400" algn="ctr">
              <a:solidFill>
                <a:srgbClr val="7F142A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83" name="Connettore 2 21"/>
            <p:cNvCxnSpPr>
              <a:cxnSpLocks noChangeShapeType="1"/>
              <a:stCxn id="40971" idx="7"/>
            </p:cNvCxnSpPr>
            <p:nvPr/>
          </p:nvCxnSpPr>
          <p:spPr bwMode="auto">
            <a:xfrm flipV="1">
              <a:off x="3656609" y="4413926"/>
              <a:ext cx="219355" cy="583289"/>
            </a:xfrm>
            <a:prstGeom prst="straightConnector1">
              <a:avLst/>
            </a:prstGeom>
            <a:noFill/>
            <a:ln w="25400" algn="ctr">
              <a:solidFill>
                <a:srgbClr val="7F142A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84" name="Connettore 2 22"/>
            <p:cNvCxnSpPr>
              <a:cxnSpLocks noChangeShapeType="1"/>
            </p:cNvCxnSpPr>
            <p:nvPr/>
          </p:nvCxnSpPr>
          <p:spPr bwMode="auto">
            <a:xfrm>
              <a:off x="4185628" y="4635159"/>
              <a:ext cx="563793" cy="400914"/>
            </a:xfrm>
            <a:prstGeom prst="straightConnector1">
              <a:avLst/>
            </a:prstGeom>
            <a:noFill/>
            <a:ln w="25400" algn="ctr">
              <a:solidFill>
                <a:srgbClr val="7F142A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85" name="Connettore 2 23"/>
            <p:cNvCxnSpPr>
              <a:cxnSpLocks noChangeShapeType="1"/>
              <a:endCxn id="40970" idx="1"/>
            </p:cNvCxnSpPr>
            <p:nvPr/>
          </p:nvCxnSpPr>
          <p:spPr bwMode="auto">
            <a:xfrm flipV="1">
              <a:off x="4277868" y="4340985"/>
              <a:ext cx="192764" cy="72941"/>
            </a:xfrm>
            <a:prstGeom prst="straightConnector1">
              <a:avLst/>
            </a:prstGeom>
            <a:noFill/>
            <a:ln w="25400" algn="ctr">
              <a:solidFill>
                <a:srgbClr val="7F142A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86" name="Connettore 2 24"/>
            <p:cNvCxnSpPr>
              <a:cxnSpLocks noChangeShapeType="1"/>
              <a:endCxn id="40975" idx="2"/>
            </p:cNvCxnSpPr>
            <p:nvPr/>
          </p:nvCxnSpPr>
          <p:spPr bwMode="auto">
            <a:xfrm flipV="1">
              <a:off x="4333164" y="4468511"/>
              <a:ext cx="1379560" cy="40943"/>
            </a:xfrm>
            <a:prstGeom prst="straightConnector1">
              <a:avLst/>
            </a:prstGeom>
            <a:noFill/>
            <a:ln w="25400" algn="ctr">
              <a:solidFill>
                <a:srgbClr val="7F142A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0987" name="Rettangolo 3"/>
            <p:cNvSpPr>
              <a:spLocks noChangeArrowheads="1"/>
            </p:cNvSpPr>
            <p:nvPr/>
          </p:nvSpPr>
          <p:spPr bwMode="auto">
            <a:xfrm>
              <a:off x="2696115" y="3445224"/>
              <a:ext cx="4187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IT" altLang="it-IT">
                  <a:solidFill>
                    <a:srgbClr val="595959"/>
                  </a:solidFill>
                  <a:latin typeface="Verdana" pitchFamily="34" charset="0"/>
                  <a:ea typeface="ＭＳ Ｐゴシック" pitchFamily="34" charset="-128"/>
                  <a:cs typeface="Times New Roman" pitchFamily="18" charset="0"/>
                </a:rPr>
                <a:t>x</a:t>
              </a:r>
              <a:r>
                <a:rPr lang="it-IT" altLang="it-IT" baseline="-25000">
                  <a:solidFill>
                    <a:srgbClr val="595959"/>
                  </a:solidFill>
                  <a:latin typeface="Verdana" pitchFamily="34" charset="0"/>
                  <a:ea typeface="ＭＳ Ｐゴシック" pitchFamily="34" charset="-128"/>
                  <a:cs typeface="Times New Roman" pitchFamily="18" charset="0"/>
                </a:rPr>
                <a:t>1</a:t>
              </a:r>
              <a:endParaRPr lang="it-IT" altLang="it-IT"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40988" name="Rettangolo 25"/>
            <p:cNvSpPr>
              <a:spLocks noChangeArrowheads="1"/>
            </p:cNvSpPr>
            <p:nvPr/>
          </p:nvSpPr>
          <p:spPr bwMode="auto">
            <a:xfrm>
              <a:off x="3914460" y="3516868"/>
              <a:ext cx="4187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IT" altLang="it-IT">
                  <a:solidFill>
                    <a:srgbClr val="595959"/>
                  </a:solidFill>
                  <a:latin typeface="Verdana" pitchFamily="34" charset="0"/>
                  <a:ea typeface="ＭＳ Ｐゴシック" pitchFamily="34" charset="-128"/>
                  <a:cs typeface="Times New Roman" pitchFamily="18" charset="0"/>
                </a:rPr>
                <a:t>x</a:t>
              </a:r>
              <a:r>
                <a:rPr lang="it-IT" altLang="it-IT" baseline="-25000">
                  <a:solidFill>
                    <a:srgbClr val="595959"/>
                  </a:solidFill>
                  <a:latin typeface="Verdana" pitchFamily="34" charset="0"/>
                  <a:ea typeface="ＭＳ Ｐゴシック" pitchFamily="34" charset="-128"/>
                  <a:cs typeface="Times New Roman" pitchFamily="18" charset="0"/>
                </a:rPr>
                <a:t>2</a:t>
              </a:r>
              <a:endParaRPr lang="it-IT" altLang="it-IT"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40989" name="Rettangolo 26"/>
            <p:cNvSpPr>
              <a:spLocks noChangeArrowheads="1"/>
            </p:cNvSpPr>
            <p:nvPr/>
          </p:nvSpPr>
          <p:spPr bwMode="auto">
            <a:xfrm>
              <a:off x="6547120" y="3246977"/>
              <a:ext cx="4187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IT" altLang="it-IT">
                  <a:solidFill>
                    <a:srgbClr val="595959"/>
                  </a:solidFill>
                  <a:latin typeface="Verdana" pitchFamily="34" charset="0"/>
                  <a:ea typeface="ＭＳ Ｐゴシック" pitchFamily="34" charset="-128"/>
                  <a:cs typeface="Times New Roman" pitchFamily="18" charset="0"/>
                </a:rPr>
                <a:t>x</a:t>
              </a:r>
              <a:r>
                <a:rPr lang="it-IT" altLang="it-IT" baseline="-25000">
                  <a:solidFill>
                    <a:srgbClr val="595959"/>
                  </a:solidFill>
                  <a:latin typeface="Verdana" pitchFamily="34" charset="0"/>
                  <a:ea typeface="ＭＳ Ｐゴシック" pitchFamily="34" charset="-128"/>
                  <a:cs typeface="Times New Roman" pitchFamily="18" charset="0"/>
                </a:rPr>
                <a:t>3</a:t>
              </a:r>
              <a:endParaRPr lang="it-IT" altLang="it-IT"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40990" name="Rettangolo 27"/>
            <p:cNvSpPr>
              <a:spLocks noChangeArrowheads="1"/>
            </p:cNvSpPr>
            <p:nvPr/>
          </p:nvSpPr>
          <p:spPr bwMode="auto">
            <a:xfrm>
              <a:off x="5751220" y="4303225"/>
              <a:ext cx="4187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IT" altLang="it-IT">
                  <a:solidFill>
                    <a:srgbClr val="595959"/>
                  </a:solidFill>
                  <a:latin typeface="Verdana" pitchFamily="34" charset="0"/>
                  <a:ea typeface="ＭＳ Ｐゴシック" pitchFamily="34" charset="-128"/>
                  <a:cs typeface="Times New Roman" pitchFamily="18" charset="0"/>
                </a:rPr>
                <a:t>x</a:t>
              </a:r>
              <a:r>
                <a:rPr lang="it-IT" altLang="it-IT" baseline="-25000">
                  <a:solidFill>
                    <a:srgbClr val="595959"/>
                  </a:solidFill>
                  <a:latin typeface="Verdana" pitchFamily="34" charset="0"/>
                  <a:ea typeface="ＭＳ Ｐゴシック" pitchFamily="34" charset="-128"/>
                  <a:cs typeface="Times New Roman" pitchFamily="18" charset="0"/>
                </a:rPr>
                <a:t>4</a:t>
              </a:r>
              <a:endParaRPr lang="it-IT" altLang="it-IT"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40991" name="Rettangolo 28"/>
            <p:cNvSpPr>
              <a:spLocks noChangeArrowheads="1"/>
            </p:cNvSpPr>
            <p:nvPr/>
          </p:nvSpPr>
          <p:spPr bwMode="auto">
            <a:xfrm>
              <a:off x="4467524" y="4326935"/>
              <a:ext cx="4187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IT" altLang="it-IT">
                  <a:solidFill>
                    <a:srgbClr val="595959"/>
                  </a:solidFill>
                  <a:latin typeface="Verdana" pitchFamily="34" charset="0"/>
                  <a:ea typeface="ＭＳ Ｐゴシック" pitchFamily="34" charset="-128"/>
                  <a:cs typeface="Times New Roman" pitchFamily="18" charset="0"/>
                </a:rPr>
                <a:t>x</a:t>
              </a:r>
              <a:r>
                <a:rPr lang="it-IT" altLang="it-IT" baseline="-25000">
                  <a:solidFill>
                    <a:srgbClr val="595959"/>
                  </a:solidFill>
                  <a:latin typeface="Verdana" pitchFamily="34" charset="0"/>
                  <a:ea typeface="ＭＳ Ｐゴシック" pitchFamily="34" charset="-128"/>
                  <a:cs typeface="Times New Roman" pitchFamily="18" charset="0"/>
                </a:rPr>
                <a:t>6</a:t>
              </a:r>
              <a:endParaRPr lang="it-IT" altLang="it-IT" baseline="-25000"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40992" name="Rettangolo 29"/>
            <p:cNvSpPr>
              <a:spLocks noChangeArrowheads="1"/>
            </p:cNvSpPr>
            <p:nvPr/>
          </p:nvSpPr>
          <p:spPr bwMode="auto">
            <a:xfrm>
              <a:off x="4651525" y="5053731"/>
              <a:ext cx="4187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IT" altLang="it-IT">
                  <a:solidFill>
                    <a:srgbClr val="595959"/>
                  </a:solidFill>
                  <a:latin typeface="Verdana" pitchFamily="34" charset="0"/>
                  <a:ea typeface="ＭＳ Ｐゴシック" pitchFamily="34" charset="-128"/>
                  <a:cs typeface="Times New Roman" pitchFamily="18" charset="0"/>
                </a:rPr>
                <a:t>x</a:t>
              </a:r>
              <a:r>
                <a:rPr lang="it-IT" altLang="it-IT" baseline="-25000">
                  <a:solidFill>
                    <a:srgbClr val="595959"/>
                  </a:solidFill>
                  <a:latin typeface="Verdana" pitchFamily="34" charset="0"/>
                  <a:ea typeface="ＭＳ Ｐゴシック" pitchFamily="34" charset="-128"/>
                  <a:cs typeface="Times New Roman" pitchFamily="18" charset="0"/>
                </a:rPr>
                <a:t>5</a:t>
              </a:r>
              <a:endParaRPr lang="it-IT" altLang="it-IT"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40993" name="Rettangolo 30"/>
            <p:cNvSpPr>
              <a:spLocks noChangeArrowheads="1"/>
            </p:cNvSpPr>
            <p:nvPr/>
          </p:nvSpPr>
          <p:spPr bwMode="auto">
            <a:xfrm>
              <a:off x="3288240" y="4997215"/>
              <a:ext cx="4187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IT" altLang="it-IT">
                  <a:solidFill>
                    <a:srgbClr val="595959"/>
                  </a:solidFill>
                  <a:latin typeface="Verdana" pitchFamily="34" charset="0"/>
                  <a:ea typeface="ＭＳ Ｐゴシック" pitchFamily="34" charset="-128"/>
                  <a:cs typeface="Times New Roman" pitchFamily="18" charset="0"/>
                </a:rPr>
                <a:t>x</a:t>
              </a:r>
              <a:r>
                <a:rPr lang="it-IT" altLang="it-IT" baseline="-25000">
                  <a:solidFill>
                    <a:srgbClr val="595959"/>
                  </a:solidFill>
                  <a:latin typeface="Verdana" pitchFamily="34" charset="0"/>
                  <a:ea typeface="ＭＳ Ｐゴシック" pitchFamily="34" charset="-128"/>
                  <a:cs typeface="Times New Roman" pitchFamily="18" charset="0"/>
                </a:rPr>
                <a:t>7</a:t>
              </a:r>
              <a:endParaRPr lang="it-IT" altLang="it-IT"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40994" name="Rettangolo 31"/>
            <p:cNvSpPr>
              <a:spLocks noChangeArrowheads="1"/>
            </p:cNvSpPr>
            <p:nvPr/>
          </p:nvSpPr>
          <p:spPr bwMode="auto">
            <a:xfrm>
              <a:off x="2374624" y="4572578"/>
              <a:ext cx="4187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IT" altLang="it-IT">
                  <a:solidFill>
                    <a:srgbClr val="595959"/>
                  </a:solidFill>
                  <a:latin typeface="Verdana" pitchFamily="34" charset="0"/>
                  <a:ea typeface="ＭＳ Ｐゴシック" pitchFamily="34" charset="-128"/>
                  <a:cs typeface="Times New Roman" pitchFamily="18" charset="0"/>
                </a:rPr>
                <a:t>x</a:t>
              </a:r>
              <a:r>
                <a:rPr lang="it-IT" altLang="it-IT" baseline="-25000">
                  <a:solidFill>
                    <a:srgbClr val="595959"/>
                  </a:solidFill>
                  <a:latin typeface="Verdana" pitchFamily="34" charset="0"/>
                  <a:ea typeface="ＭＳ Ｐゴシック" pitchFamily="34" charset="-128"/>
                  <a:cs typeface="Times New Roman" pitchFamily="18" charset="0"/>
                </a:rPr>
                <a:t>8</a:t>
              </a:r>
              <a:endParaRPr lang="it-IT" altLang="it-IT"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40995" name="Rettangolo 32"/>
            <p:cNvSpPr>
              <a:spLocks noChangeArrowheads="1"/>
            </p:cNvSpPr>
            <p:nvPr/>
          </p:nvSpPr>
          <p:spPr bwMode="auto">
            <a:xfrm>
              <a:off x="947295" y="4329354"/>
              <a:ext cx="4187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IT" altLang="it-IT">
                  <a:solidFill>
                    <a:srgbClr val="595959"/>
                  </a:solidFill>
                  <a:latin typeface="Verdana" pitchFamily="34" charset="0"/>
                  <a:ea typeface="ＭＳ Ｐゴシック" pitchFamily="34" charset="-128"/>
                  <a:cs typeface="Times New Roman" pitchFamily="18" charset="0"/>
                </a:rPr>
                <a:t>x</a:t>
              </a:r>
              <a:r>
                <a:rPr lang="it-IT" altLang="it-IT" baseline="-25000">
                  <a:solidFill>
                    <a:srgbClr val="595959"/>
                  </a:solidFill>
                  <a:latin typeface="Verdana" pitchFamily="34" charset="0"/>
                  <a:ea typeface="ＭＳ Ｐゴシック" pitchFamily="34" charset="-128"/>
                  <a:cs typeface="Times New Roman" pitchFamily="18" charset="0"/>
                </a:rPr>
                <a:t>8</a:t>
              </a:r>
              <a:endParaRPr lang="it-IT" altLang="it-IT"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40996" name="CasellaDiTesto 5"/>
            <p:cNvSpPr txBox="1">
              <a:spLocks noChangeArrowheads="1"/>
            </p:cNvSpPr>
            <p:nvPr/>
          </p:nvSpPr>
          <p:spPr bwMode="auto">
            <a:xfrm>
              <a:off x="3912107" y="4242660"/>
              <a:ext cx="184753" cy="369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it-IT" altLang="it-IT" i="1" dirty="0">
                <a:ea typeface="ＭＳ Ｐゴシック" pitchFamily="34" charset="-128"/>
              </a:endParaRPr>
            </a:p>
          </p:txBody>
        </p:sp>
      </p:grpSp>
      <p:sp>
        <p:nvSpPr>
          <p:cNvPr id="36" name="CasellaDiTesto 3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12084" y="3234748"/>
            <a:ext cx="3407295" cy="651397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it-IT">
                <a:noFill/>
              </a:rPr>
              <a:t> </a:t>
            </a:r>
          </a:p>
        </p:txBody>
      </p:sp>
      <p:sp>
        <p:nvSpPr>
          <p:cNvPr id="40966" name="Rettangolo 36"/>
          <p:cNvSpPr>
            <a:spLocks noChangeArrowheads="1"/>
          </p:cNvSpPr>
          <p:nvPr/>
        </p:nvSpPr>
        <p:spPr bwMode="auto">
          <a:xfrm>
            <a:off x="3459449" y="3217885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è la </a:t>
            </a:r>
            <a:r>
              <a:rPr lang="it-IT" altLang="it-IT" dirty="0" smtClean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media </a:t>
            </a:r>
            <a:r>
              <a:rPr lang="it-IT" altLang="it-IT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aritmetica</a:t>
            </a:r>
            <a:br>
              <a:rPr lang="it-IT" altLang="it-IT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</a:br>
            <a:r>
              <a:rPr lang="it-IT" altLang="it-IT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degli n valori osservati</a:t>
            </a:r>
            <a:endParaRPr lang="it-IT" altLang="it-IT" dirty="0"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409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361" y="915317"/>
            <a:ext cx="1144588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itolo 36">
            <a:extLst>
              <a:ext uri="{FF2B5EF4-FFF2-40B4-BE49-F238E27FC236}">
                <a16:creationId xmlns:a16="http://schemas.microsoft.com/office/drawing/2014/main" xmlns="" id="{EF08704A-CEC4-4D2A-BDDB-0E65F281C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8775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Costruiamo un Indice di variabilità</a:t>
            </a:r>
            <a:endParaRPr lang="it-IT" sz="4000" dirty="0"/>
          </a:p>
        </p:txBody>
      </p:sp>
      <p:sp>
        <p:nvSpPr>
          <p:cNvPr id="40" name="Triangolo isoscele 39">
            <a:extLst>
              <a:ext uri="{FF2B5EF4-FFF2-40B4-BE49-F238E27FC236}">
                <a16:creationId xmlns:a16="http://schemas.microsoft.com/office/drawing/2014/main" xmlns="" id="{94DD72AC-E088-4517-A410-89511D364B5E}"/>
              </a:ext>
            </a:extLst>
          </p:cNvPr>
          <p:cNvSpPr/>
          <p:nvPr/>
        </p:nvSpPr>
        <p:spPr>
          <a:xfrm>
            <a:off x="4403592" y="4732315"/>
            <a:ext cx="457200" cy="457200"/>
          </a:xfrm>
          <a:prstGeom prst="triangle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81000">
                <a:schemeClr val="accent2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824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568325" y="1066661"/>
            <a:ext cx="8118475" cy="2197018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2000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Una volta individuato il centro, possiamo misurare la distanza da esso di ogni punto della distribuzione. </a:t>
            </a:r>
          </a:p>
          <a:p>
            <a:pPr eaLnBrk="1" hangingPunct="1">
              <a:defRPr/>
            </a:pPr>
            <a:r>
              <a:rPr lang="it-IT" altLang="it-IT" sz="2000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Quale operazione matematica mi permette di misurare una distanza tra due valori osservati? La differenza! </a:t>
            </a:r>
          </a:p>
          <a:p>
            <a:pPr eaLnBrk="1" hangingPunct="1">
              <a:defRPr/>
            </a:pPr>
            <a:r>
              <a:rPr lang="it-IT" altLang="it-IT" sz="2000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Se prendiamo tutte le differenze </a:t>
            </a:r>
            <a:r>
              <a:rPr lang="it-IT" altLang="it-IT" sz="2000" dirty="0" smtClean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(</a:t>
            </a:r>
            <a:r>
              <a:rPr lang="it-IT" altLang="it-IT" sz="2000" b="1" kern="1200" dirty="0" smtClean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scarti</a:t>
            </a:r>
            <a:r>
              <a:rPr lang="it-IT" altLang="it-IT" sz="2000" dirty="0" smtClean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) e </a:t>
            </a:r>
            <a:r>
              <a:rPr lang="it-IT" altLang="it-IT" sz="2000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ne facciamo la somma </a:t>
            </a:r>
          </a:p>
          <a:p>
            <a:pPr eaLnBrk="1" hangingPunct="1">
              <a:defRPr/>
            </a:pPr>
            <a:endParaRPr lang="it-IT" altLang="it-IT" sz="2000" dirty="0" smtClean="0">
              <a:ea typeface="ＭＳ Ｐゴシック" pitchFamily="34" charset="-128"/>
            </a:endParaRPr>
          </a:p>
          <a:p>
            <a:pPr eaLnBrk="1" hangingPunct="1">
              <a:defRPr/>
            </a:pPr>
            <a:endParaRPr lang="it-IT" altLang="it-IT" sz="2000" dirty="0" smtClean="0">
              <a:ea typeface="ＭＳ Ｐゴシック" pitchFamily="34" charset="-128"/>
            </a:endParaRPr>
          </a:p>
          <a:p>
            <a:pPr eaLnBrk="1" hangingPunct="1">
              <a:defRPr/>
            </a:pPr>
            <a:endParaRPr lang="it-IT" altLang="it-IT" sz="2000" dirty="0" smtClean="0">
              <a:ea typeface="ＭＳ Ｐゴシック" pitchFamily="34" charset="-128"/>
            </a:endParaRPr>
          </a:p>
          <a:p>
            <a:pPr eaLnBrk="1" hangingPunct="1">
              <a:defRPr/>
            </a:pPr>
            <a:endParaRPr lang="it-IT" altLang="it-IT" sz="2000" dirty="0" smtClean="0">
              <a:ea typeface="ＭＳ Ｐゴシック" pitchFamily="34" charset="-128"/>
            </a:endParaRPr>
          </a:p>
          <a:p>
            <a:pPr eaLnBrk="1" hangingPunct="1">
              <a:defRPr/>
            </a:pPr>
            <a:endParaRPr lang="it-IT" altLang="it-IT" sz="2000" dirty="0" smtClean="0">
              <a:ea typeface="ＭＳ Ｐゴシック" pitchFamily="34" charset="-128"/>
            </a:endParaRPr>
          </a:p>
          <a:p>
            <a:pPr eaLnBrk="1" hangingPunct="1">
              <a:defRPr/>
            </a:pPr>
            <a:endParaRPr lang="it-IT" altLang="it-IT" sz="2000" dirty="0" smtClean="0">
              <a:ea typeface="ＭＳ Ｐゴシック" pitchFamily="34" charset="-128"/>
            </a:endParaRPr>
          </a:p>
          <a:p>
            <a:pPr eaLnBrk="1" hangingPunct="1">
              <a:defRPr/>
            </a:pPr>
            <a:r>
              <a:rPr lang="it-IT" altLang="it-IT" sz="2000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otteniamo …</a:t>
            </a:r>
          </a:p>
        </p:txBody>
      </p:sp>
      <p:sp>
        <p:nvSpPr>
          <p:cNvPr id="41992" name="Rectangle 7"/>
          <p:cNvSpPr>
            <a:spLocks noChangeArrowheads="1"/>
          </p:cNvSpPr>
          <p:nvPr/>
        </p:nvSpPr>
        <p:spPr bwMode="auto">
          <a:xfrm>
            <a:off x="3097648" y="3594321"/>
            <a:ext cx="2551820" cy="8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it-IT" altLang="it-IT" sz="2400">
              <a:solidFill>
                <a:srgbClr val="AC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9" name="Titolo 36">
            <a:extLst>
              <a:ext uri="{FF2B5EF4-FFF2-40B4-BE49-F238E27FC236}">
                <a16:creationId xmlns:a16="http://schemas.microsoft.com/office/drawing/2014/main" xmlns="" id="{879F24B1-BBDB-4E22-9397-22CB741F1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44" y="358774"/>
            <a:ext cx="9107055" cy="712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Costruiamo un Indice di variabilità</a:t>
            </a:r>
            <a:endParaRPr lang="it-IT" sz="4000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74EA30C8-3C1B-48D7-A563-105F31D66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1353115"/>
            <a:ext cx="591848" cy="592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ct 5">
            <a:extLst>
              <a:ext uri="{FF2B5EF4-FFF2-40B4-BE49-F238E27FC236}">
                <a16:creationId xmlns:a16="http://schemas.microsoft.com/office/drawing/2014/main" xmlns="" id="{45BE6F96-34F0-490C-B0F4-6E71A7783F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166120"/>
              </p:ext>
            </p:extLst>
          </p:nvPr>
        </p:nvGraphicFramePr>
        <p:xfrm>
          <a:off x="982663" y="3938588"/>
          <a:ext cx="67818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9" name="Equazione" r:id="rId5" imgW="2336800" imgH="228600" progId="Equation.3">
                  <p:embed/>
                </p:oleObj>
              </mc:Choice>
              <mc:Fallback>
                <p:oleObj name="Equazione" r:id="rId5" imgW="2336800" imgH="228600" progId="Equation.3">
                  <p:embed/>
                  <p:pic>
                    <p:nvPicPr>
                      <p:cNvPr id="0" name="Picture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2663" y="3938588"/>
                        <a:ext cx="6781800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ttangolo 3"/>
          <p:cNvSpPr/>
          <p:nvPr/>
        </p:nvSpPr>
        <p:spPr>
          <a:xfrm>
            <a:off x="7039303" y="3807372"/>
            <a:ext cx="827690" cy="7882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805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2" name="Rectangle 7"/>
          <p:cNvSpPr>
            <a:spLocks noChangeArrowheads="1"/>
          </p:cNvSpPr>
          <p:nvPr/>
        </p:nvSpPr>
        <p:spPr bwMode="auto">
          <a:xfrm>
            <a:off x="3097648" y="3594321"/>
            <a:ext cx="2551820" cy="8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it-IT" altLang="it-IT" sz="2400">
              <a:solidFill>
                <a:srgbClr val="AC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82319" y="2625214"/>
            <a:ext cx="789146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alt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Bisogna sempre ricordare che:</a:t>
            </a:r>
          </a:p>
          <a:p>
            <a:pPr>
              <a:defRPr/>
            </a:pPr>
            <a:endParaRPr lang="it-IT" sz="2000" b="1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r>
              <a:rPr lang="it-IT" sz="2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</a:t>
            </a:r>
            <a:r>
              <a:rPr lang="it-IT" sz="20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somma delle differenze (scarti) dalla media è sempre NULLA = </a:t>
            </a:r>
            <a:r>
              <a:rPr lang="it-IT" sz="2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 </a:t>
            </a:r>
            <a:endParaRPr lang="it-IT" sz="20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endParaRPr lang="it-IT" sz="20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perché 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media bilancia i valori più bassi con quelli </a:t>
            </a:r>
          </a:p>
          <a:p>
            <a:pPr>
              <a:defRPr/>
            </a:pP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più alti.</a:t>
            </a:r>
          </a:p>
          <a:p>
            <a:pPr>
              <a:defRPr/>
            </a:pPr>
            <a:endParaRPr lang="it-IT" sz="20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Come risolviamo questo limite?</a:t>
            </a:r>
          </a:p>
        </p:txBody>
      </p:sp>
      <p:pic>
        <p:nvPicPr>
          <p:cNvPr id="41990" name="Picture 8" descr="C:\Users\Susi\AppData\Local\Microsoft\Windows\Temporary Internet Files\Content.IE5\MNTBMRY6\MC900442036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344" y="4633263"/>
            <a:ext cx="1214438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olo 36">
            <a:extLst>
              <a:ext uri="{FF2B5EF4-FFF2-40B4-BE49-F238E27FC236}">
                <a16:creationId xmlns:a16="http://schemas.microsoft.com/office/drawing/2014/main" xmlns="" id="{879F24B1-BBDB-4E22-9397-22CB741F1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44" y="358774"/>
            <a:ext cx="9107055" cy="712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Costruiamo un Indice di variabilità</a:t>
            </a:r>
            <a:endParaRPr lang="it-IT" sz="4000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74EA30C8-3C1B-48D7-A563-105F31D66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1353115"/>
            <a:ext cx="591848" cy="592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bject 5">
            <a:extLst>
              <a:ext uri="{FF2B5EF4-FFF2-40B4-BE49-F238E27FC236}">
                <a16:creationId xmlns:a16="http://schemas.microsoft.com/office/drawing/2014/main" xmlns="" id="{45BE6F96-34F0-490C-B0F4-6E71A7783F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5476671"/>
              </p:ext>
            </p:extLst>
          </p:nvPr>
        </p:nvGraphicFramePr>
        <p:xfrm>
          <a:off x="659962" y="1507634"/>
          <a:ext cx="67818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7" name="Equazione" r:id="rId6" imgW="2336800" imgH="228600" progId="Equation.3">
                  <p:embed/>
                </p:oleObj>
              </mc:Choice>
              <mc:Fallback>
                <p:oleObj name="Equazione" r:id="rId6" imgW="2336800" imgH="228600" progId="Equation.3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962" y="1507634"/>
                        <a:ext cx="6781800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675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2" name="Group 12"/>
          <p:cNvGrpSpPr>
            <a:grpSpLocks/>
          </p:cNvGrpSpPr>
          <p:nvPr/>
        </p:nvGrpSpPr>
        <p:grpSpPr bwMode="auto">
          <a:xfrm>
            <a:off x="1331572" y="4002433"/>
            <a:ext cx="5297488" cy="1101725"/>
            <a:chOff x="1787" y="2521"/>
            <a:chExt cx="2469" cy="501"/>
          </a:xfrm>
        </p:grpSpPr>
        <p:graphicFrame>
          <p:nvGraphicFramePr>
            <p:cNvPr id="43014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01477169"/>
                </p:ext>
              </p:extLst>
            </p:nvPr>
          </p:nvGraphicFramePr>
          <p:xfrm>
            <a:off x="1787" y="2725"/>
            <a:ext cx="2469" cy="2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03" name="Equazione" r:id="rId3" imgW="2298700" imgH="254000" progId="Equation.3">
                    <p:embed/>
                  </p:oleObj>
                </mc:Choice>
                <mc:Fallback>
                  <p:oleObj name="Equazione" r:id="rId3" imgW="2298700" imgH="254000" progId="Equation.3">
                    <p:embed/>
                    <p:pic>
                      <p:nvPicPr>
                        <p:cNvPr id="0" name="Picture 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87" y="2725"/>
                          <a:ext cx="2469" cy="20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015" name="Rectangle 7"/>
            <p:cNvSpPr>
              <a:spLocks noChangeArrowheads="1"/>
            </p:cNvSpPr>
            <p:nvPr/>
          </p:nvSpPr>
          <p:spPr bwMode="auto">
            <a:xfrm>
              <a:off x="2245" y="2521"/>
              <a:ext cx="1344" cy="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it-IT" altLang="it-IT" sz="2400">
                <a:solidFill>
                  <a:srgbClr val="AC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</p:grpSp>
      <p:pic>
        <p:nvPicPr>
          <p:cNvPr id="43013" name="Picture 7" descr="C:\Users\Susi\AppData\Local\Microsoft\Windows\Temporary Internet Files\Content.IE5\3Q3A5OC6\MC900428071[1]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550" y="3582383"/>
            <a:ext cx="1985963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olo 36">
            <a:extLst>
              <a:ext uri="{FF2B5EF4-FFF2-40B4-BE49-F238E27FC236}">
                <a16:creationId xmlns:a16="http://schemas.microsoft.com/office/drawing/2014/main" xmlns="" id="{90643855-C566-44A0-A0F3-C8FD7282A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44" y="358774"/>
            <a:ext cx="9107055" cy="712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Costruiamo un Indice di variabilità</a:t>
            </a:r>
            <a:endParaRPr lang="it-IT" sz="400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98B29086-A280-4B90-9136-2109F66B32EF}"/>
              </a:ext>
            </a:extLst>
          </p:cNvPr>
          <p:cNvSpPr/>
          <p:nvPr/>
        </p:nvSpPr>
        <p:spPr>
          <a:xfrm>
            <a:off x="761999" y="1009257"/>
            <a:ext cx="7019925" cy="2804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alt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 la matematica!  </a:t>
            </a:r>
          </a:p>
          <a:p>
            <a:pPr>
              <a:lnSpc>
                <a:spcPct val="150000"/>
              </a:lnSpc>
            </a:pPr>
            <a:r>
              <a:rPr lang="it-IT" alt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Elevando al quadrato gli scarti si rendono positivi tutti i valori eliminando il problema dell’annullamento reciproco degli scarti. </a:t>
            </a:r>
          </a:p>
          <a:p>
            <a:pPr>
              <a:lnSpc>
                <a:spcPct val="150000"/>
              </a:lnSpc>
            </a:pPr>
            <a:endParaRPr lang="it-IT" altLang="it-IT" sz="20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it-IT" alt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Otteniamo la </a:t>
            </a:r>
            <a:r>
              <a:rPr lang="it-IT" altLang="it-IT" sz="20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</a:rPr>
              <a:t>Devianza: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85F3F0DE-9A3F-4B3A-BCC0-519512DE5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1071417"/>
            <a:ext cx="1144588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72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9"/>
          <p:cNvSpPr txBox="1">
            <a:spLocks noChangeArrowheads="1"/>
          </p:cNvSpPr>
          <p:nvPr/>
        </p:nvSpPr>
        <p:spPr bwMode="auto">
          <a:xfrm>
            <a:off x="1068388" y="1954213"/>
            <a:ext cx="6965950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90000" bIns="0"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defTabSz="914400" eaLnBrk="1" hangingPunct="1">
              <a:spcBef>
                <a:spcPts val="600"/>
              </a:spcBef>
              <a:buFontTx/>
              <a:buAutoNum type="arabicParenR"/>
            </a:pPr>
            <a:endParaRPr lang="it-IT" altLang="it-IT" sz="2000" b="1">
              <a:solidFill>
                <a:schemeClr val="bg2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6148" name="Sottotitolo 4"/>
          <p:cNvSpPr>
            <a:spLocks noGrp="1"/>
          </p:cNvSpPr>
          <p:nvPr>
            <p:ph type="subTitle" idx="1"/>
          </p:nvPr>
        </p:nvSpPr>
        <p:spPr>
          <a:xfrm>
            <a:off x="714276" y="1599398"/>
            <a:ext cx="7861111" cy="4175125"/>
          </a:xfrm>
          <a:ln>
            <a:miter lim="800000"/>
            <a:headEnd/>
            <a:tailEnd/>
          </a:ln>
        </p:spPr>
        <p:txBody>
          <a:bodyPr/>
          <a:lstStyle/>
          <a:p>
            <a:pPr marL="457200" indent="-457200" algn="l">
              <a:lnSpc>
                <a:spcPct val="150000"/>
              </a:lnSpc>
              <a:buFont typeface="+mj-lt"/>
              <a:buAutoNum type="arabicPeriod"/>
              <a:defRPr/>
            </a:pPr>
            <a:r>
              <a:rPr lang="it-IT" sz="2000" kern="1200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+mn-ea"/>
                <a:cs typeface="Arial" charset="0"/>
              </a:rPr>
              <a:t>Introduzione</a:t>
            </a: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  <a:defRPr/>
            </a:pPr>
            <a:r>
              <a:rPr lang="it-IT" sz="2000" kern="1200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+mn-ea"/>
                <a:cs typeface="Arial" charset="0"/>
              </a:rPr>
              <a:t>Che </a:t>
            </a:r>
            <a:r>
              <a:rPr lang="it-IT" sz="2000" kern="1200" dirty="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+mn-ea"/>
                <a:cs typeface="Arial" charset="0"/>
              </a:rPr>
              <a:t>cos’è la </a:t>
            </a:r>
            <a:r>
              <a:rPr lang="it-IT" sz="2000" kern="1200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+mn-ea"/>
                <a:cs typeface="Arial" charset="0"/>
              </a:rPr>
              <a:t>VARIABILITÀ</a:t>
            </a:r>
            <a:endParaRPr lang="it-IT" sz="2000" kern="1200" dirty="0">
              <a:solidFill>
                <a:srgbClr val="5F5F5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charset="0"/>
              <a:ea typeface="+mn-ea"/>
              <a:cs typeface="Arial" charset="0"/>
            </a:endParaRP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  <a:defRPr/>
            </a:pPr>
            <a:r>
              <a:rPr lang="it-IT" sz="2000" dirty="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cs typeface="Arial" charset="0"/>
              </a:rPr>
              <a:t>C</a:t>
            </a:r>
            <a:r>
              <a:rPr lang="it-IT" sz="2000" kern="1200" dirty="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+mn-ea"/>
                <a:cs typeface="Arial" charset="0"/>
              </a:rPr>
              <a:t>ome si misura la </a:t>
            </a:r>
            <a:r>
              <a:rPr lang="it-IT" sz="2000" kern="1200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+mn-ea"/>
                <a:cs typeface="Arial" charset="0"/>
              </a:rPr>
              <a:t>variabilità</a:t>
            </a:r>
            <a:endParaRPr lang="it-IT" sz="2000" kern="1200" dirty="0">
              <a:solidFill>
                <a:srgbClr val="5F5F5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charset="0"/>
              <a:ea typeface="+mn-ea"/>
              <a:cs typeface="Arial" charset="0"/>
            </a:endParaRPr>
          </a:p>
          <a:p>
            <a:pPr marL="800100" lvl="1" indent="-342900" algn="l">
              <a:lnSpc>
                <a:spcPct val="150000"/>
              </a:lnSpc>
              <a:buFont typeface="+mj-lt"/>
              <a:buAutoNum type="alphaLcPeriod"/>
              <a:defRPr/>
            </a:pPr>
            <a:r>
              <a:rPr lang="it-IT" sz="1600" kern="1200" dirty="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+mn-ea"/>
                <a:cs typeface="Arial" charset="0"/>
              </a:rPr>
              <a:t>La variabilità come misura di distanza</a:t>
            </a:r>
          </a:p>
          <a:p>
            <a:pPr marL="800100" lvl="1" indent="-342900" algn="l">
              <a:lnSpc>
                <a:spcPct val="150000"/>
              </a:lnSpc>
              <a:buFont typeface="+mj-lt"/>
              <a:buAutoNum type="alphaLcPeriod"/>
              <a:defRPr/>
            </a:pPr>
            <a:r>
              <a:rPr lang="it-IT" sz="1600" kern="1200" dirty="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+mn-ea"/>
                <a:cs typeface="Arial" charset="0"/>
              </a:rPr>
              <a:t>La variabilità come misura di distanza da un centro</a:t>
            </a:r>
          </a:p>
          <a:p>
            <a:pPr marL="800100" lvl="1" indent="-342900" algn="l">
              <a:lnSpc>
                <a:spcPct val="150000"/>
              </a:lnSpc>
              <a:buFont typeface="+mj-lt"/>
              <a:buAutoNum type="alphaLcPeriod"/>
              <a:defRPr/>
            </a:pPr>
            <a:r>
              <a:rPr lang="it-IT" sz="1600" kern="1200" dirty="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+mn-ea"/>
                <a:cs typeface="Arial" charset="0"/>
              </a:rPr>
              <a:t>Varianza</a:t>
            </a:r>
          </a:p>
          <a:p>
            <a:pPr marL="800100" lvl="1" indent="-342900" algn="l">
              <a:lnSpc>
                <a:spcPct val="150000"/>
              </a:lnSpc>
              <a:buFont typeface="+mj-lt"/>
              <a:buAutoNum type="alphaLcPeriod"/>
              <a:defRPr/>
            </a:pPr>
            <a:r>
              <a:rPr lang="it-IT" sz="1600" kern="1200" dirty="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+mn-ea"/>
                <a:cs typeface="Arial" charset="0"/>
              </a:rPr>
              <a:t>Scarto quadratico medio (deviazione standard)</a:t>
            </a:r>
          </a:p>
          <a:p>
            <a:pPr marL="800100" lvl="1" indent="-342900" algn="l">
              <a:lnSpc>
                <a:spcPct val="150000"/>
              </a:lnSpc>
              <a:buFont typeface="+mj-lt"/>
              <a:buAutoNum type="alphaLcPeriod"/>
              <a:defRPr/>
            </a:pPr>
            <a:r>
              <a:rPr lang="it-IT" sz="1600" kern="1200" dirty="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+mn-ea"/>
                <a:cs typeface="Arial" charset="0"/>
              </a:rPr>
              <a:t>Indici di variabilità relativi</a:t>
            </a:r>
          </a:p>
          <a:p>
            <a:pPr marL="457200" indent="-457200" algn="l">
              <a:lnSpc>
                <a:spcPct val="150000"/>
              </a:lnSpc>
              <a:buFontTx/>
              <a:buAutoNum type="arabicPeriod"/>
              <a:defRPr/>
            </a:pPr>
            <a:endParaRPr lang="it-IT" sz="2000" kern="1200" dirty="0">
              <a:solidFill>
                <a:srgbClr val="5F5F5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charset="0"/>
              <a:ea typeface="+mn-ea"/>
              <a:cs typeface="Arial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0" y="423081"/>
            <a:ext cx="9144000" cy="777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defRPr sz="32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1pPr>
            <a:lvl2pPr>
              <a:defRPr sz="28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3pPr>
            <a:lvl4pPr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4pPr>
            <a:lvl5pPr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5pPr>
            <a:lvl6pPr eaLnBrk="0" hangingPunct="0"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6pPr>
            <a:lvl7pPr eaLnBrk="0" hangingPunct="0"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7pPr>
            <a:lvl8pPr eaLnBrk="0" hangingPunct="0"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8pPr>
            <a:lvl9pPr eaLnBrk="0" hangingPunct="0"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ctr">
              <a:defRPr/>
            </a:pPr>
            <a:endParaRPr lang="it-IT" sz="2400" b="1" dirty="0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it-IT" b="1" dirty="0">
                <a:solidFill>
                  <a:srgbClr val="9E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sz="42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Indice</a:t>
            </a:r>
            <a:endParaRPr lang="it-IT" sz="1800" b="1" dirty="0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596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761999" y="1248166"/>
            <a:ext cx="8026400" cy="3879887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Caratteristiche: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è sempre maggiore di zero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è uguale a zero solo se la variabile non varia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aumenta all’aumentare della distanza delle osservazioni dalla media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aumenta anche all’aumentare del numero delle osservazioni (n)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è espressa nel quadrato dell’unità di misura della variabile</a:t>
            </a:r>
          </a:p>
        </p:txBody>
      </p:sp>
      <p:sp>
        <p:nvSpPr>
          <p:cNvPr id="10" name="Titolo 36">
            <a:extLst>
              <a:ext uri="{FF2B5EF4-FFF2-40B4-BE49-F238E27FC236}">
                <a16:creationId xmlns:a16="http://schemas.microsoft.com/office/drawing/2014/main" xmlns="" id="{90643855-C566-44A0-A0F3-C8FD7282A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358774"/>
            <a:ext cx="8382000" cy="712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Devianza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366513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36">
            <a:extLst>
              <a:ext uri="{FF2B5EF4-FFF2-40B4-BE49-F238E27FC236}">
                <a16:creationId xmlns:a16="http://schemas.microsoft.com/office/drawing/2014/main" xmlns="" id="{90643855-C566-44A0-A0F3-C8FD7282A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358774"/>
            <a:ext cx="8382000" cy="712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Devianza</a:t>
            </a:r>
            <a:endParaRPr lang="it-IT" sz="4000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8FFC95C2-7BDF-4401-83D0-D7EA05C647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it-IT" alt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Limite:</a:t>
            </a:r>
          </a:p>
          <a:p>
            <a:pPr>
              <a:lnSpc>
                <a:spcPct val="150000"/>
              </a:lnSpc>
            </a:pPr>
            <a:r>
              <a:rPr lang="it-IT" alt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poiché la devianza è la somma di valori positivi, più è numerosa la distribuzione più è alta la varianza. </a:t>
            </a:r>
          </a:p>
          <a:p>
            <a:pPr>
              <a:lnSpc>
                <a:spcPct val="150000"/>
              </a:lnSpc>
            </a:pPr>
            <a:r>
              <a:rPr lang="it-IT" alt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Quindi diventa difficile confrontare la variabilità di due distribuzioni con n diversi.</a:t>
            </a:r>
          </a:p>
          <a:p>
            <a:pPr>
              <a:lnSpc>
                <a:spcPct val="150000"/>
              </a:lnSpc>
            </a:pPr>
            <a:r>
              <a:rPr lang="it-IT" alt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Come risolviamo questo limite?</a:t>
            </a:r>
          </a:p>
          <a:p>
            <a:endParaRPr lang="it-IT" sz="20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83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791570" y="1444098"/>
            <a:ext cx="7560860" cy="4678204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it-IT" altLang="it-IT" sz="2000" dirty="0">
                <a:solidFill>
                  <a:srgbClr val="595959"/>
                </a:solidFill>
                <a:latin typeface="Verdana" pitchFamily="34" charset="0"/>
              </a:rPr>
              <a:t>Con la matematica!  </a:t>
            </a:r>
          </a:p>
          <a:p>
            <a:pPr eaLnBrk="1" hangingPunct="1"/>
            <a:endParaRPr lang="it-IT" altLang="it-IT" sz="2000" dirty="0">
              <a:solidFill>
                <a:srgbClr val="595959"/>
              </a:solidFill>
              <a:latin typeface="Verdana" pitchFamily="34" charset="0"/>
            </a:endParaRPr>
          </a:p>
          <a:p>
            <a:pPr eaLnBrk="1" hangingPunct="1"/>
            <a:r>
              <a:rPr lang="it-IT" altLang="it-IT" sz="2000" dirty="0">
                <a:solidFill>
                  <a:srgbClr val="595959"/>
                </a:solidFill>
                <a:latin typeface="Verdana" pitchFamily="34" charset="0"/>
              </a:rPr>
              <a:t>Dividendo per n </a:t>
            </a:r>
            <a:r>
              <a:rPr lang="it-IT" altLang="it-IT" sz="2000" dirty="0" smtClean="0">
                <a:solidFill>
                  <a:srgbClr val="595959"/>
                </a:solidFill>
                <a:latin typeface="Verdana" pitchFamily="34" charset="0"/>
              </a:rPr>
              <a:t>(numero di casi) la </a:t>
            </a:r>
            <a:r>
              <a:rPr lang="it-IT" altLang="it-IT" sz="2000" dirty="0">
                <a:solidFill>
                  <a:srgbClr val="595959"/>
                </a:solidFill>
                <a:latin typeface="Verdana" pitchFamily="34" charset="0"/>
              </a:rPr>
              <a:t>somma delle differenze al quadrato </a:t>
            </a:r>
            <a:r>
              <a:rPr lang="it-IT" altLang="it-IT" sz="2000" dirty="0" smtClean="0">
                <a:solidFill>
                  <a:srgbClr val="595959"/>
                </a:solidFill>
                <a:latin typeface="Verdana" pitchFamily="34" charset="0"/>
              </a:rPr>
              <a:t>otteniamo:</a:t>
            </a:r>
            <a:endParaRPr lang="it-IT" altLang="it-IT" sz="2000" dirty="0">
              <a:solidFill>
                <a:srgbClr val="595959"/>
              </a:solidFill>
              <a:latin typeface="Verdana" pitchFamily="34" charset="0"/>
            </a:endParaRPr>
          </a:p>
          <a:p>
            <a:pPr eaLnBrk="1" hangingPunct="1"/>
            <a:r>
              <a:rPr lang="it-IT" altLang="it-IT" sz="2000" dirty="0">
                <a:solidFill>
                  <a:srgbClr val="595959"/>
                </a:solidFill>
                <a:latin typeface="Verdana" pitchFamily="34" charset="0"/>
              </a:rPr>
              <a:t>l</a:t>
            </a:r>
            <a:r>
              <a:rPr lang="it-IT" altLang="it-IT" sz="2000" dirty="0" smtClean="0">
                <a:solidFill>
                  <a:srgbClr val="595959"/>
                </a:solidFill>
                <a:latin typeface="Verdana" pitchFamily="34" charset="0"/>
              </a:rPr>
              <a:t>a </a:t>
            </a:r>
            <a:r>
              <a:rPr lang="it-IT" altLang="it-IT" sz="20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+mn-cs"/>
              </a:rPr>
              <a:t>Varianza</a:t>
            </a:r>
          </a:p>
          <a:p>
            <a:pPr eaLnBrk="1" hangingPunct="1"/>
            <a:endParaRPr lang="it-IT" altLang="it-IT" sz="2000" dirty="0">
              <a:solidFill>
                <a:srgbClr val="595959"/>
              </a:solidFill>
              <a:latin typeface="Verdana" pitchFamily="34" charset="0"/>
            </a:endParaRPr>
          </a:p>
          <a:p>
            <a:pPr eaLnBrk="1" hangingPunct="1">
              <a:buFont typeface="Arial" charset="0"/>
              <a:buChar char="•"/>
            </a:pPr>
            <a:endParaRPr lang="it-IT" altLang="it-IT" sz="2000" dirty="0">
              <a:solidFill>
                <a:srgbClr val="595959"/>
              </a:solidFill>
              <a:latin typeface="Verdana" pitchFamily="34" charset="0"/>
            </a:endParaRPr>
          </a:p>
          <a:p>
            <a:pPr eaLnBrk="1" hangingPunct="1">
              <a:buFont typeface="Arial" charset="0"/>
              <a:buChar char="•"/>
            </a:pPr>
            <a:endParaRPr lang="it-IT" altLang="it-IT" sz="2000" dirty="0">
              <a:solidFill>
                <a:srgbClr val="595959"/>
              </a:solidFill>
              <a:latin typeface="Verdana" pitchFamily="34" charset="0"/>
            </a:endParaRPr>
          </a:p>
          <a:p>
            <a:pPr eaLnBrk="1" hangingPunct="1">
              <a:buFont typeface="Arial" charset="0"/>
              <a:buChar char="•"/>
            </a:pPr>
            <a:endParaRPr lang="it-IT" altLang="it-IT" sz="2000" dirty="0">
              <a:solidFill>
                <a:srgbClr val="595959"/>
              </a:solidFill>
              <a:latin typeface="Verdana" pitchFamily="34" charset="0"/>
            </a:endParaRPr>
          </a:p>
          <a:p>
            <a:pPr eaLnBrk="1" hangingPunct="1"/>
            <a:endParaRPr lang="it-IT" altLang="it-IT" sz="2000" dirty="0">
              <a:solidFill>
                <a:srgbClr val="595959"/>
              </a:solidFill>
              <a:latin typeface="Verdana" pitchFamily="34" charset="0"/>
            </a:endParaRPr>
          </a:p>
          <a:p>
            <a:pPr eaLnBrk="1" hangingPunct="1"/>
            <a:endParaRPr lang="it-IT" altLang="it-IT" sz="2000" dirty="0">
              <a:solidFill>
                <a:srgbClr val="595959"/>
              </a:solidFill>
              <a:latin typeface="Verdana" pitchFamily="34" charset="0"/>
            </a:endParaRPr>
          </a:p>
          <a:p>
            <a:pPr eaLnBrk="1" hangingPunct="1"/>
            <a:r>
              <a:rPr lang="it-IT" altLang="it-IT" sz="2000" dirty="0">
                <a:solidFill>
                  <a:srgbClr val="595959"/>
                </a:solidFill>
                <a:latin typeface="Verdana" pitchFamily="34" charset="0"/>
              </a:rPr>
              <a:t>c</a:t>
            </a:r>
            <a:r>
              <a:rPr lang="it-IT" altLang="it-IT" sz="2000" dirty="0" smtClean="0">
                <a:solidFill>
                  <a:srgbClr val="595959"/>
                </a:solidFill>
                <a:latin typeface="Verdana" pitchFamily="34" charset="0"/>
              </a:rPr>
              <a:t>he </a:t>
            </a:r>
            <a:r>
              <a:rPr lang="it-IT" altLang="it-IT" sz="2000" dirty="0">
                <a:solidFill>
                  <a:srgbClr val="595959"/>
                </a:solidFill>
                <a:latin typeface="Verdana" pitchFamily="34" charset="0"/>
              </a:rPr>
              <a:t>viene generalmente indicata con </a:t>
            </a:r>
            <a:r>
              <a:rPr lang="el-GR" altLang="it-IT" sz="2000" dirty="0">
                <a:solidFill>
                  <a:srgbClr val="595959"/>
                </a:solidFill>
                <a:latin typeface="Verdana" pitchFamily="34" charset="0"/>
              </a:rPr>
              <a:t>σ</a:t>
            </a:r>
            <a:r>
              <a:rPr lang="it-IT" altLang="it-IT" sz="2000" baseline="30000" dirty="0">
                <a:solidFill>
                  <a:srgbClr val="595959"/>
                </a:solidFill>
                <a:latin typeface="Verdana" pitchFamily="34" charset="0"/>
              </a:rPr>
              <a:t>2</a:t>
            </a:r>
            <a:r>
              <a:rPr lang="it-IT" altLang="it-IT" sz="2000" dirty="0">
                <a:solidFill>
                  <a:srgbClr val="595959"/>
                </a:solidFill>
                <a:latin typeface="Verdana" pitchFamily="34" charset="0"/>
              </a:rPr>
              <a:t> “sigma quadrato”</a:t>
            </a:r>
          </a:p>
          <a:p>
            <a:pPr eaLnBrk="1" hangingPunct="1"/>
            <a:endParaRPr lang="it-IT" altLang="it-IT" sz="2400" dirty="0">
              <a:solidFill>
                <a:srgbClr val="595959"/>
              </a:solidFill>
              <a:latin typeface="Verdana" pitchFamily="34" charset="0"/>
            </a:endParaRPr>
          </a:p>
          <a:p>
            <a:pPr eaLnBrk="1" hangingPunct="1"/>
            <a:endParaRPr lang="it-IT" altLang="it-IT" sz="2400" dirty="0">
              <a:solidFill>
                <a:srgbClr val="595959"/>
              </a:solidFill>
              <a:latin typeface="Verdana" pitchFamily="34" charset="0"/>
            </a:endParaRPr>
          </a:p>
        </p:txBody>
      </p:sp>
      <p:sp>
        <p:nvSpPr>
          <p:cNvPr id="44036" name="CasellaDiTesto 37"/>
          <p:cNvSpPr txBox="1">
            <a:spLocks noChangeArrowheads="1"/>
          </p:cNvSpPr>
          <p:nvPr/>
        </p:nvSpPr>
        <p:spPr bwMode="auto">
          <a:xfrm>
            <a:off x="3609975" y="2643188"/>
            <a:ext cx="185738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it-IT" altLang="it-IT" sz="2000">
              <a:ea typeface="ＭＳ Ｐゴシック" pitchFamily="34" charset="-128"/>
            </a:endParaRPr>
          </a:p>
        </p:txBody>
      </p:sp>
      <p:sp>
        <p:nvSpPr>
          <p:cNvPr id="44037" name="CasellaDiTesto 39"/>
          <p:cNvSpPr txBox="1">
            <a:spLocks noChangeArrowheads="1"/>
          </p:cNvSpPr>
          <p:nvPr/>
        </p:nvSpPr>
        <p:spPr bwMode="auto">
          <a:xfrm>
            <a:off x="4543425" y="2359025"/>
            <a:ext cx="185738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it-IT" altLang="it-IT" sz="2000" i="1">
              <a:ea typeface="ＭＳ Ｐゴシック" pitchFamily="34" charset="-128"/>
            </a:endParaRPr>
          </a:p>
        </p:txBody>
      </p:sp>
      <p:grpSp>
        <p:nvGrpSpPr>
          <p:cNvPr id="44038" name="Group 12"/>
          <p:cNvGrpSpPr>
            <a:grpSpLocks/>
          </p:cNvGrpSpPr>
          <p:nvPr/>
        </p:nvGrpSpPr>
        <p:grpSpPr bwMode="auto">
          <a:xfrm>
            <a:off x="1564280" y="3630492"/>
            <a:ext cx="5413375" cy="1358900"/>
            <a:chOff x="1272" y="2521"/>
            <a:chExt cx="2852" cy="501"/>
          </a:xfrm>
        </p:grpSpPr>
        <p:graphicFrame>
          <p:nvGraphicFramePr>
            <p:cNvPr id="44040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04268226"/>
                </p:ext>
              </p:extLst>
            </p:nvPr>
          </p:nvGraphicFramePr>
          <p:xfrm>
            <a:off x="1272" y="2530"/>
            <a:ext cx="2852" cy="3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27" name="Equazione" r:id="rId4" imgW="2654300" imgH="431800" progId="Equation.3">
                    <p:embed/>
                  </p:oleObj>
                </mc:Choice>
                <mc:Fallback>
                  <p:oleObj name="Equazione" r:id="rId4" imgW="2654300" imgH="431800" progId="Equation.3">
                    <p:embed/>
                    <p:pic>
                      <p:nvPicPr>
                        <p:cNvPr id="0" name="Picture 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72" y="2530"/>
                          <a:ext cx="2852" cy="35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041" name="Rectangle 7"/>
            <p:cNvSpPr>
              <a:spLocks noChangeArrowheads="1"/>
            </p:cNvSpPr>
            <p:nvPr/>
          </p:nvSpPr>
          <p:spPr bwMode="auto">
            <a:xfrm>
              <a:off x="2245" y="2521"/>
              <a:ext cx="1344" cy="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it-IT" altLang="it-IT" sz="2400">
                <a:solidFill>
                  <a:srgbClr val="AC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</p:grpSp>
      <p:pic>
        <p:nvPicPr>
          <p:cNvPr id="44039" name="Picture 9" descr="C:\Users\Susi\AppData\Local\Microsoft\Windows\Temporary Internet Files\Content.IE5\MNTBMRY6\MC900440424[1].w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568" y="2076450"/>
            <a:ext cx="13747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olo 36">
            <a:extLst>
              <a:ext uri="{FF2B5EF4-FFF2-40B4-BE49-F238E27FC236}">
                <a16:creationId xmlns:a16="http://schemas.microsoft.com/office/drawing/2014/main" xmlns="" id="{01A960B2-DB94-4A20-A5E8-4656055A1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44" y="358774"/>
            <a:ext cx="9107055" cy="712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Costruiamo un Indice di variabilità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230436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791570" y="1252374"/>
            <a:ext cx="7560860" cy="5632311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it-IT" alt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 potrebbe scrivere anche così</a:t>
            </a:r>
          </a:p>
          <a:p>
            <a:pPr eaLnBrk="1" hangingPunct="1"/>
            <a:endParaRPr lang="it-IT" altLang="it-IT" sz="20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r>
              <a:rPr lang="it-IT" altLang="it-IT" sz="2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                </a:t>
            </a:r>
            <a:r>
              <a:rPr lang="it-IT" altLang="it-IT" sz="20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Devianza</a:t>
            </a:r>
          </a:p>
          <a:p>
            <a:pPr eaLnBrk="1" hangingPunct="1"/>
            <a:r>
              <a:rPr lang="it-IT" altLang="it-IT" sz="20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               _________</a:t>
            </a:r>
          </a:p>
          <a:p>
            <a:pPr eaLnBrk="1" hangingPunct="1"/>
            <a:r>
              <a:rPr lang="it-IT" altLang="it-IT" sz="20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                      </a:t>
            </a:r>
            <a:r>
              <a:rPr lang="it-IT" altLang="it-IT" sz="2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</a:t>
            </a:r>
          </a:p>
          <a:p>
            <a:pPr>
              <a:lnSpc>
                <a:spcPct val="150000"/>
              </a:lnSpc>
            </a:pP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Caratteristiche:</a:t>
            </a:r>
          </a:p>
          <a:p>
            <a:pPr eaLnBrk="1" hangingPunct="1">
              <a:spcBef>
                <a:spcPct val="0"/>
              </a:spcBef>
            </a:pPr>
            <a:endParaRPr lang="it-IT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</a:t>
            </a:r>
            <a:r>
              <a:rPr lang="it-IT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varianza</a:t>
            </a:r>
            <a:r>
              <a:rPr lang="it-IT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è uguale a zero quando tutti i valori 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della</a:t>
            </a:r>
            <a:r>
              <a:rPr lang="it-IT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variabile sono uguali (e quindi non c'è variabilità nella distribuzione) </a:t>
            </a:r>
          </a:p>
          <a:p>
            <a:pPr eaLnBrk="1" hangingPunct="1">
              <a:spcBef>
                <a:spcPct val="0"/>
              </a:spcBef>
            </a:pPr>
            <a:endParaRPr lang="it-IT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È sempre positiva</a:t>
            </a:r>
          </a:p>
          <a:p>
            <a:pPr eaLnBrk="1" hangingPunct="1">
              <a:spcBef>
                <a:spcPct val="0"/>
              </a:spcBef>
            </a:pPr>
            <a:endParaRPr lang="it-IT" sz="20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</a:t>
            </a:r>
            <a:r>
              <a:rPr lang="it-IT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varianza 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è tanto minore quanto </a:t>
            </a: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più 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 valori di X sono concentrati attorno al valore medi</a:t>
            </a:r>
            <a:r>
              <a:rPr lang="it-IT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o.</a:t>
            </a:r>
            <a:endParaRPr lang="it-IT" altLang="it-IT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endParaRPr lang="it-IT" altLang="it-IT" sz="2000" dirty="0">
              <a:solidFill>
                <a:srgbClr val="59595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endParaRPr lang="it-IT" altLang="it-IT" sz="2000" dirty="0">
              <a:solidFill>
                <a:srgbClr val="59595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4036" name="CasellaDiTesto 37"/>
          <p:cNvSpPr txBox="1">
            <a:spLocks noChangeArrowheads="1"/>
          </p:cNvSpPr>
          <p:nvPr/>
        </p:nvSpPr>
        <p:spPr bwMode="auto">
          <a:xfrm>
            <a:off x="3609975" y="2643188"/>
            <a:ext cx="185738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it-IT" altLang="it-IT" sz="2000">
              <a:ea typeface="ＭＳ Ｐゴシック" pitchFamily="34" charset="-128"/>
            </a:endParaRPr>
          </a:p>
        </p:txBody>
      </p:sp>
      <p:sp>
        <p:nvSpPr>
          <p:cNvPr id="44037" name="CasellaDiTesto 39"/>
          <p:cNvSpPr txBox="1">
            <a:spLocks noChangeArrowheads="1"/>
          </p:cNvSpPr>
          <p:nvPr/>
        </p:nvSpPr>
        <p:spPr bwMode="auto">
          <a:xfrm>
            <a:off x="4543425" y="2359025"/>
            <a:ext cx="185738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it-IT" altLang="it-IT" sz="2000" i="1">
              <a:ea typeface="ＭＳ Ｐゴシック" pitchFamily="34" charset="-128"/>
            </a:endParaRPr>
          </a:p>
        </p:txBody>
      </p:sp>
      <p:pic>
        <p:nvPicPr>
          <p:cNvPr id="44039" name="Picture 9" descr="C:\Users\Susi\AppData\Local\Microsoft\Windows\Temporary Internet Files\Content.IE5\MNTBMRY6\MC900440424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568" y="2076450"/>
            <a:ext cx="13747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olo 36">
            <a:extLst>
              <a:ext uri="{FF2B5EF4-FFF2-40B4-BE49-F238E27FC236}">
                <a16:creationId xmlns:a16="http://schemas.microsoft.com/office/drawing/2014/main" xmlns="" id="{E9EA8479-39E8-47F6-B23F-5F7A43361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358774"/>
            <a:ext cx="8382000" cy="712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it-IT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Varianza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106035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791570" y="1444098"/>
            <a:ext cx="6243411" cy="3385542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it-IT" altLang="it-IT" sz="1400" dirty="0">
              <a:solidFill>
                <a:srgbClr val="595959"/>
              </a:solidFill>
              <a:latin typeface="Verdana" pitchFamily="34" charset="0"/>
            </a:endParaRPr>
          </a:p>
          <a:p>
            <a:pPr eaLnBrk="1" hangingPunct="1"/>
            <a:endParaRPr lang="it-IT" altLang="it-IT" sz="1400" dirty="0">
              <a:solidFill>
                <a:srgbClr val="595959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it-IT" sz="1400" dirty="0">
              <a:solidFill>
                <a:srgbClr val="59595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Limite:</a:t>
            </a:r>
          </a:p>
          <a:p>
            <a:pPr eaLnBrk="1" hangingPunct="1">
              <a:spcBef>
                <a:spcPct val="0"/>
              </a:spcBef>
            </a:pPr>
            <a:endParaRPr lang="it-IT" sz="20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it-IT" alt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è</a:t>
            </a:r>
            <a:r>
              <a:rPr lang="it-IT" alt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alt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espressa in una unità di misura che è il quadrato di quella originale, e questo rende lacunoso il confronto</a:t>
            </a:r>
          </a:p>
          <a:p>
            <a:pPr eaLnBrk="1" hangingPunct="1"/>
            <a:endParaRPr lang="it-IT" altLang="it-IT" sz="2400" dirty="0">
              <a:solidFill>
                <a:srgbClr val="595959"/>
              </a:solidFill>
              <a:latin typeface="Verdana" pitchFamily="34" charset="0"/>
            </a:endParaRPr>
          </a:p>
          <a:p>
            <a:pPr eaLnBrk="1" hangingPunct="1"/>
            <a:r>
              <a:rPr lang="it-IT" altLang="it-IT" sz="2400" dirty="0">
                <a:solidFill>
                  <a:srgbClr val="595959"/>
                </a:solidFill>
                <a:latin typeface="Verdana" pitchFamily="34" charset="0"/>
              </a:rPr>
              <a:t>Come risolviamo questo problema?</a:t>
            </a:r>
          </a:p>
          <a:p>
            <a:pPr eaLnBrk="1" hangingPunct="1"/>
            <a:endParaRPr lang="it-IT" altLang="it-IT" sz="2400" dirty="0">
              <a:solidFill>
                <a:srgbClr val="595959"/>
              </a:solidFill>
              <a:latin typeface="Verdana" pitchFamily="34" charset="0"/>
            </a:endParaRPr>
          </a:p>
        </p:txBody>
      </p:sp>
      <p:sp>
        <p:nvSpPr>
          <p:cNvPr id="44036" name="CasellaDiTesto 37"/>
          <p:cNvSpPr txBox="1">
            <a:spLocks noChangeArrowheads="1"/>
          </p:cNvSpPr>
          <p:nvPr/>
        </p:nvSpPr>
        <p:spPr bwMode="auto">
          <a:xfrm>
            <a:off x="3609975" y="2643188"/>
            <a:ext cx="185738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it-IT" altLang="it-IT" sz="2000">
              <a:ea typeface="ＭＳ Ｐゴシック" pitchFamily="34" charset="-128"/>
            </a:endParaRPr>
          </a:p>
        </p:txBody>
      </p:sp>
      <p:sp>
        <p:nvSpPr>
          <p:cNvPr id="44037" name="CasellaDiTesto 39"/>
          <p:cNvSpPr txBox="1">
            <a:spLocks noChangeArrowheads="1"/>
          </p:cNvSpPr>
          <p:nvPr/>
        </p:nvSpPr>
        <p:spPr bwMode="auto">
          <a:xfrm>
            <a:off x="4543425" y="2359025"/>
            <a:ext cx="185738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it-IT" altLang="it-IT" sz="2000" i="1">
              <a:ea typeface="ＭＳ Ｐゴシック" pitchFamily="34" charset="-128"/>
            </a:endParaRPr>
          </a:p>
        </p:txBody>
      </p:sp>
      <p:pic>
        <p:nvPicPr>
          <p:cNvPr id="44039" name="Picture 9" descr="C:\Users\Susi\AppData\Local\Microsoft\Windows\Temporary Internet Files\Content.IE5\MNTBMRY6\MC900440424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568" y="2076450"/>
            <a:ext cx="13747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olo 36">
            <a:extLst>
              <a:ext uri="{FF2B5EF4-FFF2-40B4-BE49-F238E27FC236}">
                <a16:creationId xmlns:a16="http://schemas.microsoft.com/office/drawing/2014/main" xmlns="" id="{E9EA8479-39E8-47F6-B23F-5F7A43361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358774"/>
            <a:ext cx="8382000" cy="712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it-IT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Varianza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324001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471948" y="1444098"/>
            <a:ext cx="7388942" cy="4555093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it-IT" altLang="it-IT" sz="2000" dirty="0">
                <a:solidFill>
                  <a:srgbClr val="59595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 la matematica!  </a:t>
            </a:r>
          </a:p>
          <a:p>
            <a:pPr eaLnBrk="1" hangingPunct="1"/>
            <a:endParaRPr lang="it-IT" altLang="it-IT" sz="2000" dirty="0">
              <a:solidFill>
                <a:srgbClr val="59595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r>
              <a:rPr lang="it-IT" altLang="it-IT" sz="2000" dirty="0">
                <a:solidFill>
                  <a:srgbClr val="59595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Mettendo sotto radice quadrata la formula della Varianza si ‘annulla’ l’elevazione al quadrato, si ottiene </a:t>
            </a:r>
            <a:r>
              <a:rPr lang="it-IT" altLang="it-IT" sz="2000" dirty="0" smtClean="0">
                <a:solidFill>
                  <a:srgbClr val="59595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così la:</a:t>
            </a:r>
          </a:p>
          <a:p>
            <a:pPr eaLnBrk="1" hangingPunct="1"/>
            <a:endParaRPr lang="it-IT" altLang="it-IT" sz="2000" dirty="0" smtClean="0">
              <a:solidFill>
                <a:srgbClr val="59595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r>
              <a:rPr lang="it-IT" altLang="it-IT" sz="2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Deviazione </a:t>
            </a:r>
            <a:r>
              <a:rPr lang="it-IT" altLang="it-IT" sz="20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standard (Scarto q</a:t>
            </a:r>
            <a:r>
              <a:rPr lang="it-IT" altLang="it-IT" sz="2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uadratico medio</a:t>
            </a:r>
            <a:r>
              <a:rPr lang="it-IT" altLang="it-IT" sz="20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eaLnBrk="1" hangingPunct="1"/>
            <a:endParaRPr lang="it-IT" altLang="it-IT" sz="2000" dirty="0">
              <a:solidFill>
                <a:srgbClr val="59595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buFont typeface="Arial" charset="0"/>
              <a:buChar char="•"/>
            </a:pPr>
            <a:endParaRPr lang="it-IT" altLang="it-IT" sz="2000" dirty="0">
              <a:solidFill>
                <a:srgbClr val="59595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buFont typeface="Arial" charset="0"/>
              <a:buChar char="•"/>
            </a:pPr>
            <a:endParaRPr lang="it-IT" altLang="it-IT" sz="2000" dirty="0">
              <a:solidFill>
                <a:srgbClr val="59595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buFont typeface="Arial" charset="0"/>
              <a:buChar char="•"/>
            </a:pPr>
            <a:endParaRPr lang="it-IT" altLang="it-IT" sz="2000" dirty="0">
              <a:solidFill>
                <a:srgbClr val="59595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endParaRPr lang="it-IT" altLang="it-IT" sz="2000" dirty="0">
              <a:solidFill>
                <a:srgbClr val="59595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endParaRPr lang="it-IT" altLang="it-IT" sz="2000" dirty="0">
              <a:solidFill>
                <a:srgbClr val="59595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endParaRPr lang="it-IT" altLang="it-IT" sz="2000" dirty="0">
              <a:solidFill>
                <a:srgbClr val="59595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4036" name="CasellaDiTesto 37"/>
          <p:cNvSpPr txBox="1">
            <a:spLocks noChangeArrowheads="1"/>
          </p:cNvSpPr>
          <p:nvPr/>
        </p:nvSpPr>
        <p:spPr bwMode="auto">
          <a:xfrm>
            <a:off x="3609975" y="2643188"/>
            <a:ext cx="185738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it-IT" altLang="it-IT" sz="2000">
              <a:ea typeface="ＭＳ Ｐゴシック" pitchFamily="34" charset="-128"/>
            </a:endParaRPr>
          </a:p>
        </p:txBody>
      </p:sp>
      <p:sp>
        <p:nvSpPr>
          <p:cNvPr id="44037" name="CasellaDiTesto 39"/>
          <p:cNvSpPr txBox="1">
            <a:spLocks noChangeArrowheads="1"/>
          </p:cNvSpPr>
          <p:nvPr/>
        </p:nvSpPr>
        <p:spPr bwMode="auto">
          <a:xfrm>
            <a:off x="4543425" y="2359025"/>
            <a:ext cx="185738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it-IT" altLang="it-IT" sz="2000" i="1">
              <a:ea typeface="ＭＳ Ｐゴシック" pitchFamily="34" charset="-128"/>
            </a:endParaRPr>
          </a:p>
        </p:txBody>
      </p:sp>
      <p:pic>
        <p:nvPicPr>
          <p:cNvPr id="44039" name="Picture 9" descr="C:\Users\Susi\AppData\Local\Microsoft\Windows\Temporary Internet Files\Content.IE5\MNTBMRY6\MC900440424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568" y="3197225"/>
            <a:ext cx="13747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olo 36">
            <a:extLst>
              <a:ext uri="{FF2B5EF4-FFF2-40B4-BE49-F238E27FC236}">
                <a16:creationId xmlns:a16="http://schemas.microsoft.com/office/drawing/2014/main" xmlns="" id="{01A960B2-DB94-4A20-A5E8-4656055A1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91" y="358774"/>
            <a:ext cx="90701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Costruiamo un Indice di variabilità</a:t>
            </a:r>
            <a:endParaRPr lang="it-IT" sz="4000" dirty="0"/>
          </a:p>
        </p:txBody>
      </p:sp>
      <p:grpSp>
        <p:nvGrpSpPr>
          <p:cNvPr id="10" name="Group 12">
            <a:extLst>
              <a:ext uri="{FF2B5EF4-FFF2-40B4-BE49-F238E27FC236}">
                <a16:creationId xmlns:a16="http://schemas.microsoft.com/office/drawing/2014/main" xmlns="" id="{4BE317CE-5780-4B63-9EDA-A01D3BD14952}"/>
              </a:ext>
            </a:extLst>
          </p:cNvPr>
          <p:cNvGrpSpPr>
            <a:grpSpLocks/>
          </p:cNvGrpSpPr>
          <p:nvPr/>
        </p:nvGrpSpPr>
        <p:grpSpPr bwMode="auto">
          <a:xfrm>
            <a:off x="1522412" y="4347818"/>
            <a:ext cx="5541963" cy="1359664"/>
            <a:chOff x="1553" y="2521"/>
            <a:chExt cx="2919" cy="501"/>
          </a:xfrm>
        </p:grpSpPr>
        <p:graphicFrame>
          <p:nvGraphicFramePr>
            <p:cNvPr id="11" name="Object 5">
              <a:extLst>
                <a:ext uri="{FF2B5EF4-FFF2-40B4-BE49-F238E27FC236}">
                  <a16:creationId xmlns:a16="http://schemas.microsoft.com/office/drawing/2014/main" xmlns="" id="{E75AEAFB-15DC-49B2-9192-7D054F4473D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5865096"/>
                </p:ext>
              </p:extLst>
            </p:nvPr>
          </p:nvGraphicFramePr>
          <p:xfrm>
            <a:off x="1553" y="2521"/>
            <a:ext cx="2919" cy="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31" name="Equazione" r:id="rId5" imgW="2717800" imgH="469900" progId="Equation.3">
                    <p:embed/>
                  </p:oleObj>
                </mc:Choice>
                <mc:Fallback>
                  <p:oleObj name="Equazione" r:id="rId5" imgW="2717800" imgH="469900" progId="Equation.3">
                    <p:embed/>
                    <p:pic>
                      <p:nvPicPr>
                        <p:cNvPr id="0" name="Picture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53" y="2521"/>
                          <a:ext cx="2919" cy="3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Rectangle 7">
              <a:extLst>
                <a:ext uri="{FF2B5EF4-FFF2-40B4-BE49-F238E27FC236}">
                  <a16:creationId xmlns:a16="http://schemas.microsoft.com/office/drawing/2014/main" xmlns="" id="{50FE0021-967E-4092-B7DD-4B8A0ABF99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5" y="2521"/>
              <a:ext cx="1344" cy="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it-IT" altLang="it-IT" sz="2400">
                <a:solidFill>
                  <a:srgbClr val="AC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094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764274" y="1752600"/>
            <a:ext cx="7860613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it-IT" alt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 può scrivere anche così:</a:t>
            </a:r>
            <a:endParaRPr lang="it-IT" altLang="it-IT" sz="24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  <a:sym typeface="Symbol" pitchFamily="18" charset="2"/>
            </a:endParaRPr>
          </a:p>
          <a:p>
            <a:pPr marL="355600" lvl="1" indent="0" eaLnBrk="1" hangingPunct="1">
              <a:buFont typeface="Wingdings" pitchFamily="2" charset="2"/>
              <a:buNone/>
            </a:pPr>
            <a:endParaRPr lang="it-IT" altLang="it-IT" sz="2400" dirty="0">
              <a:solidFill>
                <a:srgbClr val="505150"/>
              </a:solidFill>
              <a:ea typeface="ＭＳ Ｐゴシック" pitchFamily="34" charset="-128"/>
            </a:endParaRPr>
          </a:p>
          <a:p>
            <a:pPr marL="0" indent="0" eaLnBrk="1" hangingPunct="1">
              <a:buNone/>
            </a:pPr>
            <a:endParaRPr lang="it-IT" altLang="it-IT" sz="2400" dirty="0">
              <a:solidFill>
                <a:srgbClr val="505150"/>
              </a:solidFill>
              <a:ea typeface="ＭＳ Ｐゴシック" pitchFamily="34" charset="-128"/>
            </a:endParaRPr>
          </a:p>
          <a:p>
            <a:pPr marL="0" indent="0" eaLnBrk="1" hangingPunct="1">
              <a:buFont typeface="Wingdings" pitchFamily="2" charset="2"/>
              <a:buChar char="ü"/>
            </a:pPr>
            <a:endParaRPr lang="it-IT" altLang="it-IT" sz="2400" b="1" dirty="0">
              <a:solidFill>
                <a:srgbClr val="505150"/>
              </a:solidFill>
              <a:ea typeface="ＭＳ Ｐゴシック" pitchFamily="34" charset="-128"/>
            </a:endParaRPr>
          </a:p>
        </p:txBody>
      </p:sp>
      <p:sp>
        <p:nvSpPr>
          <p:cNvPr id="8" name="Titolo 36">
            <a:extLst>
              <a:ext uri="{FF2B5EF4-FFF2-40B4-BE49-F238E27FC236}">
                <a16:creationId xmlns:a16="http://schemas.microsoft.com/office/drawing/2014/main" xmlns="" id="{7B974FB1-B7E5-4B90-9FF8-178CF7300910}"/>
              </a:ext>
            </a:extLst>
          </p:cNvPr>
          <p:cNvSpPr txBox="1">
            <a:spLocks/>
          </p:cNvSpPr>
          <p:nvPr/>
        </p:nvSpPr>
        <p:spPr>
          <a:xfrm>
            <a:off x="761999" y="358774"/>
            <a:ext cx="8382000" cy="71264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Scarto quadratico medio</a:t>
            </a:r>
            <a:endParaRPr lang="it-IT" sz="4000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863D81D8-4304-45FF-8A22-301436AD88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287" y="2849707"/>
            <a:ext cx="1158586" cy="1158586"/>
          </a:xfrm>
          <a:prstGeom prst="rect">
            <a:avLst/>
          </a:prstGeom>
        </p:spPr>
      </p:pic>
      <p:sp>
        <p:nvSpPr>
          <p:cNvPr id="4" name="Uguale a 3">
            <a:extLst>
              <a:ext uri="{FF2B5EF4-FFF2-40B4-BE49-F238E27FC236}">
                <a16:creationId xmlns:a16="http://schemas.microsoft.com/office/drawing/2014/main" xmlns="" id="{53608437-1A60-45F7-B315-AECB6E2CF0C0}"/>
              </a:ext>
            </a:extLst>
          </p:cNvPr>
          <p:cNvSpPr/>
          <p:nvPr/>
        </p:nvSpPr>
        <p:spPr>
          <a:xfrm>
            <a:off x="2581563" y="3221181"/>
            <a:ext cx="489527" cy="415637"/>
          </a:xfrm>
          <a:prstGeom prst="mathEqual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3084800" y="2084072"/>
            <a:ext cx="3110857" cy="1924222"/>
            <a:chOff x="3084800" y="2084072"/>
            <a:chExt cx="3110857" cy="1924222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xmlns="" id="{72F9A444-F223-4AB4-89A2-69C86D2B92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10902"/>
            <a:stretch/>
          </p:blipFill>
          <p:spPr>
            <a:xfrm>
              <a:off x="3084800" y="2098820"/>
              <a:ext cx="2143125" cy="1909474"/>
            </a:xfrm>
            <a:prstGeom prst="rect">
              <a:avLst/>
            </a:prstGeom>
          </p:spPr>
        </p:pic>
        <p:pic>
          <p:nvPicPr>
            <p:cNvPr id="72707" name="Picture 3"/>
            <p:cNvPicPr>
              <a:picLocks noChangeAspect="1" noChangeArrowheads="1"/>
            </p:cNvPicPr>
            <p:nvPr/>
          </p:nvPicPr>
          <p:blipFill>
            <a:blip r:embed="rId5"/>
            <a:srcRect l="37686" b="50000"/>
            <a:stretch>
              <a:fillRect/>
            </a:stretch>
          </p:blipFill>
          <p:spPr bwMode="auto">
            <a:xfrm>
              <a:off x="4852274" y="2084072"/>
              <a:ext cx="1343383" cy="963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2" name="Titolo 36">
            <a:extLst>
              <a:ext uri="{FF2B5EF4-FFF2-40B4-BE49-F238E27FC236}">
                <a16:creationId xmlns:a16="http://schemas.microsoft.com/office/drawing/2014/main" xmlns="" id="{257FDE50-1567-4C25-B341-C5A8863875D0}"/>
              </a:ext>
            </a:extLst>
          </p:cNvPr>
          <p:cNvSpPr txBox="1">
            <a:spLocks/>
          </p:cNvSpPr>
          <p:nvPr/>
        </p:nvSpPr>
        <p:spPr>
          <a:xfrm>
            <a:off x="3767987" y="3005714"/>
            <a:ext cx="2595419" cy="71264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Varianza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37176646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3698488"/>
              </p:ext>
            </p:extLst>
          </p:nvPr>
        </p:nvGraphicFramePr>
        <p:xfrm>
          <a:off x="1355725" y="2420014"/>
          <a:ext cx="6180139" cy="3671028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5450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759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4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450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3054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2" marB="0" anchor="ctr">
                    <a:lnB w="12700" cmpd="sng"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i="0" kern="1200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Voti di MARCO</a:t>
                      </a:r>
                    </a:p>
                  </a:txBody>
                  <a:tcPr marL="9525" marR="9525" marT="9522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i="0" kern="1200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Differenze dalla media</a:t>
                      </a:r>
                    </a:p>
                  </a:txBody>
                  <a:tcPr marL="9525" marR="9525" marT="9522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i="0" kern="1200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Quadrati delle</a:t>
                      </a:r>
                      <a:r>
                        <a:rPr lang="it-IT" sz="1600" b="1" i="0" kern="1200" baseline="0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differenze </a:t>
                      </a:r>
                      <a:endParaRPr lang="it-IT" sz="1600" b="1" i="0" kern="1200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2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3517">
                <a:tc>
                  <a:txBody>
                    <a:bodyPr/>
                    <a:lstStyle/>
                    <a:p>
                      <a:pPr algn="l" fontAlgn="b"/>
                      <a:endParaRPr lang="it-IT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8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2" marB="0" anchor="b"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(6-6)=0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2" marB="0" anchor="b"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2" marB="0" anchor="b"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3517">
                <a:tc>
                  <a:txBody>
                    <a:bodyPr/>
                    <a:lstStyle/>
                    <a:p>
                      <a:pPr algn="l" fontAlgn="b"/>
                      <a:endParaRPr lang="it-IT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8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2" marB="0" anchor="b"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(5-6)=-1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2" marB="0" anchor="b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2" marB="0" anchor="b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3517">
                <a:tc>
                  <a:txBody>
                    <a:bodyPr/>
                    <a:lstStyle/>
                    <a:p>
                      <a:pPr algn="l" fontAlgn="b"/>
                      <a:endParaRPr lang="it-IT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8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2" marB="0" anchor="b"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(6-6)=0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2" marB="0" anchor="b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2" marB="0" anchor="b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3517">
                <a:tc>
                  <a:txBody>
                    <a:bodyPr/>
                    <a:lstStyle/>
                    <a:p>
                      <a:pPr algn="l" fontAlgn="b"/>
                      <a:endParaRPr lang="it-IT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8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2" marB="0" anchor="b"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(7-6)=1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2" marB="0" anchor="b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2" marB="0" anchor="b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3517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Somma</a:t>
                      </a:r>
                    </a:p>
                  </a:txBody>
                  <a:tcPr marL="9525" marR="9525" marT="9522" marB="0" anchor="b"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24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2" marB="0" anchor="b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2" marB="0" anchor="b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2" marB="0" anchor="b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3517">
                <a:tc>
                  <a:txBody>
                    <a:bodyPr/>
                    <a:lstStyle/>
                    <a:p>
                      <a:pPr algn="l" fontAlgn="b"/>
                      <a:endParaRPr lang="it-IT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800" b="0" i="1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it-IT" sz="1800" b="0" i="1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2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4951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n=4</a:t>
                      </a: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i="1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Varianza</a:t>
                      </a:r>
                      <a:endParaRPr lang="it-IT" sz="1800" b="0" i="1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i="1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0,5</a:t>
                      </a:r>
                      <a:endParaRPr lang="it-IT" sz="1800" b="0" i="1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72870">
                <a:tc>
                  <a:txBody>
                    <a:bodyPr/>
                    <a:lstStyle/>
                    <a:p>
                      <a:pPr algn="l" fontAlgn="b"/>
                      <a:endParaRPr lang="it-IT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Scarto quadratico medio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i="1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0,71</a:t>
                      </a:r>
                      <a:endParaRPr lang="it-IT" sz="1800" b="0" i="1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46137" name="Rectangle 3"/>
          <p:cNvSpPr txBox="1">
            <a:spLocks noChangeArrowheads="1"/>
          </p:cNvSpPr>
          <p:nvPr/>
        </p:nvSpPr>
        <p:spPr bwMode="auto">
          <a:xfrm>
            <a:off x="549322" y="1448260"/>
            <a:ext cx="8045355" cy="53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it-IT" altLang="it-IT" sz="2200" dirty="0" smtClean="0">
                <a:solidFill>
                  <a:srgbClr val="5051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Proviamo a fare i calcoli per Giulia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it-IT" altLang="it-IT" sz="2200" dirty="0" smtClean="0">
                <a:solidFill>
                  <a:srgbClr val="50515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Symbol" pitchFamily="18" charset="2"/>
              </a:rPr>
              <a:t>Nel caso di una serie di dati</a:t>
            </a:r>
            <a:endParaRPr lang="it-IT" altLang="it-IT" sz="2200" b="1" dirty="0">
              <a:solidFill>
                <a:srgbClr val="50515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6138" name="Picture 53" descr="C:\Users\Stefano\AppData\Local\Microsoft\Windows\Temporary Internet Files\Content.IE5\F4FLPF8M\MC900088654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8" y="814388"/>
            <a:ext cx="1031875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olo 36">
            <a:extLst>
              <a:ext uri="{FF2B5EF4-FFF2-40B4-BE49-F238E27FC236}">
                <a16:creationId xmlns:a16="http://schemas.microsoft.com/office/drawing/2014/main" xmlns="" id="{1C20FF67-E1B1-4F8F-92D3-1ABCB2AC6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27" y="358774"/>
            <a:ext cx="9060872" cy="703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Facciamo i calcoli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141266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olo 1"/>
          <p:cNvSpPr>
            <a:spLocks noGrp="1"/>
          </p:cNvSpPr>
          <p:nvPr>
            <p:ph type="title"/>
          </p:nvPr>
        </p:nvSpPr>
        <p:spPr>
          <a:xfrm>
            <a:off x="0" y="401991"/>
            <a:ext cx="9144000" cy="614363"/>
          </a:xfrm>
        </p:spPr>
        <p:txBody>
          <a:bodyPr/>
          <a:lstStyle/>
          <a:p>
            <a:pPr eaLnBrk="1" hangingPunct="1"/>
            <a:r>
              <a:rPr altLang="it-IT" sz="4200" dirty="0" err="1" smtClean="0">
                <a:solidFill>
                  <a:srgbClr val="505150"/>
                </a:solidFill>
                <a:ea typeface="Verdana" pitchFamily="34" charset="0"/>
                <a:cs typeface="Verdana" pitchFamily="34" charset="0"/>
              </a:rPr>
              <a:t>Adesso</a:t>
            </a:r>
            <a:r>
              <a:rPr altLang="it-IT" sz="4200" dirty="0" smtClean="0">
                <a:solidFill>
                  <a:srgbClr val="505150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altLang="it-IT" sz="4200" dirty="0" err="1" smtClean="0">
                <a:solidFill>
                  <a:srgbClr val="505150"/>
                </a:solidFill>
                <a:ea typeface="Verdana" pitchFamily="34" charset="0"/>
                <a:cs typeface="Verdana" pitchFamily="34" charset="0"/>
              </a:rPr>
              <a:t>anche</a:t>
            </a:r>
            <a:r>
              <a:rPr altLang="it-IT" sz="4200" dirty="0" smtClean="0">
                <a:solidFill>
                  <a:srgbClr val="505150"/>
                </a:solidFill>
                <a:ea typeface="Verdana" pitchFamily="34" charset="0"/>
                <a:cs typeface="Verdana" pitchFamily="34" charset="0"/>
              </a:rPr>
              <a:t> per </a:t>
            </a:r>
            <a:r>
              <a:rPr lang="it-IT" altLang="it-IT" sz="4200" dirty="0" smtClean="0">
                <a:solidFill>
                  <a:srgbClr val="505150"/>
                </a:solidFill>
                <a:ea typeface="Verdana" pitchFamily="34" charset="0"/>
                <a:cs typeface="Verdana" pitchFamily="34" charset="0"/>
              </a:rPr>
              <a:t>Federica</a:t>
            </a:r>
            <a:r>
              <a:rPr altLang="it-IT" sz="4200" dirty="0" smtClean="0">
                <a:solidFill>
                  <a:srgbClr val="505150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altLang="it-IT" sz="4200" dirty="0" smtClean="0">
                <a:solidFill>
                  <a:srgbClr val="505150"/>
                </a:solidFill>
                <a:ea typeface="Verdana" pitchFamily="34" charset="0"/>
                <a:cs typeface="Verdana" pitchFamily="34" charset="0"/>
              </a:rPr>
            </a:br>
            <a:r>
              <a:rPr altLang="it-IT" sz="4200" dirty="0" smtClean="0">
                <a:solidFill>
                  <a:srgbClr val="505150"/>
                </a:solidFill>
                <a:ea typeface="Verdana" pitchFamily="34" charset="0"/>
                <a:cs typeface="Verdana" pitchFamily="34" charset="0"/>
              </a:rPr>
              <a:t>e Luigi!</a:t>
            </a:r>
            <a:endParaRPr altLang="it-IT" sz="4200" dirty="0">
              <a:solidFill>
                <a:srgbClr val="505150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4659267"/>
              </p:ext>
            </p:extLst>
          </p:nvPr>
        </p:nvGraphicFramePr>
        <p:xfrm>
          <a:off x="404813" y="1876637"/>
          <a:ext cx="8267699" cy="36993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22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70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70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70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708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6708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97136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Voti di FEDERICA</a:t>
                      </a:r>
                    </a:p>
                  </a:txBody>
                  <a:tcPr marL="9524" marR="9524" marT="9526" marB="0" anchor="ctr"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5051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Differenze dalla media</a:t>
                      </a:r>
                      <a:endParaRPr lang="it-IT" sz="1800" b="1" i="0" u="none" strike="noStrike" dirty="0"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4" marR="9524" marT="9526" marB="0" anchor="ctr"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5051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Quadrati delle differenze</a:t>
                      </a:r>
                      <a:endParaRPr lang="it-IT" sz="1800" b="1" i="0" u="none" strike="noStrike" dirty="0"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4" marR="9524" marT="9526" marB="0"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5051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b="1" u="none" strike="noStrike" dirty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Voti di LUIGI</a:t>
                      </a:r>
                      <a:endParaRPr lang="it-IT" sz="1800" b="1" i="0" u="none" strike="noStrike" dirty="0"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5051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Differenze dalla media</a:t>
                      </a:r>
                      <a:endParaRPr lang="it-IT" sz="1800" b="1" i="0" u="none" strike="noStrike" dirty="0"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4" marR="9524" marT="9526" marB="0" anchor="ctr"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5051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Quadrati delle differenze</a:t>
                      </a:r>
                      <a:endParaRPr lang="it-IT" sz="1800" b="1" i="0" u="none" strike="noStrike" dirty="0"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4" marR="9524" marT="9526" marB="0" anchor="ctr"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5051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8149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8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4" marR="9524" marT="9526" marB="0" anchor="b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4" marR="9524" marT="9526" marB="0" anchor="b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4" marR="9524" marT="9526" marB="0" anchor="b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8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4" marR="9524" marT="9526" marB="0" anchor="b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(4-6)=-2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4" marR="9524" marT="9526" marB="0" anchor="b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4" marR="9524" marT="9526" marB="0" anchor="b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8149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8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4" marR="9524" marT="9526" marB="0" anchor="b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4" marR="9524" marT="9526" marB="0" anchor="b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4" marR="9524" marT="9526" marB="0" anchor="b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8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4" marR="9524" marT="9526" marB="0" anchor="b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(4-6)=-2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4" marR="9524" marT="9526" marB="0" anchor="b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4" marR="9524" marT="9526" marB="0" anchor="b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8149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8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4" marR="9524" marT="9526" marB="0" anchor="b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4" marR="9524" marT="9526" marB="0" anchor="b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4" marR="9524" marT="9526" marB="0" anchor="b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8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4" marR="9524" marT="9526" marB="0" anchor="b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(8-6)=2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4" marR="9524" marT="9526" marB="0" anchor="b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4" marR="9524" marT="9526" marB="0" anchor="b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8149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8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4" marR="9524" marT="9526" marB="0" anchor="b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4" marR="9524" marT="9526" marB="0" anchor="b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4" marR="9524" marT="9526" marB="0" anchor="b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8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4" marR="9524" marT="9526" marB="0" anchor="b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(8-6)=2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4" marR="9524" marT="9526" marB="0" anchor="b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4" marR="9524" marT="9526" marB="0" anchor="b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8149"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24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4" marR="9524" marT="9526" marB="0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4" marR="9524" marT="9526" marB="0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4" marR="9524" marT="9526" marB="0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24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4" marR="9524" marT="9526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4" marR="9524" marT="9526" marB="0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4" marR="9524" marT="9526" marB="0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6226">
                <a:tc>
                  <a:txBody>
                    <a:bodyPr/>
                    <a:lstStyle/>
                    <a:p>
                      <a:pPr algn="l" fontAlgn="b"/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4" marR="9524" marT="9526" marB="0" anchor="b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i="1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Varianza</a:t>
                      </a:r>
                      <a:endParaRPr lang="it-IT" sz="1800" b="0" i="1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4" marR="9524" marT="9526" marB="0" anchor="ctr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i="1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it-IT" sz="1800" b="0" i="1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4" marR="9524" marT="9526" marB="0"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800" b="0" i="1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i="1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Varianza</a:t>
                      </a:r>
                      <a:endParaRPr lang="it-IT" sz="1800" b="0" i="1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4" marR="9524" marT="9526" marB="0" anchor="ctr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i="1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  <a:endParaRPr lang="it-IT" sz="1800" b="0" i="1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4" marR="9524" marT="9526" marB="0" anchor="ctr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98469">
                <a:tc>
                  <a:txBody>
                    <a:bodyPr/>
                    <a:lstStyle/>
                    <a:p>
                      <a:pPr algn="l" fontAlgn="b"/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1" u="none" strike="noStrike" dirty="0">
                          <a:solidFill>
                            <a:schemeClr val="dk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Scarto</a:t>
                      </a:r>
                      <a:r>
                        <a:rPr lang="it-IT" sz="1800" b="0" i="1" u="none" strike="noStrike" baseline="0" dirty="0">
                          <a:solidFill>
                            <a:schemeClr val="dk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quadratico</a:t>
                      </a:r>
                    </a:p>
                    <a:p>
                      <a:pPr algn="l" fontAlgn="b"/>
                      <a:r>
                        <a:rPr lang="it-IT" sz="1800" b="0" i="1" u="none" strike="noStrike" baseline="0" dirty="0">
                          <a:solidFill>
                            <a:schemeClr val="dk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medio</a:t>
                      </a:r>
                      <a:endParaRPr lang="it-IT" sz="1800" b="0" i="1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i="1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it-IT" sz="1800" b="0" i="1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4" marR="9524" marT="9526" marB="0"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800" b="0" i="1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1" u="none" strike="noStrike" dirty="0">
                          <a:solidFill>
                            <a:schemeClr val="dk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Scarto</a:t>
                      </a:r>
                      <a:r>
                        <a:rPr lang="it-IT" sz="1800" b="0" i="1" u="none" strike="noStrike" baseline="0" dirty="0">
                          <a:solidFill>
                            <a:schemeClr val="dk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quadratico</a:t>
                      </a:r>
                    </a:p>
                    <a:p>
                      <a:pPr algn="l" fontAlgn="b"/>
                      <a:r>
                        <a:rPr lang="it-IT" sz="1800" b="0" i="1" u="none" strike="noStrike" baseline="0" dirty="0">
                          <a:solidFill>
                            <a:schemeClr val="dk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medio</a:t>
                      </a:r>
                      <a:endParaRPr lang="it-IT" sz="1800" b="0" i="1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i="1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it-IT" sz="1800" b="0" i="1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4" marR="9524" marT="9526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47172" name="CasellaDiTesto 2"/>
          <p:cNvSpPr txBox="1">
            <a:spLocks noChangeArrowheads="1"/>
          </p:cNvSpPr>
          <p:nvPr/>
        </p:nvSpPr>
        <p:spPr bwMode="auto">
          <a:xfrm>
            <a:off x="791571" y="5588068"/>
            <a:ext cx="76428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Luigi è il più variabile, confermiamo quanto già evidenziato con il RANGE!</a:t>
            </a:r>
          </a:p>
        </p:txBody>
      </p:sp>
      <p:pic>
        <p:nvPicPr>
          <p:cNvPr id="47173" name="Picture 69" descr="C:\Users\Stefano\AppData\Local\Microsoft\Windows\Temporary Internet Files\Content.IE5\F4FLPF8M\MC900088654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863" y="0"/>
            <a:ext cx="103505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18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>
          <a:xfrm>
            <a:off x="488928" y="1366266"/>
            <a:ext cx="8229600" cy="4525962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Char char="ü"/>
            </a:pPr>
            <a:endParaRPr lang="it-IT" altLang="it-IT" sz="2400" dirty="0">
              <a:solidFill>
                <a:srgbClr val="505150"/>
              </a:solidFill>
              <a:ea typeface="ＭＳ Ｐゴシック" pitchFamily="34" charset="-128"/>
            </a:endParaRPr>
          </a:p>
          <a:p>
            <a:pPr marL="0" lvl="1" indent="0" eaLnBrk="1" hangingPunct="1">
              <a:buFontTx/>
              <a:buNone/>
            </a:pPr>
            <a:r>
              <a:rPr lang="it-IT" altLang="it-IT" sz="2400" dirty="0">
                <a:solidFill>
                  <a:srgbClr val="505150"/>
                </a:solidFill>
                <a:latin typeface="Verdana" pitchFamily="34" charset="0"/>
                <a:ea typeface="ＭＳ Ｐゴシック" pitchFamily="34" charset="-128"/>
                <a:cs typeface="Arial" charset="0"/>
              </a:rPr>
              <a:t>Se i dati sono in </a:t>
            </a:r>
            <a:r>
              <a:rPr lang="it-IT" altLang="it-IT" sz="2400" b="1" dirty="0">
                <a:solidFill>
                  <a:srgbClr val="505150"/>
                </a:solidFill>
                <a:latin typeface="Verdana" pitchFamily="34" charset="0"/>
                <a:ea typeface="ＭＳ Ｐゴシック" pitchFamily="34" charset="-128"/>
                <a:cs typeface="Arial" charset="0"/>
              </a:rPr>
              <a:t>tabelle di frequenza</a:t>
            </a:r>
            <a:r>
              <a:rPr lang="it-IT" altLang="it-IT" sz="2400" dirty="0">
                <a:solidFill>
                  <a:srgbClr val="505150"/>
                </a:solidFill>
                <a:ea typeface="ＭＳ Ｐゴシック" pitchFamily="34" charset="-128"/>
              </a:rPr>
              <a:t/>
            </a:r>
            <a:br>
              <a:rPr lang="it-IT" altLang="it-IT" sz="2400" dirty="0">
                <a:solidFill>
                  <a:srgbClr val="505150"/>
                </a:solidFill>
                <a:ea typeface="ＭＳ Ｐゴシック" pitchFamily="34" charset="-128"/>
              </a:rPr>
            </a:br>
            <a:r>
              <a:rPr lang="it-IT" altLang="it-IT" sz="2400" dirty="0">
                <a:solidFill>
                  <a:srgbClr val="505150"/>
                </a:solidFill>
                <a:latin typeface="Verdana" pitchFamily="34" charset="0"/>
                <a:ea typeface="ＭＳ Ｐゴシック" pitchFamily="34" charset="-128"/>
                <a:cs typeface="Arial" charset="0"/>
              </a:rPr>
              <a:t>ogni differenza va pesata con la rispettiva frequenza assoluta</a:t>
            </a:r>
            <a:endParaRPr lang="it-IT" altLang="it-IT" sz="2400" dirty="0">
              <a:solidFill>
                <a:srgbClr val="505150"/>
              </a:solidFill>
              <a:latin typeface="Verdana" pitchFamily="34" charset="0"/>
              <a:ea typeface="ＭＳ Ｐゴシック" pitchFamily="34" charset="-128"/>
              <a:cs typeface="Arial" charset="0"/>
              <a:sym typeface="Symbol" pitchFamily="18" charset="2"/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5641"/>
            <a:ext cx="9144000" cy="52387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altLang="it-IT" sz="4200" dirty="0">
                <a:solidFill>
                  <a:srgbClr val="AC0000"/>
                </a:solidFill>
                <a:ea typeface="ＭＳ Ｐゴシック" pitchFamily="34" charset="-128"/>
              </a:rPr>
              <a:t>Scarto quadratico medio</a:t>
            </a:r>
            <a:r>
              <a:rPr lang="it-IT" altLang="it-IT" sz="4200" dirty="0">
                <a:solidFill>
                  <a:srgbClr val="AC0000"/>
                </a:solidFill>
                <a:ea typeface="ＭＳ Ｐゴシック" pitchFamily="34" charset="-128"/>
              </a:rPr>
              <a:t/>
            </a:r>
            <a:br>
              <a:rPr lang="it-IT" altLang="it-IT" sz="4200" dirty="0">
                <a:solidFill>
                  <a:srgbClr val="AC0000"/>
                </a:solidFill>
                <a:ea typeface="ＭＳ Ｐゴシック" pitchFamily="34" charset="-128"/>
              </a:rPr>
            </a:br>
            <a:r>
              <a:rPr altLang="it-IT" sz="4200" i="1" dirty="0">
                <a:solidFill>
                  <a:srgbClr val="AC0000"/>
                </a:solidFill>
                <a:ea typeface="ＭＳ Ｐゴシック" pitchFamily="34" charset="-128"/>
              </a:rPr>
              <a:t>(deviazione standard)</a:t>
            </a:r>
          </a:p>
        </p:txBody>
      </p:sp>
      <p:grpSp>
        <p:nvGrpSpPr>
          <p:cNvPr id="48132" name="Group 12"/>
          <p:cNvGrpSpPr>
            <a:grpSpLocks/>
          </p:cNvGrpSpPr>
          <p:nvPr/>
        </p:nvGrpSpPr>
        <p:grpSpPr bwMode="auto">
          <a:xfrm>
            <a:off x="779440" y="2842641"/>
            <a:ext cx="7494588" cy="1944687"/>
            <a:chOff x="823" y="2521"/>
            <a:chExt cx="3587" cy="656"/>
          </a:xfrm>
        </p:grpSpPr>
        <p:graphicFrame>
          <p:nvGraphicFramePr>
            <p:cNvPr id="48135" name="Object 5"/>
            <p:cNvGraphicFramePr>
              <a:graphicFrameLocks noChangeAspect="1"/>
            </p:cNvGraphicFramePr>
            <p:nvPr/>
          </p:nvGraphicFramePr>
          <p:xfrm>
            <a:off x="823" y="2790"/>
            <a:ext cx="3587" cy="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74" name="Equazione" r:id="rId3" imgW="3340100" imgH="469900" progId="Equation.3">
                    <p:embed/>
                  </p:oleObj>
                </mc:Choice>
                <mc:Fallback>
                  <p:oleObj name="Equazione" r:id="rId3" imgW="3340100" imgH="469900" progId="Equation.3">
                    <p:embed/>
                    <p:pic>
                      <p:nvPicPr>
                        <p:cNvPr id="0" name="Picture 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3" y="2790"/>
                          <a:ext cx="3587" cy="3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136" name="Rectangle 7"/>
            <p:cNvSpPr>
              <a:spLocks noChangeArrowheads="1"/>
            </p:cNvSpPr>
            <p:nvPr/>
          </p:nvSpPr>
          <p:spPr bwMode="auto">
            <a:xfrm>
              <a:off x="2245" y="2521"/>
              <a:ext cx="1344" cy="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it-IT" altLang="it-IT" sz="3600" b="1">
                <a:solidFill>
                  <a:srgbClr val="AC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</p:grpSp>
      <p:sp>
        <p:nvSpPr>
          <p:cNvPr id="48133" name="CasellaDiTesto 1"/>
          <p:cNvSpPr txBox="1">
            <a:spLocks noChangeArrowheads="1"/>
          </p:cNvSpPr>
          <p:nvPr/>
        </p:nvSpPr>
        <p:spPr bwMode="auto">
          <a:xfrm>
            <a:off x="525440" y="4901628"/>
            <a:ext cx="83423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eaLnBrk="1" hangingPunct="1"/>
            <a:r>
              <a:rPr lang="it-IT" altLang="it-IT" sz="2400" dirty="0">
                <a:solidFill>
                  <a:srgbClr val="505150"/>
                </a:solidFill>
                <a:latin typeface="Verdana" pitchFamily="34" charset="0"/>
                <a:ea typeface="ＭＳ Ｐゴシック" pitchFamily="34" charset="-128"/>
              </a:rPr>
              <a:t>Con i dati dei tre studenti costruiamo una tabella di frequenza e calcoliamo media e scarto quadratico medio, in totale avremo n=12 osservazioni</a:t>
            </a:r>
            <a:endParaRPr lang="it-IT" altLang="it-IT" sz="2400" dirty="0">
              <a:solidFill>
                <a:srgbClr val="505150"/>
              </a:solidFill>
              <a:latin typeface="Verdana" pitchFamily="34" charset="0"/>
              <a:ea typeface="ＭＳ Ｐゴシック" pitchFamily="34" charset="-128"/>
              <a:sym typeface="Symbol" pitchFamily="18" charset="2"/>
            </a:endParaRPr>
          </a:p>
        </p:txBody>
      </p:sp>
      <p:pic>
        <p:nvPicPr>
          <p:cNvPr id="48134" name="Picture 9" descr="C:\Users\Susi\AppData\Local\Microsoft\Windows\Temporary Internet Files\Content.IE5\3Q3A5OC6\MC900429837[1]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640" y="2533078"/>
            <a:ext cx="1374775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68611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8DB12F50-EC76-4890-9741-784C27DDE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331" y="931985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r>
              <a:rPr lang="it-IT" sz="2400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Quando si osserva e si misura un carattere - </a:t>
            </a:r>
            <a:r>
              <a:rPr lang="it-IT" sz="2400" i="1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ad esempio </a:t>
            </a:r>
            <a:r>
              <a:rPr lang="it-IT" sz="2400" i="1" dirty="0" smtClean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l’altezza </a:t>
            </a:r>
            <a:r>
              <a:rPr lang="it-IT" sz="2400" i="1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degli individui </a:t>
            </a:r>
            <a:r>
              <a:rPr lang="it-IT" sz="2400" dirty="0" smtClean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- </a:t>
            </a:r>
            <a:r>
              <a:rPr lang="it-IT" sz="2400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su </a:t>
            </a:r>
            <a:r>
              <a:rPr lang="it-IT" sz="2400" dirty="0" smtClean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un insieme </a:t>
            </a:r>
            <a:r>
              <a:rPr lang="it-IT" sz="2400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di </a:t>
            </a:r>
            <a:r>
              <a:rPr lang="it-IT" sz="2400" dirty="0" smtClean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casi (come una classe) cosa </a:t>
            </a:r>
            <a:r>
              <a:rPr lang="it-IT" sz="2400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si ottiene? </a:t>
            </a:r>
          </a:p>
          <a:p>
            <a:pPr marL="0" indent="0">
              <a:buNone/>
            </a:pPr>
            <a:r>
              <a:rPr lang="it-IT" sz="2400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U</a:t>
            </a:r>
            <a:r>
              <a:rPr lang="it-IT" sz="2400" dirty="0" smtClean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na </a:t>
            </a:r>
            <a:r>
              <a:rPr lang="it-IT" sz="2400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serie di dati che prende il nome di…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xmlns="" id="{36E0D7CD-19FE-4CC2-844D-621C8CC07E33}"/>
              </a:ext>
            </a:extLst>
          </p:cNvPr>
          <p:cNvSpPr/>
          <p:nvPr/>
        </p:nvSpPr>
        <p:spPr>
          <a:xfrm>
            <a:off x="588826" y="3512867"/>
            <a:ext cx="3332285" cy="133056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Distribuzione statistica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xmlns="" id="{98BDE0C0-4B61-460E-BC76-F4AFE5B4D701}"/>
              </a:ext>
            </a:extLst>
          </p:cNvPr>
          <p:cNvSpPr/>
          <p:nvPr/>
        </p:nvSpPr>
        <p:spPr>
          <a:xfrm>
            <a:off x="5011616" y="3489856"/>
            <a:ext cx="3754315" cy="133056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Insieme delle risposte assunte da un carattere statistico osservato su un dato </a:t>
            </a:r>
            <a:r>
              <a:rPr lang="it-IT" dirty="0" smtClean="0"/>
              <a:t>collettivo</a:t>
            </a:r>
            <a:endParaRPr lang="it-IT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94AC1D9F-C63A-44A1-87F4-E8640E5CB0D4}"/>
              </a:ext>
            </a:extLst>
          </p:cNvPr>
          <p:cNvSpPr/>
          <p:nvPr/>
        </p:nvSpPr>
        <p:spPr>
          <a:xfrm>
            <a:off x="2585309" y="369277"/>
            <a:ext cx="34286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Introduzione</a:t>
            </a:r>
            <a:endParaRPr lang="it-IT" sz="4000" dirty="0"/>
          </a:p>
        </p:txBody>
      </p:sp>
      <p:cxnSp>
        <p:nvCxnSpPr>
          <p:cNvPr id="4" name="Connettore 2 3"/>
          <p:cNvCxnSpPr/>
          <p:nvPr/>
        </p:nvCxnSpPr>
        <p:spPr>
          <a:xfrm flipV="1">
            <a:off x="4103293" y="4178150"/>
            <a:ext cx="726141" cy="1"/>
          </a:xfrm>
          <a:prstGeom prst="straightConnector1">
            <a:avLst/>
          </a:prstGeom>
          <a:ln w="635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92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olo 2"/>
          <p:cNvSpPr>
            <a:spLocks noGrp="1"/>
          </p:cNvSpPr>
          <p:nvPr>
            <p:ph type="title"/>
          </p:nvPr>
        </p:nvSpPr>
        <p:spPr>
          <a:xfrm>
            <a:off x="0" y="400095"/>
            <a:ext cx="9144000" cy="461963"/>
          </a:xfrm>
          <a:ln/>
        </p:spPr>
        <p:txBody>
          <a:bodyPr/>
          <a:lstStyle/>
          <a:p>
            <a:pPr eaLnBrk="1" hangingPunct="1"/>
            <a:r>
              <a:rPr altLang="it-IT" sz="3600" dirty="0">
                <a:solidFill>
                  <a:srgbClr val="505150"/>
                </a:solidFill>
                <a:ea typeface="ＭＳ Ｐゴシック" pitchFamily="34" charset="-128"/>
                <a:cs typeface="Arial" charset="0"/>
              </a:rPr>
              <a:t>Esercitiamoci con i dati</a:t>
            </a:r>
            <a:br>
              <a:rPr altLang="it-IT" sz="3600" dirty="0">
                <a:solidFill>
                  <a:srgbClr val="505150"/>
                </a:solidFill>
                <a:ea typeface="ＭＳ Ｐゴシック" pitchFamily="34" charset="-128"/>
                <a:cs typeface="Arial" charset="0"/>
              </a:rPr>
            </a:br>
            <a:r>
              <a:rPr altLang="it-IT" sz="3600" dirty="0">
                <a:solidFill>
                  <a:srgbClr val="505150"/>
                </a:solidFill>
                <a:ea typeface="ＭＳ Ｐゴシック" pitchFamily="34" charset="-128"/>
                <a:cs typeface="Arial" charset="0"/>
              </a:rPr>
              <a:t>in tabella!</a:t>
            </a:r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179322"/>
              </p:ext>
            </p:extLst>
          </p:nvPr>
        </p:nvGraphicFramePr>
        <p:xfrm>
          <a:off x="676604" y="1610437"/>
          <a:ext cx="7694886" cy="2832543"/>
        </p:xfrm>
        <a:graphic>
          <a:graphicData uri="http://schemas.openxmlformats.org/drawingml/2006/table">
            <a:tbl>
              <a:tblPr/>
              <a:tblGrid>
                <a:gridCol w="7837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15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47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328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919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76387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4"/>
                      <a:stretch>
                        <a:fillRect l="-862" t="-1220" r="-988793" b="-56707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4"/>
                      <a:stretch>
                        <a:fillRect l="-87313" t="-1220" r="-755970" b="-56707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4"/>
                      <a:stretch>
                        <a:fillRect l="-105907" t="-1220" r="-327426" b="-56707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4"/>
                      <a:stretch>
                        <a:fillRect l="-153943" t="-1220" r="-144795" b="-56707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4"/>
                      <a:stretch>
                        <a:fillRect l="-175764" t="-1220" r="-218" b="-567073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478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478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478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478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478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478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Somma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8" name="CasellaDiTesto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76603" y="4558245"/>
            <a:ext cx="2397673" cy="614655"/>
          </a:xfrm>
          <a:prstGeom prst="rect">
            <a:avLst/>
          </a:prstGeom>
          <a:blipFill rotWithShape="1">
            <a:blip r:embed="rId5"/>
            <a:stretch>
              <a:fillRect l="-4071" b="-8911"/>
            </a:stretch>
          </a:blipFill>
        </p:spPr>
        <p:txBody>
          <a:bodyPr/>
          <a:lstStyle/>
          <a:p>
            <a:pPr>
              <a:defRPr/>
            </a:pPr>
            <a:r>
              <a:rPr lang="it-IT">
                <a:noFill/>
              </a:rPr>
              <a:t> </a:t>
            </a:r>
          </a:p>
        </p:txBody>
      </p:sp>
      <p:grpSp>
        <p:nvGrpSpPr>
          <p:cNvPr id="49157" name="Group 12"/>
          <p:cNvGrpSpPr>
            <a:grpSpLocks/>
          </p:cNvGrpSpPr>
          <p:nvPr/>
        </p:nvGrpSpPr>
        <p:grpSpPr bwMode="auto">
          <a:xfrm>
            <a:off x="409199" y="3054087"/>
            <a:ext cx="8566150" cy="3170237"/>
            <a:chOff x="1782" y="2521"/>
            <a:chExt cx="4100" cy="1069"/>
          </a:xfrm>
        </p:grpSpPr>
        <p:graphicFrame>
          <p:nvGraphicFramePr>
            <p:cNvPr id="49159" name="Object 5"/>
            <p:cNvGraphicFramePr>
              <a:graphicFrameLocks noChangeAspect="1"/>
            </p:cNvGraphicFramePr>
            <p:nvPr/>
          </p:nvGraphicFramePr>
          <p:xfrm>
            <a:off x="1782" y="3234"/>
            <a:ext cx="4100" cy="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98" name="Equazione" r:id="rId6" imgW="4152900" imgH="469900" progId="Equation.3">
                    <p:embed/>
                  </p:oleObj>
                </mc:Choice>
                <mc:Fallback>
                  <p:oleObj name="Equazione" r:id="rId6" imgW="4152900" imgH="469900" progId="Equation.3">
                    <p:embed/>
                    <p:pic>
                      <p:nvPicPr>
                        <p:cNvPr id="0" name="Picture 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82" y="3234"/>
                          <a:ext cx="4100" cy="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160" name="Rectangle 7"/>
            <p:cNvSpPr>
              <a:spLocks noChangeArrowheads="1"/>
            </p:cNvSpPr>
            <p:nvPr/>
          </p:nvSpPr>
          <p:spPr bwMode="auto">
            <a:xfrm>
              <a:off x="2245" y="2521"/>
              <a:ext cx="1344" cy="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it-IT" altLang="it-IT" sz="3600" b="1">
                <a:solidFill>
                  <a:srgbClr val="AC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</p:grpSp>
      <p:pic>
        <p:nvPicPr>
          <p:cNvPr id="49158" name="Picture 18" descr="as1565t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88" y="119063"/>
            <a:ext cx="1143000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112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698203" y="1071417"/>
            <a:ext cx="7747593" cy="4248150"/>
          </a:xfrm>
        </p:spPr>
        <p:txBody>
          <a:bodyPr/>
          <a:lstStyle/>
          <a:p>
            <a:pPr eaLnBrk="1" hangingPunct="1"/>
            <a:r>
              <a:rPr lang="it-IT" altLang="it-IT" sz="2400" dirty="0">
                <a:solidFill>
                  <a:srgbClr val="505150"/>
                </a:solidFill>
                <a:latin typeface="Verdana" pitchFamily="34" charset="0"/>
                <a:ea typeface="ＭＳ Ｐゴシック" pitchFamily="34" charset="-128"/>
                <a:cs typeface="Arial" charset="0"/>
              </a:rPr>
              <a:t>Tutti gli Indici costruiti finora avevano un limite.</a:t>
            </a:r>
          </a:p>
          <a:p>
            <a:pPr eaLnBrk="1" hangingPunct="1"/>
            <a:r>
              <a:rPr lang="it-IT" altLang="it-IT" sz="2400" dirty="0">
                <a:solidFill>
                  <a:srgbClr val="505150"/>
                </a:solidFill>
                <a:latin typeface="Verdana" pitchFamily="34" charset="0"/>
                <a:ea typeface="ＭＳ Ｐゴシック" pitchFamily="34" charset="-128"/>
                <a:cs typeface="Arial" charset="0"/>
              </a:rPr>
              <a:t>Qual è il limite dello SQM?</a:t>
            </a:r>
          </a:p>
          <a:p>
            <a:pPr eaLnBrk="1" hangingPunct="1"/>
            <a:endParaRPr lang="it-IT" altLang="it-IT" sz="2400" dirty="0">
              <a:solidFill>
                <a:srgbClr val="505150"/>
              </a:solidFill>
              <a:latin typeface="Verdana" pitchFamily="34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r>
              <a:rPr lang="it-IT" altLang="it-IT" sz="2400" dirty="0">
                <a:solidFill>
                  <a:srgbClr val="505150"/>
                </a:solidFill>
                <a:latin typeface="Verdana" pitchFamily="34" charset="0"/>
                <a:ea typeface="ＭＳ Ｐゴシック" pitchFamily="34" charset="-128"/>
                <a:cs typeface="Arial" charset="0"/>
              </a:rPr>
              <a:t>È un Indice di variabilità relativa, quindi non consente di mettere a confronto fenomeni misurati con unità di misura differenti (ad esempio peso e altezza)</a:t>
            </a:r>
          </a:p>
          <a:p>
            <a:pPr eaLnBrk="1" hangingPunct="1"/>
            <a:endParaRPr lang="it-IT" altLang="it-IT" sz="2400" dirty="0">
              <a:solidFill>
                <a:srgbClr val="505150"/>
              </a:solidFill>
              <a:latin typeface="Verdana" pitchFamily="34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r>
              <a:rPr lang="it-IT" altLang="it-IT" sz="2400" dirty="0">
                <a:solidFill>
                  <a:srgbClr val="505150"/>
                </a:solidFill>
                <a:latin typeface="Verdana" pitchFamily="34" charset="0"/>
                <a:ea typeface="ＭＳ Ｐゴシック" pitchFamily="34" charset="-128"/>
                <a:cs typeface="Arial" charset="0"/>
              </a:rPr>
              <a:t>Come risolviamo questo limite?</a:t>
            </a:r>
          </a:p>
          <a:p>
            <a:pPr eaLnBrk="1" hangingPunct="1"/>
            <a:endParaRPr lang="it-IT" altLang="it-IT" sz="2400" dirty="0">
              <a:ea typeface="ＭＳ Ｐゴシック" pitchFamily="34" charset="-128"/>
            </a:endParaRPr>
          </a:p>
          <a:p>
            <a:pPr eaLnBrk="1" hangingPunct="1"/>
            <a:endParaRPr lang="it-IT" altLang="it-IT" sz="2400" b="1" dirty="0">
              <a:solidFill>
                <a:srgbClr val="C00000"/>
              </a:solidFill>
              <a:ea typeface="ＭＳ Ｐゴシック" pitchFamily="34" charset="-128"/>
            </a:endParaRPr>
          </a:p>
          <a:p>
            <a:pPr eaLnBrk="1" hangingPunct="1"/>
            <a:endParaRPr lang="it-IT" altLang="it-IT" sz="2400" dirty="0">
              <a:ea typeface="ＭＳ Ｐゴシック" pitchFamily="34" charset="-128"/>
            </a:endParaRPr>
          </a:p>
          <a:p>
            <a:pPr eaLnBrk="1" hangingPunct="1"/>
            <a:endParaRPr lang="it-IT" altLang="it-IT" sz="2400" dirty="0">
              <a:ea typeface="ＭＳ Ｐゴシック" pitchFamily="34" charset="-128"/>
            </a:endParaRPr>
          </a:p>
        </p:txBody>
      </p:sp>
      <p:sp>
        <p:nvSpPr>
          <p:cNvPr id="10" name="Titolo 36">
            <a:extLst>
              <a:ext uri="{FF2B5EF4-FFF2-40B4-BE49-F238E27FC236}">
                <a16:creationId xmlns:a16="http://schemas.microsoft.com/office/drawing/2014/main" xmlns="" id="{5E1553F9-EA5A-4CBF-A008-7690E6102639}"/>
              </a:ext>
            </a:extLst>
          </p:cNvPr>
          <p:cNvSpPr txBox="1">
            <a:spLocks/>
          </p:cNvSpPr>
          <p:nvPr/>
        </p:nvSpPr>
        <p:spPr>
          <a:xfrm>
            <a:off x="36944" y="358774"/>
            <a:ext cx="9107055" cy="71264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Costruiamo un Indice di variabilità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14042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791570" y="1163782"/>
            <a:ext cx="7747593" cy="4989368"/>
          </a:xfrm>
        </p:spPr>
        <p:txBody>
          <a:bodyPr/>
          <a:lstStyle/>
          <a:p>
            <a:pPr eaLnBrk="1" hangingPunct="1"/>
            <a:r>
              <a:rPr lang="it-IT" altLang="it-IT" sz="2400" dirty="0">
                <a:solidFill>
                  <a:srgbClr val="505150"/>
                </a:solidFill>
                <a:latin typeface="Verdana" pitchFamily="34" charset="0"/>
                <a:ea typeface="ＭＳ Ｐゴシック" pitchFamily="34" charset="-128"/>
                <a:cs typeface="Arial" charset="0"/>
              </a:rPr>
              <a:t>Con la matematica!</a:t>
            </a:r>
          </a:p>
          <a:p>
            <a:pPr eaLnBrk="1" hangingPunct="1"/>
            <a:r>
              <a:rPr lang="it-IT" altLang="it-IT" sz="2400" dirty="0">
                <a:solidFill>
                  <a:srgbClr val="505150"/>
                </a:solidFill>
                <a:latin typeface="Verdana" pitchFamily="34" charset="0"/>
                <a:ea typeface="ＭＳ Ｐゴシック" pitchFamily="34" charset="-128"/>
                <a:cs typeface="Arial" charset="0"/>
              </a:rPr>
              <a:t>Dobbiamo relativizzare la grandezza che abbiamo a disposizione, quindi rapportiamo lo SQM alla media in valore assoluto. </a:t>
            </a:r>
          </a:p>
          <a:p>
            <a:r>
              <a:rPr lang="it-IT" altLang="it-IT" sz="2400" dirty="0">
                <a:solidFill>
                  <a:srgbClr val="505150"/>
                </a:solidFill>
                <a:latin typeface="Verdana" pitchFamily="34" charset="0"/>
                <a:ea typeface="ＭＳ Ｐゴシック" pitchFamily="34" charset="-128"/>
                <a:cs typeface="Arial" charset="0"/>
              </a:rPr>
              <a:t>E otteniamo il </a:t>
            </a:r>
            <a:r>
              <a:rPr lang="it-IT" altLang="it-IT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coefficiente di variazione </a:t>
            </a:r>
          </a:p>
          <a:p>
            <a:pPr eaLnBrk="1" hangingPunct="1"/>
            <a:endParaRPr lang="it-IT" altLang="it-IT" sz="2400" b="1" dirty="0">
              <a:solidFill>
                <a:srgbClr val="C00000"/>
              </a:solidFill>
              <a:ea typeface="ＭＳ Ｐゴシック" pitchFamily="34" charset="-128"/>
            </a:endParaRPr>
          </a:p>
          <a:p>
            <a:pPr eaLnBrk="1" hangingPunct="1"/>
            <a:endParaRPr lang="it-IT" altLang="it-IT" sz="2400" b="1" dirty="0">
              <a:solidFill>
                <a:srgbClr val="C00000"/>
              </a:solidFill>
              <a:ea typeface="ＭＳ Ｐゴシック" pitchFamily="34" charset="-128"/>
            </a:endParaRPr>
          </a:p>
          <a:p>
            <a:pPr eaLnBrk="1" hangingPunct="1"/>
            <a:endParaRPr lang="it-IT" altLang="it-IT" sz="2400" b="1" dirty="0">
              <a:solidFill>
                <a:srgbClr val="C00000"/>
              </a:solidFill>
              <a:ea typeface="ＭＳ Ｐゴシック" pitchFamily="34" charset="-128"/>
            </a:endParaRPr>
          </a:p>
          <a:p>
            <a:pPr eaLnBrk="1" hangingPunct="1"/>
            <a:r>
              <a:rPr lang="it-IT" altLang="it-IT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it-IT" altLang="it-IT" sz="2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</a:t>
            </a:r>
            <a:r>
              <a:rPr lang="it-IT" altLang="it-IT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 unità di </a:t>
            </a:r>
            <a:r>
              <a:rPr lang="it-IT" altLang="it-IT" sz="2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misura, </a:t>
            </a:r>
            <a:r>
              <a:rPr lang="it-IT" altLang="it-IT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è un numero puro!</a:t>
            </a:r>
          </a:p>
          <a:p>
            <a:pPr eaLnBrk="1" hangingPunct="1"/>
            <a:endParaRPr lang="it-IT" altLang="it-IT" sz="2400" b="1" dirty="0">
              <a:solidFill>
                <a:srgbClr val="C00000"/>
              </a:solidFill>
              <a:ea typeface="ＭＳ Ｐゴシック" pitchFamily="34" charset="-128"/>
            </a:endParaRPr>
          </a:p>
          <a:p>
            <a:pPr eaLnBrk="1" hangingPunct="1"/>
            <a:endParaRPr lang="it-IT" altLang="it-IT" sz="2400" dirty="0">
              <a:ea typeface="ＭＳ Ｐゴシック" pitchFamily="34" charset="-128"/>
            </a:endParaRPr>
          </a:p>
          <a:p>
            <a:pPr eaLnBrk="1" hangingPunct="1"/>
            <a:endParaRPr lang="it-IT" altLang="it-IT" sz="2400" dirty="0">
              <a:ea typeface="ＭＳ Ｐゴシック" pitchFamily="34" charset="-128"/>
            </a:endParaRPr>
          </a:p>
        </p:txBody>
      </p:sp>
      <p:grpSp>
        <p:nvGrpSpPr>
          <p:cNvPr id="50180" name="Group 12"/>
          <p:cNvGrpSpPr>
            <a:grpSpLocks/>
          </p:cNvGrpSpPr>
          <p:nvPr/>
        </p:nvGrpSpPr>
        <p:grpSpPr bwMode="auto">
          <a:xfrm>
            <a:off x="3167856" y="3201970"/>
            <a:ext cx="2808288" cy="2028826"/>
            <a:chOff x="2245" y="2338"/>
            <a:chExt cx="1344" cy="684"/>
          </a:xfrm>
        </p:grpSpPr>
        <p:graphicFrame>
          <p:nvGraphicFramePr>
            <p:cNvPr id="50182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95292532"/>
                </p:ext>
              </p:extLst>
            </p:nvPr>
          </p:nvGraphicFramePr>
          <p:xfrm>
            <a:off x="2649" y="2338"/>
            <a:ext cx="641" cy="3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49" name="Equazione" r:id="rId3" imgW="596641" imgH="444307" progId="Equation.3">
                    <p:embed/>
                  </p:oleObj>
                </mc:Choice>
                <mc:Fallback>
                  <p:oleObj name="Equazione" r:id="rId3" imgW="596641" imgH="444307" progId="Equation.3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9" y="2338"/>
                          <a:ext cx="641" cy="36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183" name="Rectangle 7"/>
            <p:cNvSpPr>
              <a:spLocks noChangeArrowheads="1"/>
            </p:cNvSpPr>
            <p:nvPr/>
          </p:nvSpPr>
          <p:spPr bwMode="auto">
            <a:xfrm>
              <a:off x="2245" y="2521"/>
              <a:ext cx="1344" cy="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it-IT" altLang="it-IT" sz="3600" b="1">
                <a:solidFill>
                  <a:srgbClr val="AC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</p:grpSp>
      <p:sp>
        <p:nvSpPr>
          <p:cNvPr id="10" name="Titolo 36">
            <a:extLst>
              <a:ext uri="{FF2B5EF4-FFF2-40B4-BE49-F238E27FC236}">
                <a16:creationId xmlns:a16="http://schemas.microsoft.com/office/drawing/2014/main" xmlns="" id="{5E1553F9-EA5A-4CBF-A008-7690E6102639}"/>
              </a:ext>
            </a:extLst>
          </p:cNvPr>
          <p:cNvSpPr txBox="1">
            <a:spLocks/>
          </p:cNvSpPr>
          <p:nvPr/>
        </p:nvSpPr>
        <p:spPr>
          <a:xfrm>
            <a:off x="36944" y="358774"/>
            <a:ext cx="9107055" cy="71264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Costruiamo un Indice di variabilità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299523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52" y="3952346"/>
            <a:ext cx="5273040" cy="536448"/>
          </a:xfrm>
          <a:prstGeom prst="rect">
            <a:avLst/>
          </a:prstGeom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803" y="633161"/>
            <a:ext cx="1460500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Segnaposto contenuto 1"/>
          <p:cNvSpPr>
            <a:spLocks noGrp="1"/>
          </p:cNvSpPr>
          <p:nvPr>
            <p:ph idx="1"/>
          </p:nvPr>
        </p:nvSpPr>
        <p:spPr>
          <a:xfrm>
            <a:off x="457200" y="1154534"/>
            <a:ext cx="8404225" cy="45259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it-IT" altLang="it-IT" sz="2000" dirty="0">
                <a:solidFill>
                  <a:srgbClr val="505150"/>
                </a:solidFill>
                <a:latin typeface="Verdana" pitchFamily="34" charset="0"/>
                <a:ea typeface="ＭＳ Ｐゴシック" pitchFamily="34" charset="-128"/>
                <a:cs typeface="Arial" charset="0"/>
              </a:rPr>
              <a:t>Suo fratello frequenta l’università e nell’ultimo </a:t>
            </a:r>
          </a:p>
          <a:p>
            <a:pPr marL="0" indent="0" eaLnBrk="1" hangingPunct="1">
              <a:buFontTx/>
              <a:buNone/>
            </a:pPr>
            <a:r>
              <a:rPr lang="it-IT" altLang="it-IT" sz="2000" dirty="0">
                <a:solidFill>
                  <a:srgbClr val="505150"/>
                </a:solidFill>
                <a:latin typeface="Verdana" pitchFamily="34" charset="0"/>
                <a:ea typeface="ＭＳ Ｐゴシック" pitchFamily="34" charset="-128"/>
                <a:cs typeface="Arial" charset="0"/>
              </a:rPr>
              <a:t>semestre ha preso i seguenti voti espressi in trentesimi.</a:t>
            </a:r>
          </a:p>
          <a:p>
            <a:pPr marL="0" indent="0" eaLnBrk="1" hangingPunct="1">
              <a:buFontTx/>
              <a:buNone/>
            </a:pPr>
            <a:endParaRPr lang="it-IT" altLang="it-IT" sz="2000" dirty="0">
              <a:ea typeface="ＭＳ Ｐゴシック" pitchFamily="34" charset="-128"/>
            </a:endParaRPr>
          </a:p>
        </p:txBody>
      </p:sp>
      <p:sp>
        <p:nvSpPr>
          <p:cNvPr id="51204" name="Titolo 2"/>
          <p:cNvSpPr>
            <a:spLocks noGrp="1"/>
          </p:cNvSpPr>
          <p:nvPr>
            <p:ph type="title"/>
          </p:nvPr>
        </p:nvSpPr>
        <p:spPr>
          <a:xfrm>
            <a:off x="0" y="400095"/>
            <a:ext cx="9144000" cy="461963"/>
          </a:xfrm>
          <a:ln/>
        </p:spPr>
        <p:txBody>
          <a:bodyPr/>
          <a:lstStyle/>
          <a:p>
            <a:pPr eaLnBrk="1" hangingPunct="1"/>
            <a:r>
              <a:rPr altLang="it-IT" sz="3600" dirty="0">
                <a:solidFill>
                  <a:srgbClr val="505150"/>
                </a:solidFill>
                <a:ea typeface="ＭＳ Ｐゴシック" pitchFamily="34" charset="-128"/>
                <a:cs typeface="Arial" charset="0"/>
              </a:rPr>
              <a:t>Marco si confronta con suo fratello!</a:t>
            </a: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358706"/>
              </p:ext>
            </p:extLst>
          </p:nvPr>
        </p:nvGraphicFramePr>
        <p:xfrm>
          <a:off x="3605213" y="2197521"/>
          <a:ext cx="5081586" cy="27797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38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38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938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69881"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b="1" u="none" strike="noStrike" dirty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Voti del fratello di Marco</a:t>
                      </a:r>
                      <a:endParaRPr lang="it-IT" sz="1800" b="1" i="0" u="none" strike="noStrike" dirty="0"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5051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b="1" u="none" strike="noStrike" dirty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Differenze dalla media</a:t>
                      </a:r>
                      <a:endParaRPr lang="it-IT" sz="1800" b="1" i="0" u="none" strike="noStrike" dirty="0"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5051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b="1" u="none" strike="noStrike" dirty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Quadrati delle differenze</a:t>
                      </a:r>
                      <a:endParaRPr lang="it-IT" sz="1800" b="1" i="0" u="none" strike="noStrike" dirty="0"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5051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1966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8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8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(25-22)=3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8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1966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8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8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(20-22)=-2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8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1966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8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22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8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(22-22)=0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8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1966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8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8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(21-22)=-1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8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1966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8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88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8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8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80" y="5060559"/>
            <a:ext cx="7638288" cy="68884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12" y="5749407"/>
            <a:ext cx="2499360" cy="45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01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egnaposto contenuto 1"/>
          <p:cNvSpPr>
            <a:spLocks noGrp="1"/>
          </p:cNvSpPr>
          <p:nvPr>
            <p:ph idx="1"/>
          </p:nvPr>
        </p:nvSpPr>
        <p:spPr>
          <a:xfrm>
            <a:off x="774610" y="1685925"/>
            <a:ext cx="8229600" cy="43307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it-IT" altLang="it-IT" sz="2400" dirty="0">
                <a:solidFill>
                  <a:srgbClr val="505150"/>
                </a:solidFill>
                <a:latin typeface="Verdana" pitchFamily="34" charset="0"/>
                <a:ea typeface="ＭＳ Ｐゴシック" pitchFamily="34" charset="-128"/>
                <a:cs typeface="Arial" charset="0"/>
              </a:rPr>
              <a:t>Chi presenta maggiore variabilità?</a:t>
            </a:r>
          </a:p>
          <a:p>
            <a:pPr marL="0" indent="0" eaLnBrk="1" hangingPunct="1">
              <a:buFontTx/>
              <a:buNone/>
            </a:pPr>
            <a:endParaRPr lang="it-IT" altLang="it-IT" sz="2400" dirty="0">
              <a:ea typeface="ＭＳ Ｐゴシック" pitchFamily="34" charset="-128"/>
            </a:endParaRPr>
          </a:p>
        </p:txBody>
      </p:sp>
      <p:sp>
        <p:nvSpPr>
          <p:cNvPr id="52227" name="Titolo 2"/>
          <p:cNvSpPr>
            <a:spLocks noGrp="1"/>
          </p:cNvSpPr>
          <p:nvPr>
            <p:ph type="title"/>
          </p:nvPr>
        </p:nvSpPr>
        <p:spPr>
          <a:xfrm>
            <a:off x="0" y="372799"/>
            <a:ext cx="9144000" cy="461963"/>
          </a:xfrm>
          <a:ln/>
        </p:spPr>
        <p:txBody>
          <a:bodyPr/>
          <a:lstStyle/>
          <a:p>
            <a:pPr eaLnBrk="1" hangingPunct="1"/>
            <a:r>
              <a:rPr lang="it-IT" altLang="it-IT" sz="3600" dirty="0" smtClean="0">
                <a:solidFill>
                  <a:srgbClr val="505150"/>
                </a:solidFill>
                <a:ea typeface="ＭＳ Ｐゴシック" pitchFamily="34" charset="-128"/>
                <a:cs typeface="Arial" charset="0"/>
              </a:rPr>
              <a:t>Riassumiamo tutto</a:t>
            </a:r>
            <a:br>
              <a:rPr lang="it-IT" altLang="it-IT" sz="3600" dirty="0" smtClean="0">
                <a:solidFill>
                  <a:srgbClr val="505150"/>
                </a:solidFill>
                <a:ea typeface="ＭＳ Ｐゴシック" pitchFamily="34" charset="-128"/>
                <a:cs typeface="Arial" charset="0"/>
              </a:rPr>
            </a:br>
            <a:r>
              <a:rPr lang="it-IT" altLang="it-IT" sz="3600" dirty="0" smtClean="0">
                <a:solidFill>
                  <a:srgbClr val="505150"/>
                </a:solidFill>
                <a:ea typeface="ＭＳ Ｐゴシック" pitchFamily="34" charset="-128"/>
                <a:cs typeface="Arial" charset="0"/>
              </a:rPr>
              <a:t>in una tabella!</a:t>
            </a:r>
            <a:endParaRPr lang="it-IT" altLang="it-IT" sz="3600" dirty="0">
              <a:solidFill>
                <a:srgbClr val="505150"/>
              </a:solidFill>
              <a:ea typeface="ＭＳ Ｐゴシック" pitchFamily="34" charset="-128"/>
              <a:cs typeface="Arial" charset="0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882358"/>
              </p:ext>
            </p:extLst>
          </p:nvPr>
        </p:nvGraphicFramePr>
        <p:xfrm>
          <a:off x="1908226" y="2286013"/>
          <a:ext cx="5873469" cy="26160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578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78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78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213944"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Indice</a:t>
                      </a:r>
                    </a:p>
                  </a:txBody>
                  <a:tcPr marL="9525" marR="9525" marT="9525" marB="0" anchor="ctr">
                    <a:solidFill>
                      <a:srgbClr val="5051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b="1" u="none" strike="noStrike" dirty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Marco</a:t>
                      </a:r>
                      <a:endParaRPr lang="it-IT" sz="1800" b="1" i="0" u="none" strike="noStrike" dirty="0"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5051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b="1" u="none" strike="noStrike" dirty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Fratello di Marco</a:t>
                      </a:r>
                      <a:endParaRPr lang="it-IT" sz="1800" b="1" i="0" u="none" strike="noStrike" dirty="0"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5051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0515"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0515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9525" marR="9525" marT="9525" marB="0" anchor="b">
                    <a:blipFill rotWithShape="1">
                      <a:blip r:embed="rId2"/>
                      <a:stretch>
                        <a:fillRect t="-450877" r="-200312" b="-464912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0515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9525" marR="9525" marT="9525" marB="0" anchor="b">
                    <a:blipFill rotWithShape="1">
                      <a:blip r:embed="rId2"/>
                      <a:stretch>
                        <a:fillRect t="-541379" r="-200312" b="-35689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0515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652632" r="-200312" b="-263158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11,8%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8,6%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1989" name="Rettangolo 8"/>
          <p:cNvSpPr>
            <a:spLocks noChangeArrowheads="1"/>
          </p:cNvSpPr>
          <p:nvPr/>
        </p:nvSpPr>
        <p:spPr bwMode="auto">
          <a:xfrm>
            <a:off x="730160" y="5344496"/>
            <a:ext cx="7883525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it-IT" altLang="it-IT" sz="2400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rPr>
              <a:t>Chi ha un valore più elevato del coefficiente</a:t>
            </a:r>
          </a:p>
          <a:p>
            <a:pPr eaLnBrk="1" hangingPunct="1">
              <a:spcBef>
                <a:spcPct val="20000"/>
              </a:spcBef>
            </a:pPr>
            <a:r>
              <a:rPr lang="it-IT" altLang="it-IT" sz="2400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rPr>
              <a:t>di variazione: </a:t>
            </a:r>
            <a:r>
              <a:rPr lang="it-IT" altLang="it-IT" sz="2400" dirty="0" smtClean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rPr>
              <a:t>Marco</a:t>
            </a:r>
            <a:r>
              <a:rPr lang="it-IT" altLang="it-IT" sz="2400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rPr>
              <a:t>!</a:t>
            </a:r>
          </a:p>
        </p:txBody>
      </p:sp>
      <p:pic>
        <p:nvPicPr>
          <p:cNvPr id="5223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735" y="596013"/>
            <a:ext cx="1539875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ccia a sinistra 7"/>
          <p:cNvSpPr/>
          <p:nvPr/>
        </p:nvSpPr>
        <p:spPr>
          <a:xfrm rot="6818042">
            <a:off x="4022635" y="3073400"/>
            <a:ext cx="758825" cy="733425"/>
          </a:xfrm>
          <a:prstGeom prst="leftArrow">
            <a:avLst/>
          </a:prstGeom>
          <a:solidFill>
            <a:srgbClr val="C00000"/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endParaRPr lang="it-IT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Ovale 8"/>
          <p:cNvSpPr/>
          <p:nvPr/>
        </p:nvSpPr>
        <p:spPr>
          <a:xfrm>
            <a:off x="4635410" y="4032250"/>
            <a:ext cx="1528763" cy="869950"/>
          </a:xfrm>
          <a:prstGeom prst="ellipse">
            <a:avLst/>
          </a:prstGeom>
        </p:spPr>
        <p:txBody>
          <a:bodyPr anchor="ctr">
            <a:spAutoFit/>
          </a:bodyPr>
          <a:lstStyle/>
          <a:p>
            <a:pPr algn="ctr">
              <a:defRPr/>
            </a:pPr>
            <a:endParaRPr lang="it-IT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Ovale 9"/>
          <p:cNvSpPr/>
          <p:nvPr/>
        </p:nvSpPr>
        <p:spPr>
          <a:xfrm>
            <a:off x="4335373" y="4579938"/>
            <a:ext cx="1828800" cy="519112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sysDash"/>
          </a:ln>
        </p:spPr>
        <p:txBody>
          <a:bodyPr anchor="ctr">
            <a:spAutoFit/>
          </a:bodyPr>
          <a:lstStyle/>
          <a:p>
            <a:pPr algn="ctr">
              <a:defRPr/>
            </a:pPr>
            <a:endParaRPr lang="it-IT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89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/>
      <p:bldP spid="8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olo 1"/>
          <p:cNvSpPr>
            <a:spLocks noGrp="1"/>
          </p:cNvSpPr>
          <p:nvPr>
            <p:ph type="title"/>
          </p:nvPr>
        </p:nvSpPr>
        <p:spPr>
          <a:xfrm>
            <a:off x="0" y="290799"/>
            <a:ext cx="9144000" cy="695325"/>
          </a:xfrm>
        </p:spPr>
        <p:txBody>
          <a:bodyPr/>
          <a:lstStyle/>
          <a:p>
            <a:pPr algn="ctr" eaLnBrk="1" hangingPunct="1"/>
            <a:r>
              <a:rPr altLang="it-IT" sz="3600" dirty="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Proviamo con dati reali!</a:t>
            </a:r>
          </a:p>
        </p:txBody>
      </p:sp>
      <p:graphicFrame>
        <p:nvGraphicFramePr>
          <p:cNvPr id="4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8218642"/>
              </p:ext>
            </p:extLst>
          </p:nvPr>
        </p:nvGraphicFramePr>
        <p:xfrm>
          <a:off x="457200" y="1853063"/>
          <a:ext cx="7169830" cy="3974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805053"/>
              </p:ext>
            </p:extLst>
          </p:nvPr>
        </p:nvGraphicFramePr>
        <p:xfrm>
          <a:off x="730160" y="5898343"/>
          <a:ext cx="7559675" cy="304800"/>
        </p:xfrm>
        <a:graphic>
          <a:graphicData uri="http://schemas.openxmlformats.org/drawingml/2006/table">
            <a:tbl>
              <a:tblPr/>
              <a:tblGrid>
                <a:gridCol w="75596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latin typeface="Arial"/>
                        </a:rPr>
                        <a:t>Fonte: Ministero di agricoltura, industria e commercio (fino al 1923); Istituto di economia e statistica agraria (anni 1924-1926); Istat, Stima delle superfici e produzioni delle coltivazioni agrarie, floricole e delle piante intere da vaso (dal 1927)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3254" name="Rettangolo 6"/>
          <p:cNvSpPr>
            <a:spLocks noChangeArrowheads="1"/>
          </p:cNvSpPr>
          <p:nvPr/>
        </p:nvSpPr>
        <p:spPr bwMode="auto">
          <a:xfrm>
            <a:off x="457200" y="1585363"/>
            <a:ext cx="7559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1400" dirty="0">
                <a:latin typeface="Verdana" pitchFamily="34" charset="0"/>
                <a:ea typeface="ＭＳ Ｐゴシック" pitchFamily="34" charset="-128"/>
              </a:rPr>
              <a:t>Produzione di alcuni tipi di cereali - Anni 1921-2011 (quintali per ettaro)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457200" y="932149"/>
            <a:ext cx="842486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Quale delle tre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variabili: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produzione di frumento, riso,</a:t>
            </a:r>
          </a:p>
          <a:p>
            <a:pPr>
              <a:defRPr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granoturco,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è più variabile?</a:t>
            </a:r>
          </a:p>
        </p:txBody>
      </p:sp>
      <p:sp>
        <p:nvSpPr>
          <p:cNvPr id="9" name="Freccia a sinistra 8"/>
          <p:cNvSpPr/>
          <p:nvPr/>
        </p:nvSpPr>
        <p:spPr>
          <a:xfrm>
            <a:off x="7358063" y="1544419"/>
            <a:ext cx="658812" cy="563563"/>
          </a:xfrm>
          <a:prstGeom prst="leftArrow">
            <a:avLst/>
          </a:prstGeom>
        </p:spPr>
        <p:txBody>
          <a:bodyPr anchor="ctr">
            <a:spAutoFit/>
          </a:bodyPr>
          <a:lstStyle/>
          <a:p>
            <a:pPr algn="ctr">
              <a:defRPr/>
            </a:pPr>
            <a:endParaRPr lang="it-IT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Freccia a sinistra 9"/>
          <p:cNvSpPr/>
          <p:nvPr/>
        </p:nvSpPr>
        <p:spPr>
          <a:xfrm rot="5114499">
            <a:off x="5290344" y="2202438"/>
            <a:ext cx="865187" cy="733425"/>
          </a:xfrm>
          <a:prstGeom prst="leftArrow">
            <a:avLst/>
          </a:prstGeom>
          <a:solidFill>
            <a:srgbClr val="C00000"/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endParaRPr lang="it-IT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011554" y="2216804"/>
            <a:ext cx="3604700" cy="1477963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prstDash val="dash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produzione di granoturco presenta il maggior campo di variazione, viceversa la produzione di frumento è la meno variabile!</a:t>
            </a:r>
          </a:p>
        </p:txBody>
      </p:sp>
      <p:pic>
        <p:nvPicPr>
          <p:cNvPr id="53259" name="Picture 11" descr="C:\Users\Susi\AppData\Local\Microsoft\Windows\Temporary Internet Files\Content.IE5\PFLZ4F5Z\MC900442020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588" y="805278"/>
            <a:ext cx="1387475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02537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xmlns="" id="{A70B4231-DD7B-47D1-808F-5B2482921F78}"/>
              </a:ext>
            </a:extLst>
          </p:cNvPr>
          <p:cNvSpPr/>
          <p:nvPr/>
        </p:nvSpPr>
        <p:spPr>
          <a:xfrm>
            <a:off x="848455" y="1775914"/>
            <a:ext cx="5062816" cy="43708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/>
              <a:t>Individuo un punto di riferimento: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xmlns="" id="{9CB22EC8-AF2E-4093-B9D3-E24271BC2FD7}"/>
              </a:ext>
            </a:extLst>
          </p:cNvPr>
          <p:cNvSpPr/>
          <p:nvPr/>
        </p:nvSpPr>
        <p:spPr>
          <a:xfrm>
            <a:off x="2490495" y="369277"/>
            <a:ext cx="42378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Ricapitolando</a:t>
            </a:r>
            <a:endParaRPr lang="it-IT" sz="4000" dirty="0"/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xmlns="" id="{886C5C37-8A51-4B7C-AE63-E44CCB079381}"/>
              </a:ext>
            </a:extLst>
          </p:cNvPr>
          <p:cNvSpPr/>
          <p:nvPr/>
        </p:nvSpPr>
        <p:spPr>
          <a:xfrm>
            <a:off x="5925527" y="1769982"/>
            <a:ext cx="2570692" cy="44301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Media</a:t>
            </a: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xmlns="" id="{56D884C2-AFF9-4332-914C-055F29F3BB12}"/>
              </a:ext>
            </a:extLst>
          </p:cNvPr>
          <p:cNvSpPr/>
          <p:nvPr/>
        </p:nvSpPr>
        <p:spPr>
          <a:xfrm>
            <a:off x="5911272" y="2535035"/>
            <a:ext cx="2584947" cy="39615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Devianza </a:t>
            </a: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xmlns="" id="{06109D56-3A24-4544-97CC-5B57A6FC972C}"/>
              </a:ext>
            </a:extLst>
          </p:cNvPr>
          <p:cNvSpPr/>
          <p:nvPr/>
        </p:nvSpPr>
        <p:spPr>
          <a:xfrm>
            <a:off x="848455" y="2551483"/>
            <a:ext cx="5062816" cy="3961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/>
              <a:t>Sommo la distanza dalla media di tutti i casi:</a:t>
            </a: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xmlns="" id="{59E4E3BE-DA7E-455E-B19C-400164D981BF}"/>
              </a:ext>
            </a:extLst>
          </p:cNvPr>
          <p:cNvSpPr/>
          <p:nvPr/>
        </p:nvSpPr>
        <p:spPr>
          <a:xfrm>
            <a:off x="848455" y="3286123"/>
            <a:ext cx="5062816" cy="39321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/>
              <a:t>Divido </a:t>
            </a:r>
            <a:r>
              <a:rPr lang="it-IT" dirty="0" smtClean="0"/>
              <a:t>la devianza </a:t>
            </a:r>
            <a:r>
              <a:rPr lang="it-IT" dirty="0"/>
              <a:t>per il numero di casi n:</a:t>
            </a:r>
          </a:p>
        </p:txBody>
      </p:sp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xmlns="" id="{32064B34-E658-4A18-97D3-C0D42845F6AD}"/>
              </a:ext>
            </a:extLst>
          </p:cNvPr>
          <p:cNvSpPr/>
          <p:nvPr/>
        </p:nvSpPr>
        <p:spPr>
          <a:xfrm>
            <a:off x="5916023" y="3278115"/>
            <a:ext cx="2584947" cy="39615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Varianza</a:t>
            </a:r>
          </a:p>
        </p:txBody>
      </p: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xmlns="" id="{EBF2C6F1-0EFA-4AE1-9360-D8DB53E80495}"/>
              </a:ext>
            </a:extLst>
          </p:cNvPr>
          <p:cNvSpPr/>
          <p:nvPr/>
        </p:nvSpPr>
        <p:spPr>
          <a:xfrm>
            <a:off x="853207" y="4017824"/>
            <a:ext cx="5062816" cy="39321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/>
              <a:t>Metto </a:t>
            </a:r>
            <a:r>
              <a:rPr lang="it-IT" dirty="0" smtClean="0"/>
              <a:t>la varianza </a:t>
            </a:r>
            <a:r>
              <a:rPr lang="it-IT" dirty="0"/>
              <a:t>sotto radice quadrata:</a:t>
            </a:r>
          </a:p>
        </p:txBody>
      </p: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xmlns="" id="{B07C1087-3195-4DB5-B746-B5BF299C424E}"/>
              </a:ext>
            </a:extLst>
          </p:cNvPr>
          <p:cNvSpPr/>
          <p:nvPr/>
        </p:nvSpPr>
        <p:spPr>
          <a:xfrm>
            <a:off x="5920775" y="4006447"/>
            <a:ext cx="2584947" cy="39615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SQM</a:t>
            </a:r>
          </a:p>
        </p:txBody>
      </p:sp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xmlns="" id="{7BD93743-EB7E-4A15-87BC-1B4482DAB4F2}"/>
              </a:ext>
            </a:extLst>
          </p:cNvPr>
          <p:cNvSpPr/>
          <p:nvPr/>
        </p:nvSpPr>
        <p:spPr>
          <a:xfrm>
            <a:off x="857959" y="4749526"/>
            <a:ext cx="5062816" cy="39321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/>
              <a:t>Rapporto lo SQM alla Media valore assoluto</a:t>
            </a:r>
          </a:p>
        </p:txBody>
      </p: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xmlns="" id="{F7515199-F163-4A54-84CC-B2CC9233D2DF}"/>
              </a:ext>
            </a:extLst>
          </p:cNvPr>
          <p:cNvSpPr/>
          <p:nvPr/>
        </p:nvSpPr>
        <p:spPr>
          <a:xfrm>
            <a:off x="5925527" y="4749526"/>
            <a:ext cx="2584947" cy="39615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Coeff</a:t>
            </a:r>
            <a:r>
              <a:rPr lang="it-IT" dirty="0"/>
              <a:t> Variazione</a:t>
            </a:r>
          </a:p>
        </p:txBody>
      </p:sp>
      <p:cxnSp>
        <p:nvCxnSpPr>
          <p:cNvPr id="3" name="Connettore 2 2">
            <a:extLst>
              <a:ext uri="{FF2B5EF4-FFF2-40B4-BE49-F238E27FC236}">
                <a16:creationId xmlns:a16="http://schemas.microsoft.com/office/drawing/2014/main" xmlns="" id="{3B7E328A-A543-493D-A045-74A6162FB259}"/>
              </a:ext>
            </a:extLst>
          </p:cNvPr>
          <p:cNvCxnSpPr/>
          <p:nvPr/>
        </p:nvCxnSpPr>
        <p:spPr>
          <a:xfrm>
            <a:off x="5438582" y="2007110"/>
            <a:ext cx="914400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xmlns="" id="{D120C434-C005-4D16-8C04-7679FC23333A}"/>
              </a:ext>
            </a:extLst>
          </p:cNvPr>
          <p:cNvCxnSpPr>
            <a:cxnSpLocks/>
          </p:cNvCxnSpPr>
          <p:nvPr/>
        </p:nvCxnSpPr>
        <p:spPr>
          <a:xfrm flipH="1">
            <a:off x="5251678" y="2169906"/>
            <a:ext cx="1122218" cy="367823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xmlns="" id="{C1AC7071-2639-401C-B409-D4A44D508E60}"/>
              </a:ext>
            </a:extLst>
          </p:cNvPr>
          <p:cNvCxnSpPr>
            <a:cxnSpLocks/>
          </p:cNvCxnSpPr>
          <p:nvPr/>
        </p:nvCxnSpPr>
        <p:spPr>
          <a:xfrm flipH="1">
            <a:off x="5227700" y="2899496"/>
            <a:ext cx="1122218" cy="367823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xmlns="" id="{C0BB4E7C-2778-4F5C-AEA1-1495F4031411}"/>
              </a:ext>
            </a:extLst>
          </p:cNvPr>
          <p:cNvCxnSpPr>
            <a:cxnSpLocks/>
          </p:cNvCxnSpPr>
          <p:nvPr/>
        </p:nvCxnSpPr>
        <p:spPr>
          <a:xfrm flipH="1">
            <a:off x="5246926" y="3647139"/>
            <a:ext cx="1122218" cy="367823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xmlns="" id="{59F2A4DC-15E7-4356-9ED6-5100E62B098C}"/>
              </a:ext>
            </a:extLst>
          </p:cNvPr>
          <p:cNvCxnSpPr>
            <a:cxnSpLocks/>
          </p:cNvCxnSpPr>
          <p:nvPr/>
        </p:nvCxnSpPr>
        <p:spPr>
          <a:xfrm flipH="1">
            <a:off x="5251678" y="4375866"/>
            <a:ext cx="1122218" cy="367823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xmlns="" id="{6AD51226-9940-463A-B9A8-EB0F1A616048}"/>
              </a:ext>
            </a:extLst>
          </p:cNvPr>
          <p:cNvCxnSpPr/>
          <p:nvPr/>
        </p:nvCxnSpPr>
        <p:spPr>
          <a:xfrm>
            <a:off x="5459496" y="2725411"/>
            <a:ext cx="914400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xmlns="" id="{5289E31B-6077-46A4-95A9-2133B1CBC701}"/>
              </a:ext>
            </a:extLst>
          </p:cNvPr>
          <p:cNvCxnSpPr/>
          <p:nvPr/>
        </p:nvCxnSpPr>
        <p:spPr>
          <a:xfrm>
            <a:off x="5459496" y="3457977"/>
            <a:ext cx="914400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xmlns="" id="{FD142F1C-0949-42B3-81A6-4B2EA50E4246}"/>
              </a:ext>
            </a:extLst>
          </p:cNvPr>
          <p:cNvCxnSpPr/>
          <p:nvPr/>
        </p:nvCxnSpPr>
        <p:spPr>
          <a:xfrm>
            <a:off x="5469118" y="4204058"/>
            <a:ext cx="914400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>
            <a:extLst>
              <a:ext uri="{FF2B5EF4-FFF2-40B4-BE49-F238E27FC236}">
                <a16:creationId xmlns:a16="http://schemas.microsoft.com/office/drawing/2014/main" xmlns="" id="{EA6A3F07-DC3F-4415-AA35-469C2227054C}"/>
              </a:ext>
            </a:extLst>
          </p:cNvPr>
          <p:cNvCxnSpPr>
            <a:cxnSpLocks/>
          </p:cNvCxnSpPr>
          <p:nvPr/>
        </p:nvCxnSpPr>
        <p:spPr>
          <a:xfrm>
            <a:off x="5551236" y="4946134"/>
            <a:ext cx="730920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92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4859338" y="5146675"/>
            <a:ext cx="347186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i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Rete territoriale per lo sviluppo della cultura statistica</a:t>
            </a: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701800" y="2214563"/>
            <a:ext cx="5848350" cy="92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  <a:defRPr/>
            </a:pPr>
            <a:r>
              <a:rPr lang="it-IT" altLang="it-IT" sz="5400" i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Grazie !</a:t>
            </a:r>
          </a:p>
        </p:txBody>
      </p:sp>
    </p:spTree>
    <p:extLst>
      <p:ext uri="{BB962C8B-B14F-4D97-AF65-F5344CB8AC3E}">
        <p14:creationId xmlns:p14="http://schemas.microsoft.com/office/powerpoint/2010/main" val="360541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8DB12F50-EC76-4890-9741-784C27DDE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746" y="914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it-IT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Le distribuzioni, di per sé, sono difficili da interpretare: un elenco di numeri riferito a certe unità.</a:t>
            </a:r>
          </a:p>
          <a:p>
            <a:pPr marL="0" indent="0">
              <a:buNone/>
            </a:pPr>
            <a:r>
              <a:rPr lang="it-IT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La statistica offre una serie di misure di sintesi utili per interpretare queste distribuzioni di dati e fare delle considerazioni su caratteristiche e andamento di un certo fenomeno.</a:t>
            </a:r>
          </a:p>
          <a:p>
            <a:pPr marL="0" indent="0">
              <a:buNone/>
            </a:pP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1418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xmlns="" id="{B21AF8CF-3DA8-4EC6-9FEF-587B52093D82}"/>
              </a:ext>
            </a:extLst>
          </p:cNvPr>
          <p:cNvSpPr/>
          <p:nvPr/>
        </p:nvSpPr>
        <p:spPr>
          <a:xfrm>
            <a:off x="591283" y="1283676"/>
            <a:ext cx="3332285" cy="133056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Indici di posizione</a:t>
            </a:r>
          </a:p>
          <a:p>
            <a:pPr algn="ctr"/>
            <a:r>
              <a:rPr lang="it-IT" dirty="0"/>
              <a:t>(Moda, </a:t>
            </a:r>
            <a:r>
              <a:rPr lang="it-IT" dirty="0" smtClean="0"/>
              <a:t>Media, </a:t>
            </a:r>
            <a:r>
              <a:rPr lang="it-IT" dirty="0"/>
              <a:t>Mediana)</a:t>
            </a: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xmlns="" id="{927F3447-BBE3-491C-91C9-11A0720E1934}"/>
              </a:ext>
            </a:extLst>
          </p:cNvPr>
          <p:cNvSpPr/>
          <p:nvPr/>
        </p:nvSpPr>
        <p:spPr>
          <a:xfrm>
            <a:off x="589084" y="3751385"/>
            <a:ext cx="3336682" cy="14419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Indicano attorno a quale valore del carattere si accentra la distribuzione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xmlns="" id="{2AC42EC7-2446-4A1F-8709-25EB5CBF63A6}"/>
              </a:ext>
            </a:extLst>
          </p:cNvPr>
          <p:cNvSpPr/>
          <p:nvPr/>
        </p:nvSpPr>
        <p:spPr>
          <a:xfrm>
            <a:off x="5244610" y="1283676"/>
            <a:ext cx="3156441" cy="133056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Indici di variabilità</a:t>
            </a:r>
          </a:p>
          <a:p>
            <a:pPr algn="ctr"/>
            <a:r>
              <a:rPr lang="it-IT" dirty="0"/>
              <a:t>(….)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xmlns="" id="{A70B4231-DD7B-47D1-808F-5B2482921F78}"/>
              </a:ext>
            </a:extLst>
          </p:cNvPr>
          <p:cNvSpPr/>
          <p:nvPr/>
        </p:nvSpPr>
        <p:spPr>
          <a:xfrm>
            <a:off x="5253401" y="3751384"/>
            <a:ext cx="3138859" cy="14419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Indicano l’attitudine di un carattere ad assumere valori diversi </a:t>
            </a:r>
          </a:p>
        </p:txBody>
      </p:sp>
      <p:sp>
        <p:nvSpPr>
          <p:cNvPr id="9" name="Diverso da 8">
            <a:extLst>
              <a:ext uri="{FF2B5EF4-FFF2-40B4-BE49-F238E27FC236}">
                <a16:creationId xmlns:a16="http://schemas.microsoft.com/office/drawing/2014/main" xmlns="" id="{A4565ECF-BAAB-4692-B1DD-CF62FE31F9B9}"/>
              </a:ext>
            </a:extLst>
          </p:cNvPr>
          <p:cNvSpPr/>
          <p:nvPr/>
        </p:nvSpPr>
        <p:spPr>
          <a:xfrm>
            <a:off x="4031271" y="1632437"/>
            <a:ext cx="1204546" cy="633046"/>
          </a:xfrm>
          <a:prstGeom prst="mathNot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0" name="Freccia in giù 9">
            <a:extLst>
              <a:ext uri="{FF2B5EF4-FFF2-40B4-BE49-F238E27FC236}">
                <a16:creationId xmlns:a16="http://schemas.microsoft.com/office/drawing/2014/main" xmlns="" id="{3E842371-0E97-449A-9B36-A4366FEB9ED5}"/>
              </a:ext>
            </a:extLst>
          </p:cNvPr>
          <p:cNvSpPr/>
          <p:nvPr/>
        </p:nvSpPr>
        <p:spPr>
          <a:xfrm>
            <a:off x="2020033" y="2608384"/>
            <a:ext cx="474785" cy="110783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in giù 10">
            <a:extLst>
              <a:ext uri="{FF2B5EF4-FFF2-40B4-BE49-F238E27FC236}">
                <a16:creationId xmlns:a16="http://schemas.microsoft.com/office/drawing/2014/main" xmlns="" id="{8D4FB121-EDDA-4224-8929-5CFDB6C93B0A}"/>
              </a:ext>
            </a:extLst>
          </p:cNvPr>
          <p:cNvSpPr/>
          <p:nvPr/>
        </p:nvSpPr>
        <p:spPr>
          <a:xfrm>
            <a:off x="6585438" y="2608383"/>
            <a:ext cx="474785" cy="110783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xmlns="" id="{9CB22EC8-AF2E-4093-B9D3-E24271BC2FD7}"/>
              </a:ext>
            </a:extLst>
          </p:cNvPr>
          <p:cNvSpPr/>
          <p:nvPr/>
        </p:nvSpPr>
        <p:spPr>
          <a:xfrm>
            <a:off x="2593731" y="369277"/>
            <a:ext cx="42378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Indici sintetici</a:t>
            </a:r>
            <a:endParaRPr lang="it-IT" sz="4000" dirty="0"/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xmlns="" id="{819A2991-E50F-4006-94CF-27A63A0209FF}"/>
              </a:ext>
            </a:extLst>
          </p:cNvPr>
          <p:cNvSpPr/>
          <p:nvPr/>
        </p:nvSpPr>
        <p:spPr>
          <a:xfrm>
            <a:off x="589085" y="5323634"/>
            <a:ext cx="7820758" cy="936490"/>
          </a:xfrm>
          <a:prstGeom prst="roundRect">
            <a:avLst/>
          </a:prstGeom>
          <a:solidFill>
            <a:srgbClr val="7F142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Per sintetizzare i dati e comprendere il fenomeno abbiamo bisogno di tutti e due i tipi di Indici</a:t>
            </a:r>
          </a:p>
        </p:txBody>
      </p:sp>
    </p:spTree>
    <p:extLst>
      <p:ext uri="{BB962C8B-B14F-4D97-AF65-F5344CB8AC3E}">
        <p14:creationId xmlns:p14="http://schemas.microsoft.com/office/powerpoint/2010/main" val="130176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xmlns="" id="{9CB22EC8-AF2E-4093-B9D3-E24271BC2FD7}"/>
              </a:ext>
            </a:extLst>
          </p:cNvPr>
          <p:cNvSpPr/>
          <p:nvPr/>
        </p:nvSpPr>
        <p:spPr>
          <a:xfrm>
            <a:off x="2593731" y="369277"/>
            <a:ext cx="42378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Indici sintetici</a:t>
            </a:r>
            <a:endParaRPr lang="it-IT" sz="4000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DEEBC8CD-7634-4394-8D72-FBCF9B4AA91A}"/>
              </a:ext>
            </a:extLst>
          </p:cNvPr>
          <p:cNvSpPr/>
          <p:nvPr/>
        </p:nvSpPr>
        <p:spPr>
          <a:xfrm>
            <a:off x="296562" y="1302805"/>
            <a:ext cx="852616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66700"/>
            <a:r>
              <a:rPr lang="it-IT" altLang="it-IT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Esistono diversi tipi di Indici di variabilità, a seconda di come viene misurata la differenza tra i casi:</a:t>
            </a:r>
          </a:p>
          <a:p>
            <a:pPr defTabSz="266700"/>
            <a:endParaRPr lang="it-IT" altLang="it-IT" dirty="0">
              <a:solidFill>
                <a:srgbClr val="595959"/>
              </a:solidFill>
              <a:latin typeface="Verdana" pitchFamily="34" charset="0"/>
              <a:ea typeface="ＭＳ Ｐゴシック" pitchFamily="34" charset="-128"/>
              <a:cs typeface="Times New Roman" pitchFamily="18" charset="0"/>
            </a:endParaRPr>
          </a:p>
          <a:p>
            <a:pPr fontAlgn="base"/>
            <a:r>
              <a:rPr lang="it-IT" b="1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a) Indici di variabilità rispetto ad una misura di posizione.</a:t>
            </a:r>
            <a:r>
              <a:rPr lang="it-IT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/>
            </a:r>
            <a:br>
              <a:rPr lang="it-IT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</a:br>
            <a:r>
              <a:rPr lang="it-IT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Basati su una sintesi degli scarti delle modalità rispetto al valore centrale di riferimento (p.es. la media).</a:t>
            </a:r>
          </a:p>
          <a:p>
            <a:pPr fontAlgn="base"/>
            <a:endParaRPr lang="it-IT" dirty="0">
              <a:solidFill>
                <a:srgbClr val="595959"/>
              </a:solidFill>
              <a:latin typeface="Verdana" pitchFamily="34" charset="0"/>
              <a:ea typeface="ＭＳ Ｐゴシック" pitchFamily="34" charset="-128"/>
              <a:cs typeface="Times New Roman" pitchFamily="18" charset="0"/>
            </a:endParaRPr>
          </a:p>
          <a:p>
            <a:pPr fontAlgn="base"/>
            <a:r>
              <a:rPr lang="it-IT" b="1" dirty="0" smtClean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b) Indici di variabilità rispetto all’ordinamento delle modalità</a:t>
            </a:r>
            <a:r>
              <a:rPr lang="it-IT" dirty="0" smtClean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.</a:t>
            </a:r>
            <a:r>
              <a:rPr lang="it-IT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/>
            </a:r>
            <a:br>
              <a:rPr lang="it-IT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</a:br>
            <a:r>
              <a:rPr lang="it-IT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Basati sull’ordine che assumono le modalità nella distribuzione considerata.</a:t>
            </a:r>
          </a:p>
          <a:p>
            <a:pPr fontAlgn="base"/>
            <a:endParaRPr lang="it-IT" dirty="0">
              <a:solidFill>
                <a:srgbClr val="595959"/>
              </a:solidFill>
              <a:latin typeface="Verdana" pitchFamily="34" charset="0"/>
              <a:ea typeface="ＭＳ Ｐゴシック" pitchFamily="34" charset="-128"/>
              <a:cs typeface="Times New Roman" pitchFamily="18" charset="0"/>
            </a:endParaRPr>
          </a:p>
          <a:p>
            <a:pPr fontAlgn="base"/>
            <a:r>
              <a:rPr lang="it-IT" b="1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c) Indici di variabilità intesa come distanza reciproca tra tutte le modalità considerate a due a due.</a:t>
            </a:r>
          </a:p>
          <a:p>
            <a:pPr fontAlgn="base"/>
            <a:r>
              <a:rPr lang="it-IT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Basati sulla variabilità intesa come distanza tra i casi considerati a due a due.</a:t>
            </a:r>
            <a:br>
              <a:rPr lang="it-IT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</a:br>
            <a:endParaRPr lang="it-IT" altLang="it-IT" dirty="0">
              <a:solidFill>
                <a:srgbClr val="595959"/>
              </a:solidFill>
              <a:latin typeface="Verdana" pitchFamily="34" charset="0"/>
              <a:ea typeface="ＭＳ Ｐゴシック" pitchFamily="34" charset="-128"/>
              <a:cs typeface="Times New Roman" pitchFamily="18" charset="0"/>
            </a:endParaRPr>
          </a:p>
          <a:p>
            <a:pPr defTabSz="266700"/>
            <a:r>
              <a:rPr lang="it-IT" altLang="it-IT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Noi ci occuperemo del primo gruppo.</a:t>
            </a:r>
          </a:p>
        </p:txBody>
      </p:sp>
    </p:spTree>
    <p:extLst>
      <p:ext uri="{BB962C8B-B14F-4D97-AF65-F5344CB8AC3E}">
        <p14:creationId xmlns:p14="http://schemas.microsoft.com/office/powerpoint/2010/main" val="193489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ttangolo 4"/>
          <p:cNvSpPr>
            <a:spLocks noChangeArrowheads="1"/>
          </p:cNvSpPr>
          <p:nvPr/>
        </p:nvSpPr>
        <p:spPr bwMode="auto">
          <a:xfrm>
            <a:off x="846163" y="1710676"/>
            <a:ext cx="76520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2400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Siamo alla fine del quadrimestre. Per valutare l’andamento di tre studenti calcoliamo le medie dei voti in matematica.</a:t>
            </a: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260334"/>
              </p:ext>
            </p:extLst>
          </p:nvPr>
        </p:nvGraphicFramePr>
        <p:xfrm>
          <a:off x="846163" y="3012776"/>
          <a:ext cx="7397085" cy="19896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02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96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46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297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827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99993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97417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</a:rPr>
                        <a:t>Nome</a:t>
                      </a:r>
                    </a:p>
                  </a:txBody>
                  <a:tcPr marL="9525" marR="9525" marT="9529" marB="0" anchor="ctr"/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it-IT" sz="2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</a:rPr>
                        <a:t>Voti</a:t>
                      </a:r>
                    </a:p>
                  </a:txBody>
                  <a:tcPr marL="9525" marR="9525" marT="9529" marB="0" anchor="ctr"/>
                </a:tc>
                <a:tc hMerge="1">
                  <a:txBody>
                    <a:bodyPr/>
                    <a:lstStyle/>
                    <a:p>
                      <a:pPr algn="r" rtl="0" fontAlgn="b"/>
                      <a:endParaRPr lang="it-IT" sz="3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9" marB="0" anchor="ctr"/>
                </a:tc>
                <a:tc hMerge="1">
                  <a:txBody>
                    <a:bodyPr/>
                    <a:lstStyle/>
                    <a:p>
                      <a:pPr algn="r" rtl="0" fontAlgn="b"/>
                      <a:endParaRPr lang="it-IT" sz="3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9" marB="0" anchor="ctr"/>
                </a:tc>
                <a:tc hMerge="1">
                  <a:txBody>
                    <a:bodyPr/>
                    <a:lstStyle/>
                    <a:p>
                      <a:pPr algn="r" rtl="0" fontAlgn="b"/>
                      <a:endParaRPr lang="it-IT" sz="3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2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</a:rPr>
                        <a:t>Media </a:t>
                      </a:r>
                    </a:p>
                  </a:txBody>
                  <a:tcPr marL="9525" marR="9525" marT="9529" marB="0" anchor="ctr"/>
                </a:tc>
                <a:extLst>
                  <a:ext uri="{0D108BD9-81ED-4DB2-BD59-A6C34878D82A}">
                    <a16:rowId xmlns:a16="http://schemas.microsoft.com/office/drawing/2014/main" xmlns="" val="2658903802"/>
                  </a:ext>
                </a:extLst>
              </a:tr>
              <a:tr h="497417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</a:rPr>
                        <a:t>Giulia</a:t>
                      </a: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2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  <a:endParaRPr lang="it-IT" sz="2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2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</a:rPr>
                        <a:t>5</a:t>
                      </a:r>
                      <a:endParaRPr lang="it-IT" sz="2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2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  <a:endParaRPr lang="it-IT" sz="2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2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</a:rPr>
                        <a:t>7</a:t>
                      </a:r>
                      <a:endParaRPr lang="it-IT" sz="2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2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</a:p>
                  </a:txBody>
                  <a:tcPr marL="9525" marR="9525" marT="9529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7417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</a:rPr>
                        <a:t>Federica</a:t>
                      </a:r>
                      <a:endParaRPr lang="it-IT" sz="2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2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  <a:endParaRPr lang="it-IT" sz="2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2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  <a:endParaRPr lang="it-IT" sz="2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2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  <a:endParaRPr lang="it-IT" sz="2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2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  <a:endParaRPr lang="it-IT" sz="2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</a:p>
                  </a:txBody>
                  <a:tcPr marL="9525" marR="9525" marT="9529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7417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</a:rPr>
                        <a:t>Luigi</a:t>
                      </a: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2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  <a:endParaRPr lang="it-IT" sz="2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2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  <a:endParaRPr lang="it-IT" sz="2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2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</a:rPr>
                        <a:t>8</a:t>
                      </a:r>
                      <a:endParaRPr lang="it-IT" sz="2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2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</a:rPr>
                        <a:t>8</a:t>
                      </a:r>
                      <a:endParaRPr lang="it-IT" sz="2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</a:p>
                  </a:txBody>
                  <a:tcPr marL="9525" marR="9525" marT="9529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348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454" y="387237"/>
            <a:ext cx="1233854" cy="1233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51" name="Rettangolo 6"/>
          <p:cNvSpPr>
            <a:spLocks noChangeArrowheads="1"/>
          </p:cNvSpPr>
          <p:nvPr/>
        </p:nvSpPr>
        <p:spPr bwMode="auto">
          <a:xfrm>
            <a:off x="846163" y="5136052"/>
            <a:ext cx="758566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2400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Gli studenti hanno la stessa media, ma direste che sono studenti ‘simili’ tra di loro? </a:t>
            </a:r>
            <a:r>
              <a:rPr lang="it-IT" altLang="it-IT" sz="2400" dirty="0" smtClean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I </a:t>
            </a:r>
            <a:r>
              <a:rPr lang="it-IT" altLang="it-IT" sz="2400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voti sono molto… </a:t>
            </a:r>
            <a:r>
              <a:rPr lang="it-IT" altLang="it-IT" sz="2400" b="1" dirty="0">
                <a:solidFill>
                  <a:srgbClr val="C00000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differenti</a:t>
            </a:r>
            <a:r>
              <a:rPr lang="it-IT" altLang="it-IT" sz="2400" b="1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. </a:t>
            </a:r>
            <a:endParaRPr lang="it-IT" altLang="it-IT" sz="2000" b="1" dirty="0">
              <a:solidFill>
                <a:srgbClr val="C00000"/>
              </a:solidFill>
              <a:latin typeface="Verdana" pitchFamily="34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E8E1D3B0-49A8-4CBB-B8D2-A84C65B37C3C}"/>
              </a:ext>
            </a:extLst>
          </p:cNvPr>
          <p:cNvSpPr/>
          <p:nvPr/>
        </p:nvSpPr>
        <p:spPr>
          <a:xfrm>
            <a:off x="1230924" y="387237"/>
            <a:ext cx="6665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Perché gli Indici di posizione non bastano?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403988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contenuto 1"/>
          <p:cNvSpPr>
            <a:spLocks noGrp="1"/>
          </p:cNvSpPr>
          <p:nvPr>
            <p:ph idx="1"/>
          </p:nvPr>
        </p:nvSpPr>
        <p:spPr>
          <a:xfrm>
            <a:off x="764274" y="1449388"/>
            <a:ext cx="7519917" cy="4498975"/>
          </a:xfrm>
        </p:spPr>
        <p:txBody>
          <a:bodyPr/>
          <a:lstStyle/>
          <a:p>
            <a:pPr marL="0" indent="0" defTabSz="266700">
              <a:buNone/>
            </a:pPr>
            <a:r>
              <a:rPr lang="it-IT" altLang="it-IT" sz="1800" b="1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È la tendenza di un fenomeno osservato ad assumere modalità diverse nelle varie unità statistiche del collettivo </a:t>
            </a:r>
          </a:p>
          <a:p>
            <a:pPr marL="0" indent="0" defTabSz="266700" eaLnBrk="1" hangingPunct="1">
              <a:buFont typeface="Wingdings" pitchFamily="2" charset="2"/>
              <a:buNone/>
            </a:pPr>
            <a:endParaRPr lang="it-IT" altLang="it-IT" sz="1800" dirty="0">
              <a:solidFill>
                <a:srgbClr val="595959"/>
              </a:solidFill>
              <a:latin typeface="Verdana" pitchFamily="34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defTabSz="266700" eaLnBrk="1" hangingPunct="1">
              <a:buFont typeface="Wingdings" pitchFamily="2" charset="2"/>
              <a:buNone/>
            </a:pPr>
            <a:r>
              <a:rPr lang="it-IT" altLang="it-IT" sz="1800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Un fenomeno può essere più o meno variabile a seconda di quanto le unità statistiche assumano valori simili sul carattere osservato.</a:t>
            </a:r>
          </a:p>
          <a:p>
            <a:pPr marL="0" indent="0" defTabSz="266700" eaLnBrk="1" hangingPunct="1">
              <a:buFont typeface="Wingdings" pitchFamily="2" charset="2"/>
              <a:buNone/>
            </a:pPr>
            <a:endParaRPr lang="it-IT" altLang="it-IT" sz="1800" dirty="0">
              <a:solidFill>
                <a:srgbClr val="595959"/>
              </a:solidFill>
              <a:latin typeface="Verdana" pitchFamily="34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defTabSz="266700" eaLnBrk="1" hangingPunct="1">
              <a:buFont typeface="Wingdings" pitchFamily="2" charset="2"/>
              <a:buNone/>
            </a:pPr>
            <a:r>
              <a:rPr lang="it-IT" altLang="it-IT" sz="1800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A seconda quindi di quanto si ‘assomigliano’. I tre studenti dell’esempio si somigliano poco, ma hanno la stessa media.</a:t>
            </a:r>
          </a:p>
          <a:p>
            <a:pPr marL="0" indent="0" defTabSz="266700" eaLnBrk="1" hangingPunct="1">
              <a:buFont typeface="Wingdings" pitchFamily="2" charset="2"/>
              <a:buNone/>
            </a:pPr>
            <a:endParaRPr lang="it-IT" altLang="it-IT" sz="1800" dirty="0">
              <a:solidFill>
                <a:srgbClr val="595959"/>
              </a:solidFill>
              <a:latin typeface="Verdana" pitchFamily="34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defTabSz="266700" eaLnBrk="1" hangingPunct="1">
              <a:buFont typeface="Wingdings" pitchFamily="2" charset="2"/>
              <a:buNone/>
            </a:pPr>
            <a:r>
              <a:rPr lang="it-IT" altLang="it-IT" sz="1800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Come nel senso comune possiamo misurare la variabilità in diversi modi, a seconda del riferimento che prendiamo in considerazione.</a:t>
            </a:r>
          </a:p>
          <a:p>
            <a:pPr marL="0" indent="0" defTabSz="266700" eaLnBrk="1" hangingPunct="1">
              <a:buFontTx/>
              <a:buNone/>
            </a:pPr>
            <a:endParaRPr lang="it-IT" altLang="it-IT" sz="1800" dirty="0">
              <a:solidFill>
                <a:srgbClr val="595959"/>
              </a:solidFill>
              <a:latin typeface="Verdana" pitchFamily="34" charset="0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33796" name="Picture 4" descr="as3551t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85725"/>
            <a:ext cx="9144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90192A24-E2B7-4EE1-AD14-97F300971980}"/>
              </a:ext>
            </a:extLst>
          </p:cNvPr>
          <p:cNvSpPr/>
          <p:nvPr/>
        </p:nvSpPr>
        <p:spPr>
          <a:xfrm>
            <a:off x="1230924" y="413614"/>
            <a:ext cx="6665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Che cosa è la </a:t>
            </a:r>
            <a:r>
              <a:rPr lang="it-IT" sz="4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variabilità?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297917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3" name="Rettangolo 17"/>
          <p:cNvSpPr>
            <a:spLocks noChangeArrowheads="1"/>
          </p:cNvSpPr>
          <p:nvPr/>
        </p:nvSpPr>
        <p:spPr bwMode="auto">
          <a:xfrm>
            <a:off x="703386" y="1561252"/>
            <a:ext cx="787475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2200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Immaginiamo che ogni pallino sia </a:t>
            </a:r>
            <a:r>
              <a:rPr lang="it-IT" altLang="it-IT" sz="2200" dirty="0" smtClean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una </a:t>
            </a:r>
            <a:r>
              <a:rPr lang="it-IT" altLang="it-IT" sz="2200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unità statistica di una distribuzione</a:t>
            </a:r>
          </a:p>
        </p:txBody>
      </p:sp>
      <p:pic>
        <p:nvPicPr>
          <p:cNvPr id="358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377" y="452437"/>
            <a:ext cx="946081" cy="946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xmlns="" id="{E2EE31A9-93FE-48E5-9125-78E4656F4D41}"/>
              </a:ext>
            </a:extLst>
          </p:cNvPr>
          <p:cNvSpPr/>
          <p:nvPr/>
        </p:nvSpPr>
        <p:spPr>
          <a:xfrm>
            <a:off x="703386" y="690632"/>
            <a:ext cx="78810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Come si misura la variabilità?</a:t>
            </a:r>
            <a:endParaRPr lang="it-IT" sz="4000" dirty="0"/>
          </a:p>
        </p:txBody>
      </p:sp>
      <p:sp>
        <p:nvSpPr>
          <p:cNvPr id="18" name="Connettore 1">
            <a:extLst>
              <a:ext uri="{FF2B5EF4-FFF2-40B4-BE49-F238E27FC236}">
                <a16:creationId xmlns:a16="http://schemas.microsoft.com/office/drawing/2014/main" xmlns="" id="{A17B7CE5-A63B-4258-B379-3627DB0FE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5850" y="4186238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endParaRPr lang="it-IT" altLang="it-IT" b="1">
              <a:ea typeface="ＭＳ Ｐゴシック" pitchFamily="34" charset="-128"/>
            </a:endParaRPr>
          </a:p>
        </p:txBody>
      </p:sp>
      <p:sp>
        <p:nvSpPr>
          <p:cNvPr id="19" name="Connettore 7">
            <a:extLst>
              <a:ext uri="{FF2B5EF4-FFF2-40B4-BE49-F238E27FC236}">
                <a16:creationId xmlns:a16="http://schemas.microsoft.com/office/drawing/2014/main" xmlns="" id="{6F4B205C-86D2-4BED-9135-B0FCA93B6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7475" y="3041650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endParaRPr lang="it-IT" altLang="it-IT" b="1">
              <a:ea typeface="ＭＳ Ｐゴシック" pitchFamily="34" charset="-128"/>
            </a:endParaRPr>
          </a:p>
        </p:txBody>
      </p:sp>
      <p:sp>
        <p:nvSpPr>
          <p:cNvPr id="20" name="Connettore 8">
            <a:extLst>
              <a:ext uri="{FF2B5EF4-FFF2-40B4-BE49-F238E27FC236}">
                <a16:creationId xmlns:a16="http://schemas.microsoft.com/office/drawing/2014/main" xmlns="" id="{2CB79332-4E7B-4903-B188-10B9ABABB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3725" y="3957638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endParaRPr lang="it-IT" altLang="it-IT" b="1">
              <a:ea typeface="ＭＳ Ｐゴシック" pitchFamily="34" charset="-128"/>
            </a:endParaRPr>
          </a:p>
        </p:txBody>
      </p:sp>
      <p:sp>
        <p:nvSpPr>
          <p:cNvPr id="21" name="Connettore 9">
            <a:extLst>
              <a:ext uri="{FF2B5EF4-FFF2-40B4-BE49-F238E27FC236}">
                <a16:creationId xmlns:a16="http://schemas.microsoft.com/office/drawing/2014/main" xmlns="" id="{BFD27246-9626-49D5-80D3-314535667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7075" y="4614863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endParaRPr lang="it-IT" altLang="it-IT" b="1">
              <a:ea typeface="ＭＳ Ｐゴシック" pitchFamily="34" charset="-128"/>
            </a:endParaRPr>
          </a:p>
        </p:txBody>
      </p:sp>
      <p:sp>
        <p:nvSpPr>
          <p:cNvPr id="22" name="Connettore 10">
            <a:extLst>
              <a:ext uri="{FF2B5EF4-FFF2-40B4-BE49-F238E27FC236}">
                <a16:creationId xmlns:a16="http://schemas.microsoft.com/office/drawing/2014/main" xmlns="" id="{854498B4-E3BB-4057-8D65-BD8A167A8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6675" y="3173413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endParaRPr lang="it-IT" altLang="it-IT" b="1">
              <a:ea typeface="ＭＳ Ｐゴシック" pitchFamily="34" charset="-128"/>
            </a:endParaRPr>
          </a:p>
        </p:txBody>
      </p:sp>
      <p:sp>
        <p:nvSpPr>
          <p:cNvPr id="23" name="Connettore 11">
            <a:extLst>
              <a:ext uri="{FF2B5EF4-FFF2-40B4-BE49-F238E27FC236}">
                <a16:creationId xmlns:a16="http://schemas.microsoft.com/office/drawing/2014/main" xmlns="" id="{B46A0828-5BC1-4A0F-9FDA-C8C18DCB1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2325" y="4692650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endParaRPr lang="it-IT" altLang="it-IT" b="1">
              <a:ea typeface="ＭＳ Ｐゴシック" pitchFamily="34" charset="-128"/>
            </a:endParaRPr>
          </a:p>
        </p:txBody>
      </p:sp>
      <p:sp>
        <p:nvSpPr>
          <p:cNvPr id="24" name="Connettore 12">
            <a:extLst>
              <a:ext uri="{FF2B5EF4-FFF2-40B4-BE49-F238E27FC236}">
                <a16:creationId xmlns:a16="http://schemas.microsoft.com/office/drawing/2014/main" xmlns="" id="{2E2CAC4D-A3B9-4B53-A9AD-ACD4B6311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3965575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/>
            <a:endParaRPr lang="it-IT" altLang="it-IT" b="1" dirty="0">
              <a:ea typeface="ＭＳ Ｐゴシック" pitchFamily="34" charset="-128"/>
            </a:endParaRPr>
          </a:p>
        </p:txBody>
      </p:sp>
      <p:sp>
        <p:nvSpPr>
          <p:cNvPr id="25" name="Connettore 13">
            <a:extLst>
              <a:ext uri="{FF2B5EF4-FFF2-40B4-BE49-F238E27FC236}">
                <a16:creationId xmlns:a16="http://schemas.microsoft.com/office/drawing/2014/main" xmlns="" id="{07DC413E-EBFD-4666-B13C-16A3274AE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3413" y="3924300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endParaRPr lang="it-IT" altLang="it-IT" b="1">
              <a:ea typeface="ＭＳ Ｐゴシック" pitchFamily="34" charset="-128"/>
            </a:endParaRPr>
          </a:p>
        </p:txBody>
      </p:sp>
      <p:sp>
        <p:nvSpPr>
          <p:cNvPr id="26" name="Connettore 14">
            <a:extLst>
              <a:ext uri="{FF2B5EF4-FFF2-40B4-BE49-F238E27FC236}">
                <a16:creationId xmlns:a16="http://schemas.microsoft.com/office/drawing/2014/main" xmlns="" id="{0277557D-90FC-4221-AB45-FCC97393A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800" y="2887663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/>
            <a:endParaRPr lang="it-IT" altLang="it-IT" b="1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583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pertina">
  <a:themeElements>
    <a:clrScheme name="Impostazioni personalizzate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ruttura predefinita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Struttura predefinita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18911</TotalTime>
  <Words>1783</Words>
  <Application>Microsoft Office PowerPoint</Application>
  <PresentationFormat>Presentazione su schermo (4:3)</PresentationFormat>
  <Paragraphs>446</Paragraphs>
  <Slides>37</Slides>
  <Notes>28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37</vt:i4>
      </vt:variant>
    </vt:vector>
  </HeadingPairs>
  <TitlesOfParts>
    <vt:vector size="48" baseType="lpstr">
      <vt:lpstr>ＭＳ Ｐゴシック</vt:lpstr>
      <vt:lpstr>ＭＳ Ｐゴシック</vt:lpstr>
      <vt:lpstr>Arial</vt:lpstr>
      <vt:lpstr>Calibri</vt:lpstr>
      <vt:lpstr>Comic Sans MS</vt:lpstr>
      <vt:lpstr>Symbol</vt:lpstr>
      <vt:lpstr>Times New Roman</vt:lpstr>
      <vt:lpstr>Verdana</vt:lpstr>
      <vt:lpstr>Wingdings</vt:lpstr>
      <vt:lpstr>copertina</vt:lpstr>
      <vt:lpstr>Equazione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Facciamo i calcoli</vt:lpstr>
      <vt:lpstr>Presentazione standard di PowerPoint</vt:lpstr>
      <vt:lpstr>Presentazione standard di PowerPoint</vt:lpstr>
      <vt:lpstr>Presentazione standard di PowerPoint</vt:lpstr>
      <vt:lpstr>Costruiamo un Indice di variabilità</vt:lpstr>
      <vt:lpstr>Costruiamo un Indice di variabilità</vt:lpstr>
      <vt:lpstr>Costruiamo un Indice di variabilità</vt:lpstr>
      <vt:lpstr>Costruiamo un Indice di variabilità</vt:lpstr>
      <vt:lpstr>Devianza</vt:lpstr>
      <vt:lpstr>Devianza</vt:lpstr>
      <vt:lpstr>Costruiamo un Indice di variabilità</vt:lpstr>
      <vt:lpstr>Varianza</vt:lpstr>
      <vt:lpstr>Varianza</vt:lpstr>
      <vt:lpstr>Costruiamo un Indice di variabilità</vt:lpstr>
      <vt:lpstr>Presentazione standard di PowerPoint</vt:lpstr>
      <vt:lpstr>Facciamo i calcoli</vt:lpstr>
      <vt:lpstr>Adesso anche per Federica e Luigi!</vt:lpstr>
      <vt:lpstr>Scarto quadratico medio (deviazione standard)</vt:lpstr>
      <vt:lpstr>Esercitiamoci con i dati in tabella!</vt:lpstr>
      <vt:lpstr>Presentazione standard di PowerPoint</vt:lpstr>
      <vt:lpstr>Presentazione standard di PowerPoint</vt:lpstr>
      <vt:lpstr>Marco si confronta con suo fratello!</vt:lpstr>
      <vt:lpstr>Riassumiamo tutto in una tabella!</vt:lpstr>
      <vt:lpstr>Proviamo con dati reali!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Bruna Tabanella</dc:creator>
  <cp:lastModifiedBy>Barbara Ascari</cp:lastModifiedBy>
  <cp:revision>216</cp:revision>
  <dcterms:created xsi:type="dcterms:W3CDTF">2012-12-11T11:00:35Z</dcterms:created>
  <dcterms:modified xsi:type="dcterms:W3CDTF">2020-05-04T18:39:08Z</dcterms:modified>
</cp:coreProperties>
</file>