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notesSlides/notesSlide26.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4.xml" ContentType="application/vnd.openxmlformats-officedocument.drawingml.chart+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304" r:id="rId2"/>
    <p:sldId id="257" r:id="rId3"/>
    <p:sldId id="258" r:id="rId4"/>
    <p:sldId id="259" r:id="rId5"/>
    <p:sldId id="260" r:id="rId6"/>
    <p:sldId id="262" r:id="rId7"/>
    <p:sldId id="263" r:id="rId8"/>
    <p:sldId id="306" r:id="rId9"/>
    <p:sldId id="265" r:id="rId10"/>
    <p:sldId id="293" r:id="rId11"/>
    <p:sldId id="266" r:id="rId12"/>
    <p:sldId id="267" r:id="rId13"/>
    <p:sldId id="307" r:id="rId14"/>
    <p:sldId id="269" r:id="rId15"/>
    <p:sldId id="270" r:id="rId16"/>
    <p:sldId id="272" r:id="rId17"/>
    <p:sldId id="273" r:id="rId18"/>
    <p:sldId id="274" r:id="rId19"/>
    <p:sldId id="275" r:id="rId20"/>
    <p:sldId id="276" r:id="rId21"/>
    <p:sldId id="277" r:id="rId22"/>
    <p:sldId id="278" r:id="rId23"/>
    <p:sldId id="279" r:id="rId24"/>
    <p:sldId id="280" r:id="rId25"/>
    <p:sldId id="302" r:id="rId26"/>
    <p:sldId id="282" r:id="rId27"/>
    <p:sldId id="283" r:id="rId28"/>
    <p:sldId id="284" r:id="rId29"/>
    <p:sldId id="285" r:id="rId30"/>
    <p:sldId id="286" r:id="rId31"/>
    <p:sldId id="287" r:id="rId32"/>
    <p:sldId id="288" r:id="rId33"/>
    <p:sldId id="289" r:id="rId34"/>
    <p:sldId id="305" r:id="rId35"/>
    <p:sldId id="291" r:id="rId36"/>
    <p:sldId id="303" r:id="rId37"/>
  </p:sldIdLst>
  <p:sldSz cx="9144000" cy="6858000" type="screen4x3"/>
  <p:notesSz cx="6797675" cy="9872663"/>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54">
          <p15:clr>
            <a:srgbClr val="A4A3A4"/>
          </p15:clr>
        </p15:guide>
        <p15:guide id="2"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una Tabanella" initials="" lastIdx="3" clrIdx="0"/>
  <p:cmAuthor id="1" name="user" initials="u" lastIdx="4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150"/>
    <a:srgbClr val="7F14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87276" autoAdjust="0"/>
  </p:normalViewPr>
  <p:slideViewPr>
    <p:cSldViewPr snapToGrid="0" snapToObjects="1" showGuides="1">
      <p:cViewPr varScale="1">
        <p:scale>
          <a:sx n="76" d="100"/>
          <a:sy n="76" d="100"/>
        </p:scale>
        <p:origin x="1650" y="90"/>
      </p:cViewPr>
      <p:guideLst>
        <p:guide orient="horz" pos="1354"/>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oglio_di_lavoro_di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oglio_di_lavoro_di_Microsoft_Excel3.xlsx"/></Relationships>
</file>

<file path=ppt/charts/_rels/chart4.xml.rels><?xml version="1.0" encoding="UTF-8" standalone="yes"?>
<Relationships xmlns="http://schemas.openxmlformats.org/package/2006/relationships"><Relationship Id="rId1" Type="http://schemas.openxmlformats.org/officeDocument/2006/relationships/oleObject" Target="file:///C:\Users\Lorella\Desktop\slide%20scuola%20da%20rivedere\grafico%20a%20torta%20spese.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6.xml.rels><?xml version="1.0" encoding="UTF-8" standalone="yes"?>
<Relationships xmlns="http://schemas.openxmlformats.org/package/2006/relationships"><Relationship Id="rId1" Type="http://schemas.openxmlformats.org/officeDocument/2006/relationships/oleObject" Target="../embeddings/oleObject5.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strRef>
              <c:f>'Incidenza dei disoccupati sulla'!$C$8:$O$9</c:f>
              <c:strCache>
                <c:ptCount val="13"/>
                <c:pt idx="0">
                  <c:v>Gen-2019</c:v>
                </c:pt>
                <c:pt idx="1">
                  <c:v>Feb-2019</c:v>
                </c:pt>
                <c:pt idx="2">
                  <c:v>Mar-2019</c:v>
                </c:pt>
                <c:pt idx="3">
                  <c:v>Apr-2019</c:v>
                </c:pt>
                <c:pt idx="4">
                  <c:v>Mag-2019</c:v>
                </c:pt>
                <c:pt idx="5">
                  <c:v>Giu-2019</c:v>
                </c:pt>
                <c:pt idx="6">
                  <c:v>Lug-2019</c:v>
                </c:pt>
                <c:pt idx="7">
                  <c:v>Ago-2019</c:v>
                </c:pt>
                <c:pt idx="8">
                  <c:v>Set-2019</c:v>
                </c:pt>
                <c:pt idx="9">
                  <c:v>Ott-2019</c:v>
                </c:pt>
                <c:pt idx="10">
                  <c:v>Nov-2019</c:v>
                </c:pt>
                <c:pt idx="11">
                  <c:v>Dic-2019</c:v>
                </c:pt>
                <c:pt idx="12">
                  <c:v>Gen-2020</c:v>
                </c:pt>
              </c:strCache>
            </c:strRef>
          </c:cat>
          <c:val>
            <c:numRef>
              <c:f>'Incidenza dei disoccupati sulla'!$C$10:$O$10</c:f>
              <c:numCache>
                <c:formatCode>#,##0.0_ ;\-#,##0.0\ </c:formatCode>
                <c:ptCount val="13"/>
                <c:pt idx="0">
                  <c:v>5.1791460000000002</c:v>
                </c:pt>
                <c:pt idx="1">
                  <c:v>5.2148179999999966</c:v>
                </c:pt>
                <c:pt idx="2">
                  <c:v>5.0466769999999999</c:v>
                </c:pt>
                <c:pt idx="3">
                  <c:v>5.0337670000000028</c:v>
                </c:pt>
                <c:pt idx="4">
                  <c:v>4.976543000000003</c:v>
                </c:pt>
                <c:pt idx="5">
                  <c:v>4.874755999999997</c:v>
                </c:pt>
                <c:pt idx="6">
                  <c:v>4.9621079999999971</c:v>
                </c:pt>
                <c:pt idx="7">
                  <c:v>4.7923730000000004</c:v>
                </c:pt>
                <c:pt idx="8">
                  <c:v>4.9277379999999971</c:v>
                </c:pt>
                <c:pt idx="9">
                  <c:v>4.8332860000000002</c:v>
                </c:pt>
                <c:pt idx="10">
                  <c:v>4.8574549999999945</c:v>
                </c:pt>
                <c:pt idx="11">
                  <c:v>4.855000999999997</c:v>
                </c:pt>
                <c:pt idx="12">
                  <c:v>4.863022</c:v>
                </c:pt>
              </c:numCache>
            </c:numRef>
          </c:val>
          <c:smooth val="0"/>
        </c:ser>
        <c:dLbls>
          <c:showLegendKey val="0"/>
          <c:showVal val="0"/>
          <c:showCatName val="0"/>
          <c:showSerName val="0"/>
          <c:showPercent val="0"/>
          <c:showBubbleSize val="0"/>
        </c:dLbls>
        <c:marker val="1"/>
        <c:smooth val="0"/>
        <c:axId val="177557792"/>
        <c:axId val="177557232"/>
      </c:lineChart>
      <c:catAx>
        <c:axId val="177557792"/>
        <c:scaling>
          <c:orientation val="minMax"/>
        </c:scaling>
        <c:delete val="0"/>
        <c:axPos val="b"/>
        <c:numFmt formatCode="General" sourceLinked="0"/>
        <c:majorTickMark val="out"/>
        <c:minorTickMark val="none"/>
        <c:tickLblPos val="nextTo"/>
        <c:crossAx val="177557232"/>
        <c:crosses val="autoZero"/>
        <c:auto val="1"/>
        <c:lblAlgn val="ctr"/>
        <c:lblOffset val="100"/>
        <c:noMultiLvlLbl val="0"/>
      </c:catAx>
      <c:valAx>
        <c:axId val="177557232"/>
        <c:scaling>
          <c:orientation val="minMax"/>
          <c:min val="4.7000000000000011"/>
        </c:scaling>
        <c:delete val="0"/>
        <c:axPos val="l"/>
        <c:numFmt formatCode="#,##0.0_ ;\-#,##0.0\ " sourceLinked="1"/>
        <c:majorTickMark val="out"/>
        <c:minorTickMark val="none"/>
        <c:tickLblPos val="nextTo"/>
        <c:crossAx val="17755779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4405074365704302E-2"/>
          <c:y val="7.407407407407407E-2"/>
          <c:w val="0.88115048118985129"/>
          <c:h val="0.70707166812481803"/>
        </c:manualLayout>
      </c:layout>
      <c:lineChart>
        <c:grouping val="standard"/>
        <c:varyColors val="0"/>
        <c:ser>
          <c:idx val="0"/>
          <c:order val="0"/>
          <c:cat>
            <c:strRef>
              <c:f>'Incidenza dei disoccupati sulla'!$C$8:$O$9</c:f>
              <c:strCache>
                <c:ptCount val="13"/>
                <c:pt idx="0">
                  <c:v>Gen-2019</c:v>
                </c:pt>
                <c:pt idx="1">
                  <c:v>Feb-2019</c:v>
                </c:pt>
                <c:pt idx="2">
                  <c:v>Mar-2019</c:v>
                </c:pt>
                <c:pt idx="3">
                  <c:v>Apr-2019</c:v>
                </c:pt>
                <c:pt idx="4">
                  <c:v>Mag-2019</c:v>
                </c:pt>
                <c:pt idx="5">
                  <c:v>Giu-2019</c:v>
                </c:pt>
                <c:pt idx="6">
                  <c:v>Lug-2019</c:v>
                </c:pt>
                <c:pt idx="7">
                  <c:v>Ago-2019</c:v>
                </c:pt>
                <c:pt idx="8">
                  <c:v>Set-2019</c:v>
                </c:pt>
                <c:pt idx="9">
                  <c:v>Ott-2019</c:v>
                </c:pt>
                <c:pt idx="10">
                  <c:v>Nov-2019</c:v>
                </c:pt>
                <c:pt idx="11">
                  <c:v>Dic-2019</c:v>
                </c:pt>
                <c:pt idx="12">
                  <c:v>Gen-2020</c:v>
                </c:pt>
              </c:strCache>
            </c:strRef>
          </c:cat>
          <c:val>
            <c:numRef>
              <c:f>'Incidenza dei disoccupati sulla'!$C$10:$O$10</c:f>
              <c:numCache>
                <c:formatCode>#,##0.0_ ;\-#,##0.0\ </c:formatCode>
                <c:ptCount val="13"/>
                <c:pt idx="0">
                  <c:v>5.1791460000000002</c:v>
                </c:pt>
                <c:pt idx="1">
                  <c:v>5.2148179999999966</c:v>
                </c:pt>
                <c:pt idx="2">
                  <c:v>5.0466769999999999</c:v>
                </c:pt>
                <c:pt idx="3">
                  <c:v>5.0337670000000028</c:v>
                </c:pt>
                <c:pt idx="4">
                  <c:v>4.976543000000003</c:v>
                </c:pt>
                <c:pt idx="5">
                  <c:v>4.874755999999997</c:v>
                </c:pt>
                <c:pt idx="6">
                  <c:v>4.9621079999999971</c:v>
                </c:pt>
                <c:pt idx="7">
                  <c:v>4.7923730000000004</c:v>
                </c:pt>
                <c:pt idx="8">
                  <c:v>4.9277379999999971</c:v>
                </c:pt>
                <c:pt idx="9">
                  <c:v>4.8332860000000002</c:v>
                </c:pt>
                <c:pt idx="10">
                  <c:v>4.8574549999999945</c:v>
                </c:pt>
                <c:pt idx="11">
                  <c:v>4.855000999999997</c:v>
                </c:pt>
                <c:pt idx="12">
                  <c:v>4.863022</c:v>
                </c:pt>
              </c:numCache>
            </c:numRef>
          </c:val>
          <c:smooth val="0"/>
        </c:ser>
        <c:dLbls>
          <c:showLegendKey val="0"/>
          <c:showVal val="0"/>
          <c:showCatName val="0"/>
          <c:showSerName val="0"/>
          <c:showPercent val="0"/>
          <c:showBubbleSize val="0"/>
        </c:dLbls>
        <c:marker val="1"/>
        <c:smooth val="0"/>
        <c:axId val="228365472"/>
        <c:axId val="228366032"/>
      </c:lineChart>
      <c:catAx>
        <c:axId val="228365472"/>
        <c:scaling>
          <c:orientation val="minMax"/>
        </c:scaling>
        <c:delete val="0"/>
        <c:axPos val="b"/>
        <c:numFmt formatCode="General" sourceLinked="0"/>
        <c:majorTickMark val="out"/>
        <c:minorTickMark val="none"/>
        <c:tickLblPos val="nextTo"/>
        <c:crossAx val="228366032"/>
        <c:crosses val="autoZero"/>
        <c:auto val="1"/>
        <c:lblAlgn val="ctr"/>
        <c:lblOffset val="100"/>
        <c:noMultiLvlLbl val="0"/>
      </c:catAx>
      <c:valAx>
        <c:axId val="228366032"/>
        <c:scaling>
          <c:orientation val="minMax"/>
          <c:min val="0"/>
        </c:scaling>
        <c:delete val="0"/>
        <c:axPos val="l"/>
        <c:numFmt formatCode="#,##0.0_ ;\-#,##0.0\ " sourceLinked="1"/>
        <c:majorTickMark val="out"/>
        <c:minorTickMark val="none"/>
        <c:tickLblPos val="nextTo"/>
        <c:crossAx val="22836547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cat>
            <c:strRef>
              <c:f>'Incidenza dei disoccupati sulla'!$C$8:$O$9</c:f>
              <c:strCache>
                <c:ptCount val="13"/>
                <c:pt idx="0">
                  <c:v>Gen-2019</c:v>
                </c:pt>
                <c:pt idx="1">
                  <c:v>Feb-2019</c:v>
                </c:pt>
                <c:pt idx="2">
                  <c:v>Mar-2019</c:v>
                </c:pt>
                <c:pt idx="3">
                  <c:v>Apr-2019</c:v>
                </c:pt>
                <c:pt idx="4">
                  <c:v>Mag-2019</c:v>
                </c:pt>
                <c:pt idx="5">
                  <c:v>Giu-2019</c:v>
                </c:pt>
                <c:pt idx="6">
                  <c:v>Lug-2019</c:v>
                </c:pt>
                <c:pt idx="7">
                  <c:v>Ago-2019</c:v>
                </c:pt>
                <c:pt idx="8">
                  <c:v>Set-2019</c:v>
                </c:pt>
                <c:pt idx="9">
                  <c:v>Ott-2019</c:v>
                </c:pt>
                <c:pt idx="10">
                  <c:v>Nov-2019</c:v>
                </c:pt>
                <c:pt idx="11">
                  <c:v>Dic-2019</c:v>
                </c:pt>
                <c:pt idx="12">
                  <c:v>Gen-2020</c:v>
                </c:pt>
              </c:strCache>
            </c:strRef>
          </c:cat>
          <c:val>
            <c:numRef>
              <c:f>'Incidenza dei disoccupati sulla'!$C$10:$O$10</c:f>
              <c:numCache>
                <c:formatCode>#,##0.0_ ;\-#,##0.0\ </c:formatCode>
                <c:ptCount val="13"/>
                <c:pt idx="0">
                  <c:v>5.1791460000000002</c:v>
                </c:pt>
                <c:pt idx="1">
                  <c:v>5.2148179999999966</c:v>
                </c:pt>
                <c:pt idx="2">
                  <c:v>5.0466769999999999</c:v>
                </c:pt>
                <c:pt idx="3">
                  <c:v>5.0337670000000028</c:v>
                </c:pt>
                <c:pt idx="4">
                  <c:v>4.976543000000003</c:v>
                </c:pt>
                <c:pt idx="5">
                  <c:v>4.874755999999997</c:v>
                </c:pt>
                <c:pt idx="6">
                  <c:v>4.9621079999999971</c:v>
                </c:pt>
                <c:pt idx="7">
                  <c:v>4.7923730000000004</c:v>
                </c:pt>
                <c:pt idx="8">
                  <c:v>4.9277379999999971</c:v>
                </c:pt>
                <c:pt idx="9">
                  <c:v>4.8332860000000002</c:v>
                </c:pt>
                <c:pt idx="10">
                  <c:v>4.8574549999999945</c:v>
                </c:pt>
                <c:pt idx="11">
                  <c:v>4.855000999999997</c:v>
                </c:pt>
                <c:pt idx="12">
                  <c:v>4.863022</c:v>
                </c:pt>
              </c:numCache>
            </c:numRef>
          </c:val>
          <c:smooth val="0"/>
        </c:ser>
        <c:dLbls>
          <c:showLegendKey val="0"/>
          <c:showVal val="0"/>
          <c:showCatName val="0"/>
          <c:showSerName val="0"/>
          <c:showPercent val="0"/>
          <c:showBubbleSize val="0"/>
        </c:dLbls>
        <c:marker val="1"/>
        <c:smooth val="0"/>
        <c:axId val="228367712"/>
        <c:axId val="228368272"/>
      </c:lineChart>
      <c:catAx>
        <c:axId val="228367712"/>
        <c:scaling>
          <c:orientation val="minMax"/>
        </c:scaling>
        <c:delete val="0"/>
        <c:axPos val="b"/>
        <c:numFmt formatCode="General" sourceLinked="0"/>
        <c:majorTickMark val="out"/>
        <c:minorTickMark val="none"/>
        <c:tickLblPos val="nextTo"/>
        <c:crossAx val="228368272"/>
        <c:crosses val="autoZero"/>
        <c:auto val="1"/>
        <c:lblAlgn val="ctr"/>
        <c:lblOffset val="100"/>
        <c:noMultiLvlLbl val="0"/>
      </c:catAx>
      <c:valAx>
        <c:axId val="228368272"/>
        <c:scaling>
          <c:orientation val="minMax"/>
          <c:min val="4.7000000000000011"/>
        </c:scaling>
        <c:delete val="0"/>
        <c:axPos val="l"/>
        <c:numFmt formatCode="#,##0.0_ ;\-#,##0.0\ " sourceLinked="1"/>
        <c:majorTickMark val="out"/>
        <c:minorTickMark val="none"/>
        <c:tickLblPos val="nextTo"/>
        <c:crossAx val="228367712"/>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spPr>
              <a:noFill/>
              <a:ln>
                <a:noFill/>
              </a:ln>
              <a:effectLst/>
            </c:spPr>
            <c:txPr>
              <a:bodyPr/>
              <a:lstStyle/>
              <a:p>
                <a:pPr>
                  <a:defRPr b="1"/>
                </a:pPr>
                <a:endParaRPr lang="it-IT"/>
              </a:p>
            </c:txPr>
            <c:showLegendKey val="0"/>
            <c:showVal val="1"/>
            <c:showCatName val="0"/>
            <c:showSerName val="0"/>
            <c:showPercent val="0"/>
            <c:showBubbleSize val="0"/>
            <c:showLeaderLines val="1"/>
            <c:extLst>
              <c:ext xmlns:c15="http://schemas.microsoft.com/office/drawing/2012/chart" uri="{CE6537A1-D6FC-4f65-9D91-7224C49458BB}"/>
            </c:extLst>
          </c:dLbls>
          <c:cat>
            <c:strRef>
              <c:f>'Voce di spesa (ECoicop)'!$H$9:$H$16</c:f>
              <c:strCache>
                <c:ptCount val="8"/>
                <c:pt idx="0">
                  <c:v>pane e cereali</c:v>
                </c:pt>
                <c:pt idx="1">
                  <c:v>carni</c:v>
                </c:pt>
                <c:pt idx="2">
                  <c:v>pesci e prodotti ittici</c:v>
                </c:pt>
                <c:pt idx="3">
                  <c:v>latte, formaggi e uova</c:v>
                </c:pt>
                <c:pt idx="4">
                  <c:v>oli e grassi</c:v>
                </c:pt>
                <c:pt idx="5">
                  <c:v>frutta e vegetali</c:v>
                </c:pt>
                <c:pt idx="6">
                  <c:v> zucchero, confetture, miele, cioccolato e dolciumi</c:v>
                </c:pt>
                <c:pt idx="7">
                  <c:v>bevande</c:v>
                </c:pt>
              </c:strCache>
            </c:strRef>
          </c:cat>
          <c:val>
            <c:numRef>
              <c:f>'Voce di spesa (ECoicop)'!$J$9:$J$16</c:f>
              <c:numCache>
                <c:formatCode>0.0</c:formatCode>
                <c:ptCount val="8"/>
                <c:pt idx="0">
                  <c:v>15.977804502394672</c:v>
                </c:pt>
                <c:pt idx="1">
                  <c:v>20.575141886617281</c:v>
                </c:pt>
                <c:pt idx="2">
                  <c:v>8.5891512121020348</c:v>
                </c:pt>
                <c:pt idx="3">
                  <c:v>12.350992678861537</c:v>
                </c:pt>
                <c:pt idx="4">
                  <c:v>3.5002215330084185</c:v>
                </c:pt>
                <c:pt idx="5">
                  <c:v>22.244023883368129</c:v>
                </c:pt>
                <c:pt idx="6">
                  <c:v>4.0403401059138817</c:v>
                </c:pt>
                <c:pt idx="7">
                  <c:v>12.722324197734029</c:v>
                </c:pt>
              </c:numCache>
            </c:numRef>
          </c:val>
        </c:ser>
        <c:dLbls>
          <c:showLegendKey val="0"/>
          <c:showVal val="0"/>
          <c:showCatName val="0"/>
          <c:showSerName val="0"/>
          <c:showPercent val="0"/>
          <c:showBubbleSize val="0"/>
          <c:showLeaderLines val="1"/>
        </c:dLbls>
        <c:firstSliceAng val="0"/>
      </c:pieChart>
    </c:plotArea>
    <c:legend>
      <c:legendPos val="r"/>
      <c:overlay val="0"/>
      <c:txPr>
        <a:bodyPr/>
        <a:lstStyle/>
        <a:p>
          <a:pPr rtl="0">
            <a:defRPr/>
          </a:pPr>
          <a:endParaRPr lang="it-IT"/>
        </a:p>
      </c:txPr>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'[6f6afca7-75ec-489b-8f89-9ab3166ead45.xls]Spettacoli - regioni e tipo di '!$B$9:$B$13</c:f>
              <c:strCache>
                <c:ptCount val="5"/>
                <c:pt idx="0">
                  <c:v>  Nord-ovest</c:v>
                </c:pt>
                <c:pt idx="1">
                  <c:v>  Nord-est</c:v>
                </c:pt>
                <c:pt idx="2">
                  <c:v>  Centro</c:v>
                </c:pt>
                <c:pt idx="3">
                  <c:v>  Sud</c:v>
                </c:pt>
                <c:pt idx="4">
                  <c:v>  Isole</c:v>
                </c:pt>
              </c:strCache>
            </c:strRef>
          </c:cat>
          <c:val>
            <c:numRef>
              <c:f>'[6f6afca7-75ec-489b-8f89-9ab3166ead45.xls]Spettacoli - regioni e tipo di '!$M$9:$M$13</c:f>
              <c:numCache>
                <c:formatCode>0.0</c:formatCode>
                <c:ptCount val="5"/>
                <c:pt idx="0">
                  <c:v>29.794149512459374</c:v>
                </c:pt>
                <c:pt idx="1">
                  <c:v>21.936141737301636</c:v>
                </c:pt>
                <c:pt idx="2">
                  <c:v>23.484800203938562</c:v>
                </c:pt>
                <c:pt idx="3">
                  <c:v>15.607673188451979</c:v>
                </c:pt>
                <c:pt idx="4">
                  <c:v>9.1772353578484491</c:v>
                </c:pt>
              </c:numCache>
            </c:numRef>
          </c:val>
        </c:ser>
        <c:dLbls>
          <c:showLegendKey val="0"/>
          <c:showVal val="0"/>
          <c:showCatName val="0"/>
          <c:showSerName val="0"/>
          <c:showPercent val="0"/>
          <c:showBubbleSize val="0"/>
          <c:showLeaderLines val="1"/>
        </c:dLbls>
        <c:firstSliceAng val="0"/>
      </c:pieChart>
    </c:plotArea>
    <c:legend>
      <c:legendPos val="b"/>
      <c:overlay val="0"/>
      <c:txPr>
        <a:bodyPr/>
        <a:lstStyle/>
        <a:p>
          <a:pPr rtl="0">
            <a:defRPr/>
          </a:pPr>
          <a:endParaRPr lang="it-IT"/>
        </a:p>
      </c:txPr>
    </c:legend>
    <c:plotVisOnly val="1"/>
    <c:dispBlanksAs val="gap"/>
    <c:showDLblsOverMax val="0"/>
  </c:chart>
  <c:spPr>
    <a:ln>
      <a:noFill/>
    </a:ln>
  </c:spPr>
  <c:txPr>
    <a:bodyPr/>
    <a:lstStyle/>
    <a:p>
      <a:pPr>
        <a:defRPr b="1"/>
      </a:pPr>
      <a:endParaRPr lang="it-I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cat>
            <c:strRef>
              <c:f>'[6f6afca7-75ec-489b-8f89-9ab3166ead45.xls]Spettacoli - regioni e tipo di '!$B$9:$B$13</c:f>
              <c:strCache>
                <c:ptCount val="5"/>
                <c:pt idx="0">
                  <c:v>  Nord-ovest</c:v>
                </c:pt>
                <c:pt idx="1">
                  <c:v>  Nord-est</c:v>
                </c:pt>
                <c:pt idx="2">
                  <c:v>  Centro</c:v>
                </c:pt>
                <c:pt idx="3">
                  <c:v>  Sud</c:v>
                </c:pt>
                <c:pt idx="4">
                  <c:v>  Isole</c:v>
                </c:pt>
              </c:strCache>
            </c:strRef>
          </c:cat>
          <c:val>
            <c:numRef>
              <c:f>'[6f6afca7-75ec-489b-8f89-9ab3166ead45.xls]Spettacoli - regioni e tipo di '!$M$9:$M$13</c:f>
              <c:numCache>
                <c:formatCode>0.0</c:formatCode>
                <c:ptCount val="5"/>
                <c:pt idx="0">
                  <c:v>29.794149512459374</c:v>
                </c:pt>
                <c:pt idx="1">
                  <c:v>21.936141737301636</c:v>
                </c:pt>
                <c:pt idx="2">
                  <c:v>23.484800203938562</c:v>
                </c:pt>
                <c:pt idx="3">
                  <c:v>15.607673188451979</c:v>
                </c:pt>
                <c:pt idx="4">
                  <c:v>9.1772353578484491</c:v>
                </c:pt>
              </c:numCache>
            </c:numRef>
          </c:val>
        </c:ser>
        <c:dLbls>
          <c:showLegendKey val="0"/>
          <c:showVal val="0"/>
          <c:showCatName val="0"/>
          <c:showSerName val="0"/>
          <c:showPercent val="0"/>
          <c:showBubbleSize val="0"/>
          <c:showLeaderLines val="1"/>
        </c:dLbls>
      </c:pie3DChart>
    </c:plotArea>
    <c:legend>
      <c:legendPos val="b"/>
      <c:overlay val="0"/>
      <c:txPr>
        <a:bodyPr/>
        <a:lstStyle/>
        <a:p>
          <a:pPr rtl="0">
            <a:defRPr b="1"/>
          </a:pPr>
          <a:endParaRPr lang="it-IT"/>
        </a:p>
      </c:txPr>
    </c:legend>
    <c:plotVisOnly val="1"/>
    <c:dispBlanksAs val="gap"/>
    <c:showDLblsOverMax val="0"/>
  </c:chart>
  <c:spPr>
    <a:ln>
      <a:no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8BB02443-FBCD-464B-A641-477EEE59C588}" type="datetimeFigureOut">
              <a:rPr lang="it-IT" smtClean="0"/>
              <a:pPr/>
              <a:t>04/05/2020</a:t>
            </a:fld>
            <a:endParaRPr lang="it-IT"/>
          </a:p>
        </p:txBody>
      </p:sp>
      <p:sp>
        <p:nvSpPr>
          <p:cNvPr id="4" name="Segnaposto immagine diapositiva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85D405DF-48F5-439D-A6F6-8C44BB03A80D}" type="slidenum">
              <a:rPr lang="it-IT" smtClean="0"/>
              <a:pPr/>
              <a:t>‹N›</a:t>
            </a:fld>
            <a:endParaRPr lang="it-IT"/>
          </a:p>
        </p:txBody>
      </p:sp>
    </p:spTree>
    <p:extLst>
      <p:ext uri="{BB962C8B-B14F-4D97-AF65-F5344CB8AC3E}">
        <p14:creationId xmlns:p14="http://schemas.microsoft.com/office/powerpoint/2010/main" val="341535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3.istat.it/servizi/studenti/valoredati/Cap3/Cap3_1.htm"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www.sistan.it/fileadmin/Repository/Home/NORME_E_PROCEDURE/ORGANIZZAZIONE_E_FUNZIONAMENTO/UFFICI_DI_STATISTICA/Direttiva_n.10._Comstat_17.03.2010.pdf" TargetMode="External"/><Relationship Id="rId5" Type="http://schemas.openxmlformats.org/officeDocument/2006/relationships/hyperlink" Target="http://ec.europa.eu/eurostat/help/new-eurostat-website?p_auth=kEj8bJcG&amp;p_p_id=estatsearchportlet_WAR_estatsearchportlet&amp;p_p_lifecycle=1&amp;p_p_state=maximized&amp;p_p_mode=view&amp;_estatsearchportlet_WAR_estatsearchportlet_action=search&amp;text=European+Statistics+Code+of+Practice" TargetMode="External"/><Relationship Id="rId4" Type="http://schemas.openxmlformats.org/officeDocument/2006/relationships/hyperlink" Target="http://unstats.un.org/unsd/dnss/gp/fundprincipl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dirty="0">
              <a:latin typeface="Arial" charset="0"/>
              <a:ea typeface="ＭＳ Ｐゴシック" charset="-128"/>
            </a:endParaRPr>
          </a:p>
        </p:txBody>
      </p:sp>
    </p:spTree>
    <p:extLst>
      <p:ext uri="{BB962C8B-B14F-4D97-AF65-F5344CB8AC3E}">
        <p14:creationId xmlns:p14="http://schemas.microsoft.com/office/powerpoint/2010/main" val="2570489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immagine diapositiva 1"/>
          <p:cNvSpPr>
            <a:spLocks noGrp="1" noRot="1" noChangeAspect="1" noTextEdit="1"/>
          </p:cNvSpPr>
          <p:nvPr>
            <p:ph type="sldImg"/>
          </p:nvPr>
        </p:nvSpPr>
        <p:spPr>
          <a:ln/>
        </p:spPr>
      </p:sp>
      <p:sp>
        <p:nvSpPr>
          <p:cNvPr id="3" name="Segnaposto note 2"/>
          <p:cNvSpPr>
            <a:spLocks noGrp="1"/>
          </p:cNvSpPr>
          <p:nvPr>
            <p:ph type="body" idx="1"/>
          </p:nvPr>
        </p:nvSpPr>
        <p:spPr/>
        <p:txBody>
          <a:bodyPr>
            <a:normAutofit fontScale="92500" lnSpcReduction="10000"/>
          </a:bodyPr>
          <a:lstStyle/>
          <a:p>
            <a:pPr defTabSz="873257">
              <a:defRPr/>
            </a:pPr>
            <a:r>
              <a:rPr lang="it-IT" dirty="0" smtClean="0">
                <a:latin typeface="Verdana" pitchFamily="34" charset="0"/>
              </a:rPr>
              <a:t>PAOLA: per la revisione leggere le note u20, u3, u21</a:t>
            </a:r>
          </a:p>
          <a:p>
            <a:pPr defTabSz="873257">
              <a:defRPr/>
            </a:pPr>
            <a:endParaRPr lang="it-IT" dirty="0" smtClean="0">
              <a:latin typeface="Verdana" pitchFamily="34" charset="0"/>
            </a:endParaRPr>
          </a:p>
          <a:p>
            <a:pPr defTabSz="873257">
              <a:defRPr/>
            </a:pPr>
            <a:endParaRPr lang="it-IT" dirty="0" smtClean="0">
              <a:latin typeface="Verdana" pitchFamily="34" charset="0"/>
            </a:endParaRPr>
          </a:p>
          <a:p>
            <a:pPr defTabSz="873257">
              <a:defRPr/>
            </a:pPr>
            <a:r>
              <a:rPr lang="it-IT" dirty="0" smtClean="0">
                <a:latin typeface="Verdana" pitchFamily="34" charset="0"/>
              </a:rPr>
              <a:t>La fase della diffusione è particolarmente delicata. Infatti, al di là dei numeri e delle sintesi che si divulgano, assumono fondamentale importanza:</a:t>
            </a:r>
          </a:p>
          <a:p>
            <a:pPr defTabSz="873257">
              <a:buFontTx/>
              <a:buChar char="-"/>
              <a:defRPr/>
            </a:pPr>
            <a:r>
              <a:rPr lang="it-IT" dirty="0" smtClean="0">
                <a:latin typeface="Verdana" pitchFamily="34" charset="0"/>
              </a:rPr>
              <a:t> il MODO in cui si espongono i risultati;</a:t>
            </a:r>
          </a:p>
          <a:p>
            <a:pPr defTabSz="873257">
              <a:buFontTx/>
              <a:buChar char="-"/>
              <a:defRPr/>
            </a:pPr>
            <a:r>
              <a:rPr lang="it-IT" dirty="0" smtClean="0">
                <a:latin typeface="Verdana" pitchFamily="34" charset="0"/>
              </a:rPr>
              <a:t> le informazioni “aggiuntive” che raccontano COME si è arrivati a tali conclusioni (es. quanti casi abbiamo osservato? Tutta la popolazione o solo una sua parte? Che tipo di “media” ho calcolato? Etc.).</a:t>
            </a:r>
          </a:p>
          <a:p>
            <a:pPr defTabSz="873257">
              <a:defRPr/>
            </a:pPr>
            <a:r>
              <a:rPr lang="it-IT" dirty="0" smtClean="0">
                <a:latin typeface="Verdana" pitchFamily="34" charset="0"/>
              </a:rPr>
              <a:t>Con le </a:t>
            </a:r>
            <a:r>
              <a:rPr lang="it-IT" dirty="0" err="1" smtClean="0">
                <a:latin typeface="Verdana" pitchFamily="34" charset="0"/>
              </a:rPr>
              <a:t>slides</a:t>
            </a:r>
            <a:r>
              <a:rPr lang="it-IT" dirty="0" smtClean="0">
                <a:latin typeface="Verdana" pitchFamily="34" charset="0"/>
              </a:rPr>
              <a:t> successive, cerchiamo di portare alcuni esempi per chiarire questi aspetti.</a:t>
            </a:r>
          </a:p>
          <a:p>
            <a:pPr defTabSz="873257">
              <a:defRPr/>
            </a:pPr>
            <a:endParaRPr lang="it-IT" dirty="0" smtClean="0">
              <a:latin typeface="Verdana" pitchFamily="34" charset="0"/>
            </a:endParaRPr>
          </a:p>
          <a:p>
            <a:pPr defTabSz="873257">
              <a:defRPr/>
            </a:pPr>
            <a:r>
              <a:rPr lang="it-IT" dirty="0" smtClean="0">
                <a:latin typeface="Verdana" pitchFamily="34" charset="0"/>
              </a:rPr>
              <a:t>Indagine totale: </a:t>
            </a:r>
            <a:r>
              <a:rPr lang="it-IT" dirty="0" smtClean="0">
                <a:latin typeface="Verdana" pitchFamily="34" charset="0"/>
                <a:ea typeface="+mn-ea"/>
                <a:cs typeface="Times New Roman" pitchFamily="18" charset="0"/>
              </a:rPr>
              <a:t>si prendono in considerazione tutte le unità di rilevazione riguardanti il fenomeno che si vuole studiare (es. censimenti generali).</a:t>
            </a:r>
          </a:p>
          <a:p>
            <a:pPr>
              <a:defRPr/>
            </a:pPr>
            <a:endParaRPr lang="it-IT" dirty="0" smtClean="0">
              <a:latin typeface="Verdana" pitchFamily="34" charset="0"/>
            </a:endParaRPr>
          </a:p>
          <a:p>
            <a:pPr>
              <a:defRPr/>
            </a:pPr>
            <a:r>
              <a:rPr lang="it-IT" dirty="0" smtClean="0">
                <a:latin typeface="Verdana" pitchFamily="34" charset="0"/>
              </a:rPr>
              <a:t>Indagine campionaria: </a:t>
            </a:r>
            <a:r>
              <a:rPr lang="it-IT" dirty="0" smtClean="0">
                <a:latin typeface="Verdana" pitchFamily="34" charset="0"/>
                <a:ea typeface="+mn-ea"/>
                <a:cs typeface="Times New Roman" pitchFamily="18" charset="0"/>
              </a:rPr>
              <a:t>si considera solo una parte delle unità che formano l’intera collettività, ovvero si estrapola un “campione”, che rappresenterà l’intero universo. Per finalità inferenziali (ovvero per poter ricondurre alla popolazione quello che si è ricavato dallo studio del campione), occorre che il campione sia “casuale”.</a:t>
            </a:r>
          </a:p>
          <a:p>
            <a:pPr>
              <a:defRPr/>
            </a:pPr>
            <a:endParaRPr lang="it-IT" dirty="0" smtClean="0"/>
          </a:p>
          <a:p>
            <a:pPr>
              <a:defRPr/>
            </a:pPr>
            <a:r>
              <a:rPr lang="it-IT" dirty="0" smtClean="0"/>
              <a:t>Per ulteriori dettagli, si veda, ad es., Frosini B.V., 2001, </a:t>
            </a:r>
            <a:r>
              <a:rPr lang="it-IT" i="1" dirty="0" smtClean="0"/>
              <a:t>Metodi statistici</a:t>
            </a:r>
            <a:r>
              <a:rPr lang="it-IT" dirty="0" smtClean="0"/>
              <a:t>, Carocci, Roma</a:t>
            </a:r>
          </a:p>
          <a:p>
            <a:pPr>
              <a:defRPr/>
            </a:pPr>
            <a:r>
              <a:rPr lang="it-IT" dirty="0" smtClean="0"/>
              <a:t>Immagine scaricata da https://www.ravennaedintorni.it/societa/2019/09/26/censimento-istat-ravenna/</a:t>
            </a:r>
          </a:p>
          <a:p>
            <a:pPr>
              <a:defRPr/>
            </a:pPr>
            <a:r>
              <a:rPr lang="it-IT" i="1" dirty="0" smtClean="0"/>
              <a:t>On line</a:t>
            </a:r>
            <a:r>
              <a:rPr lang="it-IT" dirty="0" smtClean="0"/>
              <a:t> il 24 marzo 2020</a:t>
            </a:r>
          </a:p>
        </p:txBody>
      </p:sp>
      <p:sp>
        <p:nvSpPr>
          <p:cNvPr id="57348" name="Segnaposto numero diapositiva 3"/>
          <p:cNvSpPr>
            <a:spLocks noGrp="1"/>
          </p:cNvSpPr>
          <p:nvPr>
            <p:ph type="sldNum" sz="quarter" idx="5"/>
          </p:nvPr>
        </p:nvSpPr>
        <p:spPr>
          <a:noFill/>
        </p:spPr>
        <p:txBody>
          <a:bodyPr/>
          <a:lstStyle/>
          <a:p>
            <a:fld id="{B576C35F-AE20-462F-ABA0-D2E0BCA0D13F}" type="slidenum">
              <a:rPr lang="it-IT" altLang="it-IT" smtClean="0">
                <a:latin typeface="Arial" charset="0"/>
                <a:cs typeface="Arial" charset="0"/>
              </a:rPr>
              <a:pPr/>
              <a:t>11</a:t>
            </a:fld>
            <a:endParaRPr lang="it-IT" altLang="it-IT" smtClean="0">
              <a:latin typeface="Arial" charset="0"/>
              <a:cs typeface="Arial" charset="0"/>
            </a:endParaRPr>
          </a:p>
        </p:txBody>
      </p:sp>
    </p:spTree>
    <p:extLst>
      <p:ext uri="{BB962C8B-B14F-4D97-AF65-F5344CB8AC3E}">
        <p14:creationId xmlns:p14="http://schemas.microsoft.com/office/powerpoint/2010/main" val="3557490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E4D1218-036C-485A-90F6-64FDE9264319}" type="slidenum">
              <a:rPr lang="it-IT" altLang="it-IT" smtClean="0">
                <a:latin typeface="Arial" charset="0"/>
                <a:cs typeface="Arial" charset="0"/>
              </a:rPr>
              <a:pPr/>
              <a:t>12</a:t>
            </a:fld>
            <a:endParaRPr lang="it-IT" altLang="it-IT" smtClean="0">
              <a:latin typeface="Arial" charset="0"/>
              <a:cs typeface="Arial" charset="0"/>
            </a:endParaRPr>
          </a:p>
        </p:txBody>
      </p:sp>
      <p:sp>
        <p:nvSpPr>
          <p:cNvPr id="5837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679924" y="4690767"/>
            <a:ext cx="5437827" cy="4442073"/>
          </a:xfrm>
          <a:ln/>
        </p:spPr>
        <p:txBody>
          <a:bodyPr/>
          <a:lstStyle/>
          <a:p>
            <a:pPr>
              <a:defRPr/>
            </a:pPr>
            <a:r>
              <a:rPr lang="it-IT" dirty="0" smtClean="0">
                <a:cs typeface="Arial" pitchFamily="34" charset="0"/>
              </a:rPr>
              <a:t>PAOLA:</a:t>
            </a:r>
            <a:r>
              <a:rPr lang="it-IT" baseline="0" dirty="0" smtClean="0">
                <a:cs typeface="Arial" pitchFamily="34" charset="0"/>
              </a:rPr>
              <a:t> Titolo: invece che “statistica pubblica” suggerisco “statistica ufficiale”, così anche al primo paragrafo. </a:t>
            </a:r>
          </a:p>
          <a:p>
            <a:pPr>
              <a:defRPr/>
            </a:pPr>
            <a:endParaRPr lang="it-IT" dirty="0" smtClean="0">
              <a:cs typeface="Arial" pitchFamily="34" charset="0"/>
            </a:endParaRPr>
          </a:p>
          <a:p>
            <a:pPr>
              <a:defRPr/>
            </a:pPr>
            <a:endParaRPr lang="it-IT" dirty="0" smtClean="0">
              <a:cs typeface="Arial" pitchFamily="34" charset="0"/>
            </a:endParaRPr>
          </a:p>
          <a:p>
            <a:pPr>
              <a:defRPr/>
            </a:pPr>
            <a:endParaRPr lang="it-IT" dirty="0" smtClean="0">
              <a:cs typeface="Arial" pitchFamily="34" charset="0"/>
            </a:endParaRPr>
          </a:p>
          <a:p>
            <a:pPr>
              <a:defRPr/>
            </a:pPr>
            <a:r>
              <a:rPr lang="it-IT" dirty="0" smtClean="0">
                <a:cs typeface="Arial" pitchFamily="34" charset="0"/>
              </a:rPr>
              <a:t>Ricordiamo perché i dati diffusi dalla statistica pubblica sono (o, quantomeno, dovrebbero) essere più attendibili di altri.</a:t>
            </a:r>
          </a:p>
          <a:p>
            <a:pPr>
              <a:defRPr/>
            </a:pPr>
            <a:r>
              <a:rPr lang="it-IT" dirty="0" smtClean="0">
                <a:cs typeface="Arial" pitchFamily="34" charset="0"/>
              </a:rPr>
              <a:t>La statistica ufficiale, </a:t>
            </a:r>
            <a:r>
              <a:rPr lang="it-IT" dirty="0" smtClean="0">
                <a:solidFill>
                  <a:srgbClr val="5F5F5F"/>
                </a:solidFill>
                <a:latin typeface="Verdana" charset="0"/>
                <a:ea typeface="ＭＳ Ｐゴシック" charset="-128"/>
              </a:rPr>
              <a:t>cioè i soggetti che per legge producono e diffondono i dati della statistica pubblica, </a:t>
            </a:r>
            <a:r>
              <a:rPr lang="it-IT" dirty="0" smtClean="0">
                <a:cs typeface="Arial" pitchFamily="34" charset="0"/>
              </a:rPr>
              <a:t>devono rispettare una serie di principi, tra i quali figurano:</a:t>
            </a:r>
          </a:p>
          <a:p>
            <a:pPr>
              <a:buFontTx/>
              <a:buChar char="-"/>
              <a:defRPr/>
            </a:pPr>
            <a:r>
              <a:rPr lang="it-IT" dirty="0" smtClean="0">
                <a:cs typeface="Arial" pitchFamily="34" charset="0"/>
              </a:rPr>
              <a:t> l’imparzialità (ovvero </a:t>
            </a:r>
            <a:r>
              <a:rPr lang="it-IT" dirty="0" smtClean="0"/>
              <a:t>deve essere libera da pressioni di partiti politici e altri gruppi d’interesse);</a:t>
            </a:r>
          </a:p>
          <a:p>
            <a:pPr>
              <a:buFontTx/>
              <a:buChar char="-"/>
              <a:defRPr/>
            </a:pPr>
            <a:r>
              <a:rPr lang="it-IT" dirty="0" smtClean="0">
                <a:cs typeface="Arial" pitchFamily="34" charset="0"/>
              </a:rPr>
              <a:t> il dovere di presentare i dati</a:t>
            </a:r>
            <a:r>
              <a:rPr lang="it-IT" baseline="0" dirty="0" smtClean="0">
                <a:cs typeface="Arial" pitchFamily="34" charset="0"/>
              </a:rPr>
              <a:t> in forma chiara e comprensibile</a:t>
            </a:r>
            <a:r>
              <a:rPr lang="it-IT" dirty="0" smtClean="0">
                <a:cs typeface="Arial" pitchFamily="34" charset="0"/>
              </a:rPr>
              <a:t>.</a:t>
            </a:r>
          </a:p>
          <a:p>
            <a:pPr>
              <a:defRPr/>
            </a:pPr>
            <a:endParaRPr lang="it-IT" b="1" u="sng" dirty="0" smtClean="0">
              <a:ea typeface="+mn-ea"/>
              <a:cs typeface="Arial" pitchFamily="34" charset="0"/>
              <a:hlinkClick r:id="rId3"/>
            </a:endParaRPr>
          </a:p>
          <a:p>
            <a:pPr>
              <a:defRPr/>
            </a:pPr>
            <a:r>
              <a:rPr lang="it-IT" b="1" u="sng" dirty="0" smtClean="0">
                <a:ea typeface="+mn-ea"/>
                <a:cs typeface="Arial" pitchFamily="34" charset="0"/>
              </a:rPr>
              <a:t>https://www.sistan.it/fileadmin/Repository/Home/QUALITA_E_SVILUPPO/CODICE/Codice_italiano_delle_statistiche_ufficiali.pdf</a:t>
            </a:r>
          </a:p>
          <a:p>
            <a:pPr>
              <a:defRPr/>
            </a:pPr>
            <a:r>
              <a:rPr lang="it-IT" b="1" i="1" dirty="0" smtClean="0">
                <a:ea typeface="+mn-ea"/>
                <a:cs typeface="Arial" pitchFamily="34" charset="0"/>
              </a:rPr>
              <a:t>on line</a:t>
            </a:r>
            <a:r>
              <a:rPr lang="it-IT" b="1" dirty="0" smtClean="0">
                <a:ea typeface="+mn-ea"/>
                <a:cs typeface="Arial" pitchFamily="34" charset="0"/>
              </a:rPr>
              <a:t> il 23</a:t>
            </a:r>
            <a:r>
              <a:rPr lang="it-IT" b="1" baseline="0" dirty="0" smtClean="0">
                <a:ea typeface="+mn-ea"/>
                <a:cs typeface="Arial" pitchFamily="34" charset="0"/>
              </a:rPr>
              <a:t> marzo 2020</a:t>
            </a:r>
            <a:endParaRPr lang="it-IT" dirty="0" smtClean="0">
              <a:ea typeface="+mn-ea"/>
              <a:cs typeface="Arial" pitchFamily="34" charset="0"/>
            </a:endParaRPr>
          </a:p>
          <a:p>
            <a:pPr>
              <a:defRPr/>
            </a:pPr>
            <a:r>
              <a:rPr lang="it-IT" b="1" u="sng" dirty="0" smtClean="0">
                <a:ea typeface="+mn-ea"/>
                <a:cs typeface="Arial" pitchFamily="34" charset="0"/>
              </a:rPr>
              <a:t>I principi della statistica ufficiale</a:t>
            </a:r>
            <a:endParaRPr lang="it-IT" dirty="0" smtClean="0">
              <a:ea typeface="+mn-ea"/>
              <a:cs typeface="Arial" pitchFamily="34" charset="0"/>
            </a:endParaRPr>
          </a:p>
          <a:p>
            <a:pPr>
              <a:defRPr/>
            </a:pPr>
            <a:r>
              <a:rPr lang="it-IT" dirty="0" smtClean="0"/>
              <a:t>I principi del Codice recepiscono le prescrizioni internazionali in materia, tra cui i </a:t>
            </a:r>
            <a:r>
              <a:rPr lang="it-IT" dirty="0" err="1" smtClean="0">
                <a:hlinkClick r:id="rId4" tooltip="Opens external link in new window"/>
              </a:rPr>
              <a:t>Fundamental</a:t>
            </a:r>
            <a:r>
              <a:rPr lang="it-IT" dirty="0" smtClean="0">
                <a:hlinkClick r:id="rId4" tooltip="Opens external link in new window"/>
              </a:rPr>
              <a:t> </a:t>
            </a:r>
            <a:r>
              <a:rPr lang="it-IT" dirty="0" err="1" smtClean="0">
                <a:hlinkClick r:id="rId4" tooltip="Opens external link in new window"/>
              </a:rPr>
              <a:t>Principles</a:t>
            </a:r>
            <a:r>
              <a:rPr lang="it-IT" dirty="0" smtClean="0">
                <a:hlinkClick r:id="rId4" tooltip="Opens external link in new window"/>
              </a:rPr>
              <a:t> of </a:t>
            </a:r>
            <a:r>
              <a:rPr lang="it-IT" dirty="0" err="1" smtClean="0">
                <a:hlinkClick r:id="rId4" tooltip="Opens external link in new window"/>
              </a:rPr>
              <a:t>Official</a:t>
            </a:r>
            <a:r>
              <a:rPr lang="it-IT" dirty="0" smtClean="0">
                <a:hlinkClick r:id="rId4" tooltip="Opens external link in new window"/>
              </a:rPr>
              <a:t> </a:t>
            </a:r>
            <a:r>
              <a:rPr lang="it-IT" dirty="0" err="1" smtClean="0">
                <a:hlinkClick r:id="rId4" tooltip="Opens external link in new window"/>
              </a:rPr>
              <a:t>Statistics</a:t>
            </a:r>
            <a:r>
              <a:rPr lang="it-IT" dirty="0" smtClean="0"/>
              <a:t>, già adottati dalla Conferenza degli statistici europei nel 1992 e dalla Commissione statistica delle Nazioni Unite nel 1994, e lo </a:t>
            </a:r>
            <a:r>
              <a:rPr lang="it-IT" dirty="0" err="1" smtClean="0">
                <a:hlinkClick r:id="rId5" tooltip="Opens external link in new window"/>
              </a:rPr>
              <a:t>European</a:t>
            </a:r>
            <a:r>
              <a:rPr lang="it-IT" dirty="0" smtClean="0">
                <a:hlinkClick r:id="rId5" tooltip="Opens external link in new window"/>
              </a:rPr>
              <a:t> </a:t>
            </a:r>
            <a:r>
              <a:rPr lang="it-IT" dirty="0" err="1" smtClean="0">
                <a:hlinkClick r:id="rId5" tooltip="Opens external link in new window"/>
              </a:rPr>
              <a:t>Statistics</a:t>
            </a:r>
            <a:r>
              <a:rPr lang="it-IT" dirty="0" smtClean="0">
                <a:hlinkClick r:id="rId5" tooltip="Opens external link in new window"/>
              </a:rPr>
              <a:t> Code of </a:t>
            </a:r>
            <a:r>
              <a:rPr lang="it-IT" dirty="0" err="1" smtClean="0">
                <a:hlinkClick r:id="rId5" tooltip="Opens external link in new window"/>
              </a:rPr>
              <a:t>Practice</a:t>
            </a:r>
            <a:r>
              <a:rPr lang="it-IT" dirty="0" smtClean="0"/>
              <a:t> (Codice delle statistiche europee), introdotto da </a:t>
            </a:r>
            <a:r>
              <a:rPr lang="it-IT" dirty="0" err="1" smtClean="0"/>
              <a:t>Eurostat</a:t>
            </a:r>
            <a:r>
              <a:rPr lang="it-IT" dirty="0" smtClean="0"/>
              <a:t> nel 2005. L'adozione del Codice italiano delle statistiche ufficiali, avvenuta nel marzo 2010 con la </a:t>
            </a:r>
            <a:r>
              <a:rPr lang="it-IT" dirty="0" smtClean="0">
                <a:hlinkClick r:id="rId6" tooltip="Initiates file download"/>
              </a:rPr>
              <a:t>Direttiva COMSTAT n.10/2010</a:t>
            </a:r>
            <a:r>
              <a:rPr lang="it-IT" dirty="0" smtClean="0"/>
              <a:t> (pubblicata nella Gazzetta Ufficiale n.240 del 13 ottobre 2010), rappresenta in questo ambito l'iniziativa più avanzata realizzata al livello di sistema statistico nazionale. </a:t>
            </a:r>
            <a:endParaRPr lang="it-IT" dirty="0" smtClean="0">
              <a:ea typeface="+mn-ea"/>
              <a:cs typeface="Arial" pitchFamily="34" charset="0"/>
            </a:endParaRPr>
          </a:p>
          <a:p>
            <a:pPr eaLnBrk="1" hangingPunct="1">
              <a:defRPr/>
            </a:pPr>
            <a:endParaRPr lang="it-IT" dirty="0" smtClean="0">
              <a:cs typeface="Arial" pitchFamily="34" charset="0"/>
            </a:endParaRPr>
          </a:p>
        </p:txBody>
      </p:sp>
    </p:spTree>
    <p:extLst>
      <p:ext uri="{BB962C8B-B14F-4D97-AF65-F5344CB8AC3E}">
        <p14:creationId xmlns:p14="http://schemas.microsoft.com/office/powerpoint/2010/main" val="2977647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13</a:t>
            </a:fld>
            <a:endParaRPr lang="it-IT"/>
          </a:p>
        </p:txBody>
      </p:sp>
    </p:spTree>
    <p:extLst>
      <p:ext uri="{BB962C8B-B14F-4D97-AF65-F5344CB8AC3E}">
        <p14:creationId xmlns:p14="http://schemas.microsoft.com/office/powerpoint/2010/main" val="33365328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a:ln/>
        </p:spPr>
      </p:sp>
      <p:sp>
        <p:nvSpPr>
          <p:cNvPr id="59395" name="Segnaposto note 2"/>
          <p:cNvSpPr>
            <a:spLocks noGrp="1"/>
          </p:cNvSpPr>
          <p:nvPr>
            <p:ph type="body" idx="1"/>
          </p:nvPr>
        </p:nvSpPr>
        <p:spPr>
          <a:noFill/>
          <a:ln/>
        </p:spPr>
        <p:txBody>
          <a:bodyPr/>
          <a:lstStyle/>
          <a:p>
            <a:r>
              <a:rPr lang="it-IT" altLang="it-IT" dirty="0" smtClean="0">
                <a:latin typeface="Arial" charset="0"/>
                <a:ea typeface="ＭＳ Ｐゴシック" charset="-128"/>
              </a:rPr>
              <a:t>PAOLA: ho</a:t>
            </a:r>
            <a:r>
              <a:rPr lang="it-IT" altLang="it-IT" baseline="0" dirty="0" smtClean="0">
                <a:latin typeface="Arial" charset="0"/>
                <a:ea typeface="ＭＳ Ｐゴシック" charset="-128"/>
              </a:rPr>
              <a:t> </a:t>
            </a:r>
            <a:r>
              <a:rPr lang="it-IT" altLang="it-IT" baseline="0" dirty="0" err="1" smtClean="0">
                <a:latin typeface="Arial" charset="0"/>
                <a:ea typeface="ＭＳ Ｐゴシック" charset="-128"/>
              </a:rPr>
              <a:t>aggiuto</a:t>
            </a:r>
            <a:r>
              <a:rPr lang="it-IT" altLang="it-IT" baseline="0" dirty="0" smtClean="0">
                <a:latin typeface="Arial" charset="0"/>
                <a:ea typeface="ＭＳ Ｐゴシック" charset="-128"/>
              </a:rPr>
              <a:t> “(1/3)” e modificato il titolo delle due successive slide</a:t>
            </a:r>
            <a:endParaRPr lang="it-IT" altLang="it-IT" dirty="0" smtClean="0">
              <a:latin typeface="Arial" charset="0"/>
              <a:ea typeface="ＭＳ Ｐゴシック" charset="-128"/>
            </a:endParaRPr>
          </a:p>
          <a:p>
            <a:endParaRPr lang="it-IT" altLang="it-IT" dirty="0" smtClean="0">
              <a:latin typeface="Arial" charset="0"/>
              <a:ea typeface="ＭＳ Ｐゴシック" charset="-128"/>
            </a:endParaRPr>
          </a:p>
          <a:p>
            <a:r>
              <a:rPr lang="it-IT" altLang="it-IT" dirty="0" smtClean="0">
                <a:latin typeface="Arial" charset="0"/>
                <a:ea typeface="ＭＳ Ｐゴシック" charset="-128"/>
              </a:rPr>
              <a:t>Esempio ispirato a: </a:t>
            </a:r>
            <a:r>
              <a:rPr lang="it-IT" altLang="it-IT" dirty="0" err="1" smtClean="0">
                <a:latin typeface="Arial" charset="0"/>
                <a:ea typeface="ＭＳ Ｐゴシック" charset="-128"/>
              </a:rPr>
              <a:t>Huff</a:t>
            </a:r>
            <a:r>
              <a:rPr lang="it-IT" altLang="it-IT" dirty="0" smtClean="0">
                <a:latin typeface="Arial" charset="0"/>
                <a:ea typeface="ＭＳ Ｐゴシック" charset="-128"/>
              </a:rPr>
              <a:t> D. (2007), Mentire con le statistiche, Pescara, Monti &amp; </a:t>
            </a:r>
            <a:r>
              <a:rPr lang="it-IT" altLang="it-IT" dirty="0" err="1" smtClean="0">
                <a:latin typeface="Arial" charset="0"/>
                <a:ea typeface="ＭＳ Ｐゴシック" charset="-128"/>
              </a:rPr>
              <a:t>Ambrosini</a:t>
            </a:r>
            <a:r>
              <a:rPr lang="it-IT" altLang="it-IT" dirty="0" smtClean="0">
                <a:latin typeface="Arial" charset="0"/>
                <a:ea typeface="ＭＳ Ｐゴシック" charset="-128"/>
              </a:rPr>
              <a:t>, pag. 99.</a:t>
            </a:r>
          </a:p>
        </p:txBody>
      </p:sp>
      <p:sp>
        <p:nvSpPr>
          <p:cNvPr id="59396" name="Segnaposto numero diapositiva 3"/>
          <p:cNvSpPr>
            <a:spLocks noGrp="1"/>
          </p:cNvSpPr>
          <p:nvPr>
            <p:ph type="sldNum" sz="quarter" idx="5"/>
          </p:nvPr>
        </p:nvSpPr>
        <p:spPr>
          <a:noFill/>
        </p:spPr>
        <p:txBody>
          <a:bodyPr/>
          <a:lstStyle/>
          <a:p>
            <a:fld id="{5FABF75D-B563-4598-B6CE-ECBF1C23312D}" type="slidenum">
              <a:rPr lang="it-IT" altLang="it-IT" smtClean="0">
                <a:latin typeface="Arial" charset="0"/>
                <a:cs typeface="Arial" charset="0"/>
              </a:rPr>
              <a:pPr/>
              <a:t>14</a:t>
            </a:fld>
            <a:endParaRPr lang="it-IT" altLang="it-IT" smtClean="0">
              <a:latin typeface="Arial" charset="0"/>
              <a:cs typeface="Arial" charset="0"/>
            </a:endParaRPr>
          </a:p>
        </p:txBody>
      </p:sp>
    </p:spTree>
    <p:extLst>
      <p:ext uri="{BB962C8B-B14F-4D97-AF65-F5344CB8AC3E}">
        <p14:creationId xmlns:p14="http://schemas.microsoft.com/office/powerpoint/2010/main" val="888330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immagine diapositiva 1"/>
          <p:cNvSpPr>
            <a:spLocks noGrp="1" noRot="1" noChangeAspect="1" noTextEdit="1"/>
          </p:cNvSpPr>
          <p:nvPr>
            <p:ph type="sldImg"/>
          </p:nvPr>
        </p:nvSpPr>
        <p:spPr>
          <a:ln/>
        </p:spPr>
      </p:sp>
      <p:sp>
        <p:nvSpPr>
          <p:cNvPr id="60419" name="Segnaposto note 2"/>
          <p:cNvSpPr>
            <a:spLocks noGrp="1"/>
          </p:cNvSpPr>
          <p:nvPr>
            <p:ph type="body" idx="1"/>
          </p:nvPr>
        </p:nvSpPr>
        <p:spPr>
          <a:noFill/>
          <a:ln/>
        </p:spPr>
        <p:txBody>
          <a:bodyPr/>
          <a:lstStyle/>
          <a:p>
            <a:r>
              <a:rPr lang="it-IT" altLang="it-IT" dirty="0" smtClean="0">
                <a:latin typeface="Arial" charset="0"/>
                <a:ea typeface="ＭＳ Ｐゴシック" charset="-128"/>
              </a:rPr>
              <a:t>PAOLA:</a:t>
            </a:r>
            <a:r>
              <a:rPr lang="it-IT" altLang="it-IT" baseline="0" dirty="0" smtClean="0">
                <a:latin typeface="Arial" charset="0"/>
                <a:ea typeface="ＭＳ Ｐゴシック" charset="-128"/>
              </a:rPr>
              <a:t> ho modificato il titolo della slide, prima era: “</a:t>
            </a:r>
            <a:r>
              <a:rPr lang="it-IT" altLang="it-IT" sz="1200" b="1" dirty="0" smtClean="0">
                <a:solidFill>
                  <a:srgbClr val="C00000"/>
                </a:solidFill>
                <a:effectLst/>
                <a:latin typeface="Verdana" charset="0"/>
                <a:ea typeface="ＭＳ Ｐゴシック" charset="-128"/>
              </a:rPr>
              <a:t>Ciononostante a volte i dati statistici vengono usati impropriamente”</a:t>
            </a:r>
            <a:endParaRPr lang="it-IT" altLang="it-IT" dirty="0" smtClean="0">
              <a:latin typeface="Arial" charset="0"/>
              <a:ea typeface="ＭＳ Ｐゴシック" charset="-128"/>
            </a:endParaRPr>
          </a:p>
          <a:p>
            <a:endParaRPr lang="it-IT" altLang="it-IT" dirty="0" smtClean="0">
              <a:latin typeface="Arial" charset="0"/>
              <a:ea typeface="ＭＳ Ｐゴシック" charset="-128"/>
            </a:endParaRPr>
          </a:p>
          <a:p>
            <a:endParaRPr lang="it-IT" altLang="it-IT" dirty="0" smtClean="0">
              <a:latin typeface="Arial" charset="0"/>
              <a:ea typeface="ＭＳ Ｐゴシック" charset="-128"/>
            </a:endParaRPr>
          </a:p>
          <a:p>
            <a:r>
              <a:rPr lang="it-IT" altLang="it-IT" dirty="0" smtClean="0">
                <a:latin typeface="Arial" charset="0"/>
                <a:ea typeface="ＭＳ Ｐゴシック" charset="-128"/>
              </a:rPr>
              <a:t>Esempio tratto da “Mentire con le Statistiche”, </a:t>
            </a:r>
            <a:r>
              <a:rPr lang="it-IT" altLang="it-IT" dirty="0" err="1" smtClean="0">
                <a:latin typeface="Arial" charset="0"/>
                <a:ea typeface="ＭＳ Ｐゴシック" charset="-128"/>
              </a:rPr>
              <a:t>Darrel</a:t>
            </a:r>
            <a:r>
              <a:rPr lang="it-IT" altLang="it-IT" dirty="0" smtClean="0">
                <a:latin typeface="Arial" charset="0"/>
                <a:ea typeface="ＭＳ Ｐゴシック" charset="-128"/>
              </a:rPr>
              <a:t> </a:t>
            </a:r>
            <a:r>
              <a:rPr lang="it-IT" altLang="it-IT" dirty="0" err="1" smtClean="0">
                <a:latin typeface="Arial" charset="0"/>
                <a:ea typeface="ＭＳ Ｐゴシック" charset="-128"/>
              </a:rPr>
              <a:t>Huff</a:t>
            </a:r>
            <a:r>
              <a:rPr lang="it-IT" altLang="it-IT" dirty="0" smtClean="0">
                <a:latin typeface="Arial" charset="0"/>
                <a:ea typeface="ＭＳ Ｐゴシック" charset="-128"/>
              </a:rPr>
              <a:t>, pag. 151</a:t>
            </a:r>
          </a:p>
        </p:txBody>
      </p:sp>
      <p:sp>
        <p:nvSpPr>
          <p:cNvPr id="60420" name="Segnaposto numero diapositiva 3"/>
          <p:cNvSpPr>
            <a:spLocks noGrp="1"/>
          </p:cNvSpPr>
          <p:nvPr>
            <p:ph type="sldNum" sz="quarter" idx="5"/>
          </p:nvPr>
        </p:nvSpPr>
        <p:spPr>
          <a:noFill/>
        </p:spPr>
        <p:txBody>
          <a:bodyPr/>
          <a:lstStyle/>
          <a:p>
            <a:fld id="{5F38AFEF-3914-4FE8-A5A8-1BF6680DB6DC}" type="slidenum">
              <a:rPr lang="it-IT" altLang="it-IT" smtClean="0">
                <a:latin typeface="Arial" charset="0"/>
                <a:cs typeface="Arial" charset="0"/>
              </a:rPr>
              <a:pPr/>
              <a:t>15</a:t>
            </a:fld>
            <a:endParaRPr lang="it-IT" altLang="it-IT" smtClean="0">
              <a:latin typeface="Arial" charset="0"/>
              <a:cs typeface="Arial" charset="0"/>
            </a:endParaRPr>
          </a:p>
        </p:txBody>
      </p:sp>
    </p:spTree>
    <p:extLst>
      <p:ext uri="{BB962C8B-B14F-4D97-AF65-F5344CB8AC3E}">
        <p14:creationId xmlns:p14="http://schemas.microsoft.com/office/powerpoint/2010/main" val="234827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immagine diapositiva 1"/>
          <p:cNvSpPr>
            <a:spLocks noGrp="1" noRot="1" noChangeAspect="1" noTextEdit="1"/>
          </p:cNvSpPr>
          <p:nvPr>
            <p:ph type="sldImg"/>
          </p:nvPr>
        </p:nvSpPr>
        <p:spPr>
          <a:ln/>
        </p:spPr>
      </p:sp>
      <p:sp>
        <p:nvSpPr>
          <p:cNvPr id="62467" name="Segnaposto note 2"/>
          <p:cNvSpPr>
            <a:spLocks noGrp="1"/>
          </p:cNvSpPr>
          <p:nvPr>
            <p:ph type="body" idx="1"/>
          </p:nvPr>
        </p:nvSpPr>
        <p:spPr>
          <a:noFill/>
          <a:ln/>
        </p:spPr>
        <p:txBody>
          <a:bodyPr/>
          <a:lstStyle/>
          <a:p>
            <a:pPr defTabSz="824736">
              <a:spcBef>
                <a:spcPct val="0"/>
              </a:spcBef>
            </a:pPr>
            <a:r>
              <a:rPr lang="it-IT" altLang="it-IT" smtClean="0">
                <a:latin typeface="Arial" charset="0"/>
                <a:ea typeface="ＭＳ Ｐゴシック" charset="-128"/>
                <a:cs typeface="Arial" charset="0"/>
              </a:rPr>
              <a:t>L’esempio delle studentesse mostra come sia di fondamentale importanza conoscere sia </a:t>
            </a:r>
            <a:r>
              <a:rPr lang="it-IT" altLang="it-IT" b="1" smtClean="0">
                <a:latin typeface="Arial" charset="0"/>
                <a:ea typeface="ＭＳ Ｐゴシック" charset="-128"/>
                <a:cs typeface="Arial" charset="0"/>
              </a:rPr>
              <a:t>l’aspetto dimensionale</a:t>
            </a:r>
            <a:r>
              <a:rPr lang="it-IT" altLang="it-IT" smtClean="0">
                <a:latin typeface="Arial" charset="0"/>
                <a:ea typeface="ＭＳ Ｐゴシック" charset="-128"/>
                <a:cs typeface="Arial" charset="0"/>
              </a:rPr>
              <a:t> (valore </a:t>
            </a:r>
            <a:r>
              <a:rPr lang="it-IT" altLang="it-IT" i="1" smtClean="0">
                <a:latin typeface="Arial" charset="0"/>
                <a:ea typeface="ＭＳ Ｐゴシック" charset="-128"/>
                <a:cs typeface="Arial" charset="0"/>
              </a:rPr>
              <a:t>assoluto</a:t>
            </a:r>
            <a:r>
              <a:rPr lang="it-IT" altLang="it-IT" smtClean="0">
                <a:latin typeface="Arial" charset="0"/>
                <a:ea typeface="ＭＳ Ｐゴシック" charset="-128"/>
                <a:cs typeface="Arial" charset="0"/>
              </a:rPr>
              <a:t>) dei fenomeni, sia il </a:t>
            </a:r>
            <a:r>
              <a:rPr lang="it-IT" altLang="it-IT" b="1" smtClean="0">
                <a:latin typeface="Arial" charset="0"/>
                <a:ea typeface="ＭＳ Ｐゴシック" charset="-128"/>
                <a:cs typeface="Arial" charset="0"/>
              </a:rPr>
              <a:t>contributo</a:t>
            </a:r>
            <a:r>
              <a:rPr lang="it-IT" altLang="it-IT" smtClean="0">
                <a:latin typeface="Arial" charset="0"/>
                <a:ea typeface="ＭＳ Ｐゴシック" charset="-128"/>
                <a:cs typeface="Arial" charset="0"/>
              </a:rPr>
              <a:t> (forma </a:t>
            </a:r>
            <a:r>
              <a:rPr lang="it-IT" altLang="it-IT" i="1" smtClean="0">
                <a:latin typeface="Arial" charset="0"/>
                <a:ea typeface="ＭＳ Ｐゴシック" charset="-128"/>
                <a:cs typeface="Arial" charset="0"/>
              </a:rPr>
              <a:t>percentuale</a:t>
            </a:r>
            <a:r>
              <a:rPr lang="it-IT" altLang="it-IT" smtClean="0">
                <a:latin typeface="Arial" charset="0"/>
                <a:ea typeface="ＭＳ Ｐゴシック" charset="-128"/>
                <a:cs typeface="Arial" charset="0"/>
              </a:rPr>
              <a:t>) che ciascun </a:t>
            </a:r>
            <a:r>
              <a:rPr lang="it-IT" altLang="it-IT" i="1" smtClean="0">
                <a:latin typeface="Arial" charset="0"/>
                <a:ea typeface="ＭＳ Ｐゴシック" charset="-128"/>
                <a:cs typeface="Arial" charset="0"/>
              </a:rPr>
              <a:t>collettivo parziale</a:t>
            </a:r>
            <a:r>
              <a:rPr lang="it-IT" altLang="it-IT" smtClean="0">
                <a:latin typeface="Arial" charset="0"/>
                <a:ea typeface="ＭＳ Ｐゴシック" charset="-128"/>
                <a:cs typeface="Arial" charset="0"/>
              </a:rPr>
              <a:t> apporta al fenomeno considerato nel suo complesso</a:t>
            </a:r>
          </a:p>
          <a:p>
            <a:pPr defTabSz="824736">
              <a:spcBef>
                <a:spcPct val="0"/>
              </a:spcBef>
            </a:pPr>
            <a:r>
              <a:rPr lang="it-IT" altLang="it-IT" smtClean="0">
                <a:solidFill>
                  <a:srgbClr val="505150"/>
                </a:solidFill>
                <a:latin typeface="Arial" charset="0"/>
                <a:ea typeface="ＭＳ Ｐゴシック" charset="-128"/>
                <a:cs typeface="Arial" charset="0"/>
              </a:rPr>
              <a:t>Le statistiche “condensano” le informazioni e sintetizzano i dati di un collettivo, ma a volte, fornire le sole percentuali e “trascurare” il fenomeno nei suoi “valori assoluti” può essere fuorviante, come nel caso delle studentesse. </a:t>
            </a:r>
          </a:p>
          <a:p>
            <a:pPr defTabSz="824736"/>
            <a:endParaRPr lang="it-IT" altLang="it-IT" smtClean="0">
              <a:latin typeface="Arial" charset="0"/>
              <a:ea typeface="ＭＳ Ｐゴシック" charset="-128"/>
            </a:endParaRPr>
          </a:p>
          <a:p>
            <a:pPr defTabSz="824736"/>
            <a:endParaRPr lang="it-IT" altLang="it-IT" smtClean="0">
              <a:latin typeface="Arial" charset="0"/>
              <a:ea typeface="ＭＳ Ｐゴシック" charset="-128"/>
            </a:endParaRPr>
          </a:p>
        </p:txBody>
      </p:sp>
      <p:sp>
        <p:nvSpPr>
          <p:cNvPr id="62468" name="Segnaposto numero diapositiva 3"/>
          <p:cNvSpPr>
            <a:spLocks noGrp="1"/>
          </p:cNvSpPr>
          <p:nvPr>
            <p:ph type="sldNum" sz="quarter" idx="5"/>
          </p:nvPr>
        </p:nvSpPr>
        <p:spPr>
          <a:noFill/>
        </p:spPr>
        <p:txBody>
          <a:bodyPr/>
          <a:lstStyle/>
          <a:p>
            <a:fld id="{29EA97E6-50DA-49B9-9AFB-2D127AB64F13}" type="slidenum">
              <a:rPr lang="en-GB" altLang="it-IT" smtClean="0">
                <a:latin typeface="Arial" charset="0"/>
                <a:cs typeface="Arial" charset="0"/>
              </a:rPr>
              <a:pPr/>
              <a:t>16</a:t>
            </a:fld>
            <a:endParaRPr lang="en-GB" altLang="it-IT" smtClean="0">
              <a:latin typeface="Arial" charset="0"/>
              <a:cs typeface="Arial" charset="0"/>
            </a:endParaRPr>
          </a:p>
        </p:txBody>
      </p:sp>
    </p:spTree>
    <p:extLst>
      <p:ext uri="{BB962C8B-B14F-4D97-AF65-F5344CB8AC3E}">
        <p14:creationId xmlns:p14="http://schemas.microsoft.com/office/powerpoint/2010/main" val="291483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egnaposto immagine diapositiva 1"/>
          <p:cNvSpPr>
            <a:spLocks noGrp="1" noRot="1" noChangeAspect="1" noTextEdit="1"/>
          </p:cNvSpPr>
          <p:nvPr>
            <p:ph type="sldImg"/>
          </p:nvPr>
        </p:nvSpPr>
        <p:spPr>
          <a:ln/>
        </p:spPr>
      </p:sp>
      <p:sp>
        <p:nvSpPr>
          <p:cNvPr id="3" name="Segnaposto note 2"/>
          <p:cNvSpPr>
            <a:spLocks noGrp="1"/>
          </p:cNvSpPr>
          <p:nvPr>
            <p:ph type="body" idx="1"/>
          </p:nvPr>
        </p:nvSpPr>
        <p:spPr/>
        <p:txBody>
          <a:bodyPr>
            <a:normAutofit lnSpcReduction="10000"/>
          </a:bodyPr>
          <a:lstStyle/>
          <a:p>
            <a:pPr defTabSz="873257">
              <a:defRPr/>
            </a:pPr>
            <a:r>
              <a:rPr lang="it-IT" dirty="0" smtClean="0">
                <a:cs typeface="Arial" pitchFamily="34" charset="0"/>
              </a:rPr>
              <a:t>Esempio tratto da </a:t>
            </a:r>
            <a:r>
              <a:rPr lang="it-IT" dirty="0" smtClean="0"/>
              <a:t>HUFF D., 2007, Mentire con le statistiche, </a:t>
            </a:r>
            <a:r>
              <a:rPr lang="it-IT" dirty="0" err="1" smtClean="0"/>
              <a:t>Monti&amp;Ambrosini</a:t>
            </a:r>
            <a:r>
              <a:rPr lang="it-IT" dirty="0" smtClean="0"/>
              <a:t> editori, Trento (tr. </a:t>
            </a:r>
            <a:r>
              <a:rPr lang="it-IT" dirty="0" err="1" smtClean="0"/>
              <a:t>it</a:t>
            </a:r>
            <a:r>
              <a:rPr lang="it-IT" dirty="0" smtClean="0"/>
              <a:t>. di </a:t>
            </a:r>
            <a:r>
              <a:rPr lang="it-IT" dirty="0" err="1" smtClean="0"/>
              <a:t>How</a:t>
            </a:r>
            <a:r>
              <a:rPr lang="it-IT" dirty="0" smtClean="0"/>
              <a:t> </a:t>
            </a:r>
            <a:r>
              <a:rPr lang="it-IT" dirty="0" err="1" smtClean="0"/>
              <a:t>to</a:t>
            </a:r>
            <a:r>
              <a:rPr lang="it-IT" dirty="0" smtClean="0"/>
              <a:t> </a:t>
            </a:r>
            <a:r>
              <a:rPr lang="it-IT" dirty="0" err="1" smtClean="0"/>
              <a:t>lie</a:t>
            </a:r>
            <a:r>
              <a:rPr lang="it-IT" dirty="0" smtClean="0"/>
              <a:t> </a:t>
            </a:r>
            <a:r>
              <a:rPr lang="it-IT" dirty="0" err="1" smtClean="0"/>
              <a:t>wiyh</a:t>
            </a:r>
            <a:r>
              <a:rPr lang="it-IT" dirty="0" smtClean="0"/>
              <a:t> </a:t>
            </a:r>
            <a:r>
              <a:rPr lang="it-IT" dirty="0" err="1" smtClean="0"/>
              <a:t>statistics</a:t>
            </a:r>
            <a:r>
              <a:rPr lang="it-IT" dirty="0" smtClean="0"/>
              <a:t>, 1954, a cura di G. </a:t>
            </a:r>
            <a:r>
              <a:rPr lang="it-IT" dirty="0" err="1" smtClean="0"/>
              <a:t>Livraghi</a:t>
            </a:r>
            <a:r>
              <a:rPr lang="it-IT" dirty="0" smtClean="0"/>
              <a:t> e R. </a:t>
            </a:r>
            <a:r>
              <a:rPr lang="it-IT" dirty="0" err="1" smtClean="0"/>
              <a:t>Puglisi</a:t>
            </a:r>
            <a:r>
              <a:rPr lang="it-IT" dirty="0" smtClean="0"/>
              <a:t>), pag. 151.</a:t>
            </a:r>
            <a:endParaRPr lang="it-IT" dirty="0" smtClean="0">
              <a:cs typeface="Arial" pitchFamily="34" charset="0"/>
            </a:endParaRPr>
          </a:p>
          <a:p>
            <a:pPr>
              <a:defRPr/>
            </a:pPr>
            <a:endParaRPr lang="it-IT" dirty="0" smtClean="0">
              <a:ea typeface="+mn-ea"/>
              <a:cs typeface="Arial" pitchFamily="34" charset="0"/>
            </a:endParaRPr>
          </a:p>
          <a:p>
            <a:pPr>
              <a:defRPr/>
            </a:pPr>
            <a:r>
              <a:rPr lang="it-IT" dirty="0" smtClean="0">
                <a:ea typeface="+mn-ea"/>
                <a:cs typeface="Arial" pitchFamily="34" charset="0"/>
              </a:rPr>
              <a:t>Vedi anche: </a:t>
            </a:r>
          </a:p>
          <a:p>
            <a:pPr>
              <a:defRPr/>
            </a:pPr>
            <a:r>
              <a:rPr lang="it-IT" dirty="0" smtClean="0">
                <a:ea typeface="+mn-ea"/>
                <a:cs typeface="Arial" pitchFamily="34" charset="0"/>
              </a:rPr>
              <a:t>American Women </a:t>
            </a:r>
            <a:r>
              <a:rPr lang="it-IT" dirty="0" err="1" smtClean="0">
                <a:ea typeface="+mn-ea"/>
                <a:cs typeface="Arial" pitchFamily="34" charset="0"/>
              </a:rPr>
              <a:t>of</a:t>
            </a:r>
            <a:r>
              <a:rPr lang="it-IT" dirty="0" smtClean="0">
                <a:ea typeface="+mn-ea"/>
                <a:cs typeface="Arial" pitchFamily="34" charset="0"/>
              </a:rPr>
              <a:t> </a:t>
            </a:r>
            <a:r>
              <a:rPr lang="it-IT" dirty="0" err="1" smtClean="0">
                <a:ea typeface="+mn-ea"/>
                <a:cs typeface="Arial" pitchFamily="34" charset="0"/>
              </a:rPr>
              <a:t>Achievement</a:t>
            </a:r>
            <a:r>
              <a:rPr lang="it-IT" dirty="0" smtClean="0">
                <a:ea typeface="+mn-ea"/>
                <a:cs typeface="Arial" pitchFamily="34" charset="0"/>
              </a:rPr>
              <a:t>. </a:t>
            </a:r>
            <a:r>
              <a:rPr lang="it-IT" i="1" dirty="0" smtClean="0">
                <a:ea typeface="+mn-ea"/>
                <a:cs typeface="Arial" pitchFamily="34" charset="0"/>
              </a:rPr>
              <a:t>LIFE</a:t>
            </a:r>
            <a:r>
              <a:rPr lang="it-IT" dirty="0" smtClean="0">
                <a:ea typeface="+mn-ea"/>
                <a:cs typeface="Arial" pitchFamily="34" charset="0"/>
              </a:rPr>
              <a:t>, 28 maggio 1951, p. 34. Disponibile su </a:t>
            </a:r>
          </a:p>
          <a:p>
            <a:pPr>
              <a:defRPr/>
            </a:pPr>
            <a:r>
              <a:rPr lang="it-IT" dirty="0" smtClean="0">
                <a:ea typeface="+mn-ea"/>
                <a:cs typeface="Arial" pitchFamily="34" charset="0"/>
              </a:rPr>
              <a:t>http://books.google.it/books?id=g1EEAAAAMBAJ&amp;pg=PA34&amp;source=gbs_toc_r&amp;cad=2#v=onepage&amp;q&amp;f=false </a:t>
            </a:r>
          </a:p>
          <a:p>
            <a:pPr>
              <a:defRPr/>
            </a:pPr>
            <a:r>
              <a:rPr lang="it-IT" dirty="0" smtClean="0">
                <a:ea typeface="+mn-ea"/>
                <a:cs typeface="Arial" pitchFamily="34" charset="0"/>
              </a:rPr>
              <a:t> [</a:t>
            </a:r>
            <a:r>
              <a:rPr lang="it-IT" i="1" dirty="0" smtClean="0">
                <a:ea typeface="+mn-ea"/>
                <a:cs typeface="Arial" pitchFamily="34" charset="0"/>
              </a:rPr>
              <a:t>on </a:t>
            </a:r>
            <a:r>
              <a:rPr lang="it-IT" i="1" dirty="0" err="1" smtClean="0">
                <a:ea typeface="+mn-ea"/>
                <a:cs typeface="Arial" pitchFamily="34" charset="0"/>
              </a:rPr>
              <a:t>line</a:t>
            </a:r>
            <a:r>
              <a:rPr lang="it-IT" i="1" dirty="0" smtClean="0">
                <a:ea typeface="+mn-ea"/>
                <a:cs typeface="Arial" pitchFamily="34" charset="0"/>
              </a:rPr>
              <a:t> </a:t>
            </a:r>
            <a:r>
              <a:rPr lang="it-IT" dirty="0" smtClean="0">
                <a:ea typeface="+mn-ea"/>
                <a:cs typeface="Arial" pitchFamily="34" charset="0"/>
              </a:rPr>
              <a:t>il 22 luglio 2013]</a:t>
            </a:r>
          </a:p>
          <a:p>
            <a:pPr defTabSz="873257">
              <a:defRPr/>
            </a:pPr>
            <a:endParaRPr lang="it-IT" dirty="0" smtClean="0">
              <a:cs typeface="Arial" pitchFamily="34" charset="0"/>
            </a:endParaRPr>
          </a:p>
          <a:p>
            <a:pPr>
              <a:defRPr/>
            </a:pPr>
            <a:r>
              <a:rPr lang="it-IT" dirty="0" smtClean="0">
                <a:ea typeface="+mn-ea"/>
                <a:cs typeface="Arial" pitchFamily="34" charset="0"/>
              </a:rPr>
              <a:t>Dalla lettura dell’articolo, si evince che la Camera di Commercio di Boston selezionò 25 donne americane di successo, di queste, 16 erano anche citate dal repertorio (anglosassone) </a:t>
            </a:r>
            <a:r>
              <a:rPr lang="it-IT" dirty="0" err="1" smtClean="0">
                <a:ea typeface="+mn-ea"/>
                <a:cs typeface="Arial" pitchFamily="34" charset="0"/>
              </a:rPr>
              <a:t>Who</a:t>
            </a:r>
            <a:r>
              <a:rPr lang="it-IT" dirty="0" smtClean="0">
                <a:ea typeface="+mn-ea"/>
                <a:cs typeface="Arial" pitchFamily="34" charset="0"/>
              </a:rPr>
              <a:t>’s </a:t>
            </a:r>
            <a:r>
              <a:rPr lang="it-IT" dirty="0" err="1" smtClean="0">
                <a:ea typeface="+mn-ea"/>
                <a:cs typeface="Arial" pitchFamily="34" charset="0"/>
              </a:rPr>
              <a:t>Who</a:t>
            </a:r>
            <a:r>
              <a:rPr lang="it-IT" dirty="0" smtClean="0">
                <a:ea typeface="+mn-ea"/>
                <a:cs typeface="Arial" pitchFamily="34" charset="0"/>
              </a:rPr>
              <a:t>.</a:t>
            </a:r>
          </a:p>
          <a:p>
            <a:pPr>
              <a:defRPr/>
            </a:pPr>
            <a:endParaRPr lang="en-US" b="1" dirty="0" smtClean="0">
              <a:cs typeface="Arial" pitchFamily="34" charset="0"/>
            </a:endParaRPr>
          </a:p>
          <a:p>
            <a:pPr>
              <a:defRPr/>
            </a:pPr>
            <a:r>
              <a:rPr lang="en-US" b="1" dirty="0" smtClean="0">
                <a:cs typeface="Arial" pitchFamily="34" charset="0"/>
              </a:rPr>
              <a:t>Virginia </a:t>
            </a:r>
            <a:r>
              <a:rPr lang="en-US" b="1" dirty="0" err="1" smtClean="0">
                <a:cs typeface="Arial" pitchFamily="34" charset="0"/>
              </a:rPr>
              <a:t>Crocheron</a:t>
            </a:r>
            <a:r>
              <a:rPr lang="en-US" b="1" dirty="0" smtClean="0">
                <a:cs typeface="Arial" pitchFamily="34" charset="0"/>
              </a:rPr>
              <a:t> </a:t>
            </a:r>
            <a:r>
              <a:rPr lang="en-US" b="1" dirty="0" err="1" smtClean="0">
                <a:cs typeface="Arial" pitchFamily="34" charset="0"/>
              </a:rPr>
              <a:t>Gildersleeve</a:t>
            </a:r>
            <a:r>
              <a:rPr lang="en-US" dirty="0" smtClean="0">
                <a:cs typeface="Arial" pitchFamily="34" charset="0"/>
              </a:rPr>
              <a:t> </a:t>
            </a:r>
            <a:br>
              <a:rPr lang="en-US" dirty="0" smtClean="0">
                <a:cs typeface="Arial" pitchFamily="34" charset="0"/>
              </a:rPr>
            </a:br>
            <a:r>
              <a:rPr lang="en-US" dirty="0" smtClean="0">
                <a:cs typeface="Arial" pitchFamily="34" charset="0"/>
              </a:rPr>
              <a:t>(Oct. 3, 1877 - July 7, 1965)</a:t>
            </a:r>
          </a:p>
          <a:p>
            <a:pPr>
              <a:defRPr/>
            </a:pPr>
            <a:r>
              <a:rPr lang="it-IT" dirty="0" smtClean="0">
                <a:cs typeface="Arial" pitchFamily="34" charset="0"/>
              </a:rPr>
              <a:t>http://www.vgif.org/a_vg.shtml</a:t>
            </a:r>
          </a:p>
          <a:p>
            <a:pPr>
              <a:defRPr/>
            </a:pPr>
            <a:r>
              <a:rPr lang="it-IT" i="1" dirty="0" smtClean="0">
                <a:cs typeface="Arial" pitchFamily="34" charset="0"/>
              </a:rPr>
              <a:t>[On </a:t>
            </a:r>
            <a:r>
              <a:rPr lang="it-IT" i="1" dirty="0" err="1" smtClean="0">
                <a:cs typeface="Arial" pitchFamily="34" charset="0"/>
              </a:rPr>
              <a:t>line</a:t>
            </a:r>
            <a:r>
              <a:rPr lang="it-IT" i="1" dirty="0" smtClean="0">
                <a:cs typeface="Arial" pitchFamily="34" charset="0"/>
              </a:rPr>
              <a:t> </a:t>
            </a:r>
            <a:r>
              <a:rPr lang="it-IT" dirty="0" smtClean="0">
                <a:cs typeface="Arial" pitchFamily="34" charset="0"/>
              </a:rPr>
              <a:t>il 22 lug. 2013]</a:t>
            </a:r>
          </a:p>
          <a:p>
            <a:pPr>
              <a:defRPr/>
            </a:pPr>
            <a:endParaRPr lang="it-IT" dirty="0" smtClean="0">
              <a:cs typeface="Arial" pitchFamily="34" charset="0"/>
            </a:endParaRPr>
          </a:p>
          <a:p>
            <a:pPr defTabSz="873257">
              <a:defRPr/>
            </a:pPr>
            <a:r>
              <a:rPr lang="it-IT" b="1" dirty="0" err="1" smtClean="0">
                <a:cs typeface="Arial" pitchFamily="34" charset="0"/>
              </a:rPr>
              <a:t>Lillian</a:t>
            </a:r>
            <a:r>
              <a:rPr lang="it-IT" b="1" dirty="0" smtClean="0">
                <a:cs typeface="Arial" pitchFamily="34" charset="0"/>
              </a:rPr>
              <a:t> </a:t>
            </a:r>
            <a:r>
              <a:rPr lang="it-IT" b="1" dirty="0" err="1" smtClean="0">
                <a:cs typeface="Arial" pitchFamily="34" charset="0"/>
              </a:rPr>
              <a:t>Moller</a:t>
            </a:r>
            <a:r>
              <a:rPr lang="it-IT" b="1" dirty="0" smtClean="0">
                <a:cs typeface="Arial" pitchFamily="34" charset="0"/>
              </a:rPr>
              <a:t> </a:t>
            </a:r>
            <a:r>
              <a:rPr lang="it-IT" b="1" dirty="0" err="1" smtClean="0">
                <a:cs typeface="Arial" pitchFamily="34" charset="0"/>
              </a:rPr>
              <a:t>Gilbreth</a:t>
            </a:r>
            <a:endParaRPr lang="it-IT" b="1" dirty="0" smtClean="0">
              <a:cs typeface="Arial" pitchFamily="34" charset="0"/>
            </a:endParaRPr>
          </a:p>
          <a:p>
            <a:pPr>
              <a:defRPr/>
            </a:pPr>
            <a:r>
              <a:rPr lang="it-IT" dirty="0" smtClean="0">
                <a:cs typeface="Arial" pitchFamily="34" charset="0"/>
              </a:rPr>
              <a:t>Birth: 1878 - Death: 1972</a:t>
            </a:r>
          </a:p>
          <a:p>
            <a:pPr>
              <a:defRPr/>
            </a:pPr>
            <a:r>
              <a:rPr lang="it-IT" dirty="0" smtClean="0">
                <a:cs typeface="Arial" pitchFamily="34" charset="0"/>
              </a:rPr>
              <a:t>http://www.greatwomen.org/</a:t>
            </a:r>
            <a:r>
              <a:rPr lang="it-IT" dirty="0" err="1" smtClean="0">
                <a:cs typeface="Arial" pitchFamily="34" charset="0"/>
              </a:rPr>
              <a:t>women-of-the-hall</a:t>
            </a:r>
            <a:r>
              <a:rPr lang="it-IT" dirty="0" smtClean="0">
                <a:cs typeface="Arial" pitchFamily="34" charset="0"/>
              </a:rPr>
              <a:t>/</a:t>
            </a:r>
            <a:r>
              <a:rPr lang="it-IT" dirty="0" err="1" smtClean="0">
                <a:cs typeface="Arial" pitchFamily="34" charset="0"/>
              </a:rPr>
              <a:t>search-the-hall</a:t>
            </a:r>
            <a:r>
              <a:rPr lang="it-IT" dirty="0" smtClean="0">
                <a:cs typeface="Arial" pitchFamily="34" charset="0"/>
              </a:rPr>
              <a:t>/</a:t>
            </a:r>
            <a:r>
              <a:rPr lang="it-IT" dirty="0" err="1" smtClean="0">
                <a:cs typeface="Arial" pitchFamily="34" charset="0"/>
              </a:rPr>
              <a:t>details</a:t>
            </a:r>
            <a:r>
              <a:rPr lang="it-IT" dirty="0" smtClean="0">
                <a:cs typeface="Arial" pitchFamily="34" charset="0"/>
              </a:rPr>
              <a:t>/2/64-Gilbreth</a:t>
            </a:r>
          </a:p>
          <a:p>
            <a:pPr>
              <a:defRPr/>
            </a:pPr>
            <a:r>
              <a:rPr lang="it-IT" i="1" dirty="0" smtClean="0">
                <a:cs typeface="Arial" pitchFamily="34" charset="0"/>
              </a:rPr>
              <a:t>[On </a:t>
            </a:r>
            <a:r>
              <a:rPr lang="it-IT" i="1" dirty="0" err="1" smtClean="0">
                <a:cs typeface="Arial" pitchFamily="34" charset="0"/>
              </a:rPr>
              <a:t>line</a:t>
            </a:r>
            <a:r>
              <a:rPr lang="it-IT" i="1" dirty="0" smtClean="0">
                <a:cs typeface="Arial" pitchFamily="34" charset="0"/>
              </a:rPr>
              <a:t> </a:t>
            </a:r>
            <a:r>
              <a:rPr lang="it-IT" dirty="0" smtClean="0">
                <a:cs typeface="Arial" pitchFamily="34" charset="0"/>
              </a:rPr>
              <a:t>il 22 lug. 2013]</a:t>
            </a:r>
          </a:p>
        </p:txBody>
      </p:sp>
      <p:sp>
        <p:nvSpPr>
          <p:cNvPr id="63492" name="Segnaposto numero diapositiva 3"/>
          <p:cNvSpPr>
            <a:spLocks noGrp="1"/>
          </p:cNvSpPr>
          <p:nvPr>
            <p:ph type="sldNum" sz="quarter" idx="5"/>
          </p:nvPr>
        </p:nvSpPr>
        <p:spPr>
          <a:noFill/>
        </p:spPr>
        <p:txBody>
          <a:bodyPr/>
          <a:lstStyle/>
          <a:p>
            <a:fld id="{2B8782F0-0E02-4648-86BA-465C324233EF}" type="slidenum">
              <a:rPr lang="it-IT" altLang="it-IT" smtClean="0">
                <a:latin typeface="Arial" charset="0"/>
                <a:cs typeface="Arial" charset="0"/>
              </a:rPr>
              <a:pPr/>
              <a:t>17</a:t>
            </a:fld>
            <a:endParaRPr lang="it-IT" altLang="it-IT" smtClean="0">
              <a:latin typeface="Arial" charset="0"/>
              <a:cs typeface="Arial" charset="0"/>
            </a:endParaRPr>
          </a:p>
        </p:txBody>
      </p:sp>
    </p:spTree>
    <p:extLst>
      <p:ext uri="{BB962C8B-B14F-4D97-AF65-F5344CB8AC3E}">
        <p14:creationId xmlns:p14="http://schemas.microsoft.com/office/powerpoint/2010/main" val="279602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E248ACB-E411-4D65-BB2F-9A616002B882}" type="slidenum">
              <a:rPr lang="it-IT" altLang="it-IT" smtClean="0">
                <a:latin typeface="Arial" charset="0"/>
                <a:cs typeface="Arial" charset="0"/>
              </a:rPr>
              <a:pPr/>
              <a:t>18</a:t>
            </a:fld>
            <a:endParaRPr lang="it-IT" altLang="it-IT" smtClean="0">
              <a:latin typeface="Arial" charset="0"/>
              <a:cs typeface="Arial" charset="0"/>
            </a:endParaRPr>
          </a:p>
        </p:txBody>
      </p:sp>
      <p:sp>
        <p:nvSpPr>
          <p:cNvPr id="64515" name="Rectangle 2"/>
          <p:cNvSpPr>
            <a:spLocks noGrp="1" noRot="1" noChangeAspect="1" noChangeArrowheads="1" noTextEdit="1"/>
          </p:cNvSpPr>
          <p:nvPr>
            <p:ph type="sldImg"/>
          </p:nvPr>
        </p:nvSpPr>
        <p:spPr>
          <a:xfrm>
            <a:off x="931863" y="742950"/>
            <a:ext cx="4933950" cy="3700463"/>
          </a:xfrm>
          <a:ln/>
        </p:spPr>
      </p:sp>
      <p:sp>
        <p:nvSpPr>
          <p:cNvPr id="64516" name="Rectangle 3"/>
          <p:cNvSpPr>
            <a:spLocks noGrp="1" noChangeArrowheads="1"/>
          </p:cNvSpPr>
          <p:nvPr>
            <p:ph type="body" idx="1"/>
          </p:nvPr>
        </p:nvSpPr>
        <p:spPr>
          <a:noFill/>
          <a:ln/>
        </p:spPr>
        <p:txBody>
          <a:bodyPr/>
          <a:lstStyle/>
          <a:p>
            <a:endParaRPr lang="it-IT" altLang="it-IT" smtClean="0">
              <a:latin typeface="Arial" charset="0"/>
              <a:ea typeface="ＭＳ Ｐゴシック" charset="-128"/>
            </a:endParaRPr>
          </a:p>
        </p:txBody>
      </p:sp>
    </p:spTree>
    <p:extLst>
      <p:ext uri="{BB962C8B-B14F-4D97-AF65-F5344CB8AC3E}">
        <p14:creationId xmlns:p14="http://schemas.microsoft.com/office/powerpoint/2010/main" val="2541904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egnaposto immagine diapositiva 1"/>
          <p:cNvSpPr>
            <a:spLocks noGrp="1" noRot="1" noChangeAspect="1" noTextEdit="1"/>
          </p:cNvSpPr>
          <p:nvPr>
            <p:ph type="sldImg"/>
          </p:nvPr>
        </p:nvSpPr>
        <p:spPr>
          <a:ln/>
        </p:spPr>
      </p:sp>
      <p:sp>
        <p:nvSpPr>
          <p:cNvPr id="3" name="Segnaposto note 2"/>
          <p:cNvSpPr>
            <a:spLocks noGrp="1"/>
          </p:cNvSpPr>
          <p:nvPr>
            <p:ph type="body" idx="1"/>
          </p:nvPr>
        </p:nvSpPr>
        <p:spPr/>
        <p:txBody>
          <a:bodyPr>
            <a:normAutofit/>
          </a:bodyPr>
          <a:lstStyle/>
          <a:p>
            <a:pPr defTabSz="873257">
              <a:defRPr/>
            </a:pPr>
            <a:r>
              <a:rPr lang="it-IT" dirty="0" smtClean="0">
                <a:ea typeface="+mn-ea"/>
                <a:cs typeface="Arial" pitchFamily="34" charset="0"/>
              </a:rPr>
              <a:t>I dati Istat mostrati sono stati presi</a:t>
            </a:r>
            <a:r>
              <a:rPr lang="it-IT" baseline="0" dirty="0" smtClean="0">
                <a:ea typeface="+mn-ea"/>
                <a:cs typeface="Arial" pitchFamily="34" charset="0"/>
              </a:rPr>
              <a:t> dal sito </a:t>
            </a:r>
            <a:r>
              <a:rPr lang="it-IT" baseline="0" dirty="0" err="1" smtClean="0">
                <a:ea typeface="+mn-ea"/>
                <a:cs typeface="Arial" pitchFamily="34" charset="0"/>
              </a:rPr>
              <a:t>istat</a:t>
            </a:r>
            <a:r>
              <a:rPr lang="it-IT" baseline="0" dirty="0" smtClean="0">
                <a:ea typeface="+mn-ea"/>
                <a:cs typeface="Arial" pitchFamily="34" charset="0"/>
              </a:rPr>
              <a:t> http://dati.istat.it/, Tema «Vita quotidiana e opinione dei cittadini», «Attività quotidiane»</a:t>
            </a:r>
            <a:r>
              <a:rPr lang="it-IT" dirty="0" smtClean="0">
                <a:ea typeface="+mn-ea"/>
                <a:cs typeface="Arial" pitchFamily="34" charset="0"/>
              </a:rPr>
              <a:t>.</a:t>
            </a:r>
          </a:p>
          <a:p>
            <a:pPr defTabSz="873257">
              <a:defRPr/>
            </a:pPr>
            <a:r>
              <a:rPr lang="it-IT" dirty="0" smtClean="0">
                <a:ea typeface="+mn-ea"/>
                <a:cs typeface="Arial" pitchFamily="34" charset="0"/>
              </a:rPr>
              <a:t>Questi dati mostrano che la popolazione italiana di 15 anni e più lavora – in modo retribuito - in media, 2 ore e 23 minuti al giorno. </a:t>
            </a:r>
          </a:p>
          <a:p>
            <a:pPr defTabSz="873257">
              <a:defRPr/>
            </a:pPr>
            <a:r>
              <a:rPr lang="it-IT" dirty="0" smtClean="0">
                <a:ea typeface="+mn-ea"/>
                <a:cs typeface="Arial" pitchFamily="34" charset="0"/>
              </a:rPr>
              <a:t>Si può domandare agli alunni se sembra loro plausibile o realistico  un simile risultato, anche pensando alle ore che dedicano al lavoro i propri genitori.</a:t>
            </a:r>
          </a:p>
          <a:p>
            <a:pPr defTabSz="873257">
              <a:defRPr/>
            </a:pPr>
            <a:r>
              <a:rPr lang="it-IT" dirty="0" smtClean="0">
                <a:ea typeface="+mn-ea"/>
                <a:cs typeface="Arial" pitchFamily="34" charset="0"/>
              </a:rPr>
              <a:t>Eppure sono dati Istat. Ufficiali.</a:t>
            </a:r>
          </a:p>
          <a:p>
            <a:pPr>
              <a:defRPr/>
            </a:pPr>
            <a:endParaRPr lang="it-IT" dirty="0" smtClean="0">
              <a:ea typeface="+mn-ea"/>
              <a:cs typeface="Arial" pitchFamily="34" charset="0"/>
            </a:endParaRPr>
          </a:p>
          <a:p>
            <a:pPr>
              <a:defRPr/>
            </a:pPr>
            <a:endParaRPr lang="it-IT" dirty="0" smtClean="0">
              <a:latin typeface="+mn-lt"/>
              <a:ea typeface="+mn-ea"/>
              <a:cs typeface="+mn-cs"/>
            </a:endParaRPr>
          </a:p>
          <a:p>
            <a:pPr>
              <a:defRPr/>
            </a:pPr>
            <a:endParaRPr lang="it-IT" dirty="0"/>
          </a:p>
        </p:txBody>
      </p:sp>
      <p:sp>
        <p:nvSpPr>
          <p:cNvPr id="65540" name="Segnaposto numero diapositiva 3"/>
          <p:cNvSpPr>
            <a:spLocks noGrp="1"/>
          </p:cNvSpPr>
          <p:nvPr>
            <p:ph type="sldNum" sz="quarter" idx="5"/>
          </p:nvPr>
        </p:nvSpPr>
        <p:spPr>
          <a:noFill/>
        </p:spPr>
        <p:txBody>
          <a:bodyPr/>
          <a:lstStyle/>
          <a:p>
            <a:fld id="{271F75AC-C2C4-46B7-BD24-4346F214A273}" type="slidenum">
              <a:rPr lang="it-IT" altLang="it-IT" smtClean="0">
                <a:latin typeface="Arial" charset="0"/>
                <a:cs typeface="Arial" charset="0"/>
              </a:rPr>
              <a:pPr/>
              <a:t>19</a:t>
            </a:fld>
            <a:endParaRPr lang="it-IT" altLang="it-IT" smtClean="0">
              <a:latin typeface="Arial" charset="0"/>
              <a:cs typeface="Arial" charset="0"/>
            </a:endParaRPr>
          </a:p>
        </p:txBody>
      </p:sp>
    </p:spTree>
    <p:extLst>
      <p:ext uri="{BB962C8B-B14F-4D97-AF65-F5344CB8AC3E}">
        <p14:creationId xmlns:p14="http://schemas.microsoft.com/office/powerpoint/2010/main" val="4237480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egnaposto immagine diapositiva 1"/>
          <p:cNvSpPr>
            <a:spLocks noGrp="1" noRot="1" noChangeAspect="1" noTextEdit="1"/>
          </p:cNvSpPr>
          <p:nvPr>
            <p:ph type="sldImg"/>
          </p:nvPr>
        </p:nvSpPr>
        <p:spPr>
          <a:ln/>
        </p:spPr>
      </p:sp>
      <p:sp>
        <p:nvSpPr>
          <p:cNvPr id="3" name="Segnaposto note 2"/>
          <p:cNvSpPr>
            <a:spLocks noGrp="1"/>
          </p:cNvSpPr>
          <p:nvPr>
            <p:ph type="body" idx="1"/>
          </p:nvPr>
        </p:nvSpPr>
        <p:spPr/>
        <p:txBody>
          <a:bodyPr>
            <a:normAutofit/>
          </a:bodyPr>
          <a:lstStyle/>
          <a:p>
            <a:pPr>
              <a:defRPr/>
            </a:pPr>
            <a:r>
              <a:rPr lang="it-IT" dirty="0" smtClean="0">
                <a:cs typeface="Arial" pitchFamily="34" charset="0"/>
              </a:rPr>
              <a:t>La spiegazione viene da un’altra tabella e dalle informazioni che si trovano sul volume divulgativo : </a:t>
            </a:r>
            <a:r>
              <a:rPr lang="it-IT" dirty="0" smtClean="0"/>
              <a:t>Istat, 2007, I tempi della vita quotidiana. Un approccio multidisciplinare all’analisi dell’uso del tempo, Argomenti, n.32, Istat, Roma.  </a:t>
            </a:r>
            <a:r>
              <a:rPr lang="it-IT" dirty="0" smtClean="0">
                <a:cs typeface="Arial" pitchFamily="34" charset="0"/>
              </a:rPr>
              <a:t>Nella nota 4 a pagina 31 si legge che:</a:t>
            </a:r>
          </a:p>
          <a:p>
            <a:pPr>
              <a:defRPr/>
            </a:pPr>
            <a:r>
              <a:rPr lang="it-IT" dirty="0" smtClean="0">
                <a:ea typeface="+mn-ea"/>
                <a:cs typeface="Arial" pitchFamily="34" charset="0"/>
              </a:rPr>
              <a:t>“La durata media generica misura il tempo impiegato nello svolgere determinate attività dall’insieme della popolazione (che abbia svolto o meno l’attività considerata). La frequenza di partecipazione misura la percentuale di popolazione che mediamente, in un determinato tipo di giorno, svolge una determinata attività. A questi indicatori di base si aggiunge un terzo indicatore ricavabile, con apposita formula matematica, dai primi due, e denominato durata media specifica che misura il tempo impiegato nello svolgere determinate attività solo dall’insieme della popolazione che le svolge effettivamente”.</a:t>
            </a:r>
          </a:p>
          <a:p>
            <a:pPr>
              <a:defRPr/>
            </a:pPr>
            <a:r>
              <a:rPr lang="it-IT" dirty="0" smtClean="0">
                <a:ea typeface="+mn-ea"/>
                <a:cs typeface="Arial" pitchFamily="34" charset="0"/>
              </a:rPr>
              <a:t> </a:t>
            </a:r>
            <a:r>
              <a:rPr lang="it-IT" i="1" dirty="0" smtClean="0">
                <a:ea typeface="+mn-ea"/>
                <a:cs typeface="Arial" pitchFamily="34" charset="0"/>
              </a:rPr>
              <a:t> </a:t>
            </a:r>
            <a:endParaRPr lang="it-IT" dirty="0" smtClean="0">
              <a:ea typeface="+mn-ea"/>
              <a:cs typeface="Arial" pitchFamily="34" charset="0"/>
            </a:endParaRPr>
          </a:p>
          <a:p>
            <a:pPr>
              <a:defRPr/>
            </a:pPr>
            <a:r>
              <a:rPr lang="it-IT" dirty="0" smtClean="0">
                <a:ea typeface="+mn-ea"/>
                <a:cs typeface="Arial" pitchFamily="34" charset="0"/>
              </a:rPr>
              <a:t>NB: per quest’indagine il campione deve essere strutturato in modo tale che ciascun giorno dell’anno, con le sue peculiarità, sia adeguatamente rappresentato. Questo disegno campionario consente di perseguire l’obiettivo di dare stime sulle attività svolte, rilevate tramite i diari per diversi tipi di giorno (</a:t>
            </a:r>
            <a:r>
              <a:rPr lang="it-IT" dirty="0" err="1" smtClean="0">
                <a:ea typeface="+mn-ea"/>
                <a:cs typeface="Arial" pitchFamily="34" charset="0"/>
              </a:rPr>
              <a:t>giorno</a:t>
            </a:r>
            <a:r>
              <a:rPr lang="it-IT" dirty="0" smtClean="0">
                <a:ea typeface="+mn-ea"/>
                <a:cs typeface="Arial" pitchFamily="34" charset="0"/>
              </a:rPr>
              <a:t> feriale, sabato, domenica e giorno medio settimanale) e in ciascun trimestre dell’anno </a:t>
            </a:r>
            <a:r>
              <a:rPr lang="it-IT" dirty="0" smtClean="0">
                <a:cs typeface="Arial" pitchFamily="34" charset="0"/>
              </a:rPr>
              <a:t>(si veda: </a:t>
            </a:r>
            <a:r>
              <a:rPr lang="it-IT" dirty="0" smtClean="0"/>
              <a:t>Istat, 2007, I tempi della vita quotidiana. Un approccio multidisciplinare all’analisi dell’uso del tempo, Istat, Roma. (Argomenti, n.32), pag. 14).</a:t>
            </a:r>
            <a:endParaRPr lang="it-IT" dirty="0" smtClean="0">
              <a:ea typeface="+mn-ea"/>
              <a:cs typeface="Arial" pitchFamily="34" charset="0"/>
            </a:endParaRPr>
          </a:p>
        </p:txBody>
      </p:sp>
      <p:sp>
        <p:nvSpPr>
          <p:cNvPr id="66564" name="Segnaposto numero diapositiva 3"/>
          <p:cNvSpPr>
            <a:spLocks noGrp="1"/>
          </p:cNvSpPr>
          <p:nvPr>
            <p:ph type="sldNum" sz="quarter" idx="5"/>
          </p:nvPr>
        </p:nvSpPr>
        <p:spPr>
          <a:noFill/>
        </p:spPr>
        <p:txBody>
          <a:bodyPr/>
          <a:lstStyle/>
          <a:p>
            <a:fld id="{6E3C2A65-D947-4D6C-A1EF-488B94FC0F10}" type="slidenum">
              <a:rPr lang="it-IT" altLang="it-IT" smtClean="0">
                <a:latin typeface="Arial" charset="0"/>
                <a:cs typeface="Arial" charset="0"/>
              </a:rPr>
              <a:pPr/>
              <a:t>20</a:t>
            </a:fld>
            <a:endParaRPr lang="it-IT" altLang="it-IT" smtClean="0">
              <a:latin typeface="Arial" charset="0"/>
              <a:cs typeface="Arial" charset="0"/>
            </a:endParaRPr>
          </a:p>
        </p:txBody>
      </p:sp>
    </p:spTree>
    <p:extLst>
      <p:ext uri="{BB962C8B-B14F-4D97-AF65-F5344CB8AC3E}">
        <p14:creationId xmlns:p14="http://schemas.microsoft.com/office/powerpoint/2010/main" val="668392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8A89E70-B7D0-41B2-AA8D-F94F2FE26F31}" type="slidenum">
              <a:rPr lang="en-GB" altLang="it-IT" smtClean="0">
                <a:latin typeface="Arial" charset="0"/>
                <a:cs typeface="Arial" charset="0"/>
              </a:rPr>
              <a:pPr/>
              <a:t>2</a:t>
            </a:fld>
            <a:endParaRPr lang="en-GB" altLang="it-IT" smtClean="0">
              <a:latin typeface="Arial" charset="0"/>
              <a:cs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GB" altLang="it-IT" dirty="0" smtClean="0">
              <a:latin typeface="Arial" charset="0"/>
              <a:ea typeface="ＭＳ Ｐゴシック" charset="-128"/>
            </a:endParaRPr>
          </a:p>
        </p:txBody>
      </p:sp>
    </p:spTree>
    <p:extLst>
      <p:ext uri="{BB962C8B-B14F-4D97-AF65-F5344CB8AC3E}">
        <p14:creationId xmlns:p14="http://schemas.microsoft.com/office/powerpoint/2010/main" val="680186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F35DE07F-02B7-4B88-969F-9AE6A474E6EF}" type="slidenum">
              <a:rPr lang="it-IT" altLang="it-IT" smtClean="0">
                <a:latin typeface="Arial" charset="0"/>
                <a:cs typeface="Arial" charset="0"/>
              </a:rPr>
              <a:pPr/>
              <a:t>21</a:t>
            </a:fld>
            <a:endParaRPr lang="it-IT" altLang="it-IT" smtClean="0">
              <a:latin typeface="Arial" charset="0"/>
              <a:cs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it-IT" altLang="it-IT" smtClean="0">
              <a:latin typeface="Arial" charset="0"/>
              <a:ea typeface="ＭＳ Ｐゴシック" charset="-128"/>
            </a:endParaRPr>
          </a:p>
        </p:txBody>
      </p:sp>
    </p:spTree>
    <p:extLst>
      <p:ext uri="{BB962C8B-B14F-4D97-AF65-F5344CB8AC3E}">
        <p14:creationId xmlns:p14="http://schemas.microsoft.com/office/powerpoint/2010/main" val="2626995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089A4C0-478D-4B11-A89D-802064F8366F}" type="slidenum">
              <a:rPr lang="it-IT" altLang="it-IT" smtClean="0">
                <a:latin typeface="Arial" charset="0"/>
                <a:cs typeface="Arial" charset="0"/>
              </a:rPr>
              <a:pPr/>
              <a:t>24</a:t>
            </a:fld>
            <a:endParaRPr lang="it-IT" altLang="it-IT" smtClean="0">
              <a:latin typeface="Arial" charset="0"/>
              <a:cs typeface="Arial" charset="0"/>
            </a:endParaRPr>
          </a:p>
        </p:txBody>
      </p:sp>
      <p:sp>
        <p:nvSpPr>
          <p:cNvPr id="68611" name="Rectangle 2"/>
          <p:cNvSpPr>
            <a:spLocks noGrp="1" noRot="1" noChangeAspect="1" noChangeArrowheads="1" noTextEdit="1"/>
          </p:cNvSpPr>
          <p:nvPr>
            <p:ph type="sldImg"/>
          </p:nvPr>
        </p:nvSpPr>
        <p:spPr>
          <a:ln/>
        </p:spPr>
      </p:sp>
      <p:sp>
        <p:nvSpPr>
          <p:cNvPr id="68612" name="Rectangle 4"/>
          <p:cNvSpPr>
            <a:spLocks noGrp="1" noChangeArrowheads="1"/>
          </p:cNvSpPr>
          <p:nvPr>
            <p:ph type="body" idx="1"/>
          </p:nvPr>
        </p:nvSpPr>
        <p:spPr>
          <a:noFill/>
          <a:ln/>
        </p:spPr>
        <p:txBody>
          <a:bodyPr/>
          <a:lstStyle/>
          <a:p>
            <a:r>
              <a:rPr lang="it-IT" altLang="it-IT" dirty="0" smtClean="0">
                <a:latin typeface="Arial" charset="0"/>
                <a:ea typeface="ＭＳ Ｐゴシック" charset="-128"/>
              </a:rPr>
              <a:t>In questi ultimi casi esaminati, la chiave per una corretta interpretazione dei dati risiede nel diverso “tipo” di media utilizzata.</a:t>
            </a:r>
          </a:p>
          <a:p>
            <a:endParaRPr lang="it-IT" altLang="it-IT" dirty="0" smtClean="0">
              <a:latin typeface="Arial" charset="0"/>
              <a:ea typeface="ＭＳ Ｐゴシック" charset="-128"/>
            </a:endParaRPr>
          </a:p>
          <a:p>
            <a:pPr>
              <a:buFontTx/>
              <a:buChar char="•"/>
            </a:pPr>
            <a:r>
              <a:rPr lang="it-IT" altLang="it-IT" i="1" dirty="0" smtClean="0">
                <a:latin typeface="Arial" charset="0"/>
                <a:ea typeface="ＭＳ Ｐゴシック" charset="-128"/>
              </a:rPr>
              <a:t> media generica</a:t>
            </a:r>
          </a:p>
          <a:p>
            <a:r>
              <a:rPr lang="it-IT" altLang="it-IT" i="1" dirty="0" smtClean="0">
                <a:latin typeface="Arial" charset="0"/>
                <a:ea typeface="ＭＳ Ｐゴシック" charset="-128"/>
              </a:rPr>
              <a:t>	</a:t>
            </a:r>
            <a:r>
              <a:rPr lang="it-IT" altLang="it-IT" dirty="0" smtClean="0">
                <a:latin typeface="Arial" charset="0"/>
                <a:ea typeface="ＭＳ Ｐゴシック" charset="-128"/>
              </a:rPr>
              <a:t>“Nel calcolo delle medie generiche, le durate sono riferite al totale della popolazione (…). Per esempio, la durata media generica di un’attività indica il tempo mediamente dedicato a tale attività da tutta la popolazione, compresi quanti non l’hanno svolta” (vedi: Istat, 2007, L’uso del tempo. Indagine multiscopo sulle famiglie "Uso del tempo“ - Anni 2002-2003, Istat, Roma  (Informazioni, n.2), pag. 11).</a:t>
            </a:r>
          </a:p>
          <a:p>
            <a:endParaRPr lang="it-IT" altLang="it-IT" dirty="0" smtClean="0">
              <a:latin typeface="Arial" charset="0"/>
              <a:ea typeface="ＭＳ Ｐゴシック" charset="-128"/>
            </a:endParaRPr>
          </a:p>
          <a:p>
            <a:pPr>
              <a:spcBef>
                <a:spcPts val="568"/>
              </a:spcBef>
              <a:buFontTx/>
              <a:buChar char="•"/>
            </a:pPr>
            <a:r>
              <a:rPr lang="it-IT" altLang="it-IT" i="1" dirty="0" smtClean="0">
                <a:latin typeface="Arial" charset="0"/>
                <a:ea typeface="ＭＳ Ｐゴシック" charset="-128"/>
              </a:rPr>
              <a:t> media specifica</a:t>
            </a:r>
          </a:p>
          <a:p>
            <a:r>
              <a:rPr lang="it-IT" altLang="it-IT" i="1" dirty="0" smtClean="0">
                <a:latin typeface="Arial" charset="0"/>
                <a:ea typeface="ＭＳ Ｐゴシック" charset="-128"/>
              </a:rPr>
              <a:t>	</a:t>
            </a:r>
            <a:r>
              <a:rPr lang="it-IT" altLang="it-IT" dirty="0" smtClean="0">
                <a:latin typeface="Arial" charset="0"/>
                <a:ea typeface="ＭＳ Ｐゴシック" charset="-128"/>
              </a:rPr>
              <a:t>“Tale indicatore è calcolato solo sull’insieme della popolazione che effettivamente ha svolto un’attività” (vedi: Istat, 2007, L’uso del tempo. Indagine multiscopo sulle famiglie "Uso del tempo“ - Anni 2002-2003, Istat, Roma  (Informazioni, n.2), pag. 11). </a:t>
            </a:r>
          </a:p>
          <a:p>
            <a:r>
              <a:rPr lang="it-IT" altLang="it-IT" dirty="0" smtClean="0">
                <a:latin typeface="Arial" charset="0"/>
                <a:ea typeface="ＭＳ Ｐゴシック" charset="-128"/>
              </a:rPr>
              <a:t>Inoltre, le tavole 1.1.1, 1.1.2 ed 1.1.3 sono riferite al “giorno medio” settimanale, “alla cui costruzione concorrono tutti i giorni della settimana” (vedi: Istat, 2007, I tempi della vita quotidiana. Un approccio multidisciplinare all’analisi dell’uso del tempo, Istat, Roma. (Argomenti, n.32), pag. 31),  mentre nelle tavole 1.1.10, 1.1.11 e 1.1.12 si assumono a riferimento esclusivamente </a:t>
            </a:r>
            <a:r>
              <a:rPr lang="it-IT" altLang="it-IT" sz="1300" dirty="0">
                <a:latin typeface="Arial" charset="0"/>
                <a:ea typeface="ＭＳ Ｐゴシック" charset="-128"/>
              </a:rPr>
              <a:t>i </a:t>
            </a:r>
            <a:r>
              <a:rPr lang="it-IT" altLang="it-IT" dirty="0" smtClean="0">
                <a:latin typeface="Arial" charset="0"/>
                <a:ea typeface="ＭＳ Ｐゴシック" charset="-128"/>
              </a:rPr>
              <a:t>giorni feriali della settimana (dal lunedì al venerdì).</a:t>
            </a:r>
          </a:p>
        </p:txBody>
      </p:sp>
    </p:spTree>
    <p:extLst>
      <p:ext uri="{BB962C8B-B14F-4D97-AF65-F5344CB8AC3E}">
        <p14:creationId xmlns:p14="http://schemas.microsoft.com/office/powerpoint/2010/main" val="19561482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egnaposto immagine diapositiva 1"/>
          <p:cNvSpPr>
            <a:spLocks noGrp="1" noRot="1" noChangeAspect="1" noTextEdit="1"/>
          </p:cNvSpPr>
          <p:nvPr>
            <p:ph type="sldImg"/>
          </p:nvPr>
        </p:nvSpPr>
        <p:spPr>
          <a:ln/>
        </p:spPr>
      </p:sp>
      <p:sp>
        <p:nvSpPr>
          <p:cNvPr id="69635" name="Segnaposto note 2"/>
          <p:cNvSpPr>
            <a:spLocks noGrp="1"/>
          </p:cNvSpPr>
          <p:nvPr>
            <p:ph type="body" idx="1"/>
          </p:nvPr>
        </p:nvSpPr>
        <p:spPr>
          <a:noFill/>
          <a:ln/>
        </p:spPr>
        <p:txBody>
          <a:bodyPr/>
          <a:lstStyle/>
          <a:p>
            <a:r>
              <a:rPr lang="it-IT" altLang="it-IT" dirty="0" smtClean="0">
                <a:latin typeface="Arial" charset="0"/>
                <a:ea typeface="ＭＳ Ｐゴシック" charset="-128"/>
              </a:rPr>
              <a:t>NB: esistono molti tipi di rappresentazioni grafiche e la tipologia deve essere scelta in base al tipo di dato che è chiamato a raffigurare.</a:t>
            </a:r>
          </a:p>
          <a:p>
            <a:r>
              <a:rPr lang="it-IT" altLang="it-IT" dirty="0" smtClean="0">
                <a:latin typeface="Arial" charset="0"/>
                <a:ea typeface="ＭＳ Ｐゴシック" charset="-128"/>
              </a:rPr>
              <a:t>L’analisi delle diverse tipologie di grafico e del loro adattamento ai dati esula dal presente lavoro si rimanda ad un ulteriore studio.</a:t>
            </a:r>
          </a:p>
          <a:p>
            <a:endParaRPr lang="it-IT" altLang="it-IT" dirty="0" smtClean="0">
              <a:latin typeface="Arial" charset="0"/>
              <a:ea typeface="ＭＳ Ｐゴシック" charset="-128"/>
            </a:endParaRPr>
          </a:p>
          <a:p>
            <a:r>
              <a:rPr lang="it-IT" altLang="it-IT" dirty="0" smtClean="0">
                <a:latin typeface="Arial" charset="0"/>
                <a:ea typeface="ＭＳ Ｐゴシック" charset="-128"/>
              </a:rPr>
              <a:t>Immagine scaricata da https://www.infologis.biz/2017/05/15/comunicare-con-i-grafici/</a:t>
            </a:r>
          </a:p>
          <a:p>
            <a:r>
              <a:rPr lang="it-IT" altLang="it-IT" i="1" dirty="0" smtClean="0">
                <a:latin typeface="Arial" charset="0"/>
                <a:ea typeface="ＭＳ Ｐゴシック" charset="-128"/>
              </a:rPr>
              <a:t>On line </a:t>
            </a:r>
            <a:r>
              <a:rPr lang="it-IT" altLang="it-IT" dirty="0" smtClean="0">
                <a:latin typeface="Arial" charset="0"/>
                <a:ea typeface="ＭＳ Ｐゴシック" charset="-128"/>
              </a:rPr>
              <a:t>il 24 marzo 2020</a:t>
            </a:r>
          </a:p>
        </p:txBody>
      </p:sp>
      <p:sp>
        <p:nvSpPr>
          <p:cNvPr id="69636" name="Segnaposto numero diapositiva 3"/>
          <p:cNvSpPr>
            <a:spLocks noGrp="1"/>
          </p:cNvSpPr>
          <p:nvPr>
            <p:ph type="sldNum" sz="quarter" idx="5"/>
          </p:nvPr>
        </p:nvSpPr>
        <p:spPr>
          <a:noFill/>
        </p:spPr>
        <p:txBody>
          <a:bodyPr/>
          <a:lstStyle/>
          <a:p>
            <a:fld id="{DA91694E-8335-4282-8A21-21E6BA69DF83}" type="slidenum">
              <a:rPr lang="it-IT" altLang="it-IT" smtClean="0">
                <a:latin typeface="Arial" charset="0"/>
                <a:cs typeface="Arial" charset="0"/>
              </a:rPr>
              <a:pPr/>
              <a:t>26</a:t>
            </a:fld>
            <a:endParaRPr lang="it-IT" altLang="it-IT" smtClean="0">
              <a:latin typeface="Arial" charset="0"/>
              <a:cs typeface="Arial" charset="0"/>
            </a:endParaRPr>
          </a:p>
        </p:txBody>
      </p:sp>
    </p:spTree>
    <p:extLst>
      <p:ext uri="{BB962C8B-B14F-4D97-AF65-F5344CB8AC3E}">
        <p14:creationId xmlns:p14="http://schemas.microsoft.com/office/powerpoint/2010/main" val="9380429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spcBef>
                <a:spcPct val="50000"/>
              </a:spcBef>
              <a:defRPr/>
            </a:pPr>
            <a:r>
              <a:rPr lang="it-IT" dirty="0" smtClean="0">
                <a:latin typeface="Verdana" pitchFamily="34" charset="0"/>
                <a:cs typeface="+mn-cs"/>
              </a:rPr>
              <a:t>Per ogni distribuzione statistica semplice (serie o seriazione) o doppia o multipla esiste il tipo di rappresentazione grafica adatta e una stessa distribuzione può essere rappresentata con più tipologie di grafico.</a:t>
            </a:r>
          </a:p>
          <a:p>
            <a:pPr>
              <a:spcBef>
                <a:spcPct val="50000"/>
              </a:spcBef>
              <a:defRPr/>
            </a:pPr>
            <a:r>
              <a:rPr lang="it-IT" dirty="0" smtClean="0">
                <a:latin typeface="Verdana" pitchFamily="34" charset="0"/>
                <a:cs typeface="+mn-cs"/>
              </a:rPr>
              <a:t>In generale esistono dei vincoli tra tipo di rappresentazione grafica e livello di misurazione dei caratteri da rappresentare che vanno rispettati affinché questa sia corretta, ossia fornisca un’immagine visiva quanto più possibile fedele del fenomeno e della sua distribuzione statistica.</a:t>
            </a:r>
          </a:p>
          <a:p>
            <a:pPr>
              <a:spcBef>
                <a:spcPct val="50000"/>
              </a:spcBef>
              <a:defRPr/>
            </a:pPr>
            <a:r>
              <a:rPr lang="it-IT" b="1" dirty="0" smtClean="0">
                <a:latin typeface="Verdana" pitchFamily="34" charset="0"/>
                <a:cs typeface="+mn-cs"/>
              </a:rPr>
              <a:t>Affinché una rappresentazione grafica sia utile ed efficace dovrebbe contenere con immediatezza e chiarezza tutte le informazioni necessarie alla comprensione dei dati in essa rappresentati.</a:t>
            </a:r>
          </a:p>
          <a:p>
            <a:pPr>
              <a:defRPr/>
            </a:pPr>
            <a:endParaRPr lang="en-GB" dirty="0" smtClean="0"/>
          </a:p>
        </p:txBody>
      </p:sp>
    </p:spTree>
    <p:extLst>
      <p:ext uri="{BB962C8B-B14F-4D97-AF65-F5344CB8AC3E}">
        <p14:creationId xmlns:p14="http://schemas.microsoft.com/office/powerpoint/2010/main" val="40634206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GB" altLang="it-IT" smtClean="0">
              <a:latin typeface="Arial" charset="0"/>
              <a:ea typeface="ＭＳ Ｐゴシック" charset="-128"/>
            </a:endParaRPr>
          </a:p>
        </p:txBody>
      </p:sp>
    </p:spTree>
    <p:extLst>
      <p:ext uri="{BB962C8B-B14F-4D97-AF65-F5344CB8AC3E}">
        <p14:creationId xmlns:p14="http://schemas.microsoft.com/office/powerpoint/2010/main" val="29416076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immagine diapositiva 1"/>
          <p:cNvSpPr>
            <a:spLocks noGrp="1" noRot="1" noChangeAspect="1" noTextEdit="1"/>
          </p:cNvSpPr>
          <p:nvPr>
            <p:ph type="sldImg"/>
          </p:nvPr>
        </p:nvSpPr>
        <p:spPr>
          <a:ln/>
        </p:spPr>
      </p:sp>
      <p:sp>
        <p:nvSpPr>
          <p:cNvPr id="72707" name="Segnaposto note 2"/>
          <p:cNvSpPr>
            <a:spLocks noGrp="1"/>
          </p:cNvSpPr>
          <p:nvPr>
            <p:ph type="body" idx="1"/>
          </p:nvPr>
        </p:nvSpPr>
        <p:spPr>
          <a:noFill/>
          <a:ln/>
        </p:spPr>
        <p:txBody>
          <a:bodyPr/>
          <a:lstStyle/>
          <a:p>
            <a:pPr>
              <a:lnSpc>
                <a:spcPct val="110000"/>
              </a:lnSpc>
              <a:spcBef>
                <a:spcPct val="35000"/>
              </a:spcBef>
            </a:pPr>
            <a:r>
              <a:rPr lang="it-IT" altLang="it-IT" dirty="0" smtClean="0">
                <a:latin typeface="Arial" charset="0"/>
                <a:ea typeface="ＭＳ Ｐゴシック" charset="-128"/>
                <a:cs typeface="Arial" charset="0"/>
              </a:rPr>
              <a:t>E’ riportato, per l’Italia, il valore del </a:t>
            </a:r>
            <a:r>
              <a:rPr lang="it-IT" altLang="it-IT" b="1" dirty="0" smtClean="0">
                <a:latin typeface="Arial" charset="0"/>
                <a:ea typeface="ＭＳ Ｐゴシック" charset="-128"/>
                <a:cs typeface="Arial" charset="0"/>
              </a:rPr>
              <a:t>tasso di disoccupazione</a:t>
            </a:r>
            <a:r>
              <a:rPr lang="it-IT" altLang="it-IT" dirty="0" smtClean="0">
                <a:latin typeface="Arial" charset="0"/>
                <a:ea typeface="ＭＳ Ｐゴシック" charset="-128"/>
                <a:cs typeface="Arial" charset="0"/>
              </a:rPr>
              <a:t>, </a:t>
            </a:r>
            <a:r>
              <a:rPr lang="it-IT" altLang="it-IT" b="1" dirty="0" smtClean="0">
                <a:latin typeface="Arial" charset="0"/>
                <a:ea typeface="ＭＳ Ｐゴシック" charset="-128"/>
                <a:cs typeface="Arial" charset="0"/>
              </a:rPr>
              <a:t>mese per mese</a:t>
            </a:r>
            <a:r>
              <a:rPr lang="it-IT" altLang="it-IT" dirty="0" smtClean="0">
                <a:latin typeface="Arial" charset="0"/>
                <a:ea typeface="ＭＳ Ｐゴシック" charset="-128"/>
                <a:cs typeface="Arial" charset="0"/>
              </a:rPr>
              <a:t>, per il periodo </a:t>
            </a:r>
            <a:r>
              <a:rPr lang="it-IT" altLang="it-IT" b="1" dirty="0" smtClean="0">
                <a:latin typeface="Arial" charset="0"/>
                <a:ea typeface="ＭＳ Ｐゴシック" charset="-128"/>
                <a:cs typeface="Arial" charset="0"/>
              </a:rPr>
              <a:t>ottobre 2019 – marzo 2020.</a:t>
            </a:r>
          </a:p>
          <a:p>
            <a:pPr>
              <a:lnSpc>
                <a:spcPct val="110000"/>
              </a:lnSpc>
              <a:spcBef>
                <a:spcPct val="35000"/>
              </a:spcBef>
            </a:pPr>
            <a:r>
              <a:rPr lang="it-IT" altLang="it-IT" dirty="0" smtClean="0">
                <a:latin typeface="Arial" charset="0"/>
                <a:ea typeface="ＭＳ Ｐゴシック" charset="-128"/>
                <a:cs typeface="Arial" charset="0"/>
              </a:rPr>
              <a:t>Il suo </a:t>
            </a:r>
            <a:r>
              <a:rPr lang="it-IT" altLang="it-IT" b="1" dirty="0" smtClean="0">
                <a:latin typeface="Arial" charset="0"/>
                <a:ea typeface="ＭＳ Ｐゴシック" charset="-128"/>
                <a:cs typeface="Arial" charset="0"/>
              </a:rPr>
              <a:t>valore</a:t>
            </a:r>
            <a:r>
              <a:rPr lang="it-IT" altLang="it-IT" dirty="0" smtClean="0">
                <a:latin typeface="Arial" charset="0"/>
                <a:ea typeface="ＭＳ Ｐゴシック" charset="-128"/>
                <a:cs typeface="Arial" charset="0"/>
              </a:rPr>
              <a:t> è, nel complesso, in </a:t>
            </a:r>
            <a:r>
              <a:rPr lang="it-IT" altLang="it-IT" b="1" dirty="0" smtClean="0">
                <a:latin typeface="Arial" charset="0"/>
                <a:ea typeface="ＭＳ Ｐゴシック" charset="-128"/>
                <a:cs typeface="Arial" charset="0"/>
              </a:rPr>
              <a:t>diminuzione</a:t>
            </a:r>
            <a:r>
              <a:rPr lang="it-IT" altLang="it-IT" dirty="0" smtClean="0">
                <a:latin typeface="Arial" charset="0"/>
                <a:ea typeface="ＭＳ Ｐゴシック" charset="-128"/>
                <a:cs typeface="Arial" charset="0"/>
              </a:rPr>
              <a:t> nel periodo esaminato, </a:t>
            </a:r>
            <a:r>
              <a:rPr lang="it-IT" altLang="it-IT" dirty="0" smtClean="0">
                <a:solidFill>
                  <a:schemeClr val="accent2"/>
                </a:solidFill>
                <a:latin typeface="Arial" charset="0"/>
                <a:ea typeface="ＭＳ Ｐゴシック" charset="-128"/>
                <a:cs typeface="Arial" charset="0"/>
              </a:rPr>
              <a:t>ma ATTENZIONE all’asse delle ORDINATE!</a:t>
            </a:r>
            <a:endParaRPr lang="it-IT" altLang="it-IT" dirty="0" smtClean="0">
              <a:latin typeface="Arial" charset="0"/>
              <a:ea typeface="ＭＳ Ｐゴシック" charset="-128"/>
              <a:cs typeface="Arial" charset="0"/>
            </a:endParaRPr>
          </a:p>
          <a:p>
            <a:r>
              <a:rPr lang="it-IT" altLang="it-IT" dirty="0" smtClean="0">
                <a:latin typeface="Arial" charset="0"/>
                <a:ea typeface="ＭＳ Ｐゴシック" charset="-128"/>
                <a:cs typeface="Arial" charset="0"/>
              </a:rPr>
              <a:t>A mo’ di esempio, qui è riportato un  grafico tratto dalla</a:t>
            </a:r>
            <a:r>
              <a:rPr lang="it-IT" altLang="it-IT" baseline="0" dirty="0" smtClean="0">
                <a:latin typeface="Arial" charset="0"/>
                <a:ea typeface="ＭＳ Ｐゴシック" charset="-128"/>
                <a:cs typeface="Arial" charset="0"/>
              </a:rPr>
              <a:t> banca dati Istat http://dati.istat.it/</a:t>
            </a:r>
            <a:endParaRPr lang="it-IT" altLang="it-IT" dirty="0" smtClean="0">
              <a:latin typeface="Arial" charset="0"/>
              <a:ea typeface="ＭＳ Ｐゴシック" charset="-128"/>
              <a:cs typeface="Arial" charset="0"/>
            </a:endParaRPr>
          </a:p>
          <a:p>
            <a:r>
              <a:rPr lang="it-IT" altLang="it-IT" dirty="0" smtClean="0">
                <a:latin typeface="Arial" charset="0"/>
                <a:ea typeface="ＭＳ Ｐゴシック" charset="-128"/>
                <a:cs typeface="Arial" charset="0"/>
              </a:rPr>
              <a:t>Attenzione nella lettura dei dati: i grafici sono “belli” sotto il profilo estetico ed offrono una visione immediata del fenomeno (es.: è in aumento o in diminuzione? ), ma devono essere osservati con occhio attento. In questo grafico proposto come esempio, il tasso di occupazione viene mostrato, sostanzialmente, in calo nel corso dei 13 mesi esaminati, ed è vero. Ad ogni modo, la disoccupazione diminuisce in modo meno “pesante” rispetto a quello che può sembrare: nell’asse delle ordinate è stato tagliato il “pezzo” che va dallo zero al valore 4,7 che è</a:t>
            </a:r>
            <a:r>
              <a:rPr lang="it-IT" altLang="it-IT" baseline="0" dirty="0" smtClean="0">
                <a:latin typeface="Arial" charset="0"/>
                <a:ea typeface="ＭＳ Ｐゴシック" charset="-128"/>
                <a:cs typeface="Arial" charset="0"/>
              </a:rPr>
              <a:t> molto vicino al valore minimo della distribuzione dei dati.</a:t>
            </a:r>
            <a:endParaRPr lang="it-IT" altLang="it-IT" dirty="0" smtClean="0">
              <a:latin typeface="Arial" charset="0"/>
              <a:ea typeface="ＭＳ Ｐゴシック" charset="-128"/>
              <a:cs typeface="Arial" charset="0"/>
            </a:endParaRPr>
          </a:p>
          <a:p>
            <a:endParaRPr lang="it-IT" altLang="it-IT" dirty="0" smtClean="0">
              <a:latin typeface="Arial" charset="0"/>
              <a:ea typeface="ＭＳ Ｐゴシック" charset="-128"/>
              <a:cs typeface="Arial" charset="0"/>
            </a:endParaRPr>
          </a:p>
        </p:txBody>
      </p:sp>
      <p:sp>
        <p:nvSpPr>
          <p:cNvPr id="72708" name="Segnaposto numero diapositiva 3"/>
          <p:cNvSpPr>
            <a:spLocks noGrp="1"/>
          </p:cNvSpPr>
          <p:nvPr>
            <p:ph type="sldNum" sz="quarter" idx="5"/>
          </p:nvPr>
        </p:nvSpPr>
        <p:spPr>
          <a:noFill/>
        </p:spPr>
        <p:txBody>
          <a:bodyPr/>
          <a:lstStyle/>
          <a:p>
            <a:fld id="{BEAF1190-CEA9-4022-9C30-89E460978FDD}" type="slidenum">
              <a:rPr lang="it-IT" altLang="it-IT" smtClean="0">
                <a:latin typeface="Arial" charset="0"/>
                <a:cs typeface="Arial" charset="0"/>
              </a:rPr>
              <a:pPr/>
              <a:t>29</a:t>
            </a:fld>
            <a:endParaRPr lang="it-IT" altLang="it-IT" smtClean="0">
              <a:latin typeface="Arial" charset="0"/>
              <a:cs typeface="Arial" charset="0"/>
            </a:endParaRPr>
          </a:p>
        </p:txBody>
      </p:sp>
    </p:spTree>
    <p:extLst>
      <p:ext uri="{BB962C8B-B14F-4D97-AF65-F5344CB8AC3E}">
        <p14:creationId xmlns:p14="http://schemas.microsoft.com/office/powerpoint/2010/main" val="271391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egnaposto immagine diapositiva 1"/>
          <p:cNvSpPr>
            <a:spLocks noGrp="1" noRot="1" noChangeAspect="1" noTextEdit="1"/>
          </p:cNvSpPr>
          <p:nvPr>
            <p:ph type="sldImg"/>
          </p:nvPr>
        </p:nvSpPr>
        <p:spPr>
          <a:ln/>
        </p:spPr>
      </p:sp>
      <p:sp>
        <p:nvSpPr>
          <p:cNvPr id="73731" name="Segnaposto note 2"/>
          <p:cNvSpPr>
            <a:spLocks noGrp="1"/>
          </p:cNvSpPr>
          <p:nvPr>
            <p:ph type="body" idx="1"/>
          </p:nvPr>
        </p:nvSpPr>
        <p:spPr>
          <a:noFill/>
          <a:ln/>
        </p:spPr>
        <p:txBody>
          <a:bodyPr/>
          <a:lstStyle/>
          <a:p>
            <a:r>
              <a:rPr lang="it-IT" altLang="it-IT" dirty="0" smtClean="0">
                <a:latin typeface="Arial" charset="0"/>
                <a:ea typeface="ＭＳ Ｐゴシック" charset="-128"/>
              </a:rPr>
              <a:t>Commentare dicendo che la</a:t>
            </a:r>
            <a:r>
              <a:rPr lang="it-IT" altLang="it-IT" baseline="0" dirty="0" smtClean="0">
                <a:latin typeface="Arial" charset="0"/>
                <a:ea typeface="ＭＳ Ｐゴシック" charset="-128"/>
              </a:rPr>
              <a:t> diminuzione</a:t>
            </a:r>
            <a:r>
              <a:rPr lang="it-IT" altLang="it-IT" dirty="0" smtClean="0">
                <a:latin typeface="Arial" charset="0"/>
                <a:ea typeface="ＭＳ Ｐゴシック" charset="-128"/>
              </a:rPr>
              <a:t> sembra molto più marcata nel grafico in alto, quello costruito nello stesso modo di quello pubblicato.</a:t>
            </a:r>
          </a:p>
          <a:p>
            <a:r>
              <a:rPr lang="it-IT" altLang="it-IT" dirty="0" smtClean="0">
                <a:latin typeface="Arial" charset="0"/>
                <a:ea typeface="ＭＳ Ｐゴシック" charset="-128"/>
              </a:rPr>
              <a:t>Lo scopo è quello di evidenziare l’andamento da un mese all’altro senza “appiattire” troppo la linea, dal momento che i valori sono compresi tra il</a:t>
            </a:r>
            <a:r>
              <a:rPr lang="it-IT" altLang="it-IT" baseline="0" dirty="0" smtClean="0">
                <a:latin typeface="Arial" charset="0"/>
                <a:ea typeface="ＭＳ Ｐゴシック" charset="-128"/>
              </a:rPr>
              <a:t> 4,8</a:t>
            </a:r>
            <a:r>
              <a:rPr lang="it-IT" altLang="it-IT" dirty="0" smtClean="0">
                <a:latin typeface="Arial" charset="0"/>
                <a:ea typeface="ＭＳ Ｐゴシック" charset="-128"/>
              </a:rPr>
              <a:t>% e il 5,2%.</a:t>
            </a:r>
          </a:p>
          <a:p>
            <a:r>
              <a:rPr lang="it-IT" altLang="it-IT" dirty="0" smtClean="0">
                <a:latin typeface="Arial" charset="0"/>
                <a:ea typeface="ＭＳ Ｐゴシック" charset="-128"/>
              </a:rPr>
              <a:t>In sostanza, in quest’ultimo grafico sono evidenziate meglio le variazioni che il tasso di disoccupazione presenta tra un mese e l’alto, però occorre ricordarsi che NON si parte da un’assenza di disoccupazione (come sembrerebbe, dal momento che la linea è molto vicina al punto di intersezione degli assi cartesiani).</a:t>
            </a:r>
          </a:p>
          <a:p>
            <a:r>
              <a:rPr lang="it-IT" altLang="it-IT" b="1" dirty="0" smtClean="0">
                <a:latin typeface="Arial" charset="0"/>
                <a:ea typeface="ＭＳ Ｐゴシック" charset="-128"/>
              </a:rPr>
              <a:t>Questo è un altro motivo per cui un grafico NON può e NON deve sostituire la tabella “sottostante”.</a:t>
            </a:r>
          </a:p>
          <a:p>
            <a:endParaRPr lang="it-IT" altLang="it-IT" dirty="0" smtClean="0">
              <a:latin typeface="Arial" charset="0"/>
              <a:ea typeface="ＭＳ Ｐゴシック" charset="-128"/>
            </a:endParaRPr>
          </a:p>
        </p:txBody>
      </p:sp>
      <p:sp>
        <p:nvSpPr>
          <p:cNvPr id="73732" name="Segnaposto numero diapositiva 3"/>
          <p:cNvSpPr>
            <a:spLocks noGrp="1"/>
          </p:cNvSpPr>
          <p:nvPr>
            <p:ph type="sldNum" sz="quarter" idx="5"/>
          </p:nvPr>
        </p:nvSpPr>
        <p:spPr>
          <a:noFill/>
        </p:spPr>
        <p:txBody>
          <a:bodyPr/>
          <a:lstStyle/>
          <a:p>
            <a:fld id="{C8005655-0120-49C7-8B9D-64006A042FBB}" type="slidenum">
              <a:rPr lang="it-IT" altLang="it-IT" smtClean="0">
                <a:latin typeface="Arial" charset="0"/>
                <a:cs typeface="Arial" charset="0"/>
              </a:rPr>
              <a:pPr/>
              <a:t>30</a:t>
            </a:fld>
            <a:endParaRPr lang="it-IT" altLang="it-IT" smtClean="0">
              <a:latin typeface="Arial" charset="0"/>
              <a:cs typeface="Arial" charset="0"/>
            </a:endParaRPr>
          </a:p>
        </p:txBody>
      </p:sp>
    </p:spTree>
    <p:extLst>
      <p:ext uri="{BB962C8B-B14F-4D97-AF65-F5344CB8AC3E}">
        <p14:creationId xmlns:p14="http://schemas.microsoft.com/office/powerpoint/2010/main" val="34831406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egnaposto immagine diapositiva 1"/>
          <p:cNvSpPr>
            <a:spLocks noGrp="1" noRot="1" noChangeAspect="1" noTextEdit="1"/>
          </p:cNvSpPr>
          <p:nvPr>
            <p:ph type="sldImg"/>
          </p:nvPr>
        </p:nvSpPr>
        <p:spPr>
          <a:ln/>
        </p:spPr>
      </p:sp>
      <p:sp>
        <p:nvSpPr>
          <p:cNvPr id="74755" name="Segnaposto note 2"/>
          <p:cNvSpPr>
            <a:spLocks noGrp="1"/>
          </p:cNvSpPr>
          <p:nvPr>
            <p:ph type="body" idx="1"/>
          </p:nvPr>
        </p:nvSpPr>
        <p:spPr>
          <a:noFill/>
          <a:ln/>
        </p:spPr>
        <p:txBody>
          <a:bodyPr/>
          <a:lstStyle/>
          <a:p>
            <a:r>
              <a:rPr lang="it-IT" altLang="it-IT" dirty="0" smtClean="0">
                <a:latin typeface="Arial" charset="0"/>
                <a:ea typeface="ＭＳ Ｐゴシック" charset="-128"/>
              </a:rPr>
              <a:t>Qui si mostra la tabella da cui sono stati ricavati i due grafici precedentemente esposti, apparentemente molto diversi! http://dati.istat.it/</a:t>
            </a:r>
          </a:p>
        </p:txBody>
      </p:sp>
      <p:sp>
        <p:nvSpPr>
          <p:cNvPr id="74756" name="Segnaposto numero diapositiva 3"/>
          <p:cNvSpPr>
            <a:spLocks noGrp="1"/>
          </p:cNvSpPr>
          <p:nvPr>
            <p:ph type="sldNum" sz="quarter" idx="5"/>
          </p:nvPr>
        </p:nvSpPr>
        <p:spPr>
          <a:noFill/>
        </p:spPr>
        <p:txBody>
          <a:bodyPr/>
          <a:lstStyle/>
          <a:p>
            <a:fld id="{18978DE6-C71B-4FCA-B863-278A1FD20B6A}" type="slidenum">
              <a:rPr lang="it-IT" altLang="it-IT" smtClean="0">
                <a:latin typeface="Arial" charset="0"/>
                <a:cs typeface="Arial" charset="0"/>
              </a:rPr>
              <a:pPr/>
              <a:t>31</a:t>
            </a:fld>
            <a:endParaRPr lang="it-IT" altLang="it-IT" smtClean="0">
              <a:latin typeface="Arial" charset="0"/>
              <a:cs typeface="Arial" charset="0"/>
            </a:endParaRPr>
          </a:p>
        </p:txBody>
      </p:sp>
    </p:spTree>
    <p:extLst>
      <p:ext uri="{BB962C8B-B14F-4D97-AF65-F5344CB8AC3E}">
        <p14:creationId xmlns:p14="http://schemas.microsoft.com/office/powerpoint/2010/main" val="32578953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egnaposto immagine diapositiva 1"/>
          <p:cNvSpPr>
            <a:spLocks noGrp="1" noRot="1" noChangeAspect="1" noTextEdit="1"/>
          </p:cNvSpPr>
          <p:nvPr>
            <p:ph type="sldImg"/>
          </p:nvPr>
        </p:nvSpPr>
        <p:spPr>
          <a:ln/>
        </p:spPr>
      </p:sp>
      <p:sp>
        <p:nvSpPr>
          <p:cNvPr id="75779" name="Segnaposto note 2"/>
          <p:cNvSpPr>
            <a:spLocks noGrp="1"/>
          </p:cNvSpPr>
          <p:nvPr>
            <p:ph type="body" idx="1"/>
          </p:nvPr>
        </p:nvSpPr>
        <p:spPr>
          <a:noFill/>
          <a:ln/>
        </p:spPr>
        <p:txBody>
          <a:bodyPr/>
          <a:lstStyle/>
          <a:p>
            <a:r>
              <a:rPr lang="it-IT" altLang="it-IT" dirty="0" smtClean="0">
                <a:latin typeface="Arial" charset="0"/>
                <a:ea typeface="ＭＳ Ｐゴシック" charset="-128"/>
              </a:rPr>
              <a:t>Elaborazione dati Istat (fonte:  http://dati.istat.it/ ).</a:t>
            </a:r>
          </a:p>
          <a:p>
            <a:r>
              <a:rPr lang="it-IT" altLang="it-IT" dirty="0" smtClean="0">
                <a:latin typeface="Arial" charset="0"/>
                <a:ea typeface="ＭＳ Ｐゴシック" charset="-128"/>
              </a:rPr>
              <a:t>Ad esempio, qui si nota che, nel 2018, in media, le famiglie in Italia hanno destinato il 20,6% della spesa alimentare mensile per il consumo di carne e solo l’8,6% per l’acquisto di pesce.</a:t>
            </a:r>
          </a:p>
          <a:p>
            <a:r>
              <a:rPr lang="it-IT" altLang="it-IT" dirty="0" smtClean="0">
                <a:latin typeface="Arial" charset="0"/>
                <a:ea typeface="ＭＳ Ｐゴシック" charset="-128"/>
              </a:rPr>
              <a:t>In ogni caso, affinché un grafico a torta non tragga “in inganno”, è bene che rispetti alcune regole.</a:t>
            </a:r>
          </a:p>
          <a:p>
            <a:r>
              <a:rPr lang="it-IT" altLang="it-IT" dirty="0" smtClean="0">
                <a:latin typeface="Arial" charset="0"/>
                <a:ea typeface="ＭＳ Ｐゴシック" charset="-128"/>
              </a:rPr>
              <a:t>Innanzitutto, accanto ad ogni “spicchio” (settore), è consigliabile evidenziare il valore corrispondente.</a:t>
            </a:r>
          </a:p>
          <a:p>
            <a:endParaRPr lang="it-IT" altLang="it-IT" dirty="0" smtClean="0">
              <a:latin typeface="Arial" charset="0"/>
              <a:ea typeface="ＭＳ Ｐゴシック" charset="-128"/>
            </a:endParaRPr>
          </a:p>
        </p:txBody>
      </p:sp>
      <p:sp>
        <p:nvSpPr>
          <p:cNvPr id="75780" name="Segnaposto numero diapositiva 3"/>
          <p:cNvSpPr>
            <a:spLocks noGrp="1"/>
          </p:cNvSpPr>
          <p:nvPr>
            <p:ph type="sldNum" sz="quarter" idx="5"/>
          </p:nvPr>
        </p:nvSpPr>
        <p:spPr>
          <a:noFill/>
        </p:spPr>
        <p:txBody>
          <a:bodyPr/>
          <a:lstStyle/>
          <a:p>
            <a:fld id="{EB5F62DE-3F56-4D85-BA6D-BE00D5FCFF05}" type="slidenum">
              <a:rPr lang="en-GB" altLang="it-IT" smtClean="0">
                <a:latin typeface="Arial" charset="0"/>
                <a:cs typeface="Arial" charset="0"/>
              </a:rPr>
              <a:pPr/>
              <a:t>32</a:t>
            </a:fld>
            <a:endParaRPr lang="en-GB" altLang="it-IT" smtClean="0">
              <a:latin typeface="Arial" charset="0"/>
              <a:cs typeface="Arial" charset="0"/>
            </a:endParaRPr>
          </a:p>
        </p:txBody>
      </p:sp>
    </p:spTree>
    <p:extLst>
      <p:ext uri="{BB962C8B-B14F-4D97-AF65-F5344CB8AC3E}">
        <p14:creationId xmlns:p14="http://schemas.microsoft.com/office/powerpoint/2010/main" val="34857304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immagine diapositiva 1"/>
          <p:cNvSpPr>
            <a:spLocks noGrp="1" noRot="1" noChangeAspect="1" noTextEdit="1"/>
          </p:cNvSpPr>
          <p:nvPr>
            <p:ph type="sldImg"/>
          </p:nvPr>
        </p:nvSpPr>
        <p:spPr>
          <a:ln/>
        </p:spPr>
      </p:sp>
      <p:sp>
        <p:nvSpPr>
          <p:cNvPr id="76803" name="Segnaposto note 2"/>
          <p:cNvSpPr>
            <a:spLocks noGrp="1"/>
          </p:cNvSpPr>
          <p:nvPr>
            <p:ph type="body" idx="1"/>
          </p:nvPr>
        </p:nvSpPr>
        <p:spPr>
          <a:noFill/>
          <a:ln/>
        </p:spPr>
        <p:txBody>
          <a:bodyPr/>
          <a:lstStyle/>
          <a:p>
            <a:r>
              <a:rPr lang="it-IT" altLang="it-IT" dirty="0" smtClean="0">
                <a:latin typeface="Arial" charset="0"/>
                <a:ea typeface="ＭＳ Ｐゴシック" charset="-128"/>
              </a:rPr>
              <a:t>Un grafico a torta è inadatto a rappresentare un fenomeno che si manifesta in “troppe” modalità.</a:t>
            </a:r>
          </a:p>
          <a:p>
            <a:r>
              <a:rPr lang="it-IT" altLang="it-IT" dirty="0" smtClean="0">
                <a:latin typeface="Arial" charset="0"/>
                <a:ea typeface="ＭＳ Ｐゴシック" charset="-128"/>
              </a:rPr>
              <a:t>In quest’esempio, si vede come si ripartisce, in percentuale, la spesa media mensile (</a:t>
            </a:r>
            <a:r>
              <a:rPr lang="it-IT" sz="1200" b="0" i="0" u="none" strike="noStrike" kern="1200" dirty="0" smtClean="0">
                <a:solidFill>
                  <a:schemeClr val="tx1"/>
                </a:solidFill>
                <a:effectLst/>
                <a:latin typeface="+mn-lt"/>
                <a:ea typeface="+mn-ea"/>
                <a:cs typeface="+mn-cs"/>
              </a:rPr>
              <a:t>2560,62</a:t>
            </a:r>
            <a:r>
              <a:rPr lang="it-IT" dirty="0" smtClean="0"/>
              <a:t> </a:t>
            </a:r>
            <a:r>
              <a:rPr lang="it-IT" altLang="it-IT" dirty="0" smtClean="0">
                <a:latin typeface="Arial" charset="0"/>
                <a:ea typeface="ＭＳ Ｐゴシック" charset="-128"/>
              </a:rPr>
              <a:t> euro) delle famiglie residenti in Italia nel 2018.</a:t>
            </a:r>
          </a:p>
          <a:p>
            <a:r>
              <a:rPr lang="it-IT" altLang="it-IT" dirty="0" smtClean="0">
                <a:latin typeface="Arial" charset="0"/>
                <a:ea typeface="ＭＳ Ｐゴシック" charset="-128"/>
              </a:rPr>
              <a:t>Anche affiancando, correttamente, ad ogni “spicchio” la propria etichetta (che mostra la percentuale corrispondente), la lettura dei dati risulta difficoltosa e dispersiva.</a:t>
            </a:r>
          </a:p>
          <a:p>
            <a:endParaRPr lang="it-IT" altLang="it-IT" dirty="0" smtClean="0">
              <a:latin typeface="Arial" charset="0"/>
              <a:ea typeface="ＭＳ Ｐゴシック" charset="-128"/>
            </a:endParaRPr>
          </a:p>
        </p:txBody>
      </p:sp>
      <p:sp>
        <p:nvSpPr>
          <p:cNvPr id="76804" name="Segnaposto numero diapositiva 3"/>
          <p:cNvSpPr>
            <a:spLocks noGrp="1"/>
          </p:cNvSpPr>
          <p:nvPr>
            <p:ph type="sldNum" sz="quarter" idx="5"/>
          </p:nvPr>
        </p:nvSpPr>
        <p:spPr>
          <a:noFill/>
        </p:spPr>
        <p:txBody>
          <a:bodyPr/>
          <a:lstStyle/>
          <a:p>
            <a:fld id="{3748889F-5826-48BB-B44D-D339D2DE52DB}" type="slidenum">
              <a:rPr lang="en-GB" altLang="it-IT" smtClean="0">
                <a:latin typeface="Arial" charset="0"/>
                <a:cs typeface="Arial" charset="0"/>
              </a:rPr>
              <a:pPr/>
              <a:t>33</a:t>
            </a:fld>
            <a:endParaRPr lang="en-GB" altLang="it-IT" smtClean="0">
              <a:latin typeface="Arial" charset="0"/>
              <a:cs typeface="Arial" charset="0"/>
            </a:endParaRPr>
          </a:p>
        </p:txBody>
      </p:sp>
    </p:spTree>
    <p:extLst>
      <p:ext uri="{BB962C8B-B14F-4D97-AF65-F5344CB8AC3E}">
        <p14:creationId xmlns:p14="http://schemas.microsoft.com/office/powerpoint/2010/main" val="244470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immagine diapositiva 1"/>
          <p:cNvSpPr>
            <a:spLocks noGrp="1" noRot="1" noChangeAspect="1" noTextEdit="1"/>
          </p:cNvSpPr>
          <p:nvPr>
            <p:ph type="sldImg"/>
          </p:nvPr>
        </p:nvSpPr>
        <p:spPr>
          <a:ln/>
        </p:spPr>
      </p:sp>
      <p:sp>
        <p:nvSpPr>
          <p:cNvPr id="51203" name="Segnaposto note 2"/>
          <p:cNvSpPr>
            <a:spLocks noGrp="1"/>
          </p:cNvSpPr>
          <p:nvPr>
            <p:ph type="body" idx="1"/>
          </p:nvPr>
        </p:nvSpPr>
        <p:spPr>
          <a:noFill/>
          <a:ln/>
        </p:spPr>
        <p:txBody>
          <a:bodyPr/>
          <a:lstStyle/>
          <a:p>
            <a:endParaRPr lang="it-IT" altLang="it-IT" dirty="0" smtClean="0">
              <a:latin typeface="Arial" charset="0"/>
              <a:ea typeface="ＭＳ Ｐゴシック" charset="-128"/>
            </a:endParaRPr>
          </a:p>
        </p:txBody>
      </p:sp>
      <p:sp>
        <p:nvSpPr>
          <p:cNvPr id="51204" name="Segnaposto numero diapositiva 3"/>
          <p:cNvSpPr>
            <a:spLocks noGrp="1"/>
          </p:cNvSpPr>
          <p:nvPr>
            <p:ph type="sldNum" sz="quarter" idx="5"/>
          </p:nvPr>
        </p:nvSpPr>
        <p:spPr>
          <a:noFill/>
        </p:spPr>
        <p:txBody>
          <a:bodyPr/>
          <a:lstStyle/>
          <a:p>
            <a:fld id="{B08E0065-C645-41B2-9C8D-0F8A0F4060B6}" type="slidenum">
              <a:rPr lang="en-GB" altLang="it-IT" smtClean="0">
                <a:latin typeface="Arial" charset="0"/>
                <a:cs typeface="Arial" charset="0"/>
              </a:rPr>
              <a:pPr/>
              <a:t>4</a:t>
            </a:fld>
            <a:endParaRPr lang="en-GB" altLang="it-IT" smtClean="0">
              <a:latin typeface="Arial" charset="0"/>
              <a:cs typeface="Arial" charset="0"/>
            </a:endParaRPr>
          </a:p>
        </p:txBody>
      </p:sp>
    </p:spTree>
    <p:extLst>
      <p:ext uri="{BB962C8B-B14F-4D97-AF65-F5344CB8AC3E}">
        <p14:creationId xmlns:p14="http://schemas.microsoft.com/office/powerpoint/2010/main" val="2377264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egnaposto immagine diapositiva 1"/>
          <p:cNvSpPr>
            <a:spLocks noGrp="1" noRot="1" noChangeAspect="1" noTextEdit="1"/>
          </p:cNvSpPr>
          <p:nvPr>
            <p:ph type="sldImg"/>
          </p:nvPr>
        </p:nvSpPr>
        <p:spPr>
          <a:ln/>
        </p:spPr>
      </p:sp>
      <p:sp>
        <p:nvSpPr>
          <p:cNvPr id="77827" name="Segnaposto note 2"/>
          <p:cNvSpPr>
            <a:spLocks noGrp="1"/>
          </p:cNvSpPr>
          <p:nvPr>
            <p:ph type="body" idx="1"/>
          </p:nvPr>
        </p:nvSpPr>
        <p:spPr>
          <a:noFill/>
          <a:ln/>
        </p:spPr>
        <p:txBody>
          <a:bodyPr/>
          <a:lstStyle/>
          <a:p>
            <a:r>
              <a:rPr lang="it-IT" altLang="it-IT" dirty="0" smtClean="0">
                <a:latin typeface="Arial" charset="0"/>
                <a:ea typeface="ＭＳ Ｐゴシック" charset="-128"/>
              </a:rPr>
              <a:t>Elaborazione di dati estratti da: http://dati.istat.it/</a:t>
            </a:r>
          </a:p>
          <a:p>
            <a:endParaRPr lang="it-IT" altLang="it-IT" dirty="0" smtClean="0">
              <a:latin typeface="Arial" charset="0"/>
              <a:ea typeface="ＭＳ Ｐゴシック" charset="-128"/>
            </a:endParaRPr>
          </a:p>
          <a:p>
            <a:r>
              <a:rPr lang="it-IT" altLang="it-IT" dirty="0" smtClean="0">
                <a:latin typeface="Arial" charset="0"/>
                <a:ea typeface="ＭＳ Ｐゴシック" charset="-128"/>
              </a:rPr>
              <a:t>Nel 2018, il numero di persone che hanno visitato almeno</a:t>
            </a:r>
            <a:r>
              <a:rPr lang="it-IT" altLang="it-IT" baseline="0" dirty="0" smtClean="0">
                <a:latin typeface="Arial" charset="0"/>
                <a:ea typeface="ＭＳ Ｐゴシック" charset="-128"/>
              </a:rPr>
              <a:t> una volta siti archeologici e monumenti </a:t>
            </a:r>
            <a:r>
              <a:rPr lang="it-IT" altLang="it-IT" dirty="0" smtClean="0">
                <a:latin typeface="Arial" charset="0"/>
                <a:ea typeface="ＭＳ Ｐゴシック" charset="-128"/>
              </a:rPr>
              <a:t>è stato pari a </a:t>
            </a:r>
            <a:r>
              <a:rPr lang="it-IT" sz="1200" b="0" i="0" u="none" strike="noStrike" kern="1200" dirty="0" smtClean="0">
                <a:solidFill>
                  <a:schemeClr val="tx1"/>
                </a:solidFill>
                <a:effectLst/>
                <a:latin typeface="+mn-lt"/>
                <a:ea typeface="+mn-ea"/>
                <a:cs typeface="+mn-cs"/>
              </a:rPr>
              <a:t>473</a:t>
            </a:r>
            <a:r>
              <a:rPr lang="it-IT" sz="1200" b="0" i="0" u="none" strike="noStrike" kern="1200" baseline="0" dirty="0" smtClean="0">
                <a:solidFill>
                  <a:schemeClr val="tx1"/>
                </a:solidFill>
                <a:effectLst/>
                <a:latin typeface="+mn-lt"/>
                <a:ea typeface="+mn-ea"/>
                <a:cs typeface="+mn-cs"/>
              </a:rPr>
              <a:t> </a:t>
            </a:r>
            <a:r>
              <a:rPr lang="it-IT" sz="1200" b="0" i="0" u="none" strike="noStrike" kern="1200" dirty="0" smtClean="0">
                <a:solidFill>
                  <a:schemeClr val="tx1"/>
                </a:solidFill>
                <a:effectLst/>
                <a:latin typeface="+mn-lt"/>
                <a:ea typeface="+mn-ea"/>
                <a:cs typeface="+mn-cs"/>
              </a:rPr>
              <a:t>970</a:t>
            </a:r>
            <a:r>
              <a:rPr lang="it-IT" dirty="0" smtClean="0"/>
              <a:t> </a:t>
            </a:r>
            <a:r>
              <a:rPr lang="it-IT" altLang="it-IT" dirty="0" smtClean="0">
                <a:latin typeface="Arial" charset="0"/>
                <a:ea typeface="ＭＳ Ｐゴシック" charset="-128"/>
              </a:rPr>
              <a:t>. Nei grafici si mostra la distribuzione di questo dato in riferimento ai comparti regionali indicati (Nord-Ovest, Nord-Est, Centro, Sud, Isole).</a:t>
            </a:r>
          </a:p>
          <a:p>
            <a:endParaRPr lang="it-IT" altLang="it-IT" dirty="0" smtClean="0">
              <a:latin typeface="Arial" charset="0"/>
              <a:ea typeface="ＭＳ Ｐゴシック" charset="-128"/>
            </a:endParaRPr>
          </a:p>
          <a:p>
            <a:r>
              <a:rPr lang="it-IT" altLang="it-IT" dirty="0" smtClean="0">
                <a:latin typeface="Arial" charset="0"/>
                <a:ea typeface="ＭＳ Ｐゴシック" charset="-128"/>
              </a:rPr>
              <a:t>I due grafici mostrano lo stesso fenomeno ma, come si può osservare, nella “torta esplosa”, la percentuale di persone che hanno visitato siti</a:t>
            </a:r>
            <a:r>
              <a:rPr lang="it-IT" altLang="it-IT" baseline="0" dirty="0" smtClean="0">
                <a:latin typeface="Arial" charset="0"/>
                <a:ea typeface="ＭＳ Ｐゴシック" charset="-128"/>
              </a:rPr>
              <a:t> archeologici e monumenti </a:t>
            </a:r>
            <a:r>
              <a:rPr lang="it-IT" altLang="it-IT" dirty="0" smtClean="0">
                <a:latin typeface="Arial" charset="0"/>
                <a:ea typeface="ＭＳ Ｐゴシック" charset="-128"/>
              </a:rPr>
              <a:t>(spicchio “rosso”, 21,9%) sembra maggiore rispetto a quella relativa alle biblioteche del Nord-Ovest (che invece è pari al 29,8% del totale).</a:t>
            </a:r>
          </a:p>
          <a:p>
            <a:r>
              <a:rPr lang="it-IT" altLang="it-IT" dirty="0" smtClean="0">
                <a:latin typeface="Arial" charset="0"/>
                <a:ea typeface="ＭＳ Ｐゴシック" charset="-128"/>
              </a:rPr>
              <a:t>L’alterazione della percezione del fenomeno, inoltre, non viene corretta nemmeno tramite l’uso di etichette (volutamente assenti  nella torta esplosa).</a:t>
            </a:r>
          </a:p>
          <a:p>
            <a:r>
              <a:rPr lang="it-IT" altLang="it-IT" dirty="0" smtClean="0">
                <a:latin typeface="Arial" charset="0"/>
                <a:ea typeface="ＭＳ Ｐゴシック" charset="-128"/>
              </a:rPr>
              <a:t>Un’immagine  più “fedele” alla realtà dei dati ed una descrizione più accurata del fenomeno sono offerte dal classico grafico a torta, in cui ogni settore è debitamente corredato del corrispondente valore rappresentato.</a:t>
            </a:r>
          </a:p>
        </p:txBody>
      </p:sp>
      <p:sp>
        <p:nvSpPr>
          <p:cNvPr id="77828" name="Segnaposto numero diapositiva 3"/>
          <p:cNvSpPr>
            <a:spLocks noGrp="1"/>
          </p:cNvSpPr>
          <p:nvPr>
            <p:ph type="sldNum" sz="quarter" idx="5"/>
          </p:nvPr>
        </p:nvSpPr>
        <p:spPr>
          <a:noFill/>
        </p:spPr>
        <p:txBody>
          <a:bodyPr/>
          <a:lstStyle/>
          <a:p>
            <a:fld id="{D2E2DAF6-BF7E-41D7-9ED8-4EC2B0515CC9}" type="slidenum">
              <a:rPr lang="en-GB" altLang="it-IT" smtClean="0">
                <a:latin typeface="Arial" charset="0"/>
                <a:cs typeface="Arial" charset="0"/>
              </a:rPr>
              <a:pPr/>
              <a:t>34</a:t>
            </a:fld>
            <a:endParaRPr lang="en-GB" altLang="it-IT" smtClean="0">
              <a:latin typeface="Arial" charset="0"/>
              <a:cs typeface="Arial" charset="0"/>
            </a:endParaRPr>
          </a:p>
        </p:txBody>
      </p:sp>
    </p:spTree>
    <p:extLst>
      <p:ext uri="{BB962C8B-B14F-4D97-AF65-F5344CB8AC3E}">
        <p14:creationId xmlns:p14="http://schemas.microsoft.com/office/powerpoint/2010/main" val="17537609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immagine diapositiva 1"/>
          <p:cNvSpPr>
            <a:spLocks noGrp="1" noRot="1" noChangeAspect="1" noTextEdit="1"/>
          </p:cNvSpPr>
          <p:nvPr>
            <p:ph type="sldImg"/>
          </p:nvPr>
        </p:nvSpPr>
        <p:spPr>
          <a:ln/>
        </p:spPr>
      </p:sp>
      <p:sp>
        <p:nvSpPr>
          <p:cNvPr id="78851" name="Segnaposto note 2"/>
          <p:cNvSpPr>
            <a:spLocks noGrp="1"/>
          </p:cNvSpPr>
          <p:nvPr>
            <p:ph type="body" idx="1"/>
          </p:nvPr>
        </p:nvSpPr>
        <p:spPr>
          <a:noFill/>
          <a:ln/>
        </p:spPr>
        <p:txBody>
          <a:bodyPr/>
          <a:lstStyle/>
          <a:p>
            <a:endParaRPr lang="it-IT" altLang="it-IT" smtClean="0">
              <a:latin typeface="Arial" charset="0"/>
              <a:ea typeface="ＭＳ Ｐゴシック" charset="-128"/>
            </a:endParaRPr>
          </a:p>
        </p:txBody>
      </p:sp>
      <p:sp>
        <p:nvSpPr>
          <p:cNvPr id="78852" name="Segnaposto numero diapositiva 3"/>
          <p:cNvSpPr>
            <a:spLocks noGrp="1"/>
          </p:cNvSpPr>
          <p:nvPr>
            <p:ph type="sldNum" sz="quarter" idx="5"/>
          </p:nvPr>
        </p:nvSpPr>
        <p:spPr>
          <a:noFill/>
        </p:spPr>
        <p:txBody>
          <a:bodyPr/>
          <a:lstStyle/>
          <a:p>
            <a:fld id="{ADB2EC52-216E-48A5-915F-4F5DC77EA541}" type="slidenum">
              <a:rPr lang="en-GB" altLang="it-IT" smtClean="0">
                <a:latin typeface="Arial" charset="0"/>
                <a:cs typeface="Arial" charset="0"/>
              </a:rPr>
              <a:pPr/>
              <a:t>35</a:t>
            </a:fld>
            <a:endParaRPr lang="en-GB" altLang="it-IT" smtClean="0">
              <a:latin typeface="Arial" charset="0"/>
              <a:cs typeface="Arial" charset="0"/>
            </a:endParaRPr>
          </a:p>
        </p:txBody>
      </p:sp>
    </p:spTree>
    <p:extLst>
      <p:ext uri="{BB962C8B-B14F-4D97-AF65-F5344CB8AC3E}">
        <p14:creationId xmlns:p14="http://schemas.microsoft.com/office/powerpoint/2010/main" val="4123406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p:cNvSpPr>
            <a:spLocks noGrp="1" noRot="1" noChangeAspect="1" noTextEdit="1"/>
          </p:cNvSpPr>
          <p:nvPr>
            <p:ph type="sldImg"/>
          </p:nvPr>
        </p:nvSpPr>
        <p:spPr>
          <a:ln/>
        </p:spPr>
      </p:sp>
      <p:sp>
        <p:nvSpPr>
          <p:cNvPr id="52227" name="Segnaposto note 2"/>
          <p:cNvSpPr>
            <a:spLocks noGrp="1"/>
          </p:cNvSpPr>
          <p:nvPr>
            <p:ph type="body" idx="1"/>
          </p:nvPr>
        </p:nvSpPr>
        <p:spPr>
          <a:noFill/>
          <a:ln/>
        </p:spPr>
        <p:txBody>
          <a:bodyPr/>
          <a:lstStyle/>
          <a:p>
            <a:r>
              <a:rPr lang="it-IT" altLang="it-IT" i="0" dirty="0" smtClean="0">
                <a:latin typeface="Arial" charset="0"/>
                <a:ea typeface="ＭＳ Ｐゴシック" charset="-128"/>
              </a:rPr>
              <a:t> </a:t>
            </a:r>
          </a:p>
        </p:txBody>
      </p:sp>
      <p:sp>
        <p:nvSpPr>
          <p:cNvPr id="52228" name="Segnaposto numero diapositiva 3"/>
          <p:cNvSpPr>
            <a:spLocks noGrp="1"/>
          </p:cNvSpPr>
          <p:nvPr>
            <p:ph type="sldNum" sz="quarter" idx="5"/>
          </p:nvPr>
        </p:nvSpPr>
        <p:spPr>
          <a:noFill/>
        </p:spPr>
        <p:txBody>
          <a:bodyPr/>
          <a:lstStyle/>
          <a:p>
            <a:fld id="{792926C2-9025-488B-9C19-7C9478735D43}" type="slidenum">
              <a:rPr lang="it-IT" altLang="it-IT" smtClean="0">
                <a:latin typeface="Arial" charset="0"/>
                <a:cs typeface="Arial" charset="0"/>
              </a:rPr>
              <a:pPr/>
              <a:t>5</a:t>
            </a:fld>
            <a:endParaRPr lang="it-IT" altLang="it-IT" smtClean="0">
              <a:latin typeface="Arial" charset="0"/>
              <a:cs typeface="Arial" charset="0"/>
            </a:endParaRPr>
          </a:p>
        </p:txBody>
      </p:sp>
    </p:spTree>
    <p:extLst>
      <p:ext uri="{BB962C8B-B14F-4D97-AF65-F5344CB8AC3E}">
        <p14:creationId xmlns:p14="http://schemas.microsoft.com/office/powerpoint/2010/main" val="1129828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p:cNvSpPr>
            <a:spLocks noGrp="1" noRot="1" noChangeAspect="1" noTextEdit="1"/>
          </p:cNvSpPr>
          <p:nvPr>
            <p:ph type="sldImg"/>
          </p:nvPr>
        </p:nvSpPr>
        <p:spPr>
          <a:ln/>
        </p:spPr>
      </p:sp>
      <p:sp>
        <p:nvSpPr>
          <p:cNvPr id="54275" name="Segnaposto note 2"/>
          <p:cNvSpPr>
            <a:spLocks noGrp="1"/>
          </p:cNvSpPr>
          <p:nvPr>
            <p:ph type="body" idx="1"/>
          </p:nvPr>
        </p:nvSpPr>
        <p:spPr>
          <a:noFill/>
          <a:ln/>
        </p:spPr>
        <p:txBody>
          <a:bodyPr/>
          <a:lstStyle/>
          <a:p>
            <a:pPr defTabSz="872808">
              <a:spcBef>
                <a:spcPct val="0"/>
              </a:spcBef>
            </a:pPr>
            <a:r>
              <a:rPr lang="it-IT" altLang="it-IT" dirty="0" smtClean="0">
                <a:latin typeface="Arial" charset="0"/>
                <a:ea typeface="ＭＳ Ｐゴシック" charset="-128"/>
              </a:rPr>
              <a:t>PAOLA:</a:t>
            </a:r>
            <a:r>
              <a:rPr lang="it-IT" altLang="it-IT" baseline="0" dirty="0" smtClean="0">
                <a:latin typeface="Arial" charset="0"/>
                <a:ea typeface="ＭＳ Ｐゴシック" charset="-128"/>
              </a:rPr>
              <a:t> Ho modificato il titolo: da “Statistica e vita quotidiana” a “</a:t>
            </a:r>
            <a:r>
              <a:rPr lang="it-IT" altLang="it-IT" sz="1200" b="1" dirty="0" smtClean="0">
                <a:solidFill>
                  <a:srgbClr val="C00000"/>
                </a:solidFill>
                <a:effectLst/>
                <a:latin typeface="Verdana" charset="0"/>
                <a:ea typeface="ＭＳ Ｐゴシック" charset="-128"/>
              </a:rPr>
              <a:t>Le statistiche d’uso quotidiano (2/</a:t>
            </a:r>
            <a:r>
              <a:rPr lang="it-IT" altLang="it-IT" sz="1200" b="1" dirty="0" err="1" smtClean="0">
                <a:solidFill>
                  <a:srgbClr val="C00000"/>
                </a:solidFill>
                <a:effectLst/>
                <a:latin typeface="Verdana" charset="0"/>
                <a:ea typeface="ＭＳ Ｐゴシック" charset="-128"/>
              </a:rPr>
              <a:t>2</a:t>
            </a:r>
            <a:r>
              <a:rPr lang="it-IT" altLang="it-IT" sz="1200" b="1" dirty="0" smtClean="0">
                <a:solidFill>
                  <a:srgbClr val="C00000"/>
                </a:solidFill>
                <a:effectLst/>
                <a:latin typeface="Verdana" charset="0"/>
                <a:ea typeface="ＭＳ Ｐゴシック" charset="-128"/>
              </a:rPr>
              <a:t>)”</a:t>
            </a:r>
            <a:endParaRPr lang="it-IT" altLang="it-IT" baseline="0" dirty="0" smtClean="0">
              <a:latin typeface="Arial" charset="0"/>
              <a:ea typeface="ＭＳ Ｐゴシック" charset="-128"/>
            </a:endParaRPr>
          </a:p>
          <a:p>
            <a:pPr defTabSz="872808">
              <a:spcBef>
                <a:spcPct val="0"/>
              </a:spcBef>
            </a:pPr>
            <a:endParaRPr lang="it-IT" altLang="it-IT" baseline="0" dirty="0" smtClean="0">
              <a:latin typeface="Arial" charset="0"/>
              <a:ea typeface="ＭＳ Ｐゴシック" charset="-128"/>
            </a:endParaRPr>
          </a:p>
          <a:p>
            <a:pPr defTabSz="872808">
              <a:spcBef>
                <a:spcPct val="0"/>
              </a:spcBef>
            </a:pPr>
            <a:endParaRPr lang="it-IT" altLang="it-IT" baseline="0" dirty="0" smtClean="0">
              <a:latin typeface="Arial" charset="0"/>
              <a:ea typeface="ＭＳ Ｐゴシック" charset="-128"/>
            </a:endParaRPr>
          </a:p>
          <a:p>
            <a:pPr defTabSz="872808">
              <a:spcBef>
                <a:spcPct val="0"/>
              </a:spcBef>
            </a:pPr>
            <a:endParaRPr lang="it-IT" altLang="it-IT" dirty="0" smtClean="0">
              <a:latin typeface="Arial" charset="0"/>
              <a:ea typeface="ＭＳ Ｐゴシック" charset="-128"/>
            </a:endParaRPr>
          </a:p>
          <a:p>
            <a:pPr defTabSz="872808">
              <a:spcBef>
                <a:spcPct val="0"/>
              </a:spcBef>
            </a:pPr>
            <a:r>
              <a:rPr lang="it-IT" altLang="it-IT" dirty="0" smtClean="0">
                <a:latin typeface="Arial" charset="0"/>
                <a:ea typeface="ＭＳ Ｐゴシック" charset="-128"/>
              </a:rPr>
              <a:t>Ad esempio, </a:t>
            </a:r>
            <a:r>
              <a:rPr lang="it-IT" dirty="0" smtClean="0"/>
              <a:t>si collocano </a:t>
            </a:r>
            <a:r>
              <a:rPr lang="it-IT" b="1" dirty="0" smtClean="0"/>
              <a:t>i prodotti più convenienti</a:t>
            </a:r>
            <a:r>
              <a:rPr lang="it-IT" dirty="0" smtClean="0"/>
              <a:t> negli scaffali più bassi o più alti – cioè </a:t>
            </a:r>
            <a:r>
              <a:rPr lang="it-IT" b="1" dirty="0" smtClean="0"/>
              <a:t>nei posti meno agevoli</a:t>
            </a:r>
            <a:r>
              <a:rPr lang="it-IT" dirty="0" smtClean="0"/>
              <a:t> da raggiungere – lasciando al centro le marche più note e costose, che in tal modo risultano più visibili e più semplici da inserire nel carrello.</a:t>
            </a:r>
          </a:p>
          <a:p>
            <a:pPr defTabSz="872808">
              <a:spcBef>
                <a:spcPct val="0"/>
              </a:spcBef>
            </a:pPr>
            <a:endParaRPr lang="it-IT" altLang="it-IT" dirty="0" smtClean="0">
              <a:latin typeface="Arial" charset="0"/>
              <a:ea typeface="ＭＳ Ｐゴシック" charset="-128"/>
            </a:endParaRPr>
          </a:p>
          <a:p>
            <a:pPr defTabSz="872808">
              <a:spcBef>
                <a:spcPct val="0"/>
              </a:spcBef>
            </a:pPr>
            <a:r>
              <a:rPr lang="it-IT" sz="1200" kern="1200" dirty="0" smtClean="0">
                <a:solidFill>
                  <a:schemeClr val="tx1"/>
                </a:solidFill>
                <a:effectLst/>
                <a:latin typeface="+mn-lt"/>
                <a:ea typeface="+mn-ea"/>
                <a:cs typeface="+mn-cs"/>
              </a:rPr>
              <a:t>La </a:t>
            </a:r>
            <a:r>
              <a:rPr lang="it-IT" sz="1200" b="1" kern="1200" dirty="0" smtClean="0">
                <a:solidFill>
                  <a:schemeClr val="tx1"/>
                </a:solidFill>
                <a:effectLst/>
                <a:latin typeface="+mn-lt"/>
                <a:ea typeface="+mn-ea"/>
                <a:cs typeface="+mn-cs"/>
              </a:rPr>
              <a:t>programmazione televisiva</a:t>
            </a:r>
            <a:r>
              <a:rPr lang="it-IT" sz="1200" kern="1200" baseline="0" dirty="0" smtClean="0">
                <a:solidFill>
                  <a:schemeClr val="tx1"/>
                </a:solidFill>
                <a:effectLst/>
                <a:latin typeface="+mn-lt"/>
                <a:ea typeface="+mn-ea"/>
                <a:cs typeface="+mn-cs"/>
              </a:rPr>
              <a:t> </a:t>
            </a:r>
            <a:r>
              <a:rPr lang="it-IT" sz="1200" kern="1200" dirty="0" smtClean="0">
                <a:solidFill>
                  <a:schemeClr val="tx1"/>
                </a:solidFill>
                <a:effectLst/>
                <a:latin typeface="+mn-lt"/>
                <a:ea typeface="+mn-ea"/>
                <a:cs typeface="+mn-cs"/>
              </a:rPr>
              <a:t>trasmessa tra le ore 16.00 e le ore 19.00 deve tener conto del fatto che si tratta della fascia oraria in cui</a:t>
            </a:r>
            <a:r>
              <a:rPr lang="it-IT" sz="1200" kern="1200" baseline="0" dirty="0" smtClean="0">
                <a:solidFill>
                  <a:schemeClr val="tx1"/>
                </a:solidFill>
                <a:effectLst/>
                <a:latin typeface="+mn-lt"/>
                <a:ea typeface="+mn-ea"/>
                <a:cs typeface="+mn-cs"/>
              </a:rPr>
              <a:t> in misura maggiore i minori guardano la televisione: deve essere «protetta».</a:t>
            </a:r>
            <a:endParaRPr lang="it-IT" altLang="it-IT" dirty="0" smtClean="0">
              <a:latin typeface="Arial" charset="0"/>
              <a:ea typeface="ＭＳ Ｐゴシック" charset="-128"/>
            </a:endParaRPr>
          </a:p>
          <a:p>
            <a:pPr defTabSz="872808">
              <a:spcBef>
                <a:spcPct val="0"/>
              </a:spcBef>
            </a:pPr>
            <a:endParaRPr lang="it-IT" altLang="it-IT" dirty="0" smtClean="0">
              <a:latin typeface="Arial" charset="0"/>
              <a:ea typeface="ＭＳ Ｐゴシック" charset="-128"/>
            </a:endParaRPr>
          </a:p>
          <a:p>
            <a:pPr defTabSz="872808">
              <a:spcBef>
                <a:spcPct val="0"/>
              </a:spcBef>
            </a:pPr>
            <a:r>
              <a:rPr lang="it-IT" altLang="it-IT" dirty="0" smtClean="0">
                <a:latin typeface="Arial" charset="0"/>
                <a:ea typeface="ＭＳ Ｐゴシック" charset="-128"/>
              </a:rPr>
              <a:t>Immagini tratte da:</a:t>
            </a:r>
          </a:p>
          <a:p>
            <a:pPr defTabSz="872808"/>
            <a:r>
              <a:rPr lang="it-IT" altLang="it-IT" dirty="0" smtClean="0">
                <a:latin typeface="Arial" charset="0"/>
                <a:ea typeface="ＭＳ Ｐゴシック" charset="-128"/>
              </a:rPr>
              <a:t>1)  http://us.123rf.com/400wm/400/400/demonique/demonique1212/demonique121200055/16887078-quot-eat-me-drink-me-quot-te-e-biscotti-dolce-modello-senza-soluzione-di-continuita-su-sfondo-bianco.jpg</a:t>
            </a:r>
          </a:p>
          <a:p>
            <a:pPr defTabSz="872808"/>
            <a:endParaRPr lang="it-IT" altLang="it-IT" dirty="0" smtClean="0">
              <a:latin typeface="Arial" charset="0"/>
              <a:ea typeface="ＭＳ Ｐゴシック" charset="-128"/>
            </a:endParaRPr>
          </a:p>
          <a:p>
            <a:pPr defTabSz="872808"/>
            <a:r>
              <a:rPr lang="it-IT" altLang="it-IT" dirty="0" smtClean="0">
                <a:latin typeface="Arial" charset="0"/>
                <a:ea typeface="ＭＳ Ｐゴシック" charset="-128"/>
              </a:rPr>
              <a:t>2) http://www.google.it/url?sa=i&amp;rct=j&amp;q=&amp;esrc=s&amp;source=images&amp;cd=&amp;cad=rja&amp;docid=C7dEh14EPQgtPM&amp;tbnid=HBBW8HicPOUPmM:&amp;ved=0CAUQjRw&amp;url=http%3A%2F%2Flinc.ucy.ac.cy%2Fisocial%2Findex.php%2Fmedia%2Fon-tv&amp;ei=JdjsUf-qBYX7PMbUgKgK&amp;bvm=bv.49478099,d.bGE&amp;psig=AFQjCNHUCdNLY5ViIoXYK970N_6np9GP1g&amp;ust=1374562721851071</a:t>
            </a:r>
          </a:p>
          <a:p>
            <a:pPr defTabSz="872808">
              <a:spcBef>
                <a:spcPct val="0"/>
              </a:spcBef>
            </a:pPr>
            <a:endParaRPr lang="it-IT" altLang="it-IT" i="1" dirty="0" smtClean="0">
              <a:latin typeface="Arial" charset="0"/>
              <a:ea typeface="ＭＳ Ｐゴシック" charset="-128"/>
            </a:endParaRPr>
          </a:p>
          <a:p>
            <a:pPr defTabSz="872808">
              <a:spcBef>
                <a:spcPct val="0"/>
              </a:spcBef>
            </a:pPr>
            <a:r>
              <a:rPr lang="it-IT" altLang="it-IT" i="1" dirty="0" smtClean="0">
                <a:latin typeface="Arial" charset="0"/>
                <a:ea typeface="ＭＳ Ｐゴシック" charset="-128"/>
              </a:rPr>
              <a:t>On line </a:t>
            </a:r>
            <a:r>
              <a:rPr lang="it-IT" altLang="it-IT" dirty="0" smtClean="0">
                <a:latin typeface="Arial" charset="0"/>
                <a:ea typeface="ＭＳ Ｐゴシック" charset="-128"/>
              </a:rPr>
              <a:t>il 22/07/2013</a:t>
            </a:r>
          </a:p>
          <a:p>
            <a:pPr defTabSz="872808"/>
            <a:endParaRPr lang="it-IT" altLang="it-IT" dirty="0" smtClean="0">
              <a:latin typeface="Arial" charset="0"/>
              <a:ea typeface="ＭＳ Ｐゴシック" charset="-128"/>
            </a:endParaRPr>
          </a:p>
        </p:txBody>
      </p:sp>
      <p:sp>
        <p:nvSpPr>
          <p:cNvPr id="54276" name="Segnaposto numero diapositiva 3"/>
          <p:cNvSpPr>
            <a:spLocks noGrp="1"/>
          </p:cNvSpPr>
          <p:nvPr>
            <p:ph type="sldNum" sz="quarter" idx="5"/>
          </p:nvPr>
        </p:nvSpPr>
        <p:spPr>
          <a:noFill/>
        </p:spPr>
        <p:txBody>
          <a:bodyPr/>
          <a:lstStyle/>
          <a:p>
            <a:fld id="{02209444-9D0E-4AB6-BF94-BD95496EFB33}" type="slidenum">
              <a:rPr lang="it-IT" altLang="it-IT" smtClean="0">
                <a:latin typeface="Arial" charset="0"/>
                <a:cs typeface="Arial" charset="0"/>
              </a:rPr>
              <a:pPr/>
              <a:t>6</a:t>
            </a:fld>
            <a:endParaRPr lang="it-IT" altLang="it-IT" smtClean="0">
              <a:latin typeface="Arial" charset="0"/>
              <a:cs typeface="Arial" charset="0"/>
            </a:endParaRPr>
          </a:p>
        </p:txBody>
      </p:sp>
    </p:spTree>
    <p:extLst>
      <p:ext uri="{BB962C8B-B14F-4D97-AF65-F5344CB8AC3E}">
        <p14:creationId xmlns:p14="http://schemas.microsoft.com/office/powerpoint/2010/main" val="826510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egnaposto immagine diapositiva 1"/>
          <p:cNvSpPr>
            <a:spLocks noGrp="1" noRot="1" noChangeAspect="1" noTextEdit="1"/>
          </p:cNvSpPr>
          <p:nvPr>
            <p:ph type="sldImg"/>
          </p:nvPr>
        </p:nvSpPr>
        <p:spPr>
          <a:ln/>
        </p:spPr>
      </p:sp>
      <p:sp>
        <p:nvSpPr>
          <p:cNvPr id="55299" name="Segnaposto note 2"/>
          <p:cNvSpPr>
            <a:spLocks noGrp="1"/>
          </p:cNvSpPr>
          <p:nvPr>
            <p:ph type="body" idx="1"/>
          </p:nvPr>
        </p:nvSpPr>
        <p:spPr>
          <a:noFill/>
          <a:ln/>
        </p:spPr>
        <p:txBody>
          <a:bodyPr/>
          <a:lstStyle/>
          <a:p>
            <a:r>
              <a:rPr lang="it-IT" altLang="it-IT" dirty="0" smtClean="0">
                <a:latin typeface="Arial" charset="0"/>
                <a:ea typeface="ＭＳ Ｐゴシック" charset="-128"/>
              </a:rPr>
              <a:t>PAOLA: Revisione del titolo perché</a:t>
            </a:r>
            <a:r>
              <a:rPr lang="it-IT" altLang="it-IT" baseline="0" dirty="0" smtClean="0">
                <a:latin typeface="Arial" charset="0"/>
                <a:ea typeface="ＭＳ Ｐゴシック" charset="-128"/>
              </a:rPr>
              <a:t> percezione e atteggiamento non sono proprio sovrapponibili</a:t>
            </a:r>
            <a:endParaRPr lang="it-IT" altLang="it-IT" dirty="0" smtClean="0">
              <a:latin typeface="Arial" charset="0"/>
              <a:ea typeface="ＭＳ Ｐゴシック" charset="-128"/>
            </a:endParaRPr>
          </a:p>
          <a:p>
            <a:endParaRPr lang="it-IT" altLang="it-IT" dirty="0" smtClean="0">
              <a:latin typeface="Arial" charset="0"/>
              <a:ea typeface="ＭＳ Ｐゴシック" charset="-128"/>
            </a:endParaRPr>
          </a:p>
          <a:p>
            <a:endParaRPr lang="it-IT" altLang="it-IT" dirty="0" smtClean="0">
              <a:latin typeface="Arial" charset="0"/>
              <a:ea typeface="ＭＳ Ｐゴシック" charset="-128"/>
            </a:endParaRPr>
          </a:p>
          <a:p>
            <a:endParaRPr lang="it-IT" altLang="it-IT" dirty="0" smtClean="0">
              <a:latin typeface="Arial" charset="0"/>
              <a:ea typeface="ＭＳ Ｐゴシック" charset="-128"/>
            </a:endParaRPr>
          </a:p>
          <a:p>
            <a:r>
              <a:rPr lang="it-IT" altLang="it-IT" dirty="0" smtClean="0">
                <a:latin typeface="Arial" charset="0"/>
                <a:ea typeface="ＭＳ Ｐゴシック" charset="-128"/>
              </a:rPr>
              <a:t>Si cita la frase celebre di Trilussa, secondo la quale, se una persona mangia due polli e un’altra non ne mangia alcuno, le statistiche affermano che entrambe hanno mangiato un pollo ciascuna.</a:t>
            </a:r>
          </a:p>
          <a:p>
            <a:endParaRPr lang="it-IT" altLang="it-IT" dirty="0" smtClean="0">
              <a:latin typeface="Arial" charset="0"/>
              <a:ea typeface="ＭＳ Ｐゴシック" charset="-128"/>
            </a:endParaRPr>
          </a:p>
          <a:p>
            <a:r>
              <a:rPr lang="it-IT" altLang="it-IT" dirty="0" smtClean="0">
                <a:latin typeface="Arial" charset="0"/>
                <a:ea typeface="ＭＳ Ｐゴシック" charset="-128"/>
              </a:rPr>
              <a:t>Immagine tratta da:</a:t>
            </a:r>
          </a:p>
          <a:p>
            <a:r>
              <a:rPr lang="it-IT" altLang="it-IT" dirty="0" smtClean="0">
                <a:latin typeface="Arial" charset="0"/>
                <a:ea typeface="ＭＳ Ｐゴシック" charset="-128"/>
              </a:rPr>
              <a:t>http://www.senato.it/3182?newsletter_item=1841&amp;newsletter_numero=172#</a:t>
            </a:r>
          </a:p>
          <a:p>
            <a:r>
              <a:rPr lang="it-IT" altLang="it-IT" i="1" dirty="0" smtClean="0">
                <a:latin typeface="Arial" charset="0"/>
                <a:ea typeface="ＭＳ Ｐゴシック" charset="-128"/>
              </a:rPr>
              <a:t>On line </a:t>
            </a:r>
            <a:r>
              <a:rPr lang="it-IT" altLang="it-IT" dirty="0" smtClean="0">
                <a:latin typeface="Arial" charset="0"/>
                <a:ea typeface="ＭＳ Ｐゴシック" charset="-128"/>
              </a:rPr>
              <a:t>il 19/03/2020</a:t>
            </a:r>
          </a:p>
        </p:txBody>
      </p:sp>
      <p:sp>
        <p:nvSpPr>
          <p:cNvPr id="55300" name="Segnaposto numero diapositiva 3"/>
          <p:cNvSpPr>
            <a:spLocks noGrp="1"/>
          </p:cNvSpPr>
          <p:nvPr>
            <p:ph type="sldNum" sz="quarter" idx="5"/>
          </p:nvPr>
        </p:nvSpPr>
        <p:spPr>
          <a:noFill/>
        </p:spPr>
        <p:txBody>
          <a:bodyPr/>
          <a:lstStyle/>
          <a:p>
            <a:fld id="{18ECEB49-06EB-4AC9-AFFC-0F7319F0674E}" type="slidenum">
              <a:rPr lang="en-GB" altLang="it-IT" smtClean="0">
                <a:latin typeface="Arial" charset="0"/>
                <a:cs typeface="Arial" charset="0"/>
              </a:rPr>
              <a:pPr/>
              <a:t>7</a:t>
            </a:fld>
            <a:endParaRPr lang="en-GB" altLang="it-IT" smtClean="0">
              <a:latin typeface="Arial" charset="0"/>
              <a:cs typeface="Arial" charset="0"/>
            </a:endParaRPr>
          </a:p>
        </p:txBody>
      </p:sp>
    </p:spTree>
    <p:extLst>
      <p:ext uri="{BB962C8B-B14F-4D97-AF65-F5344CB8AC3E}">
        <p14:creationId xmlns:p14="http://schemas.microsoft.com/office/powerpoint/2010/main" val="834155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B970BE0C-E513-4389-B390-D7F22CEA323A}" type="slidenum">
              <a:rPr lang="it-IT" altLang="it-IT" smtClean="0">
                <a:latin typeface="Arial" charset="0"/>
                <a:cs typeface="Arial" charset="0"/>
              </a:rPr>
              <a:pPr/>
              <a:t>8</a:t>
            </a:fld>
            <a:endParaRPr lang="it-IT" altLang="it-IT" smtClean="0">
              <a:latin typeface="Arial" charset="0"/>
              <a:cs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a:lnSpc>
                <a:spcPct val="105000"/>
              </a:lnSpc>
              <a:spcBef>
                <a:spcPct val="50000"/>
              </a:spcBef>
            </a:pPr>
            <a:r>
              <a:rPr lang="it-IT" altLang="it-IT" b="1" dirty="0" smtClean="0">
                <a:latin typeface="Arial" charset="0"/>
                <a:ea typeface="ＭＳ Ｐゴシック" charset="-128"/>
              </a:rPr>
              <a:t>PERDITA :Il numero medio di libri letti in un anno fa perdere l’informazione relativa al numero di libri letti da ciascun alunno </a:t>
            </a:r>
          </a:p>
          <a:p>
            <a:r>
              <a:rPr lang="it-IT" altLang="it-IT" dirty="0" smtClean="0">
                <a:latin typeface="Arial" charset="0"/>
                <a:ea typeface="ＭＳ Ｐゴシック" charset="-128"/>
              </a:rPr>
              <a:t>L’elenco degli alunni (unità statistiche osservate) potrebbe essere molto più lungo di quello mostrato dalla tabella.</a:t>
            </a:r>
          </a:p>
          <a:p>
            <a:r>
              <a:rPr lang="it-IT" altLang="it-IT" dirty="0" smtClean="0">
                <a:latin typeface="Arial" charset="0"/>
                <a:ea typeface="ＭＳ Ｐゴシック" charset="-128"/>
              </a:rPr>
              <a:t>Per questo potrebbe essere utile sintetizzare le informazioni dettagliate per avere un’idea dell’atteggiamento che, in media, i ragazzi hanno nei confronti della lettura.</a:t>
            </a:r>
          </a:p>
          <a:p>
            <a:r>
              <a:rPr lang="it-IT" altLang="it-IT" dirty="0" smtClean="0">
                <a:latin typeface="Arial" charset="0"/>
                <a:ea typeface="ＭＳ Ｐゴシック" charset="-128"/>
              </a:rPr>
              <a:t>Potrebbe essere utile accompagnare la</a:t>
            </a:r>
            <a:r>
              <a:rPr lang="it-IT" altLang="it-IT" baseline="0" dirty="0" smtClean="0">
                <a:latin typeface="Arial" charset="0"/>
                <a:ea typeface="ＭＳ Ｐゴシック" charset="-128"/>
              </a:rPr>
              <a:t> media dal valore minimo e il valore massimo.</a:t>
            </a:r>
            <a:endParaRPr lang="it-IT" altLang="it-IT" dirty="0" smtClean="0">
              <a:latin typeface="Arial" charset="0"/>
              <a:ea typeface="ＭＳ Ｐゴシック" charset="-128"/>
            </a:endParaRPr>
          </a:p>
        </p:txBody>
      </p:sp>
    </p:spTree>
    <p:extLst>
      <p:ext uri="{BB962C8B-B14F-4D97-AF65-F5344CB8AC3E}">
        <p14:creationId xmlns:p14="http://schemas.microsoft.com/office/powerpoint/2010/main" val="3211117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PAOLA:</a:t>
            </a:r>
            <a:r>
              <a:rPr lang="it-IT" baseline="0" dirty="0" smtClean="0"/>
              <a:t> per la revisione leggere la nota u23</a:t>
            </a:r>
            <a:endParaRPr lang="it-IT" dirty="0"/>
          </a:p>
        </p:txBody>
      </p:sp>
      <p:sp>
        <p:nvSpPr>
          <p:cNvPr id="4" name="Segnaposto numero diapositiva 3"/>
          <p:cNvSpPr>
            <a:spLocks noGrp="1"/>
          </p:cNvSpPr>
          <p:nvPr>
            <p:ph type="sldNum" sz="quarter" idx="10"/>
          </p:nvPr>
        </p:nvSpPr>
        <p:spPr/>
        <p:txBody>
          <a:bodyPr/>
          <a:lstStyle/>
          <a:p>
            <a:fld id="{85D405DF-48F5-439D-A6F6-8C44BB03A80D}" type="slidenum">
              <a:rPr lang="it-IT" smtClean="0"/>
              <a:pPr/>
              <a:t>9</a:t>
            </a:fld>
            <a:endParaRPr lang="it-IT"/>
          </a:p>
        </p:txBody>
      </p:sp>
    </p:spTree>
    <p:extLst>
      <p:ext uri="{BB962C8B-B14F-4D97-AF65-F5344CB8AC3E}">
        <p14:creationId xmlns:p14="http://schemas.microsoft.com/office/powerpoint/2010/main" val="897726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immagine diapositiva 1"/>
          <p:cNvSpPr>
            <a:spLocks noGrp="1" noRot="1" noChangeAspect="1" noTextEdit="1"/>
          </p:cNvSpPr>
          <p:nvPr>
            <p:ph type="sldImg"/>
          </p:nvPr>
        </p:nvSpPr>
        <p:spPr>
          <a:ln/>
        </p:spPr>
      </p:sp>
      <p:sp>
        <p:nvSpPr>
          <p:cNvPr id="3" name="Segnaposto note 2"/>
          <p:cNvSpPr>
            <a:spLocks noGrp="1"/>
          </p:cNvSpPr>
          <p:nvPr>
            <p:ph type="body" idx="1"/>
          </p:nvPr>
        </p:nvSpPr>
        <p:spPr/>
        <p:txBody>
          <a:bodyPr>
            <a:normAutofit fontScale="92500" lnSpcReduction="10000"/>
          </a:bodyPr>
          <a:lstStyle/>
          <a:p>
            <a:pPr defTabSz="873257">
              <a:defRPr/>
            </a:pPr>
            <a:endParaRPr lang="it-IT" dirty="0" smtClean="0">
              <a:latin typeface="Verdana" pitchFamily="34" charset="0"/>
            </a:endParaRPr>
          </a:p>
          <a:p>
            <a:pPr defTabSz="873257">
              <a:defRPr/>
            </a:pPr>
            <a:r>
              <a:rPr lang="it-IT" dirty="0" smtClean="0">
                <a:latin typeface="Verdana" pitchFamily="34" charset="0"/>
              </a:rPr>
              <a:t>PAOLA: per la revisione leggere le note u2, u18, u17, u1</a:t>
            </a:r>
          </a:p>
          <a:p>
            <a:pPr defTabSz="873257">
              <a:defRPr/>
            </a:pPr>
            <a:endParaRPr lang="it-IT" dirty="0" smtClean="0">
              <a:latin typeface="Verdana" pitchFamily="34" charset="0"/>
            </a:endParaRPr>
          </a:p>
          <a:p>
            <a:pPr defTabSz="873257">
              <a:defRPr/>
            </a:pPr>
            <a:r>
              <a:rPr lang="it-IT" dirty="0" smtClean="0">
                <a:latin typeface="Verdana" pitchFamily="34" charset="0"/>
              </a:rPr>
              <a:t>La fase della diffusione è particolarmente delicata. Infatti, al di là dei numeri e delle sintesi che si divulgano, assumono fondamentale importanza:</a:t>
            </a:r>
          </a:p>
          <a:p>
            <a:pPr defTabSz="873257">
              <a:buFontTx/>
              <a:buChar char="-"/>
              <a:defRPr/>
            </a:pPr>
            <a:r>
              <a:rPr lang="it-IT" dirty="0" smtClean="0">
                <a:latin typeface="Verdana" pitchFamily="34" charset="0"/>
              </a:rPr>
              <a:t> il MODO in cui si espongono i risultati;</a:t>
            </a:r>
          </a:p>
          <a:p>
            <a:pPr defTabSz="873257">
              <a:buFontTx/>
              <a:buChar char="-"/>
              <a:defRPr/>
            </a:pPr>
            <a:r>
              <a:rPr lang="it-IT" dirty="0" smtClean="0">
                <a:latin typeface="Verdana" pitchFamily="34" charset="0"/>
              </a:rPr>
              <a:t> le informazioni “aggiuntive” che raccontano COME si è arrivati a tali conclusioni (es. quanti casi abbiamo osservato? Tutta la popolazione o solo una sua parte? Che tipo di “media” ho calcolato? Etc.).</a:t>
            </a:r>
          </a:p>
          <a:p>
            <a:pPr defTabSz="873257">
              <a:defRPr/>
            </a:pPr>
            <a:r>
              <a:rPr lang="it-IT" dirty="0" smtClean="0">
                <a:latin typeface="Verdana" pitchFamily="34" charset="0"/>
              </a:rPr>
              <a:t>Con le </a:t>
            </a:r>
            <a:r>
              <a:rPr lang="it-IT" dirty="0" err="1" smtClean="0">
                <a:latin typeface="Verdana" pitchFamily="34" charset="0"/>
              </a:rPr>
              <a:t>slides</a:t>
            </a:r>
            <a:r>
              <a:rPr lang="it-IT" dirty="0" smtClean="0">
                <a:latin typeface="Verdana" pitchFamily="34" charset="0"/>
              </a:rPr>
              <a:t> successive, cerchiamo di portare alcuni esempi per chiarire questi aspetti.</a:t>
            </a:r>
          </a:p>
          <a:p>
            <a:pPr defTabSz="873257">
              <a:defRPr/>
            </a:pPr>
            <a:endParaRPr lang="it-IT" dirty="0" smtClean="0">
              <a:latin typeface="Verdana" pitchFamily="34" charset="0"/>
            </a:endParaRPr>
          </a:p>
          <a:p>
            <a:pPr defTabSz="873257">
              <a:defRPr/>
            </a:pPr>
            <a:r>
              <a:rPr lang="it-IT" dirty="0" smtClean="0">
                <a:latin typeface="Verdana" pitchFamily="34" charset="0"/>
              </a:rPr>
              <a:t>Indagine totale: </a:t>
            </a:r>
            <a:r>
              <a:rPr lang="it-IT" dirty="0" smtClean="0">
                <a:latin typeface="Verdana" pitchFamily="34" charset="0"/>
                <a:ea typeface="+mn-ea"/>
                <a:cs typeface="Times New Roman" pitchFamily="18" charset="0"/>
              </a:rPr>
              <a:t>si prendono in considerazione tutte le unità di rilevazione riguardanti il fenomeno che si vuole studiare (es. censimenti generali).</a:t>
            </a:r>
          </a:p>
          <a:p>
            <a:pPr>
              <a:defRPr/>
            </a:pPr>
            <a:endParaRPr lang="it-IT" dirty="0" smtClean="0">
              <a:latin typeface="Verdana" pitchFamily="34" charset="0"/>
            </a:endParaRPr>
          </a:p>
          <a:p>
            <a:pPr>
              <a:defRPr/>
            </a:pPr>
            <a:r>
              <a:rPr lang="it-IT" dirty="0" smtClean="0">
                <a:latin typeface="Verdana" pitchFamily="34" charset="0"/>
              </a:rPr>
              <a:t>Indagine campionaria: </a:t>
            </a:r>
            <a:r>
              <a:rPr lang="it-IT" dirty="0" smtClean="0">
                <a:latin typeface="Verdana" pitchFamily="34" charset="0"/>
                <a:ea typeface="+mn-ea"/>
                <a:cs typeface="Times New Roman" pitchFamily="18" charset="0"/>
              </a:rPr>
              <a:t>si considera solo una parte delle unità che formano l’intera collettività, ovvero si estrapola un “campione”, che rappresenterà l’intero universo. Per finalità inferenziali (ovvero per poter ricondurre alla popolazione quello che si è ricavato dallo studio del campione), occorre che il campione sia “casuale”.</a:t>
            </a:r>
          </a:p>
          <a:p>
            <a:pPr>
              <a:defRPr/>
            </a:pPr>
            <a:endParaRPr lang="it-IT" dirty="0" smtClean="0"/>
          </a:p>
          <a:p>
            <a:pPr>
              <a:defRPr/>
            </a:pPr>
            <a:r>
              <a:rPr lang="it-IT" dirty="0" smtClean="0"/>
              <a:t>Per ulteriori dettagli, si veda, ad es., Frosini B.V., 2001, </a:t>
            </a:r>
            <a:r>
              <a:rPr lang="it-IT" i="1" dirty="0" smtClean="0"/>
              <a:t>Metodi statistici</a:t>
            </a:r>
            <a:r>
              <a:rPr lang="it-IT" dirty="0" smtClean="0"/>
              <a:t>, Carocci, Roma</a:t>
            </a:r>
          </a:p>
          <a:p>
            <a:pPr>
              <a:defRPr/>
            </a:pPr>
            <a:endParaRPr lang="it-IT" dirty="0" smtClean="0"/>
          </a:p>
          <a:p>
            <a:pPr>
              <a:defRPr/>
            </a:pPr>
            <a:r>
              <a:rPr lang="it-IT" dirty="0" smtClean="0"/>
              <a:t>Immagine presa da https://www.solodownload.it/02092013/metadati-nostri-file-parlano-di-noi-evitare-di-mettere-repentaglio-la-privacy/6239</a:t>
            </a:r>
          </a:p>
          <a:p>
            <a:pPr>
              <a:defRPr/>
            </a:pPr>
            <a:r>
              <a:rPr lang="it-IT" i="1" dirty="0" smtClean="0"/>
              <a:t>On line </a:t>
            </a:r>
            <a:r>
              <a:rPr lang="it-IT" dirty="0" smtClean="0"/>
              <a:t>il 24</a:t>
            </a:r>
            <a:r>
              <a:rPr lang="it-IT" baseline="0" dirty="0" smtClean="0"/>
              <a:t> marzo 2020</a:t>
            </a:r>
            <a:endParaRPr lang="it-IT" dirty="0" smtClean="0"/>
          </a:p>
        </p:txBody>
      </p:sp>
      <p:sp>
        <p:nvSpPr>
          <p:cNvPr id="57348" name="Segnaposto numero diapositiva 3"/>
          <p:cNvSpPr>
            <a:spLocks noGrp="1"/>
          </p:cNvSpPr>
          <p:nvPr>
            <p:ph type="sldNum" sz="quarter" idx="5"/>
          </p:nvPr>
        </p:nvSpPr>
        <p:spPr>
          <a:noFill/>
        </p:spPr>
        <p:txBody>
          <a:bodyPr/>
          <a:lstStyle/>
          <a:p>
            <a:fld id="{B576C35F-AE20-462F-ABA0-D2E0BCA0D13F}" type="slidenum">
              <a:rPr lang="it-IT" altLang="it-IT" smtClean="0">
                <a:latin typeface="Arial" charset="0"/>
                <a:cs typeface="Arial" charset="0"/>
              </a:rPr>
              <a:pPr/>
              <a:t>10</a:t>
            </a:fld>
            <a:endParaRPr lang="it-IT" altLang="it-IT" smtClean="0">
              <a:latin typeface="Arial" charset="0"/>
              <a:cs typeface="Arial" charset="0"/>
            </a:endParaRPr>
          </a:p>
        </p:txBody>
      </p:sp>
    </p:spTree>
    <p:extLst>
      <p:ext uri="{BB962C8B-B14F-4D97-AF65-F5344CB8AC3E}">
        <p14:creationId xmlns:p14="http://schemas.microsoft.com/office/powerpoint/2010/main" val="2248661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3188729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266353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2544814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positiva titolo capitolo">
    <p:spTree>
      <p:nvGrpSpPr>
        <p:cNvPr id="1" name=""/>
        <p:cNvGrpSpPr/>
        <p:nvPr/>
      </p:nvGrpSpPr>
      <p:grpSpPr>
        <a:xfrm>
          <a:off x="0" y="0"/>
          <a:ext cx="0" cy="0"/>
          <a:chOff x="0" y="0"/>
          <a:chExt cx="0" cy="0"/>
        </a:xfrm>
      </p:grpSpPr>
      <p:sp>
        <p:nvSpPr>
          <p:cNvPr id="7" name="Titolo 6"/>
          <p:cNvSpPr>
            <a:spLocks noGrp="1"/>
          </p:cNvSpPr>
          <p:nvPr>
            <p:ph type="title"/>
          </p:nvPr>
        </p:nvSpPr>
        <p:spPr>
          <a:xfrm>
            <a:off x="866775" y="2598738"/>
            <a:ext cx="7410450" cy="1143000"/>
          </a:xfrm>
          <a:prstGeom prst="rect">
            <a:avLst/>
          </a:prstGeom>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3153796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Titolo, contenuto 2 e testo">
    <p:spTree>
      <p:nvGrpSpPr>
        <p:cNvPr id="1" name=""/>
        <p:cNvGrpSpPr/>
        <p:nvPr/>
      </p:nvGrpSpPr>
      <p:grpSpPr>
        <a:xfrm>
          <a:off x="0" y="0"/>
          <a:ext cx="0" cy="0"/>
          <a:chOff x="0" y="0"/>
          <a:chExt cx="0" cy="0"/>
        </a:xfrm>
      </p:grpSpPr>
      <p:sp>
        <p:nvSpPr>
          <p:cNvPr id="2" name="Titolo 1"/>
          <p:cNvSpPr>
            <a:spLocks noGrp="1"/>
          </p:cNvSpPr>
          <p:nvPr>
            <p:ph type="title"/>
          </p:nvPr>
        </p:nvSpPr>
        <p:spPr>
          <a:xfrm>
            <a:off x="590550" y="266700"/>
            <a:ext cx="8324850" cy="11049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quarter" idx="1"/>
          </p:nvPr>
        </p:nvSpPr>
        <p:spPr>
          <a:xfrm>
            <a:off x="1143000" y="1790700"/>
            <a:ext cx="3810000" cy="2114550"/>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1143000" y="4057650"/>
            <a:ext cx="3810000" cy="2114550"/>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half" idx="3"/>
          </p:nvPr>
        </p:nvSpPr>
        <p:spPr>
          <a:xfrm>
            <a:off x="5105400" y="1790700"/>
            <a:ext cx="3810000" cy="4381500"/>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10"/>
          </p:nvPr>
        </p:nvSpPr>
        <p:spPr>
          <a:xfrm>
            <a:off x="3276600" y="6272213"/>
            <a:ext cx="2895600" cy="457200"/>
          </a:xfrm>
          <a:prstGeom prst="rect">
            <a:avLst/>
          </a:prstGeom>
        </p:spPr>
        <p:txBody>
          <a:bodyPr/>
          <a:lstStyle>
            <a:lvl1pPr>
              <a:defRPr/>
            </a:lvl1pPr>
          </a:lstStyle>
          <a:p>
            <a:pPr>
              <a:defRPr/>
            </a:pPr>
            <a:endParaRPr lang="it-IT"/>
          </a:p>
        </p:txBody>
      </p:sp>
      <p:sp>
        <p:nvSpPr>
          <p:cNvPr id="7" name="Segnaposto numero diapositiva 6"/>
          <p:cNvSpPr>
            <a:spLocks noGrp="1"/>
          </p:cNvSpPr>
          <p:nvPr>
            <p:ph type="sldNum" sz="quarter" idx="11"/>
          </p:nvPr>
        </p:nvSpPr>
        <p:spPr>
          <a:xfrm>
            <a:off x="6434138" y="6264275"/>
            <a:ext cx="1905000" cy="457200"/>
          </a:xfrm>
          <a:prstGeom prst="rect">
            <a:avLst/>
          </a:prstGeom>
        </p:spPr>
        <p:txBody>
          <a:bodyPr/>
          <a:lstStyle>
            <a:lvl1pPr>
              <a:defRPr/>
            </a:lvl1pPr>
          </a:lstStyle>
          <a:p>
            <a:pPr>
              <a:defRPr/>
            </a:pPr>
            <a:fld id="{E3F43F25-BBE8-47BD-91C0-9234AAF0A76E}" type="slidenum">
              <a:rPr lang="it-IT"/>
              <a:pPr>
                <a:defRPr/>
              </a:pPr>
              <a:t>‹N›</a:t>
            </a:fld>
            <a:endParaRPr lang="it-IT"/>
          </a:p>
        </p:txBody>
      </p:sp>
      <p:sp>
        <p:nvSpPr>
          <p:cNvPr id="8" name="Segnaposto data 7"/>
          <p:cNvSpPr>
            <a:spLocks noGrp="1"/>
          </p:cNvSpPr>
          <p:nvPr>
            <p:ph type="dt" sz="half" idx="12"/>
          </p:nvPr>
        </p:nvSpPr>
        <p:spPr>
          <a:xfrm>
            <a:off x="785813" y="6291263"/>
            <a:ext cx="1905000" cy="457200"/>
          </a:xfrm>
          <a:prstGeom prst="rect">
            <a:avLst/>
          </a:prstGeom>
        </p:spPr>
        <p:txBody>
          <a:bodyPr/>
          <a:lstStyle>
            <a:lvl1pPr>
              <a:defRPr/>
            </a:lvl1pPr>
          </a:lstStyle>
          <a:p>
            <a:pPr>
              <a:defRPr/>
            </a:pPr>
            <a:fld id="{74BFD1C9-6955-4456-959D-B9267D276403}" type="datetime1">
              <a:rPr lang="it-IT"/>
              <a:pPr>
                <a:defRPr/>
              </a:pPr>
              <a:t>04/05/2020</a:t>
            </a:fld>
            <a:endParaRPr lang="it-IT"/>
          </a:p>
        </p:txBody>
      </p:sp>
    </p:spTree>
    <p:extLst>
      <p:ext uri="{BB962C8B-B14F-4D97-AF65-F5344CB8AC3E}">
        <p14:creationId xmlns:p14="http://schemas.microsoft.com/office/powerpoint/2010/main" val="2826990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1311275" y="387350"/>
            <a:ext cx="7413625" cy="720725"/>
          </a:xfrm>
          <a:prstGeom prst="rect">
            <a:avLst/>
          </a:prstGeo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1311275" y="1536700"/>
            <a:ext cx="3630613"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5094288" y="1536700"/>
            <a:ext cx="3630612" cy="2185988"/>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5094288" y="3875088"/>
            <a:ext cx="3630612" cy="2187575"/>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data 5"/>
          <p:cNvSpPr>
            <a:spLocks noGrp="1"/>
          </p:cNvSpPr>
          <p:nvPr>
            <p:ph type="dt" sz="half" idx="10"/>
          </p:nvPr>
        </p:nvSpPr>
        <p:spPr>
          <a:xfrm>
            <a:off x="755650" y="6245225"/>
            <a:ext cx="2133600" cy="476250"/>
          </a:xfrm>
          <a:prstGeom prst="rect">
            <a:avLst/>
          </a:prstGeom>
        </p:spPr>
        <p:txBody>
          <a:bodyPr/>
          <a:lstStyle>
            <a:lvl1pPr>
              <a:defRPr/>
            </a:lvl1pPr>
          </a:lstStyle>
          <a:p>
            <a:pPr>
              <a:defRPr/>
            </a:pPr>
            <a:fld id="{1B1984C9-A18A-4BD7-9D77-BD8592EBD192}" type="datetime1">
              <a:rPr lang="it-IT"/>
              <a:pPr>
                <a:defRPr/>
              </a:pPr>
              <a:t>04/05/2020</a:t>
            </a:fld>
            <a:endParaRPr lang="it-IT"/>
          </a:p>
        </p:txBody>
      </p:sp>
      <p:sp>
        <p:nvSpPr>
          <p:cNvPr id="7" name="Segnaposto piè di pagina 6"/>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it-IT"/>
          </a:p>
        </p:txBody>
      </p:sp>
      <p:sp>
        <p:nvSpPr>
          <p:cNvPr id="8" name="Segnaposto numero diapositiva 7"/>
          <p:cNvSpPr>
            <a:spLocks noGrp="1"/>
          </p:cNvSpPr>
          <p:nvPr>
            <p:ph type="sldNum" sz="quarter" idx="12"/>
          </p:nvPr>
        </p:nvSpPr>
        <p:spPr>
          <a:xfrm>
            <a:off x="6251575" y="6237288"/>
            <a:ext cx="2133600" cy="476250"/>
          </a:xfrm>
          <a:prstGeom prst="rect">
            <a:avLst/>
          </a:prstGeom>
        </p:spPr>
        <p:txBody>
          <a:bodyPr/>
          <a:lstStyle>
            <a:lvl2pPr lvl="1">
              <a:defRPr>
                <a:latin typeface="Bookman Old Style" pitchFamily="18" charset="0"/>
                <a:ea typeface="ＭＳ Ｐゴシック" charset="-128"/>
                <a:cs typeface="+mn-cs"/>
              </a:defRPr>
            </a:lvl2pPr>
          </a:lstStyle>
          <a:p>
            <a:pPr lvl="1">
              <a:defRPr/>
            </a:pPr>
            <a:fld id="{B8B3EA5D-F9BA-4A12-9385-B5B4C71B600B}" type="slidenum">
              <a:rPr lang="it-IT"/>
              <a:pPr lvl="1">
                <a:defRPr/>
              </a:pPr>
              <a:t>‹N›</a:t>
            </a:fld>
            <a:endParaRPr lang="it-IT"/>
          </a:p>
        </p:txBody>
      </p:sp>
    </p:spTree>
    <p:extLst>
      <p:ext uri="{BB962C8B-B14F-4D97-AF65-F5344CB8AC3E}">
        <p14:creationId xmlns:p14="http://schemas.microsoft.com/office/powerpoint/2010/main" val="633764589"/>
      </p:ext>
    </p:extLst>
  </p:cSld>
  <p:clrMapOvr>
    <a:masterClrMapping/>
  </p:clrMapOvr>
  <p:transition advTm="569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405287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89021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254279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p>
            <a:endParaRPr lang="it-IT"/>
          </a:p>
        </p:txBody>
      </p:sp>
      <p:sp>
        <p:nvSpPr>
          <p:cNvPr id="9" name="Segnaposto numero diapositiva 8"/>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442874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data 2"/>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p>
            <a:endParaRPr lang="it-IT"/>
          </a:p>
        </p:txBody>
      </p:sp>
      <p:sp>
        <p:nvSpPr>
          <p:cNvPr id="5" name="Segnaposto numero diapositiva 4"/>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352413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p>
            <a:endParaRPr lang="it-IT"/>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1446449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4145275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p>
            <a:fld id="{89DC0F17-B556-A148-93D6-180038A225EF}" type="datetimeFigureOut">
              <a:rPr lang="it-IT" smtClean="0"/>
              <a:pPr/>
              <a:t>04/05/2020</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p>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p>
            <a:fld id="{E0C751B5-631A-9242-B635-C18491BE6C62}" type="slidenum">
              <a:rPr lang="it-IT" smtClean="0"/>
              <a:pPr/>
              <a:t>‹N›</a:t>
            </a:fld>
            <a:endParaRPr lang="it-IT"/>
          </a:p>
        </p:txBody>
      </p:sp>
    </p:spTree>
    <p:extLst>
      <p:ext uri="{BB962C8B-B14F-4D97-AF65-F5344CB8AC3E}">
        <p14:creationId xmlns:p14="http://schemas.microsoft.com/office/powerpoint/2010/main" val="1004873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p:nvPr userDrawn="1"/>
        </p:nvSpPr>
        <p:spPr>
          <a:xfrm>
            <a:off x="777875" y="0"/>
            <a:ext cx="7543800" cy="381000"/>
          </a:xfrm>
          <a:prstGeom prst="rect">
            <a:avLst/>
          </a:prstGeom>
          <a:solidFill>
            <a:srgbClr val="7F1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Times New Roman" pitchFamily="-28" charset="0"/>
              <a:buNone/>
              <a:defRPr/>
            </a:pPr>
            <a:endParaRPr lang="en-US"/>
          </a:p>
        </p:txBody>
      </p:sp>
      <p:cxnSp>
        <p:nvCxnSpPr>
          <p:cNvPr id="9" name="Connettore 1 8"/>
          <p:cNvCxnSpPr/>
          <p:nvPr userDrawn="1"/>
        </p:nvCxnSpPr>
        <p:spPr>
          <a:xfrm>
            <a:off x="777875" y="6254519"/>
            <a:ext cx="7543800" cy="0"/>
          </a:xfrm>
          <a:prstGeom prst="line">
            <a:avLst/>
          </a:prstGeom>
          <a:ln>
            <a:solidFill>
              <a:srgbClr val="7F142A"/>
            </a:solidFill>
          </a:ln>
          <a:effectLst/>
        </p:spPr>
        <p:style>
          <a:lnRef idx="2">
            <a:schemeClr val="accent1"/>
          </a:lnRef>
          <a:fillRef idx="0">
            <a:schemeClr val="accent1"/>
          </a:fillRef>
          <a:effectRef idx="1">
            <a:schemeClr val="accent1"/>
          </a:effectRef>
          <a:fontRef idx="minor">
            <a:schemeClr val="tx1"/>
          </a:fontRef>
        </p:style>
      </p:cxnSp>
      <p:pic>
        <p:nvPicPr>
          <p:cNvPr id="11" name="Immagine 10" descr="marchio 2.jpg"/>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7558379" y="6346121"/>
            <a:ext cx="806786" cy="335805"/>
          </a:xfrm>
          <a:prstGeom prst="rect">
            <a:avLst/>
          </a:prstGeom>
        </p:spPr>
      </p:pic>
    </p:spTree>
    <p:extLst>
      <p:ext uri="{BB962C8B-B14F-4D97-AF65-F5344CB8AC3E}">
        <p14:creationId xmlns:p14="http://schemas.microsoft.com/office/powerpoint/2010/main" val="2502975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2.wmf"/><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1.w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0.xml"/><Relationship Id="rId1" Type="http://schemas.openxmlformats.org/officeDocument/2006/relationships/slideLayout" Target="../slideLayouts/slideLayout12.xml"/><Relationship Id="rId4" Type="http://schemas.openxmlformats.org/officeDocument/2006/relationships/chart" Target="../charts/chart6.xml"/></Relationships>
</file>

<file path=ppt/slides/_rels/slide3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p:cNvSpPr>
          <p:nvPr/>
        </p:nvSpPr>
        <p:spPr bwMode="auto">
          <a:xfrm>
            <a:off x="0" y="2246313"/>
            <a:ext cx="9156700" cy="3619500"/>
          </a:xfrm>
          <a:prstGeom prst="rect">
            <a:avLst/>
          </a:prstGeom>
          <a:noFill/>
          <a:ln>
            <a:noFill/>
          </a:ln>
        </p:spPr>
        <p:txBody>
          <a:bodyPr lIns="0" tIns="0" rIns="0" bIns="0"/>
          <a:lstStyle>
            <a:lvl1pPr eaLnBrk="0" hangingPunct="0">
              <a:defRPr b="1">
                <a:solidFill>
                  <a:schemeClr val="tx1"/>
                </a:solidFill>
                <a:latin typeface="Bookman Old Style" charset="0"/>
                <a:ea typeface="ＭＳ Ｐゴシック" charset="-128"/>
              </a:defRPr>
            </a:lvl1pPr>
            <a:lvl2pPr marL="742950" indent="-285750" eaLnBrk="0" hangingPunct="0">
              <a:defRPr b="1">
                <a:solidFill>
                  <a:schemeClr val="tx1"/>
                </a:solidFill>
                <a:latin typeface="Bookman Old Style" charset="0"/>
                <a:ea typeface="ＭＳ Ｐゴシック" charset="-128"/>
              </a:defRPr>
            </a:lvl2pPr>
            <a:lvl3pPr marL="1143000" indent="-228600" eaLnBrk="0" hangingPunct="0">
              <a:defRPr b="1">
                <a:solidFill>
                  <a:schemeClr val="tx1"/>
                </a:solidFill>
                <a:latin typeface="Bookman Old Style" charset="0"/>
                <a:ea typeface="ＭＳ Ｐゴシック" charset="-128"/>
              </a:defRPr>
            </a:lvl3pPr>
            <a:lvl4pPr marL="1600200" indent="-228600" eaLnBrk="0" hangingPunct="0">
              <a:defRPr b="1">
                <a:solidFill>
                  <a:schemeClr val="tx1"/>
                </a:solidFill>
                <a:latin typeface="Bookman Old Style" charset="0"/>
                <a:ea typeface="ＭＳ Ｐゴシック" charset="-128"/>
              </a:defRPr>
            </a:lvl4pPr>
            <a:lvl5pPr marL="2057400" indent="-228600" eaLnBrk="0" hangingPunct="0">
              <a:defRPr b="1">
                <a:solidFill>
                  <a:schemeClr val="tx1"/>
                </a:solidFill>
                <a:latin typeface="Bookman Old Style" charset="0"/>
                <a:ea typeface="ＭＳ Ｐゴシック" charset="-128"/>
              </a:defRPr>
            </a:lvl5pPr>
            <a:lvl6pPr marL="2514600" indent="-228600" eaLnBrk="0" fontAlgn="base" hangingPunct="0">
              <a:spcBef>
                <a:spcPct val="0"/>
              </a:spcBef>
              <a:spcAft>
                <a:spcPct val="0"/>
              </a:spcAft>
              <a:defRPr b="1">
                <a:solidFill>
                  <a:schemeClr val="tx1"/>
                </a:solidFill>
                <a:latin typeface="Bookman Old Style" charset="0"/>
                <a:ea typeface="ＭＳ Ｐゴシック" charset="-128"/>
              </a:defRPr>
            </a:lvl6pPr>
            <a:lvl7pPr marL="2971800" indent="-228600" eaLnBrk="0" fontAlgn="base" hangingPunct="0">
              <a:spcBef>
                <a:spcPct val="0"/>
              </a:spcBef>
              <a:spcAft>
                <a:spcPct val="0"/>
              </a:spcAft>
              <a:defRPr b="1">
                <a:solidFill>
                  <a:schemeClr val="tx1"/>
                </a:solidFill>
                <a:latin typeface="Bookman Old Style" charset="0"/>
                <a:ea typeface="ＭＳ Ｐゴシック" charset="-128"/>
              </a:defRPr>
            </a:lvl7pPr>
            <a:lvl8pPr marL="3429000" indent="-228600" eaLnBrk="0" fontAlgn="base" hangingPunct="0">
              <a:spcBef>
                <a:spcPct val="0"/>
              </a:spcBef>
              <a:spcAft>
                <a:spcPct val="0"/>
              </a:spcAft>
              <a:defRPr b="1">
                <a:solidFill>
                  <a:schemeClr val="tx1"/>
                </a:solidFill>
                <a:latin typeface="Bookman Old Style" charset="0"/>
                <a:ea typeface="ＭＳ Ｐゴシック" charset="-128"/>
              </a:defRPr>
            </a:lvl8pPr>
            <a:lvl9pPr marL="3886200" indent="-228600" eaLnBrk="0" fontAlgn="base" hangingPunct="0">
              <a:spcBef>
                <a:spcPct val="0"/>
              </a:spcBef>
              <a:spcAft>
                <a:spcPct val="0"/>
              </a:spcAft>
              <a:defRPr b="1">
                <a:solidFill>
                  <a:schemeClr val="tx1"/>
                </a:solidFill>
                <a:latin typeface="Bookman Old Style" charset="0"/>
                <a:ea typeface="ＭＳ Ｐゴシック" charset="-128"/>
              </a:defRPr>
            </a:lvl9pPr>
          </a:lstStyle>
          <a:p>
            <a:pPr algn="ctr" eaLnBrk="1" fontAlgn="base" hangingPunct="1">
              <a:spcBef>
                <a:spcPct val="0"/>
              </a:spcBef>
              <a:spcAft>
                <a:spcPct val="0"/>
              </a:spcAft>
              <a:defRPr/>
            </a:pPr>
            <a:r>
              <a:rPr lang="en-US" altLang="it-IT" sz="2800" dirty="0"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Come </a:t>
            </a:r>
            <a:r>
              <a:rPr lang="en-US" altLang="it-IT" sz="2800" dirty="0" err="1"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raccogliere</a:t>
            </a:r>
            <a:r>
              <a:rPr lang="en-US" altLang="it-IT" sz="2800" dirty="0"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 </a:t>
            </a:r>
            <a:r>
              <a:rPr lang="en-US" altLang="it-IT" sz="2800" dirty="0" err="1"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leggere</a:t>
            </a:r>
            <a:r>
              <a:rPr lang="en-US" altLang="it-IT" sz="2800" dirty="0"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 e </a:t>
            </a:r>
            <a:r>
              <a:rPr lang="en-US" altLang="it-IT" sz="2800" dirty="0" err="1"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rappresentare</a:t>
            </a:r>
            <a:r>
              <a:rPr lang="en-US" altLang="it-IT" sz="2800" dirty="0"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 </a:t>
            </a:r>
            <a:r>
              <a:rPr lang="en-US" altLang="it-IT" sz="2800" dirty="0" err="1"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i</a:t>
            </a:r>
            <a:r>
              <a:rPr lang="en-US" altLang="it-IT" sz="2800" dirty="0"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 </a:t>
            </a:r>
            <a:r>
              <a:rPr lang="en-US" altLang="it-IT" sz="2800" dirty="0" err="1" smtClean="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rPr>
              <a:t>dati</a:t>
            </a:r>
            <a:endParaRPr lang="en-US" altLang="it-IT" sz="2800" dirty="0">
              <a:solidFill>
                <a:schemeClr val="tx1">
                  <a:lumMod val="65000"/>
                  <a:lumOff val="35000"/>
                </a:schemeClr>
              </a:solidFill>
              <a:effectLst>
                <a:outerShdw blurRad="38100" dist="38100" dir="2700000" algn="tl">
                  <a:srgbClr val="000000">
                    <a:alpha val="43137"/>
                  </a:srgbClr>
                </a:outerShdw>
              </a:effectLst>
              <a:latin typeface="+mj-lt"/>
              <a:ea typeface="MS PGothic" pitchFamily="34" charset="-128"/>
            </a:endParaRPr>
          </a:p>
          <a:p>
            <a:pPr algn="ctr" eaLnBrk="1" hangingPunct="1">
              <a:defRPr/>
            </a:pPr>
            <a:endParaRPr lang="en-US" altLang="it-IT" sz="2400" b="0" dirty="0">
              <a:solidFill>
                <a:srgbClr val="FFFFFF"/>
              </a:solidFill>
              <a:effectLst>
                <a:outerShdw blurRad="38100" dist="38100" dir="2700000" algn="tl">
                  <a:srgbClr val="C0C0C0"/>
                </a:outerShdw>
              </a:effectLst>
              <a:latin typeface="Verdana" charset="0"/>
            </a:endParaRPr>
          </a:p>
          <a:p>
            <a:pPr algn="ctr" eaLnBrk="1" hangingPunct="1">
              <a:defRPr/>
            </a:pPr>
            <a:endParaRPr lang="en-US" altLang="it-IT" sz="2400" b="0" dirty="0">
              <a:solidFill>
                <a:srgbClr val="FFFFFF"/>
              </a:solidFill>
              <a:effectLst>
                <a:outerShdw blurRad="38100" dist="38100" dir="2700000" algn="tl">
                  <a:srgbClr val="C0C0C0"/>
                </a:outerShdw>
              </a:effectLst>
              <a:latin typeface="Verdana" charset="0"/>
            </a:endParaRPr>
          </a:p>
          <a:p>
            <a:pPr algn="ctr" eaLnBrk="1" hangingPunct="1">
              <a:spcBef>
                <a:spcPct val="0"/>
              </a:spcBef>
              <a:defRPr/>
            </a:pPr>
            <a:r>
              <a:rPr lang="en-US" altLang="it-IT" sz="3000" dirty="0" smtClean="0">
                <a:solidFill>
                  <a:srgbClr val="9E0000"/>
                </a:solidFill>
                <a:latin typeface="+mj-lt"/>
                <a:ea typeface="ＭＳ Ｐゴシック" charset="0"/>
                <a:cs typeface="Arial" charset="0"/>
              </a:rPr>
              <a:t>SAPER LEGGERE I DATI</a:t>
            </a:r>
            <a:endParaRPr lang="en-US" altLang="it-IT" sz="3000" dirty="0">
              <a:solidFill>
                <a:srgbClr val="9E0000"/>
              </a:solidFill>
              <a:latin typeface="+mj-lt"/>
              <a:ea typeface="ＭＳ Ｐゴシック" charset="0"/>
              <a:cs typeface="Arial" charset="0"/>
            </a:endParaRPr>
          </a:p>
          <a:p>
            <a:pPr algn="ctr" eaLnBrk="1" hangingPunct="1">
              <a:lnSpc>
                <a:spcPct val="80000"/>
              </a:lnSpc>
              <a:spcBef>
                <a:spcPts val="800"/>
              </a:spcBef>
              <a:defRPr/>
            </a:pPr>
            <a:r>
              <a:rPr lang="en-US" altLang="it-IT" sz="2400" dirty="0">
                <a:solidFill>
                  <a:srgbClr val="C00000"/>
                </a:solidFill>
                <a:effectLst>
                  <a:outerShdw blurRad="38100" dist="38100" dir="2700000" algn="tl">
                    <a:srgbClr val="C0C0C0"/>
                  </a:outerShdw>
                </a:effectLst>
                <a:latin typeface="Verdana" charset="0"/>
              </a:rPr>
              <a:t> </a:t>
            </a:r>
          </a:p>
        </p:txBody>
      </p:sp>
      <p:sp>
        <p:nvSpPr>
          <p:cNvPr id="3" name="CasellaDiTesto 2"/>
          <p:cNvSpPr txBox="1"/>
          <p:nvPr/>
        </p:nvSpPr>
        <p:spPr>
          <a:xfrm>
            <a:off x="607039" y="6372226"/>
            <a:ext cx="6606561" cy="246221"/>
          </a:xfrm>
          <a:prstGeom prst="rect">
            <a:avLst/>
          </a:prstGeom>
          <a:noFill/>
        </p:spPr>
        <p:txBody>
          <a:bodyPr wrap="square">
            <a:spAutoFit/>
          </a:bodyPr>
          <a:lstStyle/>
          <a:p>
            <a:pPr algn="r" eaLnBrk="1" fontAlgn="auto" hangingPunct="1">
              <a:spcBef>
                <a:spcPts val="0"/>
              </a:spcBef>
              <a:spcAft>
                <a:spcPts val="0"/>
              </a:spcAft>
              <a:defRPr/>
            </a:pPr>
            <a:r>
              <a:rPr lang="it-IT" sz="1000" dirty="0" smtClean="0">
                <a:solidFill>
                  <a:schemeClr val="bg1">
                    <a:lumMod val="50000"/>
                  </a:schemeClr>
                </a:solidFill>
                <a:latin typeface="+mn-lt"/>
                <a:ea typeface="MS PGothic" pitchFamily="34" charset="-128"/>
                <a:cs typeface="+mn-cs"/>
              </a:rPr>
              <a:t>Scuola secondaria di secondo grado </a:t>
            </a:r>
            <a:r>
              <a:rPr lang="it-IT" sz="1000" dirty="0" smtClean="0">
                <a:solidFill>
                  <a:srgbClr val="C00000"/>
                </a:solidFill>
                <a:latin typeface="+mn-lt"/>
                <a:ea typeface="MS PGothic" pitchFamily="34" charset="-128"/>
                <a:cs typeface="+mn-cs"/>
              </a:rPr>
              <a:t>|</a:t>
            </a:r>
            <a:r>
              <a:rPr lang="it-IT" sz="1000" dirty="0" smtClean="0">
                <a:solidFill>
                  <a:schemeClr val="bg1">
                    <a:lumMod val="50000"/>
                  </a:schemeClr>
                </a:solidFill>
                <a:latin typeface="+mn-lt"/>
                <a:ea typeface="MS PGothic" pitchFamily="34" charset="-128"/>
                <a:cs typeface="+mn-cs"/>
              </a:rPr>
              <a:t> Come raccogliere … i dati – </a:t>
            </a:r>
            <a:r>
              <a:rPr lang="it-IT" sz="1000" dirty="0" smtClean="0">
                <a:solidFill>
                  <a:schemeClr val="bg1">
                    <a:lumMod val="50000"/>
                  </a:schemeClr>
                </a:solidFill>
                <a:latin typeface="+mn-lt"/>
                <a:ea typeface="MS PGothic" pitchFamily="34" charset="-128"/>
              </a:rPr>
              <a:t>Saper leggere i dati </a:t>
            </a:r>
            <a:r>
              <a:rPr lang="it-IT" sz="1000" dirty="0" smtClean="0">
                <a:solidFill>
                  <a:srgbClr val="C00000"/>
                </a:solidFill>
                <a:latin typeface="+mn-lt"/>
                <a:ea typeface="MS PGothic" pitchFamily="34" charset="-128"/>
                <a:cs typeface="+mn-cs"/>
              </a:rPr>
              <a:t>| </a:t>
            </a:r>
            <a:r>
              <a:rPr lang="it-IT" sz="1000" dirty="0">
                <a:solidFill>
                  <a:schemeClr val="bg1">
                    <a:lumMod val="50000"/>
                  </a:schemeClr>
                </a:solidFill>
                <a:latin typeface="+mn-lt"/>
                <a:ea typeface="MS PGothic" pitchFamily="34" charset="-128"/>
                <a:cs typeface="+mn-cs"/>
              </a:rPr>
              <a:t>Pacchetto: </a:t>
            </a:r>
            <a:r>
              <a:rPr lang="it-IT" sz="1000" dirty="0" smtClean="0">
                <a:solidFill>
                  <a:schemeClr val="bg1">
                    <a:lumMod val="50000"/>
                  </a:schemeClr>
                </a:solidFill>
                <a:ea typeface="MS PGothic" pitchFamily="34" charset="-128"/>
              </a:rPr>
              <a:t>L3</a:t>
            </a:r>
            <a:r>
              <a:rPr lang="it-IT" sz="1000" dirty="0" smtClean="0">
                <a:solidFill>
                  <a:schemeClr val="bg1">
                    <a:lumMod val="50000"/>
                  </a:schemeClr>
                </a:solidFill>
                <a:latin typeface="+mn-lt"/>
                <a:ea typeface="MS PGothic" pitchFamily="34" charset="-128"/>
                <a:cs typeface="+mn-cs"/>
              </a:rPr>
              <a:t>.2</a:t>
            </a:r>
            <a:endParaRPr lang="it-IT" sz="1000" dirty="0">
              <a:solidFill>
                <a:schemeClr val="bg1">
                  <a:lumMod val="50000"/>
                </a:schemeClr>
              </a:solidFill>
              <a:latin typeface="+mn-lt"/>
              <a:ea typeface="MS PGothic" pitchFamily="34" charset="-128"/>
              <a:cs typeface="+mn-cs"/>
            </a:endParaRPr>
          </a:p>
        </p:txBody>
      </p:sp>
    </p:spTree>
    <p:extLst>
      <p:ext uri="{BB962C8B-B14F-4D97-AF65-F5344CB8AC3E}">
        <p14:creationId xmlns:p14="http://schemas.microsoft.com/office/powerpoint/2010/main" val="187906818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title"/>
          </p:nvPr>
        </p:nvSpPr>
        <p:spPr>
          <a:xfrm>
            <a:off x="590550" y="457772"/>
            <a:ext cx="8324850" cy="703263"/>
          </a:xfrm>
        </p:spPr>
        <p:txBody>
          <a:bodyPr/>
          <a:lstStyle/>
          <a:p>
            <a:r>
              <a:rPr altLang="it-IT" sz="2400" b="1" dirty="0" smtClean="0">
                <a:solidFill>
                  <a:srgbClr val="C00000"/>
                </a:solidFill>
                <a:effectLst/>
                <a:latin typeface="Verdana" charset="0"/>
                <a:ea typeface="ＭＳ Ｐゴシック" charset="-128"/>
              </a:rPr>
              <a:t>I </a:t>
            </a:r>
            <a:r>
              <a:rPr altLang="it-IT" sz="2400" b="1" i="1" dirty="0" err="1" smtClean="0">
                <a:solidFill>
                  <a:srgbClr val="C00000"/>
                </a:solidFill>
                <a:effectLst/>
                <a:latin typeface="Verdana" charset="0"/>
                <a:ea typeface="ＭＳ Ｐゴシック" charset="-128"/>
              </a:rPr>
              <a:t>metadati</a:t>
            </a:r>
            <a:endParaRPr altLang="it-IT" sz="2400" b="1" i="1" dirty="0" smtClean="0">
              <a:solidFill>
                <a:srgbClr val="C00000"/>
              </a:solidFill>
              <a:effectLst/>
              <a:latin typeface="Verdana" charset="0"/>
              <a:ea typeface="ＭＳ Ｐゴシック" charset="-128"/>
            </a:endParaRPr>
          </a:p>
        </p:txBody>
      </p:sp>
      <p:sp>
        <p:nvSpPr>
          <p:cNvPr id="22531" name="Text Box 9"/>
          <p:cNvSpPr>
            <a:spLocks noGrp="1" noChangeArrowheads="1"/>
          </p:cNvSpPr>
          <p:nvPr>
            <p:ph type="body" sz="half" idx="3"/>
          </p:nvPr>
        </p:nvSpPr>
        <p:spPr>
          <a:xfrm>
            <a:off x="688458" y="698243"/>
            <a:ext cx="7912182" cy="4491620"/>
          </a:xfrm>
        </p:spPr>
        <p:txBody>
          <a:bodyPr lIns="0" tIns="0" rIns="0" bIns="0" anchor="ctr"/>
          <a:lstStyle/>
          <a:p>
            <a:pPr marL="324000" eaLnBrk="1" hangingPunct="1">
              <a:lnSpc>
                <a:spcPts val="2500"/>
              </a:lnSpc>
              <a:spcBef>
                <a:spcPts val="0"/>
              </a:spcBef>
            </a:pPr>
            <a:r>
              <a:rPr lang="it-IT" altLang="it-IT" sz="1800" dirty="0" smtClean="0">
                <a:solidFill>
                  <a:srgbClr val="505150"/>
                </a:solidFill>
                <a:latin typeface="Verdana" charset="0"/>
                <a:ea typeface="ＭＳ Ｐゴシック" charset="-128"/>
              </a:rPr>
              <a:t>Per una lettura e un uso corretto dei numeri </a:t>
            </a:r>
            <a:r>
              <a:rPr lang="it-IT" altLang="it-IT" sz="1800" dirty="0">
                <a:solidFill>
                  <a:srgbClr val="505150"/>
                </a:solidFill>
                <a:latin typeface="Verdana" charset="0"/>
                <a:ea typeface="ＭＳ Ｐゴシック" charset="-128"/>
              </a:rPr>
              <a:t>e delle sintesi che la statistica produce, assumono fondamentale importanza le informazioni </a:t>
            </a:r>
            <a:r>
              <a:rPr lang="it-IT" altLang="it-IT" sz="1800" dirty="0" smtClean="0">
                <a:solidFill>
                  <a:srgbClr val="505150"/>
                </a:solidFill>
                <a:latin typeface="Verdana" charset="0"/>
                <a:ea typeface="ＭＳ Ｐゴシック" charset="-128"/>
              </a:rPr>
              <a:t>aggiuntive </a:t>
            </a:r>
            <a:r>
              <a:rPr lang="it-IT" altLang="it-IT" sz="1800" dirty="0">
                <a:solidFill>
                  <a:srgbClr val="505150"/>
                </a:solidFill>
                <a:latin typeface="Verdana" charset="0"/>
                <a:ea typeface="ＭＳ Ｐゴシック" charset="-128"/>
              </a:rPr>
              <a:t>che raccontano </a:t>
            </a:r>
            <a:r>
              <a:rPr lang="it-IT" altLang="it-IT" sz="1800" b="1" dirty="0" smtClean="0">
                <a:solidFill>
                  <a:srgbClr val="505150"/>
                </a:solidFill>
                <a:latin typeface="Verdana" charset="0"/>
                <a:ea typeface="ＭＳ Ｐゴシック" charset="-128"/>
              </a:rPr>
              <a:t>come</a:t>
            </a:r>
            <a:r>
              <a:rPr lang="it-IT" altLang="it-IT" sz="1800" dirty="0" smtClean="0">
                <a:solidFill>
                  <a:srgbClr val="505150"/>
                </a:solidFill>
                <a:latin typeface="Verdana" charset="0"/>
                <a:ea typeface="ＭＳ Ｐゴシック" charset="-128"/>
              </a:rPr>
              <a:t> </a:t>
            </a:r>
            <a:r>
              <a:rPr lang="it-IT" altLang="it-IT" sz="1800" dirty="0">
                <a:solidFill>
                  <a:srgbClr val="505150"/>
                </a:solidFill>
                <a:latin typeface="Verdana" charset="0"/>
                <a:ea typeface="ＭＳ Ｐゴシック" charset="-128"/>
              </a:rPr>
              <a:t>si è arrivati a tali </a:t>
            </a:r>
            <a:r>
              <a:rPr lang="it-IT" altLang="it-IT" sz="1800" dirty="0" smtClean="0">
                <a:solidFill>
                  <a:srgbClr val="505150"/>
                </a:solidFill>
                <a:latin typeface="Verdana" charset="0"/>
                <a:ea typeface="ＭＳ Ｐゴシック" charset="-128"/>
              </a:rPr>
              <a:t>risultati, </a:t>
            </a:r>
            <a:r>
              <a:rPr lang="it-IT" altLang="it-IT" sz="1800" dirty="0">
                <a:solidFill>
                  <a:srgbClr val="505150"/>
                </a:solidFill>
                <a:latin typeface="Verdana" charset="0"/>
                <a:ea typeface="ＭＳ Ｐゴシック" charset="-128"/>
              </a:rPr>
              <a:t>ad es.:</a:t>
            </a:r>
            <a:br>
              <a:rPr lang="it-IT" altLang="it-IT" sz="1800" dirty="0">
                <a:solidFill>
                  <a:srgbClr val="505150"/>
                </a:solidFill>
                <a:latin typeface="Verdana" charset="0"/>
                <a:ea typeface="ＭＳ Ｐゴシック" charset="-128"/>
              </a:rPr>
            </a:br>
            <a:endParaRPr lang="it-IT" altLang="it-IT" sz="1800" dirty="0">
              <a:solidFill>
                <a:srgbClr val="505150"/>
              </a:solidFill>
              <a:latin typeface="Verdana" charset="0"/>
              <a:ea typeface="ＭＳ Ｐゴシック" charset="-128"/>
            </a:endParaRPr>
          </a:p>
          <a:p>
            <a:pPr eaLnBrk="1" hangingPunct="1">
              <a:lnSpc>
                <a:spcPts val="2500"/>
              </a:lnSpc>
              <a:spcBef>
                <a:spcPct val="0"/>
              </a:spcBef>
              <a:buFontTx/>
              <a:buChar char="-"/>
            </a:pPr>
            <a:r>
              <a:rPr lang="it-IT" altLang="it-IT" sz="1800" dirty="0">
                <a:solidFill>
                  <a:srgbClr val="505150"/>
                </a:solidFill>
                <a:latin typeface="Verdana" charset="0"/>
                <a:ea typeface="ＭＳ Ｐゴシック" charset="-128"/>
              </a:rPr>
              <a:t>S</a:t>
            </a:r>
            <a:r>
              <a:rPr lang="it-IT" altLang="it-IT" sz="1800" dirty="0" smtClean="0">
                <a:solidFill>
                  <a:srgbClr val="505150"/>
                </a:solidFill>
                <a:latin typeface="Verdana" charset="0"/>
                <a:ea typeface="ＭＳ Ｐゴシック" charset="-128"/>
              </a:rPr>
              <a:t>u quanti casi sono stati raccolti i dati? Su tutta </a:t>
            </a:r>
            <a:r>
              <a:rPr lang="it-IT" altLang="it-IT" sz="1800" dirty="0">
                <a:solidFill>
                  <a:srgbClr val="505150"/>
                </a:solidFill>
                <a:latin typeface="Verdana" charset="0"/>
                <a:ea typeface="ＭＳ Ｐゴシック" charset="-128"/>
              </a:rPr>
              <a:t>la popolazione </a:t>
            </a:r>
            <a:r>
              <a:rPr lang="it-IT" altLang="it-IT" sz="1800" dirty="0" smtClean="0">
                <a:solidFill>
                  <a:srgbClr val="505150"/>
                </a:solidFill>
                <a:latin typeface="Verdana" charset="0"/>
                <a:ea typeface="ＭＳ Ｐゴシック" charset="-128"/>
              </a:rPr>
              <a:t>oggetto d’interesse o </a:t>
            </a:r>
            <a:r>
              <a:rPr lang="it-IT" altLang="it-IT" sz="1800" dirty="0">
                <a:solidFill>
                  <a:srgbClr val="505150"/>
                </a:solidFill>
                <a:latin typeface="Verdana" charset="0"/>
                <a:ea typeface="ＭＳ Ｐゴシック" charset="-128"/>
              </a:rPr>
              <a:t>solo </a:t>
            </a:r>
            <a:r>
              <a:rPr lang="it-IT" altLang="it-IT" sz="1800" dirty="0" smtClean="0">
                <a:solidFill>
                  <a:srgbClr val="505150"/>
                </a:solidFill>
                <a:latin typeface="Verdana" charset="0"/>
                <a:ea typeface="ＭＳ Ｐゴシック" charset="-128"/>
              </a:rPr>
              <a:t>su una </a:t>
            </a:r>
            <a:r>
              <a:rPr lang="it-IT" altLang="it-IT" sz="1800" dirty="0">
                <a:solidFill>
                  <a:srgbClr val="505150"/>
                </a:solidFill>
                <a:latin typeface="Verdana" charset="0"/>
                <a:ea typeface="ＭＳ Ｐゴシック" charset="-128"/>
              </a:rPr>
              <a:t>sua parte</a:t>
            </a:r>
            <a:r>
              <a:rPr lang="it-IT" altLang="it-IT" sz="1800" dirty="0" smtClean="0">
                <a:solidFill>
                  <a:srgbClr val="505150"/>
                </a:solidFill>
                <a:latin typeface="Verdana" charset="0"/>
                <a:ea typeface="ＭＳ Ｐゴシック" charset="-128"/>
              </a:rPr>
              <a:t>?</a:t>
            </a:r>
          </a:p>
          <a:p>
            <a:pPr eaLnBrk="1" hangingPunct="1">
              <a:lnSpc>
                <a:spcPts val="2500"/>
              </a:lnSpc>
              <a:spcBef>
                <a:spcPct val="0"/>
              </a:spcBef>
              <a:buFontTx/>
              <a:buChar char="-"/>
            </a:pPr>
            <a:endParaRPr lang="it-IT" altLang="it-IT" sz="1800" dirty="0">
              <a:solidFill>
                <a:srgbClr val="505150"/>
              </a:solidFill>
              <a:latin typeface="Verdana" charset="0"/>
              <a:ea typeface="ＭＳ Ｐゴシック" charset="-128"/>
            </a:endParaRPr>
          </a:p>
          <a:p>
            <a:pPr eaLnBrk="1" hangingPunct="1">
              <a:lnSpc>
                <a:spcPts val="2500"/>
              </a:lnSpc>
              <a:spcBef>
                <a:spcPct val="0"/>
              </a:spcBef>
              <a:buFontTx/>
              <a:buChar char="-"/>
            </a:pPr>
            <a:r>
              <a:rPr lang="it-IT" altLang="it-IT" sz="1800" dirty="0">
                <a:solidFill>
                  <a:srgbClr val="505150"/>
                </a:solidFill>
                <a:latin typeface="Verdana" charset="0"/>
                <a:ea typeface="ＭＳ Ｐゴシック" charset="-128"/>
              </a:rPr>
              <a:t>Q</a:t>
            </a:r>
            <a:r>
              <a:rPr lang="it-IT" altLang="it-IT" sz="1800" dirty="0" smtClean="0">
                <a:solidFill>
                  <a:srgbClr val="505150"/>
                </a:solidFill>
                <a:latin typeface="Verdana" charset="0"/>
                <a:ea typeface="ＭＳ Ｐゴシック" charset="-128"/>
              </a:rPr>
              <a:t>uali </a:t>
            </a:r>
            <a:r>
              <a:rPr lang="it-IT" altLang="it-IT" sz="1800" dirty="0">
                <a:solidFill>
                  <a:srgbClr val="505150"/>
                </a:solidFill>
                <a:latin typeface="Verdana" charset="0"/>
                <a:ea typeface="ＭＳ Ｐゴシック" charset="-128"/>
              </a:rPr>
              <a:t>elaborazioni o calcoli sono stati </a:t>
            </a:r>
            <a:r>
              <a:rPr lang="it-IT" altLang="it-IT" sz="1800" dirty="0" smtClean="0">
                <a:solidFill>
                  <a:srgbClr val="505150"/>
                </a:solidFill>
                <a:latin typeface="Verdana" charset="0"/>
                <a:ea typeface="ＭＳ Ｐゴシック" charset="-128"/>
              </a:rPr>
              <a:t>effettuati per pervenire alle sintesi rilasciate?</a:t>
            </a:r>
            <a:endParaRPr lang="it-IT" altLang="it-IT" sz="1800" dirty="0">
              <a:solidFill>
                <a:srgbClr val="505150"/>
              </a:solidFill>
              <a:latin typeface="Verdana" charset="0"/>
              <a:ea typeface="ＭＳ Ｐゴシック" charset="-128"/>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6433" y="4406868"/>
            <a:ext cx="2752482" cy="16514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0391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title"/>
          </p:nvPr>
        </p:nvSpPr>
        <p:spPr>
          <a:xfrm>
            <a:off x="590550" y="457772"/>
            <a:ext cx="8324850" cy="703263"/>
          </a:xfrm>
        </p:spPr>
        <p:txBody>
          <a:bodyPr/>
          <a:lstStyle/>
          <a:p>
            <a:r>
              <a:rPr altLang="it-IT" sz="2400" b="1" dirty="0" smtClean="0">
                <a:solidFill>
                  <a:srgbClr val="C00000"/>
                </a:solidFill>
                <a:effectLst/>
                <a:latin typeface="Verdana" charset="0"/>
                <a:ea typeface="ＭＳ Ｐゴシック" charset="-128"/>
              </a:rPr>
              <a:t>I </a:t>
            </a:r>
            <a:r>
              <a:rPr altLang="it-IT" sz="2400" b="1" i="1" dirty="0" err="1">
                <a:solidFill>
                  <a:srgbClr val="C00000"/>
                </a:solidFill>
                <a:latin typeface="Verdana" charset="0"/>
                <a:ea typeface="ＭＳ Ｐゴシック" charset="-128"/>
              </a:rPr>
              <a:t>metadati</a:t>
            </a:r>
            <a:endParaRPr altLang="it-IT" sz="2400" b="1" i="1" dirty="0">
              <a:solidFill>
                <a:srgbClr val="C00000"/>
              </a:solidFill>
              <a:latin typeface="Verdana" charset="0"/>
              <a:ea typeface="ＭＳ Ｐゴシック" charset="-128"/>
            </a:endParaRPr>
          </a:p>
        </p:txBody>
      </p:sp>
      <p:sp>
        <p:nvSpPr>
          <p:cNvPr id="22531" name="Text Box 9"/>
          <p:cNvSpPr>
            <a:spLocks noGrp="1" noChangeArrowheads="1"/>
          </p:cNvSpPr>
          <p:nvPr>
            <p:ph type="body" sz="half" idx="3"/>
          </p:nvPr>
        </p:nvSpPr>
        <p:spPr>
          <a:xfrm>
            <a:off x="590550" y="1040012"/>
            <a:ext cx="7900307" cy="3833814"/>
          </a:xfrm>
        </p:spPr>
        <p:txBody>
          <a:bodyPr lIns="0" tIns="0" rIns="0" bIns="0" anchor="ctr"/>
          <a:lstStyle/>
          <a:p>
            <a:pPr>
              <a:lnSpc>
                <a:spcPts val="2500"/>
              </a:lnSpc>
              <a:spcBef>
                <a:spcPts val="1800"/>
              </a:spcBef>
            </a:pPr>
            <a:r>
              <a:rPr lang="it-IT" altLang="it-IT" sz="1800" dirty="0" smtClean="0">
                <a:solidFill>
                  <a:srgbClr val="5F5F5F"/>
                </a:solidFill>
                <a:latin typeface="Verdana" charset="0"/>
                <a:ea typeface="ＭＳ Ｐゴシック" charset="-128"/>
              </a:rPr>
              <a:t>Per una corretta lettura dei dati statistici è necessario, quindi, </a:t>
            </a:r>
            <a:r>
              <a:rPr lang="it-IT" altLang="it-IT" sz="1800" dirty="0">
                <a:solidFill>
                  <a:srgbClr val="C00000"/>
                </a:solidFill>
                <a:latin typeface="Verdana" charset="0"/>
                <a:ea typeface="ＭＳ Ｐゴシック" charset="-128"/>
                <a:cs typeface="+mj-cs"/>
              </a:rPr>
              <a:t>fornire la necessaria </a:t>
            </a:r>
            <a:r>
              <a:rPr lang="it-IT" altLang="it-IT" sz="1800" b="1" dirty="0" err="1" smtClean="0">
                <a:solidFill>
                  <a:srgbClr val="5F5F5F"/>
                </a:solidFill>
                <a:latin typeface="Verdana" charset="0"/>
                <a:ea typeface="ＭＳ Ｐゴシック" charset="-128"/>
              </a:rPr>
              <a:t>metainformazione</a:t>
            </a:r>
            <a:r>
              <a:rPr lang="it-IT" altLang="it-IT" sz="1800" dirty="0" smtClean="0">
                <a:solidFill>
                  <a:srgbClr val="5F5F5F"/>
                </a:solidFill>
                <a:latin typeface="Verdana" charset="0"/>
                <a:ea typeface="ＭＳ Ｐゴシック" charset="-128"/>
              </a:rPr>
              <a:t>, che consiste in informazioni su:</a:t>
            </a:r>
          </a:p>
          <a:p>
            <a:pPr>
              <a:lnSpc>
                <a:spcPts val="2500"/>
              </a:lnSpc>
              <a:spcBef>
                <a:spcPts val="1800"/>
              </a:spcBef>
              <a:buFont typeface="Wingdings" panose="05000000000000000000" pitchFamily="2" charset="2"/>
              <a:buChar char="ü"/>
            </a:pPr>
            <a:r>
              <a:rPr lang="it-IT" altLang="it-IT" sz="1800" dirty="0" smtClean="0">
                <a:solidFill>
                  <a:srgbClr val="5F5F5F"/>
                </a:solidFill>
                <a:latin typeface="Verdana" charset="0"/>
                <a:ea typeface="ＭＳ Ｐゴシック" charset="-128"/>
              </a:rPr>
              <a:t>procedure seguite per la raccolta ed il trattamento dei dati;</a:t>
            </a:r>
          </a:p>
          <a:p>
            <a:pPr>
              <a:lnSpc>
                <a:spcPts val="2500"/>
              </a:lnSpc>
              <a:spcBef>
                <a:spcPts val="1800"/>
              </a:spcBef>
              <a:buFont typeface="Wingdings" panose="05000000000000000000" pitchFamily="2" charset="2"/>
              <a:buChar char="ü"/>
            </a:pPr>
            <a:r>
              <a:rPr lang="it-IT" altLang="it-IT" sz="1800" dirty="0" smtClean="0">
                <a:solidFill>
                  <a:srgbClr val="5F5F5F"/>
                </a:solidFill>
                <a:latin typeface="Verdana" charset="0"/>
                <a:ea typeface="ＭＳ Ｐゴシック" charset="-128"/>
              </a:rPr>
              <a:t>definizioni e classificazioni utilizzate (</a:t>
            </a:r>
            <a:r>
              <a:rPr lang="it-IT" altLang="it-IT" sz="1800" dirty="0">
                <a:solidFill>
                  <a:srgbClr val="C00000"/>
                </a:solidFill>
                <a:latin typeface="Verdana" charset="0"/>
                <a:ea typeface="ＭＳ Ｐゴシック" charset="-128"/>
                <a:cs typeface="+mj-cs"/>
              </a:rPr>
              <a:t>es</a:t>
            </a:r>
            <a:r>
              <a:rPr lang="it-IT" altLang="it-IT" sz="1800" dirty="0" smtClean="0">
                <a:solidFill>
                  <a:srgbClr val="C00000"/>
                </a:solidFill>
                <a:latin typeface="Verdana" charset="0"/>
                <a:ea typeface="ＭＳ Ｐゴシック" charset="-128"/>
                <a:cs typeface="+mj-cs"/>
              </a:rPr>
              <a:t>:</a:t>
            </a:r>
            <a:r>
              <a:rPr lang="it-IT" altLang="it-IT" sz="1800" dirty="0" smtClean="0">
                <a:solidFill>
                  <a:srgbClr val="00B050"/>
                </a:solidFill>
                <a:latin typeface="Verdana" charset="0"/>
                <a:ea typeface="ＭＳ Ｐゴシック" charset="-128"/>
              </a:rPr>
              <a:t> </a:t>
            </a:r>
            <a:r>
              <a:rPr lang="it-IT" altLang="it-IT" sz="1800" dirty="0" smtClean="0">
                <a:solidFill>
                  <a:srgbClr val="5F5F5F"/>
                </a:solidFill>
                <a:latin typeface="Verdana" charset="0"/>
                <a:ea typeface="ＭＳ Ｐゴシック" charset="-128"/>
              </a:rPr>
              <a:t>titolo di studio);</a:t>
            </a:r>
          </a:p>
          <a:p>
            <a:pPr>
              <a:lnSpc>
                <a:spcPts val="2500"/>
              </a:lnSpc>
              <a:spcBef>
                <a:spcPts val="1800"/>
              </a:spcBef>
              <a:buFont typeface="Wingdings" panose="05000000000000000000" pitchFamily="2" charset="2"/>
              <a:buChar char="ü"/>
            </a:pPr>
            <a:r>
              <a:rPr lang="it-IT" altLang="it-IT" sz="1800" dirty="0" smtClean="0">
                <a:solidFill>
                  <a:srgbClr val="5F5F5F"/>
                </a:solidFill>
                <a:latin typeface="Verdana" charset="0"/>
                <a:ea typeface="ＭＳ Ｐゴシック" charset="-128"/>
              </a:rPr>
              <a:t>tipologia d’indagine (</a:t>
            </a:r>
            <a:r>
              <a:rPr lang="it-IT" altLang="it-IT" sz="1800" dirty="0" smtClean="0">
                <a:solidFill>
                  <a:srgbClr val="C00000"/>
                </a:solidFill>
                <a:latin typeface="Verdana" charset="0"/>
                <a:ea typeface="ＭＳ Ｐゴシック" charset="-128"/>
                <a:cs typeface="+mj-cs"/>
              </a:rPr>
              <a:t>es:</a:t>
            </a:r>
            <a:r>
              <a:rPr lang="it-IT" altLang="it-IT" sz="1800" dirty="0" smtClean="0">
                <a:solidFill>
                  <a:srgbClr val="00B050"/>
                </a:solidFill>
                <a:latin typeface="Verdana" charset="0"/>
                <a:ea typeface="ＭＳ Ｐゴシック" charset="-128"/>
              </a:rPr>
              <a:t> </a:t>
            </a:r>
            <a:r>
              <a:rPr lang="it-IT" altLang="it-IT" sz="1800" dirty="0" smtClean="0">
                <a:solidFill>
                  <a:srgbClr val="5F5F5F"/>
                </a:solidFill>
                <a:latin typeface="Verdana" charset="0"/>
                <a:ea typeface="ＭＳ Ｐゴシック" charset="-128"/>
              </a:rPr>
              <a:t>totale o campionaria)</a:t>
            </a:r>
          </a:p>
          <a:p>
            <a:pPr>
              <a:lnSpc>
                <a:spcPts val="2500"/>
              </a:lnSpc>
              <a:spcBef>
                <a:spcPts val="1800"/>
              </a:spcBef>
              <a:buFont typeface="Wingdings" panose="05000000000000000000" pitchFamily="2" charset="2"/>
              <a:buChar char="ü"/>
            </a:pPr>
            <a:r>
              <a:rPr lang="it-IT" altLang="it-IT" sz="1800" dirty="0">
                <a:solidFill>
                  <a:srgbClr val="C00000"/>
                </a:solidFill>
                <a:latin typeface="Verdana" charset="0"/>
                <a:ea typeface="ＭＳ Ｐゴシック" charset="-128"/>
                <a:cs typeface="+mj-cs"/>
              </a:rPr>
              <a:t>…</a:t>
            </a: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8142" y="4430727"/>
            <a:ext cx="2659525" cy="1508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1971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title"/>
          </p:nvPr>
        </p:nvSpPr>
        <p:spPr>
          <a:xfrm>
            <a:off x="661988" y="411116"/>
            <a:ext cx="7743825" cy="930275"/>
          </a:xfrm>
        </p:spPr>
        <p:txBody>
          <a:bodyPr/>
          <a:lstStyle/>
          <a:p>
            <a:r>
              <a:rPr lang="it-IT" altLang="it-IT" sz="2400" b="1" dirty="0" smtClean="0">
                <a:solidFill>
                  <a:srgbClr val="C00000"/>
                </a:solidFill>
                <a:latin typeface="Verdana" charset="0"/>
                <a:ea typeface="ＭＳ Ｐゴシック" charset="-128"/>
              </a:rPr>
              <a:t>I </a:t>
            </a:r>
            <a:r>
              <a:rPr altLang="it-IT" sz="2400" b="1" dirty="0" err="1" smtClean="0">
                <a:solidFill>
                  <a:srgbClr val="C00000"/>
                </a:solidFill>
                <a:effectLst/>
                <a:latin typeface="Verdana" charset="0"/>
                <a:ea typeface="ＭＳ Ｐゴシック" charset="-128"/>
              </a:rPr>
              <a:t>principi</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fondamentali</a:t>
            </a:r>
            <a:r>
              <a:rPr altLang="it-IT" sz="2400" b="1" dirty="0" smtClean="0">
                <a:solidFill>
                  <a:srgbClr val="C00000"/>
                </a:solidFill>
                <a:effectLst/>
                <a:latin typeface="Verdana" charset="0"/>
                <a:ea typeface="ＭＳ Ｐゴシック" charset="-128"/>
              </a:rPr>
              <a:t> </a:t>
            </a:r>
            <a:r>
              <a:rPr lang="it-IT" altLang="it-IT" sz="2400" b="1" dirty="0" smtClean="0">
                <a:solidFill>
                  <a:srgbClr val="C00000"/>
                </a:solidFill>
                <a:effectLst/>
                <a:latin typeface="Verdana" charset="0"/>
                <a:ea typeface="ＭＳ Ｐゴシック" charset="-128"/>
              </a:rPr>
              <a:t>che regolano la</a:t>
            </a:r>
            <a:r>
              <a:rPr altLang="it-IT" sz="2400" b="1" dirty="0" smtClean="0">
                <a:solidFill>
                  <a:srgbClr val="C00000"/>
                </a:solidFill>
                <a:effectLst/>
                <a:latin typeface="Verdana" charset="0"/>
                <a:ea typeface="ＭＳ Ｐゴシック" charset="-128"/>
              </a:rPr>
              <a:t> </a:t>
            </a:r>
            <a:r>
              <a:rPr lang="it-IT" altLang="it-IT" sz="2400" b="1" dirty="0">
                <a:solidFill>
                  <a:srgbClr val="C00000"/>
                </a:solidFill>
                <a:latin typeface="Verdana" charset="0"/>
                <a:ea typeface="ＭＳ Ｐゴシック" charset="-128"/>
              </a:rPr>
              <a:t>s</a:t>
            </a:r>
            <a:r>
              <a:rPr altLang="it-IT" sz="2400" b="1" dirty="0" err="1" smtClean="0">
                <a:solidFill>
                  <a:srgbClr val="C00000"/>
                </a:solidFill>
                <a:effectLst/>
                <a:latin typeface="Verdana" charset="0"/>
                <a:ea typeface="ＭＳ Ｐゴシック" charset="-128"/>
              </a:rPr>
              <a:t>tatistica</a:t>
            </a:r>
            <a:r>
              <a:rPr altLang="it-IT" sz="2400" b="1" dirty="0" smtClean="0">
                <a:solidFill>
                  <a:srgbClr val="C00000"/>
                </a:solidFill>
                <a:effectLst/>
                <a:latin typeface="Verdana" charset="0"/>
                <a:ea typeface="ＭＳ Ｐゴシック" charset="-128"/>
              </a:rPr>
              <a:t> </a:t>
            </a:r>
            <a:r>
              <a:rPr lang="it-IT" altLang="it-IT" sz="2400" b="1" dirty="0" smtClean="0">
                <a:solidFill>
                  <a:srgbClr val="C00000"/>
                </a:solidFill>
                <a:effectLst/>
                <a:latin typeface="Verdana" charset="0"/>
                <a:ea typeface="ＭＳ Ｐゴシック" charset="-128"/>
              </a:rPr>
              <a:t>pubblica</a:t>
            </a:r>
            <a:endParaRPr altLang="it-IT" sz="2400" b="1" dirty="0" smtClean="0">
              <a:solidFill>
                <a:srgbClr val="C00000"/>
              </a:solidFill>
              <a:effectLst/>
              <a:latin typeface="Verdana" charset="0"/>
              <a:ea typeface="ＭＳ Ｐゴシック" charset="-128"/>
            </a:endParaRPr>
          </a:p>
        </p:txBody>
      </p:sp>
      <p:sp>
        <p:nvSpPr>
          <p:cNvPr id="2" name="Rettangolo 1"/>
          <p:cNvSpPr/>
          <p:nvPr/>
        </p:nvSpPr>
        <p:spPr>
          <a:xfrm>
            <a:off x="243444" y="1388448"/>
            <a:ext cx="8663050" cy="4801314"/>
          </a:xfrm>
          <a:prstGeom prst="rect">
            <a:avLst/>
          </a:prstGeom>
        </p:spPr>
        <p:txBody>
          <a:bodyPr wrap="square">
            <a:spAutoFit/>
          </a:bodyPr>
          <a:lstStyle/>
          <a:p>
            <a:pPr algn="just"/>
            <a:r>
              <a:rPr lang="it-IT" dirty="0">
                <a:solidFill>
                  <a:srgbClr val="505150"/>
                </a:solidFill>
                <a:latin typeface="Verdana" charset="0"/>
                <a:ea typeface="ＭＳ Ｐゴシック" charset="-128"/>
              </a:rPr>
              <a:t>La </a:t>
            </a:r>
            <a:r>
              <a:rPr lang="it-IT" dirty="0" smtClean="0">
                <a:solidFill>
                  <a:srgbClr val="505150"/>
                </a:solidFill>
                <a:latin typeface="Verdana" charset="0"/>
                <a:ea typeface="ＭＳ Ｐゴシック" charset="-128"/>
              </a:rPr>
              <a:t>statistica pubblica, detta anche Statistica Ufficiale (SU), deve offrire </a:t>
            </a:r>
            <a:r>
              <a:rPr lang="it-IT" dirty="0">
                <a:solidFill>
                  <a:srgbClr val="505150"/>
                </a:solidFill>
                <a:latin typeface="Verdana" charset="0"/>
                <a:ea typeface="ＭＳ Ｐゴシック" charset="-128"/>
              </a:rPr>
              <a:t>ai cittadini </a:t>
            </a:r>
            <a:r>
              <a:rPr lang="it-IT" dirty="0" smtClean="0">
                <a:solidFill>
                  <a:srgbClr val="505150"/>
                </a:solidFill>
                <a:latin typeface="Verdana" charset="0"/>
                <a:ea typeface="ＭＳ Ｐゴシック" charset="-128"/>
              </a:rPr>
              <a:t>e a chi amministra e governa ad ogni livello un’immagine la meno </a:t>
            </a:r>
            <a:r>
              <a:rPr lang="it-IT" dirty="0">
                <a:solidFill>
                  <a:srgbClr val="505150"/>
                </a:solidFill>
                <a:latin typeface="Verdana" charset="0"/>
                <a:ea typeface="ＭＳ Ｐゴシック" charset="-128"/>
              </a:rPr>
              <a:t>distorta </a:t>
            </a:r>
            <a:r>
              <a:rPr lang="it-IT" dirty="0" smtClean="0">
                <a:solidFill>
                  <a:srgbClr val="505150"/>
                </a:solidFill>
                <a:latin typeface="Verdana" charset="0"/>
                <a:ea typeface="ＭＳ Ｐゴシック" charset="-128"/>
              </a:rPr>
              <a:t>possibile della </a:t>
            </a:r>
            <a:r>
              <a:rPr lang="it-IT" dirty="0">
                <a:solidFill>
                  <a:srgbClr val="505150"/>
                </a:solidFill>
                <a:latin typeface="Verdana" charset="0"/>
                <a:ea typeface="ＭＳ Ｐゴシック" charset="-128"/>
              </a:rPr>
              <a:t>società e </a:t>
            </a:r>
            <a:r>
              <a:rPr lang="it-IT" dirty="0" smtClean="0">
                <a:solidFill>
                  <a:srgbClr val="505150"/>
                </a:solidFill>
                <a:latin typeface="Verdana" charset="0"/>
                <a:ea typeface="ＭＳ Ｐゴシック" charset="-128"/>
              </a:rPr>
              <a:t>dell’economia.</a:t>
            </a:r>
          </a:p>
          <a:p>
            <a:pPr algn="just"/>
            <a:endParaRPr lang="it-IT" dirty="0">
              <a:solidFill>
                <a:srgbClr val="505150"/>
              </a:solidFill>
              <a:latin typeface="Verdana" charset="0"/>
              <a:ea typeface="ＭＳ Ｐゴシック" charset="-128"/>
            </a:endParaRPr>
          </a:p>
          <a:p>
            <a:pPr algn="just"/>
            <a:r>
              <a:rPr lang="it-IT" dirty="0" smtClean="0">
                <a:solidFill>
                  <a:srgbClr val="505150"/>
                </a:solidFill>
                <a:latin typeface="Verdana" charset="0"/>
                <a:ea typeface="ＭＳ Ｐゴシック" charset="-128"/>
              </a:rPr>
              <a:t>Per questi motivi, nel nostro Paese la SU deve rispettare i </a:t>
            </a:r>
            <a:r>
              <a:rPr lang="it-IT" i="1" dirty="0" smtClean="0">
                <a:solidFill>
                  <a:srgbClr val="505150"/>
                </a:solidFill>
                <a:latin typeface="Verdana" charset="0"/>
                <a:ea typeface="ＭＳ Ｐゴシック" charset="-128"/>
              </a:rPr>
              <a:t>15 principi</a:t>
            </a:r>
            <a:r>
              <a:rPr lang="it-IT" dirty="0" smtClean="0">
                <a:solidFill>
                  <a:srgbClr val="505150"/>
                </a:solidFill>
                <a:latin typeface="Verdana" charset="0"/>
                <a:ea typeface="ＭＳ Ｐゴシック" charset="-128"/>
              </a:rPr>
              <a:t> del </a:t>
            </a:r>
            <a:r>
              <a:rPr lang="it-IT" b="1" dirty="0" smtClean="0">
                <a:solidFill>
                  <a:srgbClr val="505150"/>
                </a:solidFill>
                <a:latin typeface="Verdana" charset="0"/>
                <a:ea typeface="ＭＳ Ｐゴシック" charset="-128"/>
              </a:rPr>
              <a:t>Codice delle </a:t>
            </a:r>
            <a:r>
              <a:rPr lang="it-IT" b="1" dirty="0">
                <a:solidFill>
                  <a:srgbClr val="505150"/>
                </a:solidFill>
                <a:latin typeface="Verdana" charset="0"/>
                <a:ea typeface="ＭＳ Ｐゴシック" charset="-128"/>
              </a:rPr>
              <a:t>statistiche </a:t>
            </a:r>
            <a:r>
              <a:rPr lang="it-IT" b="1" dirty="0" smtClean="0">
                <a:solidFill>
                  <a:srgbClr val="505150"/>
                </a:solidFill>
                <a:latin typeface="Verdana" charset="0"/>
                <a:ea typeface="ＭＳ Ｐゴシック" charset="-128"/>
              </a:rPr>
              <a:t>ufficiali, </a:t>
            </a:r>
            <a:r>
              <a:rPr lang="it-IT" dirty="0" smtClean="0">
                <a:solidFill>
                  <a:srgbClr val="505150"/>
                </a:solidFill>
                <a:latin typeface="Verdana" charset="0"/>
                <a:ea typeface="ＭＳ Ｐゴシック" charset="-128"/>
              </a:rPr>
              <a:t>tra cui:</a:t>
            </a:r>
          </a:p>
          <a:p>
            <a:pPr algn="just"/>
            <a:endParaRPr lang="it-IT" dirty="0">
              <a:solidFill>
                <a:srgbClr val="505150"/>
              </a:solidFill>
              <a:latin typeface="Verdana" charset="0"/>
              <a:ea typeface="ＭＳ Ｐゴシック" charset="-128"/>
            </a:endParaRPr>
          </a:p>
          <a:p>
            <a:pPr algn="just"/>
            <a:r>
              <a:rPr lang="it-IT" dirty="0" smtClean="0">
                <a:solidFill>
                  <a:srgbClr val="505150"/>
                </a:solidFill>
                <a:latin typeface="Verdana" charset="0"/>
                <a:ea typeface="ＭＳ Ｐゴシック" charset="-128"/>
              </a:rPr>
              <a:t>6</a:t>
            </a:r>
            <a:r>
              <a:rPr lang="it-IT" dirty="0">
                <a:solidFill>
                  <a:srgbClr val="505150"/>
                </a:solidFill>
                <a:latin typeface="Verdana" charset="0"/>
                <a:ea typeface="ＭＳ Ｐゴシック" charset="-128"/>
              </a:rPr>
              <a:t>. </a:t>
            </a:r>
            <a:r>
              <a:rPr lang="it-IT" dirty="0" smtClean="0">
                <a:solidFill>
                  <a:srgbClr val="505150"/>
                </a:solidFill>
                <a:latin typeface="Verdana" charset="0"/>
                <a:ea typeface="ＭＳ Ｐゴシック" charset="-128"/>
              </a:rPr>
              <a:t>IMPARZIALITÀ </a:t>
            </a:r>
            <a:r>
              <a:rPr lang="it-IT" dirty="0">
                <a:solidFill>
                  <a:srgbClr val="505150"/>
                </a:solidFill>
                <a:latin typeface="Verdana" charset="0"/>
                <a:ea typeface="ＭＳ Ｐゴシック" charset="-128"/>
              </a:rPr>
              <a:t>E </a:t>
            </a:r>
            <a:r>
              <a:rPr lang="it-IT" dirty="0" smtClean="0">
                <a:solidFill>
                  <a:srgbClr val="505150"/>
                </a:solidFill>
                <a:latin typeface="Verdana" charset="0"/>
                <a:ea typeface="ＭＳ Ｐゴシック" charset="-128"/>
              </a:rPr>
              <a:t>OBIETTIVITÀ: </a:t>
            </a:r>
            <a:r>
              <a:rPr lang="it-IT" i="1" dirty="0">
                <a:solidFill>
                  <a:srgbClr val="505150"/>
                </a:solidFill>
                <a:latin typeface="Verdana" charset="0"/>
                <a:ea typeface="ＭＳ Ｐゴシック" charset="-128"/>
              </a:rPr>
              <a:t>o</a:t>
            </a:r>
            <a:r>
              <a:rPr lang="it-IT" i="1" dirty="0" smtClean="0">
                <a:solidFill>
                  <a:srgbClr val="505150"/>
                </a:solidFill>
                <a:latin typeface="Verdana" charset="0"/>
                <a:ea typeface="ＭＳ Ｐゴシック" charset="-128"/>
              </a:rPr>
              <a:t>ccorre produrre </a:t>
            </a:r>
            <a:r>
              <a:rPr lang="it-IT" i="1" dirty="0">
                <a:solidFill>
                  <a:srgbClr val="505150"/>
                </a:solidFill>
                <a:latin typeface="Verdana" charset="0"/>
                <a:ea typeface="ＭＳ Ｐゴシック" charset="-128"/>
              </a:rPr>
              <a:t>e </a:t>
            </a:r>
            <a:r>
              <a:rPr lang="it-IT" i="1" dirty="0" smtClean="0">
                <a:solidFill>
                  <a:srgbClr val="505150"/>
                </a:solidFill>
                <a:latin typeface="Verdana" charset="0"/>
                <a:ea typeface="ＭＳ Ｐゴシック" charset="-128"/>
              </a:rPr>
              <a:t>diffondere statistiche </a:t>
            </a:r>
            <a:r>
              <a:rPr lang="it-IT" i="1" dirty="0">
                <a:solidFill>
                  <a:srgbClr val="505150"/>
                </a:solidFill>
                <a:latin typeface="Verdana" charset="0"/>
                <a:ea typeface="ＭＳ Ｐゴシック" charset="-128"/>
              </a:rPr>
              <a:t>ufficiali nel rispetto </a:t>
            </a:r>
            <a:r>
              <a:rPr lang="it-IT" i="1" dirty="0" smtClean="0">
                <a:solidFill>
                  <a:srgbClr val="505150"/>
                </a:solidFill>
                <a:latin typeface="Verdana" charset="0"/>
                <a:ea typeface="ＭＳ Ｐゴシック" charset="-128"/>
              </a:rPr>
              <a:t>dell'indipendenza scientifica</a:t>
            </a:r>
            <a:r>
              <a:rPr lang="it-IT" i="1" dirty="0">
                <a:solidFill>
                  <a:srgbClr val="505150"/>
                </a:solidFill>
                <a:latin typeface="Verdana" charset="0"/>
                <a:ea typeface="ＭＳ Ｐゴシック" charset="-128"/>
              </a:rPr>
              <a:t>, nonché in maniera obiettiva, </a:t>
            </a:r>
            <a:r>
              <a:rPr lang="it-IT" i="1" dirty="0" smtClean="0">
                <a:solidFill>
                  <a:srgbClr val="505150"/>
                </a:solidFill>
                <a:latin typeface="Verdana" charset="0"/>
                <a:ea typeface="ＭＳ Ｐゴシック" charset="-128"/>
              </a:rPr>
              <a:t>professionale </a:t>
            </a:r>
            <a:r>
              <a:rPr lang="it-IT" i="1" dirty="0">
                <a:solidFill>
                  <a:srgbClr val="505150"/>
                </a:solidFill>
                <a:latin typeface="Verdana" charset="0"/>
                <a:ea typeface="ＭＳ Ｐゴシック" charset="-128"/>
              </a:rPr>
              <a:t>e trasparente, assicurando pari trattamento a tutti gli </a:t>
            </a:r>
            <a:r>
              <a:rPr lang="it-IT" i="1" dirty="0" smtClean="0">
                <a:solidFill>
                  <a:srgbClr val="505150"/>
                </a:solidFill>
                <a:latin typeface="Verdana" charset="0"/>
                <a:ea typeface="ＭＳ Ｐゴシック" charset="-128"/>
              </a:rPr>
              <a:t>utilizzatori</a:t>
            </a:r>
            <a:r>
              <a:rPr lang="it-IT" dirty="0" smtClean="0">
                <a:solidFill>
                  <a:srgbClr val="505150"/>
                </a:solidFill>
                <a:latin typeface="Verdana" charset="0"/>
                <a:ea typeface="ＭＳ Ｐゴシック" charset="-128"/>
              </a:rPr>
              <a:t>;</a:t>
            </a:r>
          </a:p>
          <a:p>
            <a:pPr algn="just"/>
            <a:endParaRPr lang="it-IT" dirty="0">
              <a:solidFill>
                <a:srgbClr val="505150"/>
              </a:solidFill>
              <a:latin typeface="Verdana" charset="0"/>
              <a:ea typeface="ＭＳ Ｐゴシック" charset="-128"/>
            </a:endParaRPr>
          </a:p>
          <a:p>
            <a:pPr algn="just"/>
            <a:r>
              <a:rPr lang="it-IT" dirty="0" smtClean="0">
                <a:solidFill>
                  <a:srgbClr val="505150"/>
                </a:solidFill>
                <a:latin typeface="Verdana" charset="0"/>
                <a:ea typeface="ＭＳ Ｐゴシック" charset="-128"/>
              </a:rPr>
              <a:t>15</a:t>
            </a:r>
            <a:r>
              <a:rPr lang="it-IT" dirty="0">
                <a:solidFill>
                  <a:srgbClr val="505150"/>
                </a:solidFill>
                <a:latin typeface="Verdana" charset="0"/>
                <a:ea typeface="ＭＳ Ｐゴシック" charset="-128"/>
              </a:rPr>
              <a:t>. ACCESSIBILITÀ E </a:t>
            </a:r>
            <a:r>
              <a:rPr lang="it-IT" dirty="0" smtClean="0">
                <a:solidFill>
                  <a:srgbClr val="505150"/>
                </a:solidFill>
                <a:latin typeface="Verdana" charset="0"/>
                <a:ea typeface="ＭＳ Ｐゴシック" charset="-128"/>
              </a:rPr>
              <a:t>CHIAREZZA:</a:t>
            </a:r>
            <a:r>
              <a:rPr lang="it-IT" i="1" dirty="0" smtClean="0">
                <a:solidFill>
                  <a:srgbClr val="505150"/>
                </a:solidFill>
                <a:latin typeface="Verdana" charset="0"/>
                <a:ea typeface="ＭＳ Ｐゴシック" charset="-128"/>
              </a:rPr>
              <a:t> </a:t>
            </a:r>
            <a:r>
              <a:rPr lang="it-IT" i="1" dirty="0">
                <a:solidFill>
                  <a:srgbClr val="505150"/>
                </a:solidFill>
                <a:latin typeface="Verdana" charset="0"/>
                <a:ea typeface="ＭＳ Ｐゴシック" charset="-128"/>
              </a:rPr>
              <a:t>l</a:t>
            </a:r>
            <a:r>
              <a:rPr lang="it-IT" i="1" dirty="0" smtClean="0">
                <a:solidFill>
                  <a:srgbClr val="505150"/>
                </a:solidFill>
                <a:latin typeface="Verdana" charset="0"/>
                <a:ea typeface="ＭＳ Ｐゴシック" charset="-128"/>
              </a:rPr>
              <a:t>e </a:t>
            </a:r>
            <a:r>
              <a:rPr lang="it-IT" i="1" dirty="0">
                <a:solidFill>
                  <a:srgbClr val="505150"/>
                </a:solidFill>
                <a:latin typeface="Verdana" charset="0"/>
                <a:ea typeface="ＭＳ Ｐゴシック" charset="-128"/>
              </a:rPr>
              <a:t>statistiche ufficiali devono essere </a:t>
            </a:r>
            <a:r>
              <a:rPr lang="it-IT" i="1" dirty="0" smtClean="0">
                <a:solidFill>
                  <a:srgbClr val="505150"/>
                </a:solidFill>
                <a:latin typeface="Verdana" charset="0"/>
                <a:ea typeface="ＭＳ Ｐゴシック" charset="-128"/>
              </a:rPr>
              <a:t>presentate in </a:t>
            </a:r>
            <a:r>
              <a:rPr lang="it-IT" i="1" dirty="0">
                <a:solidFill>
                  <a:srgbClr val="505150"/>
                </a:solidFill>
                <a:latin typeface="Verdana" charset="0"/>
                <a:ea typeface="ＭＳ Ｐゴシック" charset="-128"/>
              </a:rPr>
              <a:t>una forma chiara e comprensibile; </a:t>
            </a:r>
            <a:r>
              <a:rPr lang="it-IT" i="1" dirty="0" smtClean="0">
                <a:solidFill>
                  <a:srgbClr val="505150"/>
                </a:solidFill>
                <a:latin typeface="Verdana" charset="0"/>
                <a:ea typeface="ＭＳ Ｐゴシック" charset="-128"/>
              </a:rPr>
              <a:t>essere diffuse </a:t>
            </a:r>
            <a:r>
              <a:rPr lang="it-IT" i="1" dirty="0">
                <a:solidFill>
                  <a:srgbClr val="505150"/>
                </a:solidFill>
                <a:latin typeface="Verdana" charset="0"/>
                <a:ea typeface="ＭＳ Ｐゴシック" charset="-128"/>
              </a:rPr>
              <a:t>in maniera conveniente e opportuna ed essere disponibili e accessibili con </a:t>
            </a:r>
            <a:r>
              <a:rPr lang="it-IT" i="1" dirty="0" smtClean="0">
                <a:solidFill>
                  <a:srgbClr val="505150"/>
                </a:solidFill>
                <a:latin typeface="Verdana" charset="0"/>
                <a:ea typeface="ＭＳ Ｐゴシック" charset="-128"/>
              </a:rPr>
              <a:t>imparzialità</a:t>
            </a:r>
            <a:r>
              <a:rPr lang="it-IT" i="1" dirty="0">
                <a:solidFill>
                  <a:srgbClr val="505150"/>
                </a:solidFill>
                <a:latin typeface="Verdana" charset="0"/>
                <a:ea typeface="ＭＳ Ｐゴシック" charset="-128"/>
              </a:rPr>
              <a:t>, con i relativi metadati e le </a:t>
            </a:r>
            <a:r>
              <a:rPr lang="it-IT" i="1" dirty="0" smtClean="0">
                <a:solidFill>
                  <a:srgbClr val="505150"/>
                </a:solidFill>
                <a:latin typeface="Verdana" charset="0"/>
                <a:ea typeface="ＭＳ Ｐゴシック" charset="-128"/>
              </a:rPr>
              <a:t>necessarie istruzioni</a:t>
            </a:r>
            <a:r>
              <a:rPr lang="it-IT" dirty="0" smtClean="0">
                <a:solidFill>
                  <a:srgbClr val="505150"/>
                </a:solidFill>
                <a:latin typeface="Verdana" charset="0"/>
                <a:ea typeface="ＭＳ Ｐゴシック" charset="-128"/>
              </a:rPr>
              <a:t>.</a:t>
            </a:r>
            <a:endParaRPr lang="it-IT" dirty="0">
              <a:solidFill>
                <a:srgbClr val="505150"/>
              </a:solidFill>
              <a:latin typeface="Verdana" charset="0"/>
              <a:ea typeface="ＭＳ Ｐゴシック" charset="-128"/>
            </a:endParaRPr>
          </a:p>
          <a:p>
            <a:pPr algn="just"/>
            <a:endParaRPr lang="it-IT" b="1" dirty="0">
              <a:solidFill>
                <a:srgbClr val="5F5F5F"/>
              </a:solidFill>
              <a:latin typeface="Verdana" charset="0"/>
              <a:ea typeface="ＭＳ Ｐゴシック" charset="-128"/>
            </a:endParaRPr>
          </a:p>
        </p:txBody>
      </p:sp>
    </p:spTree>
    <p:extLst>
      <p:ext uri="{BB962C8B-B14F-4D97-AF65-F5344CB8AC3E}">
        <p14:creationId xmlns:p14="http://schemas.microsoft.com/office/powerpoint/2010/main" val="91217673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p:cNvSpPr>
          <p:nvPr>
            <p:ph type="title"/>
          </p:nvPr>
        </p:nvSpPr>
        <p:spPr/>
        <p:txBody>
          <a:bodyPr/>
          <a:lstStyle/>
          <a:p>
            <a:pPr>
              <a:lnSpc>
                <a:spcPct val="150000"/>
              </a:lnSpc>
            </a:pPr>
            <a:r>
              <a:rPr lang="it-IT" altLang="it-IT" sz="2400" b="1" dirty="0" smtClean="0">
                <a:solidFill>
                  <a:srgbClr val="C00000"/>
                </a:solidFill>
                <a:effectLst/>
                <a:latin typeface="Verdana" charset="0"/>
                <a:ea typeface="ＭＳ Ｐゴシック" charset="-128"/>
              </a:rPr>
              <a:t>L’uso improprio della statistica:</a:t>
            </a:r>
            <a:br>
              <a:rPr lang="it-IT" altLang="it-IT" sz="2400" b="1" dirty="0" smtClean="0">
                <a:solidFill>
                  <a:srgbClr val="C00000"/>
                </a:solidFill>
                <a:effectLst/>
                <a:latin typeface="Verdana" charset="0"/>
                <a:ea typeface="ＭＳ Ｐゴシック" charset="-128"/>
              </a:rPr>
            </a:br>
            <a:r>
              <a:rPr lang="it-IT" altLang="it-IT" sz="2400" b="1" dirty="0" smtClean="0">
                <a:solidFill>
                  <a:srgbClr val="C00000"/>
                </a:solidFill>
                <a:effectLst/>
                <a:latin typeface="Verdana" charset="0"/>
                <a:ea typeface="ＭＳ Ｐゴシック" charset="-128"/>
              </a:rPr>
              <a:t>alcuni e</a:t>
            </a:r>
            <a:r>
              <a:rPr altLang="it-IT" sz="2400" b="1" dirty="0" err="1" smtClean="0">
                <a:solidFill>
                  <a:srgbClr val="C00000"/>
                </a:solidFill>
                <a:effectLst/>
                <a:latin typeface="Verdana" charset="0"/>
                <a:ea typeface="ＭＳ Ｐゴシック" charset="-128"/>
              </a:rPr>
              <a:t>sempi</a:t>
            </a:r>
            <a:endParaRPr altLang="it-IT" sz="2400" b="1" dirty="0" smtClean="0">
              <a:solidFill>
                <a:srgbClr val="C00000"/>
              </a:solidFill>
              <a:effectLst/>
              <a:latin typeface="Verdana" charset="0"/>
              <a:ea typeface="ＭＳ Ｐゴシック" charset="-128"/>
            </a:endParaRPr>
          </a:p>
        </p:txBody>
      </p:sp>
    </p:spTree>
    <p:extLst>
      <p:ext uri="{BB962C8B-B14F-4D97-AF65-F5344CB8AC3E}">
        <p14:creationId xmlns:p14="http://schemas.microsoft.com/office/powerpoint/2010/main" val="4054288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a:xfrm>
            <a:off x="380010" y="402989"/>
            <a:ext cx="8419606" cy="844478"/>
          </a:xfrm>
        </p:spPr>
        <p:txBody>
          <a:bodyPr/>
          <a:lstStyle/>
          <a:p>
            <a:r>
              <a:rPr lang="it-IT" altLang="it-IT" sz="2400" b="1" dirty="0" smtClean="0">
                <a:solidFill>
                  <a:srgbClr val="C00000"/>
                </a:solidFill>
                <a:effectLst/>
                <a:latin typeface="Verdana" charset="0"/>
                <a:ea typeface="ＭＳ Ｐゴシック" charset="-128"/>
              </a:rPr>
              <a:t>A </a:t>
            </a:r>
            <a:r>
              <a:rPr altLang="it-IT" sz="2400" b="1" dirty="0" smtClean="0">
                <a:solidFill>
                  <a:srgbClr val="C00000"/>
                </a:solidFill>
                <a:effectLst/>
                <a:latin typeface="Verdana" charset="0"/>
                <a:ea typeface="ＭＳ Ｐゴシック" charset="-128"/>
              </a:rPr>
              <a:t>volte i </a:t>
            </a:r>
            <a:r>
              <a:rPr altLang="it-IT" sz="2400" b="1" dirty="0" err="1" smtClean="0">
                <a:solidFill>
                  <a:srgbClr val="C00000"/>
                </a:solidFill>
                <a:effectLst/>
                <a:latin typeface="Verdana" charset="0"/>
                <a:ea typeface="ＭＳ Ｐゴシック" charset="-128"/>
              </a:rPr>
              <a:t>dati</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statistici</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vengono</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usati</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impropriamente</a:t>
            </a:r>
            <a:endParaRPr altLang="it-IT" sz="2400" b="1" dirty="0" smtClean="0">
              <a:solidFill>
                <a:srgbClr val="C00000"/>
              </a:solidFill>
              <a:effectLst/>
              <a:latin typeface="Verdana" charset="0"/>
              <a:ea typeface="ＭＳ Ｐゴシック" charset="-128"/>
            </a:endParaRPr>
          </a:p>
        </p:txBody>
      </p:sp>
      <p:sp>
        <p:nvSpPr>
          <p:cNvPr id="25603" name="Segnaposto contenuto 2"/>
          <p:cNvSpPr>
            <a:spLocks noGrp="1"/>
          </p:cNvSpPr>
          <p:nvPr>
            <p:ph idx="1"/>
          </p:nvPr>
        </p:nvSpPr>
        <p:spPr>
          <a:xfrm>
            <a:off x="380010" y="2420938"/>
            <a:ext cx="8419606" cy="3762375"/>
          </a:xfrm>
        </p:spPr>
        <p:txBody>
          <a:bodyPr anchor="ctr"/>
          <a:lstStyle/>
          <a:p>
            <a:pPr>
              <a:spcBef>
                <a:spcPct val="0"/>
              </a:spcBef>
              <a:buFontTx/>
              <a:buNone/>
            </a:pPr>
            <a:r>
              <a:rPr lang="it-IT" altLang="it-IT" sz="1800" dirty="0" smtClean="0">
                <a:solidFill>
                  <a:srgbClr val="505150"/>
                </a:solidFill>
                <a:latin typeface="Verdana" charset="0"/>
                <a:ea typeface="ＭＳ Ｐゴシック" charset="-128"/>
              </a:rPr>
              <a:t>Es.: una casa farmaceutica vuole commercializzare un nuovo collutorio contro il mal di gola e afferma che da analisi di laboratorio risulta che 10 mg di sostanza attiva uccidono 30.000 microbi</a:t>
            </a:r>
          </a:p>
          <a:p>
            <a:pPr algn="ctr">
              <a:spcBef>
                <a:spcPts val="1200"/>
              </a:spcBef>
              <a:buFontTx/>
              <a:buNone/>
            </a:pPr>
            <a:r>
              <a:rPr lang="it-IT" altLang="it-IT" sz="1800" i="1" dirty="0" smtClean="0">
                <a:solidFill>
                  <a:srgbClr val="505150"/>
                </a:solidFill>
                <a:latin typeface="Verdana" charset="0"/>
                <a:ea typeface="ＭＳ Ｐゴシック" charset="-128"/>
              </a:rPr>
              <a:t>È corretto? Forse sì, ma viene spontaneo chiedersi:</a:t>
            </a:r>
          </a:p>
          <a:p>
            <a:pPr>
              <a:spcBef>
                <a:spcPts val="1200"/>
              </a:spcBef>
              <a:buFontTx/>
              <a:buAutoNum type="alphaLcParenR"/>
            </a:pPr>
            <a:r>
              <a:rPr lang="it-IT" altLang="it-IT" sz="1800" dirty="0" smtClean="0">
                <a:solidFill>
                  <a:srgbClr val="505150"/>
                </a:solidFill>
                <a:latin typeface="Verdana" charset="0"/>
                <a:ea typeface="ＭＳ Ｐゴシック" charset="-128"/>
              </a:rPr>
              <a:t>quanto descritto accade in laboratorio, ma in una gola umana? Sarebbe ugualmente efficace?</a:t>
            </a:r>
          </a:p>
          <a:p>
            <a:pPr>
              <a:spcBef>
                <a:spcPts val="1200"/>
              </a:spcBef>
              <a:buFontTx/>
              <a:buAutoNum type="alphaLcParenR"/>
            </a:pPr>
            <a:r>
              <a:rPr lang="it-IT" altLang="it-IT" sz="1800" dirty="0" smtClean="0">
                <a:solidFill>
                  <a:srgbClr val="505150"/>
                </a:solidFill>
                <a:latin typeface="Verdana" charset="0"/>
                <a:ea typeface="ＭＳ Ｐゴシック" charset="-128"/>
              </a:rPr>
              <a:t>una volta che la sostanza è diluita per evitare che mi bruci i tessuti della gola, risulta ancora efficace?</a:t>
            </a:r>
          </a:p>
          <a:p>
            <a:pPr>
              <a:spcBef>
                <a:spcPts val="1200"/>
              </a:spcBef>
              <a:buFontTx/>
              <a:buAutoNum type="alphaLcParenR"/>
            </a:pPr>
            <a:r>
              <a:rPr lang="it-IT" altLang="it-IT" sz="1800" dirty="0" smtClean="0">
                <a:solidFill>
                  <a:srgbClr val="505150"/>
                </a:solidFill>
                <a:latin typeface="Verdana" charset="0"/>
                <a:ea typeface="ＭＳ Ｐゴシック" charset="-128"/>
              </a:rPr>
              <a:t>ma sono proprio quelli i microbi che causano il mal di gola?</a:t>
            </a:r>
            <a:endParaRPr lang="it-IT" altLang="it-IT" sz="2000" dirty="0" smtClean="0">
              <a:solidFill>
                <a:srgbClr val="505150"/>
              </a:solidFill>
              <a:latin typeface="Verdana" charset="0"/>
              <a:ea typeface="ＭＳ Ｐゴシック" charset="-128"/>
            </a:endParaRPr>
          </a:p>
        </p:txBody>
      </p:sp>
      <p:sp>
        <p:nvSpPr>
          <p:cNvPr id="6" name="Segnaposto contenuto 2"/>
          <p:cNvSpPr txBox="1">
            <a:spLocks/>
          </p:cNvSpPr>
          <p:nvPr/>
        </p:nvSpPr>
        <p:spPr>
          <a:xfrm>
            <a:off x="380010" y="1274763"/>
            <a:ext cx="8419606" cy="1169987"/>
          </a:xfrm>
          <a:prstGeom prst="rect">
            <a:avLst/>
          </a:prstGeom>
          <a:solidFill>
            <a:schemeClr val="bg1">
              <a:lumMod val="85000"/>
            </a:schemeClr>
          </a:solidFill>
        </p:spPr>
        <p:txBody>
          <a:bodyPr anchor="ctr"/>
          <a:lstStyle/>
          <a:p>
            <a:pPr marL="342900" indent="-342900" defTabSz="457200" fontAlgn="auto">
              <a:spcBef>
                <a:spcPct val="20000"/>
              </a:spcBef>
              <a:spcAft>
                <a:spcPts val="0"/>
              </a:spcAft>
              <a:buFont typeface="Arial" pitchFamily="34" charset="0"/>
              <a:buChar char="•"/>
              <a:defRPr/>
            </a:pPr>
            <a:endParaRPr lang="it-IT" dirty="0">
              <a:solidFill>
                <a:srgbClr val="505150"/>
              </a:solidFill>
              <a:latin typeface="Verdana" pitchFamily="34" charset="0"/>
              <a:ea typeface="+mn-ea"/>
            </a:endParaRPr>
          </a:p>
          <a:p>
            <a:pPr marL="342900" indent="-342900" defTabSz="457200" fontAlgn="auto">
              <a:spcBef>
                <a:spcPct val="20000"/>
              </a:spcBef>
              <a:spcAft>
                <a:spcPts val="0"/>
              </a:spcAft>
              <a:buFont typeface="Arial" pitchFamily="34" charset="0"/>
              <a:buChar char="•"/>
              <a:defRPr/>
            </a:pPr>
            <a:r>
              <a:rPr lang="it-IT" b="1" dirty="0">
                <a:solidFill>
                  <a:srgbClr val="505150"/>
                </a:solidFill>
                <a:latin typeface="Verdana" pitchFamily="34" charset="0"/>
                <a:ea typeface="+mn-ea"/>
              </a:rPr>
              <a:t>per (di)mostrare una certa verità, quando magari </a:t>
            </a:r>
            <a:r>
              <a:rPr lang="it-IT" b="1" dirty="0" smtClean="0">
                <a:solidFill>
                  <a:srgbClr val="505150"/>
                </a:solidFill>
                <a:latin typeface="Verdana" pitchFamily="34" charset="0"/>
                <a:ea typeface="+mn-ea"/>
              </a:rPr>
              <a:t>non è supportata da alcun dato o addirittura sembra essere smentita dai dati…</a:t>
            </a:r>
            <a:endParaRPr lang="it-IT" b="1" dirty="0">
              <a:solidFill>
                <a:srgbClr val="505150"/>
              </a:solidFill>
              <a:latin typeface="Verdana" pitchFamily="34" charset="0"/>
              <a:ea typeface="+mn-ea"/>
            </a:endParaRPr>
          </a:p>
          <a:p>
            <a:pPr marL="342900" indent="-342900" defTabSz="457200" fontAlgn="auto">
              <a:spcBef>
                <a:spcPct val="20000"/>
              </a:spcBef>
              <a:spcAft>
                <a:spcPts val="0"/>
              </a:spcAft>
              <a:buFont typeface="Arial" pitchFamily="34" charset="0"/>
              <a:buChar char="•"/>
              <a:defRPr/>
            </a:pPr>
            <a:endParaRPr lang="it-IT" dirty="0">
              <a:solidFill>
                <a:srgbClr val="505150"/>
              </a:solidFill>
              <a:latin typeface="Verdana" pitchFamily="34" charset="0"/>
              <a:ea typeface="+mn-ea"/>
            </a:endParaRPr>
          </a:p>
        </p:txBody>
      </p:sp>
    </p:spTree>
    <p:extLst>
      <p:ext uri="{BB962C8B-B14F-4D97-AF65-F5344CB8AC3E}">
        <p14:creationId xmlns:p14="http://schemas.microsoft.com/office/powerpoint/2010/main" val="33658224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85813" y="2717800"/>
            <a:ext cx="7548562" cy="3387725"/>
          </a:xfrm>
        </p:spPr>
        <p:txBody>
          <a:bodyPr anchor="ctr"/>
          <a:lstStyle/>
          <a:p>
            <a:pPr>
              <a:buFontTx/>
              <a:buNone/>
              <a:defRPr/>
            </a:pPr>
            <a:r>
              <a:rPr lang="it-IT" sz="1800" dirty="0" smtClean="0">
                <a:solidFill>
                  <a:srgbClr val="505150"/>
                </a:solidFill>
                <a:latin typeface="Verdana" panose="020B0604030504040204" pitchFamily="34" charset="0"/>
                <a:ea typeface="Verdana" panose="020B0604030504040204" pitchFamily="34" charset="0"/>
                <a:cs typeface="Verdana" panose="020B0604030504040204" pitchFamily="34" charset="0"/>
              </a:rPr>
              <a:t>Es.: Quando, molti anni fa, la John Hopkins </a:t>
            </a:r>
            <a:r>
              <a:rPr lang="it-IT" sz="1800" dirty="0" err="1" smtClean="0">
                <a:solidFill>
                  <a:srgbClr val="505150"/>
                </a:solidFill>
                <a:latin typeface="Verdana" panose="020B0604030504040204" pitchFamily="34" charset="0"/>
                <a:ea typeface="Verdana" panose="020B0604030504040204" pitchFamily="34" charset="0"/>
                <a:cs typeface="Verdana" panose="020B0604030504040204" pitchFamily="34" charset="0"/>
              </a:rPr>
              <a:t>University</a:t>
            </a:r>
            <a:r>
              <a:rPr lang="it-IT" sz="1800" dirty="0" smtClean="0">
                <a:solidFill>
                  <a:srgbClr val="505150"/>
                </a:solidFill>
                <a:latin typeface="Verdana" panose="020B0604030504040204" pitchFamily="34" charset="0"/>
                <a:ea typeface="Verdana" panose="020B0604030504040204" pitchFamily="34" charset="0"/>
                <a:cs typeface="Verdana" panose="020B0604030504040204" pitchFamily="34" charset="0"/>
              </a:rPr>
              <a:t> (USA) iniziò ad accettare anche le donne come studenti, qualcuno pensò di riportare la notizia secondo la quale il </a:t>
            </a:r>
            <a:r>
              <a:rPr lang="it-IT" sz="1800" b="1" dirty="0" smtClean="0">
                <a:solidFill>
                  <a:srgbClr val="505150"/>
                </a:solidFill>
                <a:latin typeface="Verdana" panose="020B0604030504040204" pitchFamily="34" charset="0"/>
                <a:ea typeface="Verdana" panose="020B0604030504040204" pitchFamily="34" charset="0"/>
                <a:cs typeface="Verdana" panose="020B0604030504040204" pitchFamily="34" charset="0"/>
              </a:rPr>
              <a:t>33,3%</a:t>
            </a:r>
            <a:r>
              <a:rPr lang="it-IT" sz="1800" dirty="0" smtClean="0">
                <a:solidFill>
                  <a:srgbClr val="505150"/>
                </a:solidFill>
                <a:latin typeface="Verdana" panose="020B0604030504040204" pitchFamily="34" charset="0"/>
                <a:ea typeface="Verdana" panose="020B0604030504040204" pitchFamily="34" charset="0"/>
                <a:cs typeface="Verdana" panose="020B0604030504040204" pitchFamily="34" charset="0"/>
              </a:rPr>
              <a:t> delle studentesse aveva sposato un insegnante…</a:t>
            </a:r>
            <a:endParaRPr lang="it-IT" sz="1800" dirty="0" smtClean="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lgn="ctr">
              <a:lnSpc>
                <a:spcPct val="150000"/>
              </a:lnSpc>
              <a:spcBef>
                <a:spcPts val="1200"/>
              </a:spcBef>
              <a:buFontTx/>
              <a:buNone/>
              <a:defRPr/>
            </a:pPr>
            <a:r>
              <a:rPr lang="it-IT" sz="1800" b="1" dirty="0" smtClean="0">
                <a:solidFill>
                  <a:srgbClr val="505150"/>
                </a:solidFill>
                <a:latin typeface="Verdana" panose="020B0604030504040204" pitchFamily="34" charset="0"/>
                <a:ea typeface="Verdana" panose="020B0604030504040204" pitchFamily="34" charset="0"/>
                <a:cs typeface="Verdana" panose="020B0604030504040204" pitchFamily="34" charset="0"/>
              </a:rPr>
              <a:t>Vero, ma quel qualcuno aveva «opportunamente» omesso di fornire l’informazione che a quell’epoca le donne iscritte erano solo tre, delle quali effettivamente una aveva sposato un professore…</a:t>
            </a:r>
            <a:endParaRPr lang="it-IT" sz="2000" b="1" dirty="0">
              <a:solidFill>
                <a:srgbClr val="50515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Segnaposto contenuto 2"/>
          <p:cNvSpPr txBox="1">
            <a:spLocks/>
          </p:cNvSpPr>
          <p:nvPr/>
        </p:nvSpPr>
        <p:spPr>
          <a:xfrm>
            <a:off x="785813" y="1746250"/>
            <a:ext cx="7548562" cy="703263"/>
          </a:xfrm>
          <a:prstGeom prst="rect">
            <a:avLst/>
          </a:prstGeom>
          <a:solidFill>
            <a:schemeClr val="bg1">
              <a:lumMod val="85000"/>
            </a:schemeClr>
          </a:solidFill>
        </p:spPr>
        <p:txBody>
          <a:bodyPr anchor="ctr"/>
          <a:lstStyle/>
          <a:p>
            <a:pPr marL="342900" indent="-342900" defTabSz="457200" fontAlgn="auto">
              <a:spcBef>
                <a:spcPct val="20000"/>
              </a:spcBef>
              <a:spcAft>
                <a:spcPts val="0"/>
              </a:spcAft>
              <a:buFont typeface="Arial" pitchFamily="34" charset="0"/>
              <a:buChar char="•"/>
              <a:defRPr/>
            </a:pPr>
            <a:r>
              <a:rPr lang="it-IT" b="1" dirty="0">
                <a:solidFill>
                  <a:srgbClr val="505150"/>
                </a:solidFill>
                <a:latin typeface="Verdana" pitchFamily="34" charset="0"/>
                <a:ea typeface="+mn-ea"/>
              </a:rPr>
              <a:t>per “fare sensazione”</a:t>
            </a:r>
          </a:p>
        </p:txBody>
      </p:sp>
      <p:sp>
        <p:nvSpPr>
          <p:cNvPr id="8" name="Titolo 1"/>
          <p:cNvSpPr>
            <a:spLocks noGrp="1"/>
          </p:cNvSpPr>
          <p:nvPr>
            <p:ph type="title"/>
          </p:nvPr>
        </p:nvSpPr>
        <p:spPr>
          <a:xfrm>
            <a:off x="380010" y="402989"/>
            <a:ext cx="8419606" cy="844478"/>
          </a:xfrm>
        </p:spPr>
        <p:txBody>
          <a:bodyPr/>
          <a:lstStyle/>
          <a:p>
            <a:r>
              <a:rPr lang="it-IT" altLang="it-IT" sz="2400" b="1" dirty="0" smtClean="0">
                <a:solidFill>
                  <a:srgbClr val="C00000"/>
                </a:solidFill>
                <a:effectLst/>
                <a:latin typeface="Verdana" charset="0"/>
                <a:ea typeface="ＭＳ Ｐゴシック" charset="-128"/>
              </a:rPr>
              <a:t>A </a:t>
            </a:r>
            <a:r>
              <a:rPr altLang="it-IT" sz="2400" b="1" dirty="0" smtClean="0">
                <a:solidFill>
                  <a:srgbClr val="C00000"/>
                </a:solidFill>
                <a:effectLst/>
                <a:latin typeface="Verdana" charset="0"/>
                <a:ea typeface="ＭＳ Ｐゴシック" charset="-128"/>
              </a:rPr>
              <a:t>volte i </a:t>
            </a:r>
            <a:r>
              <a:rPr altLang="it-IT" sz="2400" b="1" dirty="0" err="1" smtClean="0">
                <a:solidFill>
                  <a:srgbClr val="C00000"/>
                </a:solidFill>
                <a:effectLst/>
                <a:latin typeface="Verdana" charset="0"/>
                <a:ea typeface="ＭＳ Ｐゴシック" charset="-128"/>
              </a:rPr>
              <a:t>dati</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statistici</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vengono</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usati</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impropriamente</a:t>
            </a:r>
            <a:endParaRPr altLang="it-IT" sz="2400" b="1" dirty="0" smtClean="0">
              <a:solidFill>
                <a:srgbClr val="C00000"/>
              </a:solidFill>
              <a:effectLst/>
              <a:latin typeface="Verdana" charset="0"/>
              <a:ea typeface="ＭＳ Ｐゴシック" charset="-128"/>
            </a:endParaRPr>
          </a:p>
        </p:txBody>
      </p:sp>
    </p:spTree>
    <p:extLst>
      <p:ext uri="{BB962C8B-B14F-4D97-AF65-F5344CB8AC3E}">
        <p14:creationId xmlns:p14="http://schemas.microsoft.com/office/powerpoint/2010/main" val="282923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53979"/>
            <a:ext cx="8229600" cy="475989"/>
          </a:xfrm>
        </p:spPr>
        <p:txBody>
          <a:bodyPr/>
          <a:lstStyle/>
          <a:p>
            <a:pPr>
              <a:defRPr/>
            </a:pPr>
            <a:r>
              <a:rPr sz="2400" b="1"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I </a:t>
            </a:r>
            <a:r>
              <a:rPr sz="2400" b="1" dirty="0" err="1"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numeri</a:t>
            </a:r>
            <a:r>
              <a:rPr sz="2400" b="1"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 </a:t>
            </a:r>
            <a:r>
              <a:rPr sz="2400" b="1" dirty="0" err="1"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che</a:t>
            </a:r>
            <a:r>
              <a:rPr sz="2400" b="1"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 “</a:t>
            </a:r>
            <a:r>
              <a:rPr sz="2400" b="1" dirty="0" err="1"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mancano</a:t>
            </a:r>
            <a:r>
              <a:rPr sz="2400" b="1" dirty="0" smtClean="0">
                <a:solidFill>
                  <a:srgbClr val="C00000"/>
                </a:solidFill>
                <a:effectLst/>
                <a:latin typeface="Verdana" panose="020B0604030504040204" pitchFamily="34" charset="0"/>
                <a:ea typeface="Verdana" panose="020B0604030504040204" pitchFamily="34" charset="0"/>
                <a:cs typeface="Verdana" panose="020B0604030504040204" pitchFamily="34" charset="0"/>
              </a:rPr>
              <a:t>”</a:t>
            </a:r>
            <a:endParaRPr sz="24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ttangolo 3"/>
          <p:cNvSpPr/>
          <p:nvPr/>
        </p:nvSpPr>
        <p:spPr>
          <a:xfrm>
            <a:off x="457200" y="957263"/>
            <a:ext cx="8059003" cy="2031325"/>
          </a:xfrm>
          <a:prstGeom prst="rect">
            <a:avLst/>
          </a:prstGeom>
        </p:spPr>
        <p:txBody>
          <a:bodyPr wrap="square">
            <a:spAutoFit/>
          </a:bodyPr>
          <a:lstStyle/>
          <a:p>
            <a:pPr>
              <a:spcBef>
                <a:spcPts val="600"/>
              </a:spcBef>
              <a:defRPr/>
            </a:pPr>
            <a:r>
              <a:rPr lang="it-IT" b="0" dirty="0">
                <a:solidFill>
                  <a:srgbClr val="595959"/>
                </a:solidFill>
                <a:latin typeface="Verdana" pitchFamily="34" charset="0"/>
                <a:ea typeface="ＭＳ Ｐゴシック"/>
                <a:cs typeface="ＭＳ Ｐゴシック"/>
              </a:rPr>
              <a:t>Quando le statistiche “condensano” le informazioni e sintetizzano i dati di un collettivo, è fondamentale conoscere:</a:t>
            </a:r>
          </a:p>
          <a:p>
            <a:pPr marL="180000">
              <a:lnSpc>
                <a:spcPct val="150000"/>
              </a:lnSpc>
              <a:spcBef>
                <a:spcPts val="0"/>
              </a:spcBef>
              <a:buFont typeface="Arial" pitchFamily="34" charset="0"/>
              <a:buChar char="•"/>
              <a:defRPr/>
            </a:pPr>
            <a:r>
              <a:rPr lang="it-IT" b="1" dirty="0" smtClean="0">
                <a:solidFill>
                  <a:srgbClr val="595959"/>
                </a:solidFill>
                <a:latin typeface="Verdana" pitchFamily="34" charset="0"/>
                <a:ea typeface="ＭＳ Ｐゴシック"/>
                <a:cs typeface="ＭＳ Ｐゴシック"/>
              </a:rPr>
              <a:t> </a:t>
            </a:r>
            <a:r>
              <a:rPr lang="it-IT" dirty="0" smtClean="0">
                <a:solidFill>
                  <a:srgbClr val="595959"/>
                </a:solidFill>
                <a:latin typeface="Verdana" pitchFamily="34" charset="0"/>
                <a:ea typeface="ＭＳ Ｐゴシック"/>
                <a:cs typeface="ＭＳ Ｐゴシック"/>
              </a:rPr>
              <a:t>il </a:t>
            </a:r>
            <a:r>
              <a:rPr lang="it-IT" b="1" dirty="0" smtClean="0">
                <a:solidFill>
                  <a:srgbClr val="595959"/>
                </a:solidFill>
                <a:latin typeface="Verdana" pitchFamily="34" charset="0"/>
                <a:ea typeface="ＭＳ Ｐゴシック"/>
                <a:cs typeface="ＭＳ Ｐゴシック"/>
              </a:rPr>
              <a:t>valore </a:t>
            </a:r>
            <a:r>
              <a:rPr lang="it-IT" b="1" dirty="0">
                <a:solidFill>
                  <a:srgbClr val="595959"/>
                </a:solidFill>
                <a:latin typeface="Verdana" pitchFamily="34" charset="0"/>
                <a:ea typeface="ＭＳ Ｐゴシック"/>
                <a:cs typeface="ＭＳ Ｐゴシック"/>
              </a:rPr>
              <a:t>assoluto </a:t>
            </a:r>
            <a:r>
              <a:rPr lang="it-IT" b="0" dirty="0">
                <a:solidFill>
                  <a:srgbClr val="595959"/>
                </a:solidFill>
                <a:latin typeface="Verdana" pitchFamily="34" charset="0"/>
                <a:ea typeface="ＭＳ Ｐゴシック"/>
                <a:cs typeface="ＭＳ Ｐゴシック"/>
              </a:rPr>
              <a:t>(l’aspetto dimensionale) del </a:t>
            </a:r>
            <a:r>
              <a:rPr lang="it-IT" b="0" dirty="0" smtClean="0">
                <a:solidFill>
                  <a:srgbClr val="595959"/>
                </a:solidFill>
                <a:latin typeface="Verdana" pitchFamily="34" charset="0"/>
                <a:ea typeface="ＭＳ Ｐゴシック"/>
                <a:cs typeface="ＭＳ Ｐゴシック"/>
              </a:rPr>
              <a:t>fenomeno</a:t>
            </a:r>
            <a:endParaRPr lang="it-IT" b="0" dirty="0">
              <a:solidFill>
                <a:srgbClr val="595959"/>
              </a:solidFill>
              <a:latin typeface="Verdana" pitchFamily="34" charset="0"/>
              <a:ea typeface="ＭＳ Ｐゴシック"/>
              <a:cs typeface="ＭＳ Ｐゴシック"/>
            </a:endParaRPr>
          </a:p>
          <a:p>
            <a:pPr marL="180000">
              <a:spcBef>
                <a:spcPts val="0"/>
              </a:spcBef>
              <a:buFont typeface="Arial" pitchFamily="34" charset="0"/>
              <a:buChar char="•"/>
              <a:defRPr/>
            </a:pPr>
            <a:r>
              <a:rPr lang="it-IT" b="0" dirty="0">
                <a:solidFill>
                  <a:srgbClr val="595959"/>
                </a:solidFill>
                <a:latin typeface="Verdana" pitchFamily="34" charset="0"/>
                <a:ea typeface="ＭＳ Ｐゴシック"/>
                <a:cs typeface="ＭＳ Ｐゴシック"/>
              </a:rPr>
              <a:t> </a:t>
            </a:r>
            <a:r>
              <a:rPr lang="it-IT" b="0" dirty="0" smtClean="0">
                <a:solidFill>
                  <a:srgbClr val="595959"/>
                </a:solidFill>
                <a:latin typeface="Verdana" pitchFamily="34" charset="0"/>
                <a:ea typeface="ＭＳ Ｐゴシック"/>
                <a:cs typeface="ＭＳ Ｐゴシック"/>
              </a:rPr>
              <a:t>le </a:t>
            </a:r>
            <a:r>
              <a:rPr lang="it-IT" b="1" dirty="0">
                <a:solidFill>
                  <a:srgbClr val="595959"/>
                </a:solidFill>
                <a:latin typeface="Verdana" pitchFamily="34" charset="0"/>
                <a:ea typeface="ＭＳ Ｐゴシック"/>
                <a:cs typeface="ＭＳ Ｐゴシック"/>
              </a:rPr>
              <a:t>percentuali</a:t>
            </a:r>
            <a:r>
              <a:rPr lang="it-IT" b="0" dirty="0">
                <a:solidFill>
                  <a:srgbClr val="595959"/>
                </a:solidFill>
                <a:latin typeface="Verdana" pitchFamily="34" charset="0"/>
                <a:ea typeface="ＭＳ Ｐゴシック"/>
                <a:cs typeface="ＭＳ Ｐゴシック"/>
              </a:rPr>
              <a:t>, ovvero il “contributo” che ciascuna parte apporta  al collettivo nel suo </a:t>
            </a:r>
            <a:r>
              <a:rPr lang="it-IT" b="0" dirty="0" smtClean="0">
                <a:solidFill>
                  <a:srgbClr val="595959"/>
                </a:solidFill>
                <a:latin typeface="Verdana" pitchFamily="34" charset="0"/>
                <a:ea typeface="ＭＳ Ｐゴシック"/>
                <a:cs typeface="ＭＳ Ｐゴシック"/>
              </a:rPr>
              <a:t>complesso</a:t>
            </a:r>
            <a:endParaRPr lang="it-IT" b="0" dirty="0">
              <a:solidFill>
                <a:srgbClr val="595959"/>
              </a:solidFill>
              <a:latin typeface="Verdana" pitchFamily="34" charset="0"/>
              <a:ea typeface="ＭＳ Ｐゴシック"/>
              <a:cs typeface="ＭＳ Ｐゴシック"/>
            </a:endParaRPr>
          </a:p>
          <a:p>
            <a:pPr>
              <a:lnSpc>
                <a:spcPct val="150000"/>
              </a:lnSpc>
              <a:spcBef>
                <a:spcPts val="0"/>
              </a:spcBef>
              <a:defRPr/>
            </a:pPr>
            <a:r>
              <a:rPr lang="it-IT" b="0" dirty="0">
                <a:solidFill>
                  <a:srgbClr val="595959"/>
                </a:solidFill>
                <a:latin typeface="Verdana" pitchFamily="34" charset="0"/>
                <a:ea typeface="ＭＳ Ｐゴシック"/>
                <a:cs typeface="ＭＳ Ｐゴシック"/>
              </a:rPr>
              <a:t>Esempio:</a:t>
            </a:r>
          </a:p>
        </p:txBody>
      </p:sp>
      <p:graphicFrame>
        <p:nvGraphicFramePr>
          <p:cNvPr id="5" name="Tabella 4"/>
          <p:cNvGraphicFramePr>
            <a:graphicFrameLocks noGrp="1"/>
          </p:cNvGraphicFramePr>
          <p:nvPr>
            <p:extLst>
              <p:ext uri="{D42A27DB-BD31-4B8C-83A1-F6EECF244321}">
                <p14:modId xmlns:p14="http://schemas.microsoft.com/office/powerpoint/2010/main" val="919417880"/>
              </p:ext>
            </p:extLst>
          </p:nvPr>
        </p:nvGraphicFramePr>
        <p:xfrm>
          <a:off x="457200" y="3389232"/>
          <a:ext cx="4130675" cy="2536826"/>
        </p:xfrm>
        <a:graphic>
          <a:graphicData uri="http://schemas.openxmlformats.org/drawingml/2006/table">
            <a:tbl>
              <a:tblPr/>
              <a:tblGrid>
                <a:gridCol w="2602598"/>
                <a:gridCol w="1528077"/>
              </a:tblGrid>
              <a:tr h="640128">
                <a:tc>
                  <a:txBody>
                    <a:bodyPr/>
                    <a:lstStyle/>
                    <a:p>
                      <a:pPr algn="ctr"/>
                      <a:r>
                        <a:rPr lang="it-IT" sz="1800" b="1" dirty="0" smtClean="0">
                          <a:solidFill>
                            <a:srgbClr val="595959"/>
                          </a:solidFill>
                          <a:latin typeface="Verdana" pitchFamily="34" charset="0"/>
                        </a:rPr>
                        <a:t>Studentesse</a:t>
                      </a:r>
                      <a:endParaRPr lang="it-IT" sz="1800" b="1" dirty="0">
                        <a:solidFill>
                          <a:srgbClr val="595959"/>
                        </a:solidFill>
                        <a:latin typeface="Verdana" pitchFamily="34" charset="0"/>
                      </a:endParaRPr>
                    </a:p>
                  </a:txBody>
                  <a:tcPr marL="91434" marR="91434" marT="45723" marB="45723" anchor="ctr">
                    <a:lnL w="38100" cmpd="sng">
                      <a:solidFill>
                        <a:srgbClr val="595959"/>
                      </a:solidFill>
                      <a:prstDash val="solid"/>
                    </a:lnL>
                    <a:lnR w="12700" cap="flat" cmpd="sng" algn="ctr">
                      <a:solidFill>
                        <a:srgbClr val="595959"/>
                      </a:solidFill>
                      <a:prstDash val="solid"/>
                      <a:round/>
                      <a:headEnd type="none" w="med" len="med"/>
                      <a:tailEnd type="none" w="med" len="med"/>
                    </a:lnR>
                    <a:lnT w="38100" cmpd="sng">
                      <a:solidFill>
                        <a:srgbClr val="595959"/>
                      </a:solidFill>
                      <a:prstDash val="solid"/>
                    </a:lnT>
                    <a:lnB w="12700" cap="flat" cmpd="sng" algn="ctr">
                      <a:solidFill>
                        <a:srgbClr val="595959"/>
                      </a:solidFill>
                      <a:prstDash val="solid"/>
                      <a:round/>
                      <a:headEnd type="none" w="med" len="med"/>
                      <a:tailEnd type="none" w="med" len="med"/>
                    </a:lnB>
                    <a:solidFill>
                      <a:schemeClr val="bg1">
                        <a:lumMod val="85000"/>
                      </a:schemeClr>
                    </a:solidFill>
                  </a:tcPr>
                </a:tc>
                <a:tc>
                  <a:txBody>
                    <a:bodyPr/>
                    <a:lstStyle/>
                    <a:p>
                      <a:pPr algn="ctr"/>
                      <a:r>
                        <a:rPr lang="it-IT" sz="1800" b="1" dirty="0" smtClean="0">
                          <a:solidFill>
                            <a:srgbClr val="595959"/>
                          </a:solidFill>
                          <a:latin typeface="Verdana" pitchFamily="34" charset="0"/>
                        </a:rPr>
                        <a:t>Frequenze assolute</a:t>
                      </a:r>
                      <a:endParaRPr lang="it-IT" sz="1800" b="1" dirty="0">
                        <a:solidFill>
                          <a:srgbClr val="595959"/>
                        </a:solidFill>
                        <a:latin typeface="Verdana" pitchFamily="34" charset="0"/>
                      </a:endParaRPr>
                    </a:p>
                  </a:txBody>
                  <a:tcPr marL="91434" marR="91434" marT="45723" marB="45723" anchor="ctr">
                    <a:lnL w="12700" cap="flat" cmpd="sng" algn="ctr">
                      <a:solidFill>
                        <a:srgbClr val="595959"/>
                      </a:solidFill>
                      <a:prstDash val="solid"/>
                      <a:round/>
                      <a:headEnd type="none" w="med" len="med"/>
                      <a:tailEnd type="none" w="med" len="med"/>
                    </a:lnL>
                    <a:lnR w="38100" cmpd="sng">
                      <a:solidFill>
                        <a:srgbClr val="595959"/>
                      </a:solidFill>
                      <a:prstDash val="solid"/>
                    </a:lnR>
                    <a:lnT w="381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chemeClr val="bg1">
                        <a:lumMod val="85000"/>
                      </a:schemeClr>
                    </a:solidFill>
                  </a:tcPr>
                </a:tc>
              </a:tr>
              <a:tr h="640128">
                <a:tc>
                  <a:txBody>
                    <a:bodyPr/>
                    <a:lstStyle/>
                    <a:p>
                      <a:r>
                        <a:rPr lang="it-IT" sz="1800" b="1" dirty="0" smtClean="0">
                          <a:solidFill>
                            <a:srgbClr val="595959"/>
                          </a:solidFill>
                          <a:latin typeface="Verdana" pitchFamily="34" charset="0"/>
                        </a:rPr>
                        <a:t>Hanno</a:t>
                      </a:r>
                      <a:r>
                        <a:rPr lang="it-IT" sz="1800" dirty="0" smtClean="0">
                          <a:solidFill>
                            <a:srgbClr val="595959"/>
                          </a:solidFill>
                          <a:latin typeface="Verdana" pitchFamily="34" charset="0"/>
                        </a:rPr>
                        <a:t> sposato un insegnante</a:t>
                      </a:r>
                    </a:p>
                  </a:txBody>
                  <a:tcPr marL="91434" marR="91434" marT="45723" marB="45723" anchor="ctr">
                    <a:lnL w="381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chemeClr val="bg1"/>
                    </a:solidFill>
                  </a:tcPr>
                </a:tc>
                <a:tc>
                  <a:txBody>
                    <a:bodyPr/>
                    <a:lstStyle/>
                    <a:p>
                      <a:pPr algn="ctr"/>
                      <a:r>
                        <a:rPr lang="it-IT" sz="1800" dirty="0" smtClean="0">
                          <a:solidFill>
                            <a:srgbClr val="595959"/>
                          </a:solidFill>
                          <a:latin typeface="Verdana" pitchFamily="34" charset="0"/>
                        </a:rPr>
                        <a:t>1</a:t>
                      </a:r>
                      <a:endParaRPr lang="it-IT" sz="1800" dirty="0">
                        <a:solidFill>
                          <a:srgbClr val="595959"/>
                        </a:solidFill>
                        <a:latin typeface="Verdana" pitchFamily="34" charset="0"/>
                      </a:endParaRPr>
                    </a:p>
                  </a:txBody>
                  <a:tcPr marL="91434" marR="91434" marT="45723" marB="45723" anchor="ctr">
                    <a:lnL w="12700" cap="flat" cmpd="sng" algn="ctr">
                      <a:solidFill>
                        <a:srgbClr val="595959"/>
                      </a:solidFill>
                      <a:prstDash val="solid"/>
                      <a:round/>
                      <a:headEnd type="none" w="med" len="med"/>
                      <a:tailEnd type="none" w="med" len="med"/>
                    </a:lnL>
                    <a:lnR w="381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chemeClr val="bg1"/>
                    </a:solidFill>
                  </a:tcPr>
                </a:tc>
              </a:tr>
              <a:tr h="6810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b="1" dirty="0" smtClean="0">
                          <a:solidFill>
                            <a:srgbClr val="595959"/>
                          </a:solidFill>
                          <a:latin typeface="Verdana" pitchFamily="34" charset="0"/>
                        </a:rPr>
                        <a:t>NON</a:t>
                      </a:r>
                      <a:r>
                        <a:rPr lang="it-IT" sz="1800" b="0" dirty="0" smtClean="0">
                          <a:solidFill>
                            <a:srgbClr val="595959"/>
                          </a:solidFill>
                          <a:latin typeface="Verdana" pitchFamily="34" charset="0"/>
                        </a:rPr>
                        <a:t> hanno</a:t>
                      </a:r>
                      <a:r>
                        <a:rPr lang="it-IT" sz="1800" dirty="0" smtClean="0">
                          <a:solidFill>
                            <a:srgbClr val="595959"/>
                          </a:solidFill>
                          <a:latin typeface="Verdana" pitchFamily="34" charset="0"/>
                        </a:rPr>
                        <a:t> sposato un insegnante</a:t>
                      </a:r>
                    </a:p>
                  </a:txBody>
                  <a:tcPr marL="91434" marR="91434" marT="45723" marB="45723" anchor="ctr">
                    <a:lnL w="381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chemeClr val="bg1"/>
                    </a:solidFill>
                  </a:tcPr>
                </a:tc>
                <a:tc>
                  <a:txBody>
                    <a:bodyPr/>
                    <a:lstStyle/>
                    <a:p>
                      <a:pPr algn="ctr"/>
                      <a:r>
                        <a:rPr lang="it-IT" sz="1800" dirty="0" smtClean="0">
                          <a:solidFill>
                            <a:srgbClr val="595959"/>
                          </a:solidFill>
                          <a:latin typeface="Verdana" pitchFamily="34" charset="0"/>
                        </a:rPr>
                        <a:t>2</a:t>
                      </a:r>
                      <a:endParaRPr lang="it-IT" sz="1800" dirty="0">
                        <a:solidFill>
                          <a:srgbClr val="595959"/>
                        </a:solidFill>
                        <a:latin typeface="Verdana" pitchFamily="34" charset="0"/>
                      </a:endParaRPr>
                    </a:p>
                  </a:txBody>
                  <a:tcPr marL="91434" marR="91434" marT="45723" marB="45723" anchor="ctr">
                    <a:lnL w="12700" cap="flat" cmpd="sng" algn="ctr">
                      <a:solidFill>
                        <a:srgbClr val="595959"/>
                      </a:solidFill>
                      <a:prstDash val="solid"/>
                      <a:round/>
                      <a:headEnd type="none" w="med" len="med"/>
                      <a:tailEnd type="none" w="med" len="med"/>
                    </a:lnL>
                    <a:lnR w="381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chemeClr val="bg1"/>
                    </a:solidFill>
                  </a:tcPr>
                </a:tc>
              </a:tr>
              <a:tr h="575528">
                <a:tc>
                  <a:txBody>
                    <a:bodyPr/>
                    <a:lstStyle/>
                    <a:p>
                      <a:pPr algn="ctr"/>
                      <a:r>
                        <a:rPr lang="it-IT" sz="1800" dirty="0" smtClean="0">
                          <a:solidFill>
                            <a:srgbClr val="595959"/>
                          </a:solidFill>
                          <a:latin typeface="Verdana" pitchFamily="34" charset="0"/>
                        </a:rPr>
                        <a:t>TOTALE</a:t>
                      </a:r>
                      <a:endParaRPr lang="it-IT" sz="1800" dirty="0">
                        <a:solidFill>
                          <a:srgbClr val="595959"/>
                        </a:solidFill>
                        <a:latin typeface="Verdana" pitchFamily="34" charset="0"/>
                      </a:endParaRPr>
                    </a:p>
                  </a:txBody>
                  <a:tcPr marL="91434" marR="91434" marT="45723" marB="45723" anchor="ctr">
                    <a:lnL w="381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38100" cmpd="sng">
                      <a:solidFill>
                        <a:srgbClr val="595959"/>
                      </a:solidFill>
                      <a:prstDash val="solid"/>
                    </a:lnB>
                    <a:solidFill>
                      <a:schemeClr val="bg1">
                        <a:lumMod val="85000"/>
                      </a:schemeClr>
                    </a:solidFill>
                  </a:tcPr>
                </a:tc>
                <a:tc>
                  <a:txBody>
                    <a:bodyPr/>
                    <a:lstStyle/>
                    <a:p>
                      <a:pPr algn="ctr"/>
                      <a:r>
                        <a:rPr lang="it-IT" sz="1800" dirty="0" smtClean="0">
                          <a:solidFill>
                            <a:srgbClr val="595959"/>
                          </a:solidFill>
                          <a:latin typeface="Verdana" pitchFamily="34" charset="0"/>
                        </a:rPr>
                        <a:t>3</a:t>
                      </a:r>
                      <a:endParaRPr lang="it-IT" sz="1800" dirty="0">
                        <a:solidFill>
                          <a:srgbClr val="595959"/>
                        </a:solidFill>
                        <a:latin typeface="Verdana" pitchFamily="34" charset="0"/>
                      </a:endParaRPr>
                    </a:p>
                  </a:txBody>
                  <a:tcPr marL="91434" marR="91434" marT="45723" marB="45723" anchor="ctr">
                    <a:lnL w="12700" cap="flat" cmpd="sng" algn="ctr">
                      <a:solidFill>
                        <a:srgbClr val="595959"/>
                      </a:solidFill>
                      <a:prstDash val="solid"/>
                      <a:round/>
                      <a:headEnd type="none" w="med" len="med"/>
                      <a:tailEnd type="none" w="med" len="med"/>
                    </a:lnL>
                    <a:lnR w="381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38100" cap="flat" cmpd="sng" algn="ctr">
                      <a:solidFill>
                        <a:srgbClr val="595959"/>
                      </a:solidFill>
                      <a:prstDash val="solid"/>
                      <a:round/>
                      <a:headEnd type="none" w="med" len="med"/>
                      <a:tailEnd type="none" w="med" len="med"/>
                    </a:lnB>
                    <a:solidFill>
                      <a:schemeClr val="bg1">
                        <a:lumMod val="85000"/>
                      </a:schemeClr>
                    </a:solidFill>
                  </a:tcPr>
                </a:tc>
              </a:tr>
            </a:tbl>
          </a:graphicData>
        </a:graphic>
      </p:graphicFrame>
      <p:graphicFrame>
        <p:nvGraphicFramePr>
          <p:cNvPr id="1026" name="Object 2"/>
          <p:cNvGraphicFramePr>
            <a:graphicFrameLocks noChangeAspect="1"/>
          </p:cNvGraphicFramePr>
          <p:nvPr>
            <p:extLst>
              <p:ext uri="{D42A27DB-BD31-4B8C-83A1-F6EECF244321}">
                <p14:modId xmlns:p14="http://schemas.microsoft.com/office/powerpoint/2010/main" val="930194452"/>
              </p:ext>
            </p:extLst>
          </p:nvPr>
        </p:nvGraphicFramePr>
        <p:xfrm>
          <a:off x="6119813" y="3429000"/>
          <a:ext cx="2047875" cy="850900"/>
        </p:xfrm>
        <a:graphic>
          <a:graphicData uri="http://schemas.openxmlformats.org/presentationml/2006/ole">
            <mc:AlternateContent xmlns:mc="http://schemas.openxmlformats.org/markup-compatibility/2006">
              <mc:Choice xmlns:v="urn:schemas-microsoft-com:vml" Requires="v">
                <p:oleObj spid="_x0000_s6237" name="Equazione" r:id="rId4" imgW="965160" imgH="393480" progId="Equation.3">
                  <p:embed/>
                </p:oleObj>
              </mc:Choice>
              <mc:Fallback>
                <p:oleObj name="Equazione" r:id="rId4" imgW="965160" imgH="393480" progId="Equation.3">
                  <p:embed/>
                  <p:pic>
                    <p:nvPicPr>
                      <p:cNvPr id="0" name="Picture 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9813" y="3429000"/>
                        <a:ext cx="2047875"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50" name="Rettangolo 6"/>
          <p:cNvSpPr>
            <a:spLocks noChangeArrowheads="1"/>
          </p:cNvSpPr>
          <p:nvPr/>
        </p:nvSpPr>
        <p:spPr bwMode="auto">
          <a:xfrm>
            <a:off x="6002337" y="4472605"/>
            <a:ext cx="2405063" cy="1477328"/>
          </a:xfrm>
          <a:prstGeom prst="rect">
            <a:avLst/>
          </a:prstGeom>
          <a:noFill/>
          <a:ln w="9525">
            <a:noFill/>
            <a:miter lim="800000"/>
            <a:headEnd/>
            <a:tailEnd/>
          </a:ln>
        </p:spPr>
        <p:txBody>
          <a:bodyPr wrap="square">
            <a:spAutoFit/>
          </a:bodyPr>
          <a:lstStyle/>
          <a:p>
            <a:r>
              <a:rPr lang="it-IT" altLang="it-IT" b="0" dirty="0">
                <a:solidFill>
                  <a:srgbClr val="505150"/>
                </a:solidFill>
                <a:latin typeface="Verdana" charset="0"/>
              </a:rPr>
              <a:t>In un certo anno le studentesse erano 3 ed una di loro ha sposato un insegnante</a:t>
            </a:r>
          </a:p>
        </p:txBody>
      </p:sp>
      <p:sp>
        <p:nvSpPr>
          <p:cNvPr id="8" name="Freccia a destra 7"/>
          <p:cNvSpPr/>
          <p:nvPr/>
        </p:nvSpPr>
        <p:spPr>
          <a:xfrm>
            <a:off x="4828722" y="4250883"/>
            <a:ext cx="663575" cy="633412"/>
          </a:xfrm>
          <a:prstGeom prst="rightArrow">
            <a:avLst/>
          </a:prstGeom>
          <a:gradFill>
            <a:gsLst>
              <a:gs pos="0">
                <a:schemeClr val="bg1">
                  <a:lumMod val="85000"/>
                </a:schemeClr>
              </a:gs>
              <a:gs pos="100000">
                <a:schemeClr val="tx1">
                  <a:lumMod val="65000"/>
                  <a:lumOff val="35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3485595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01486" y="703303"/>
            <a:ext cx="7620000" cy="421398"/>
          </a:xfrm>
        </p:spPr>
        <p:txBody>
          <a:bodyPr/>
          <a:lstStyle/>
          <a:p>
            <a:pPr defTabSz="457200"/>
            <a:r>
              <a:rPr altLang="it-IT" sz="2400" b="1" dirty="0" smtClean="0">
                <a:solidFill>
                  <a:srgbClr val="C00000"/>
                </a:solidFill>
                <a:effectLst/>
                <a:latin typeface="Verdana" charset="0"/>
                <a:ea typeface="ＭＳ Ｐゴシック" charset="-128"/>
              </a:rPr>
              <a:t>Se </a:t>
            </a:r>
            <a:r>
              <a:rPr altLang="it-IT" sz="2400" b="1" dirty="0" err="1" smtClean="0">
                <a:solidFill>
                  <a:srgbClr val="C00000"/>
                </a:solidFill>
                <a:effectLst/>
                <a:latin typeface="Verdana" charset="0"/>
                <a:ea typeface="ＭＳ Ｐゴシック" charset="-128"/>
              </a:rPr>
              <a:t>il</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carattere</a:t>
            </a:r>
            <a:r>
              <a:rPr altLang="it-IT" sz="2400" b="1" dirty="0" smtClean="0">
                <a:solidFill>
                  <a:srgbClr val="C00000"/>
                </a:solidFill>
                <a:effectLst/>
                <a:latin typeface="Verdana" charset="0"/>
                <a:ea typeface="ＭＳ Ｐゴシック" charset="-128"/>
              </a:rPr>
              <a:t> è “</a:t>
            </a:r>
            <a:r>
              <a:rPr altLang="it-IT" sz="2400" b="1" dirty="0" err="1" smtClean="0">
                <a:solidFill>
                  <a:srgbClr val="C00000"/>
                </a:solidFill>
                <a:effectLst/>
                <a:latin typeface="Verdana" charset="0"/>
                <a:ea typeface="ＭＳ Ｐゴシック" charset="-128"/>
              </a:rPr>
              <a:t>concentrato</a:t>
            </a:r>
            <a:r>
              <a:rPr altLang="it-IT" sz="2400" b="1" dirty="0" smtClean="0">
                <a:solidFill>
                  <a:srgbClr val="C00000"/>
                </a:solidFill>
                <a:effectLst/>
                <a:latin typeface="Verdana" charset="0"/>
                <a:ea typeface="ＭＳ Ｐゴシック" charset="-128"/>
              </a:rPr>
              <a:t>”</a:t>
            </a:r>
          </a:p>
        </p:txBody>
      </p:sp>
      <p:sp>
        <p:nvSpPr>
          <p:cNvPr id="27651" name="Rectangle 3"/>
          <p:cNvSpPr>
            <a:spLocks noGrp="1" noChangeArrowheads="1"/>
          </p:cNvSpPr>
          <p:nvPr>
            <p:ph type="body" idx="1"/>
          </p:nvPr>
        </p:nvSpPr>
        <p:spPr>
          <a:xfrm>
            <a:off x="427512" y="1240250"/>
            <a:ext cx="8193974" cy="4451350"/>
          </a:xfrm>
        </p:spPr>
        <p:txBody>
          <a:bodyPr anchor="ctr"/>
          <a:lstStyle/>
          <a:p>
            <a:pPr marL="0" indent="0" algn="ctr">
              <a:lnSpc>
                <a:spcPct val="150000"/>
              </a:lnSpc>
              <a:spcBef>
                <a:spcPts val="1800"/>
              </a:spcBef>
              <a:buFontTx/>
              <a:buNone/>
              <a:defRPr/>
            </a:pPr>
            <a:r>
              <a:rPr lang="it-IT" altLang="it-IT" sz="1800" dirty="0" smtClean="0">
                <a:solidFill>
                  <a:srgbClr val="505150"/>
                </a:solidFill>
                <a:latin typeface="Verdana" charset="0"/>
                <a:ea typeface="ＭＳ Ｐゴシック" charset="-128"/>
              </a:rPr>
              <a:t>Di </a:t>
            </a:r>
            <a:r>
              <a:rPr lang="it-IT" altLang="it-IT" sz="1800" b="1" dirty="0" smtClean="0">
                <a:solidFill>
                  <a:srgbClr val="505150"/>
                </a:solidFill>
                <a:latin typeface="Verdana" charset="0"/>
                <a:ea typeface="ＭＳ Ｐゴシック" charset="-128"/>
              </a:rPr>
              <a:t>16 donne </a:t>
            </a:r>
            <a:r>
              <a:rPr lang="it-IT" altLang="it-IT" sz="1800" dirty="0" smtClean="0">
                <a:solidFill>
                  <a:srgbClr val="505150"/>
                </a:solidFill>
                <a:latin typeface="Verdana" charset="0"/>
                <a:ea typeface="ＭＳ Ｐゴシック" charset="-128"/>
              </a:rPr>
              <a:t>di successo americane selezionate dalla Camera di Commercio di Boston intorno alla metà del XX secolo, fu detto che esse </a:t>
            </a:r>
            <a:r>
              <a:rPr lang="it-IT" altLang="it-IT" sz="1800" b="1" dirty="0" smtClean="0">
                <a:solidFill>
                  <a:srgbClr val="505150"/>
                </a:solidFill>
                <a:latin typeface="Verdana" charset="0"/>
                <a:ea typeface="ＭＳ Ｐゴシック" charset="-128"/>
              </a:rPr>
              <a:t>possedevano 60 lauree ed avevano 18 figli</a:t>
            </a:r>
          </a:p>
          <a:p>
            <a:pPr>
              <a:lnSpc>
                <a:spcPct val="150000"/>
              </a:lnSpc>
              <a:spcBef>
                <a:spcPts val="1200"/>
              </a:spcBef>
              <a:buFont typeface="Wingdings" charset="2"/>
              <a:buNone/>
              <a:defRPr/>
            </a:pPr>
            <a:r>
              <a:rPr lang="it-IT" altLang="it-IT" sz="1800" i="1" dirty="0" smtClean="0">
                <a:solidFill>
                  <a:srgbClr val="505150"/>
                </a:solidFill>
                <a:latin typeface="Verdana" charset="0"/>
                <a:ea typeface="ＭＳ Ｐゴシック" charset="-128"/>
              </a:rPr>
              <a:t>	… Ma nel gruppo erano presenti due donne “particolari”, Virginia </a:t>
            </a:r>
            <a:r>
              <a:rPr lang="it-IT" altLang="it-IT" sz="1800" i="1" dirty="0" err="1" smtClean="0">
                <a:solidFill>
                  <a:srgbClr val="505150"/>
                </a:solidFill>
                <a:latin typeface="Verdana" charset="0"/>
                <a:ea typeface="ＭＳ Ｐゴシック" charset="-128"/>
              </a:rPr>
              <a:t>Gildersleeve</a:t>
            </a:r>
            <a:r>
              <a:rPr lang="it-IT" altLang="it-IT" sz="1800" i="1" dirty="0" smtClean="0">
                <a:solidFill>
                  <a:srgbClr val="505150"/>
                </a:solidFill>
                <a:latin typeface="Verdana" charset="0"/>
                <a:ea typeface="ＭＳ Ｐゴシック" charset="-128"/>
              </a:rPr>
              <a:t>, presidente del Barnard College, e </a:t>
            </a:r>
            <a:r>
              <a:rPr lang="it-IT" altLang="it-IT" sz="1800" i="1" dirty="0" err="1" smtClean="0">
                <a:solidFill>
                  <a:srgbClr val="505150"/>
                </a:solidFill>
                <a:latin typeface="Verdana" charset="0"/>
                <a:ea typeface="ＭＳ Ｐゴシック" charset="-128"/>
              </a:rPr>
              <a:t>Lillian</a:t>
            </a:r>
            <a:r>
              <a:rPr lang="it-IT" altLang="it-IT" sz="1800" i="1" dirty="0" smtClean="0">
                <a:solidFill>
                  <a:srgbClr val="505150"/>
                </a:solidFill>
                <a:latin typeface="Verdana" charset="0"/>
                <a:ea typeface="ＭＳ Ｐゴシック" charset="-128"/>
              </a:rPr>
              <a:t> M. </a:t>
            </a:r>
            <a:r>
              <a:rPr lang="it-IT" altLang="it-IT" sz="1800" i="1" dirty="0" err="1" smtClean="0">
                <a:solidFill>
                  <a:srgbClr val="505150"/>
                </a:solidFill>
                <a:latin typeface="Verdana" charset="0"/>
                <a:ea typeface="ＭＳ Ｐゴシック" charset="-128"/>
              </a:rPr>
              <a:t>Gilbreth</a:t>
            </a:r>
            <a:r>
              <a:rPr lang="it-IT" altLang="it-IT" sz="1800" i="1" dirty="0" smtClean="0">
                <a:solidFill>
                  <a:srgbClr val="505150"/>
                </a:solidFill>
                <a:latin typeface="Verdana" charset="0"/>
                <a:ea typeface="ＭＳ Ｐゴシック" charset="-128"/>
              </a:rPr>
              <a:t>, nota, insieme al marito, nello sviluppo delle tecnologie industriali</a:t>
            </a:r>
          </a:p>
          <a:p>
            <a:pPr algn="ctr">
              <a:lnSpc>
                <a:spcPct val="150000"/>
              </a:lnSpc>
              <a:spcBef>
                <a:spcPts val="1200"/>
              </a:spcBef>
              <a:buFont typeface="Wingdings" charset="2"/>
              <a:buNone/>
              <a:defRPr/>
            </a:pPr>
            <a:r>
              <a:rPr lang="it-IT" altLang="it-IT" sz="1800" b="1" dirty="0" smtClean="0">
                <a:solidFill>
                  <a:srgbClr val="505150"/>
                </a:solidFill>
                <a:latin typeface="Verdana" charset="0"/>
                <a:ea typeface="ＭＳ Ｐゴシック" charset="-128"/>
              </a:rPr>
              <a:t>Le due, insieme, presentavano un terzo di tutti i titoli accademici, e 12 dei “18 figli” erano della signora </a:t>
            </a:r>
            <a:r>
              <a:rPr lang="it-IT" altLang="it-IT" sz="1800" b="1" dirty="0" err="1" smtClean="0">
                <a:solidFill>
                  <a:srgbClr val="505150"/>
                </a:solidFill>
                <a:latin typeface="Verdana" charset="0"/>
                <a:ea typeface="ＭＳ Ｐゴシック" charset="-128"/>
              </a:rPr>
              <a:t>Gilbreth</a:t>
            </a:r>
            <a:endParaRPr lang="it-IT" altLang="it-IT" sz="1800" b="1" dirty="0" smtClean="0">
              <a:solidFill>
                <a:srgbClr val="505150"/>
              </a:solidFill>
              <a:latin typeface="Verdana" charset="0"/>
              <a:ea typeface="ＭＳ Ｐゴシック" charset="-128"/>
            </a:endParaRPr>
          </a:p>
        </p:txBody>
      </p:sp>
    </p:spTree>
    <p:extLst>
      <p:ext uri="{BB962C8B-B14F-4D97-AF65-F5344CB8AC3E}">
        <p14:creationId xmlns:p14="http://schemas.microsoft.com/office/powerpoint/2010/main" val="371801496"/>
      </p:ext>
    </p:extLst>
  </p:cSld>
  <p:clrMapOvr>
    <a:masterClrMapping/>
  </p:clrMapOvr>
  <p:transition advTm="569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708783" y="645958"/>
            <a:ext cx="7685088" cy="482291"/>
          </a:xfrm>
        </p:spPr>
        <p:txBody>
          <a:bodyPr/>
          <a:lstStyle/>
          <a:p>
            <a:pPr algn="l" defTabSz="457200"/>
            <a:r>
              <a:rPr altLang="it-IT" sz="2400" b="1" dirty="0" err="1" smtClean="0">
                <a:solidFill>
                  <a:srgbClr val="C00000"/>
                </a:solidFill>
                <a:effectLst/>
                <a:latin typeface="Verdana" charset="0"/>
                <a:ea typeface="ＭＳ Ｐゴシック" charset="-128"/>
              </a:rPr>
              <a:t>Qual</a:t>
            </a:r>
            <a:r>
              <a:rPr altLang="it-IT" sz="2400" b="1" dirty="0" smtClean="0">
                <a:solidFill>
                  <a:srgbClr val="C00000"/>
                </a:solidFill>
                <a:effectLst/>
                <a:latin typeface="Verdana" charset="0"/>
                <a:ea typeface="ＭＳ Ｐゴシック" charset="-128"/>
              </a:rPr>
              <a:t> è </a:t>
            </a:r>
            <a:r>
              <a:rPr altLang="it-IT" sz="2400" b="1" dirty="0" err="1" smtClean="0">
                <a:solidFill>
                  <a:srgbClr val="C00000"/>
                </a:solidFill>
                <a:effectLst/>
                <a:latin typeface="Verdana" charset="0"/>
                <a:ea typeface="ＭＳ Ｐゴシック" charset="-128"/>
              </a:rPr>
              <a:t>il</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numero</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medio</a:t>
            </a:r>
            <a:r>
              <a:rPr altLang="it-IT" sz="2400" b="1" dirty="0" smtClean="0">
                <a:solidFill>
                  <a:srgbClr val="C00000"/>
                </a:solidFill>
                <a:effectLst/>
                <a:latin typeface="Verdana" charset="0"/>
                <a:ea typeface="ＭＳ Ｐゴシック" charset="-128"/>
              </a:rPr>
              <a:t> di </a:t>
            </a:r>
            <a:r>
              <a:rPr altLang="it-IT" sz="2400" b="1" dirty="0" err="1" smtClean="0">
                <a:solidFill>
                  <a:srgbClr val="C00000"/>
                </a:solidFill>
                <a:effectLst/>
                <a:latin typeface="Verdana" charset="0"/>
                <a:ea typeface="ＭＳ Ｐゴシック" charset="-128"/>
              </a:rPr>
              <a:t>figli</a:t>
            </a:r>
            <a:r>
              <a:rPr altLang="it-IT" sz="2400" b="1" dirty="0" smtClean="0">
                <a:solidFill>
                  <a:srgbClr val="C00000"/>
                </a:solidFill>
                <a:effectLst/>
                <a:latin typeface="Verdana" charset="0"/>
                <a:ea typeface="ＭＳ Ｐゴシック" charset="-128"/>
              </a:rPr>
              <a:t> per donna? </a:t>
            </a:r>
          </a:p>
        </p:txBody>
      </p:sp>
      <p:sp>
        <p:nvSpPr>
          <p:cNvPr id="2053" name="Rectangle 3"/>
          <p:cNvSpPr>
            <a:spLocks noGrp="1" noChangeArrowheads="1"/>
          </p:cNvSpPr>
          <p:nvPr>
            <p:ph type="body" sz="half" idx="1"/>
          </p:nvPr>
        </p:nvSpPr>
        <p:spPr>
          <a:xfrm>
            <a:off x="825499" y="2119230"/>
            <a:ext cx="7148513" cy="881062"/>
          </a:xfrm>
        </p:spPr>
        <p:txBody>
          <a:bodyPr anchor="ctr"/>
          <a:lstStyle/>
          <a:p>
            <a:r>
              <a:rPr lang="it-IT" altLang="it-IT" sz="1800" dirty="0" smtClean="0">
                <a:solidFill>
                  <a:srgbClr val="505150"/>
                </a:solidFill>
                <a:latin typeface="Verdana" charset="0"/>
                <a:ea typeface="ＭＳ Ｐゴシック" charset="-128"/>
              </a:rPr>
              <a:t>Se manteniamo nel collettivo tutte le donne con la rispettiva prole:</a:t>
            </a:r>
          </a:p>
        </p:txBody>
      </p:sp>
      <p:graphicFrame>
        <p:nvGraphicFramePr>
          <p:cNvPr id="2050" name="Object 2"/>
          <p:cNvGraphicFramePr>
            <a:graphicFrameLocks noGrp="1" noChangeAspect="1"/>
          </p:cNvGraphicFramePr>
          <p:nvPr>
            <p:ph sz="quarter" idx="2"/>
          </p:nvPr>
        </p:nvGraphicFramePr>
        <p:xfrm>
          <a:off x="1168400" y="3344863"/>
          <a:ext cx="1325563" cy="708025"/>
        </p:xfrm>
        <a:graphic>
          <a:graphicData uri="http://schemas.openxmlformats.org/presentationml/2006/ole">
            <mc:AlternateContent xmlns:mc="http://schemas.openxmlformats.org/markup-compatibility/2006">
              <mc:Choice xmlns:v="urn:schemas-microsoft-com:vml" Requires="v">
                <p:oleObj spid="_x0000_s7350" name="Equazione" r:id="rId4" imgW="736280" imgH="393529" progId="Equation.3">
                  <p:embed/>
                </p:oleObj>
              </mc:Choice>
              <mc:Fallback>
                <p:oleObj name="Equazione" r:id="rId4" imgW="736280" imgH="393529" progId="Equation.3">
                  <p:embed/>
                  <p:pic>
                    <p:nvPicPr>
                      <p:cNvPr id="0" name="Picture 100"/>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8400" y="3344863"/>
                        <a:ext cx="1325563" cy="708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4" name="Rectangle 7"/>
          <p:cNvSpPr>
            <a:spLocks noChangeArrowheads="1"/>
          </p:cNvSpPr>
          <p:nvPr/>
        </p:nvSpPr>
        <p:spPr bwMode="auto">
          <a:xfrm>
            <a:off x="2600325" y="3452813"/>
            <a:ext cx="2038350" cy="401637"/>
          </a:xfrm>
          <a:prstGeom prst="rect">
            <a:avLst/>
          </a:prstGeom>
          <a:noFill/>
          <a:ln w="9525" algn="ctr">
            <a:noFill/>
            <a:miter lim="800000"/>
            <a:headEnd/>
            <a:tailEnd/>
          </a:ln>
        </p:spPr>
        <p:txBody>
          <a:bodyPr wrap="none" lIns="90000" tIns="46800" rIns="90000" bIns="46800">
            <a:spAutoFit/>
          </a:bodyPr>
          <a:lstStyle/>
          <a:p>
            <a:r>
              <a:rPr lang="it-IT" altLang="it-IT" sz="2000" b="0" dirty="0">
                <a:solidFill>
                  <a:srgbClr val="505150"/>
                </a:solidFill>
                <a:latin typeface="Verdana" charset="0"/>
              </a:rPr>
              <a:t>figli per donna</a:t>
            </a:r>
          </a:p>
        </p:txBody>
      </p:sp>
      <p:graphicFrame>
        <p:nvGraphicFramePr>
          <p:cNvPr id="2051" name="Object 3"/>
          <p:cNvGraphicFramePr>
            <a:graphicFrameLocks noGrp="1" noChangeAspect="1"/>
          </p:cNvGraphicFramePr>
          <p:nvPr>
            <p:ph sz="quarter" idx="3"/>
          </p:nvPr>
        </p:nvGraphicFramePr>
        <p:xfrm>
          <a:off x="1181100" y="5167313"/>
          <a:ext cx="1093788" cy="677862"/>
        </p:xfrm>
        <a:graphic>
          <a:graphicData uri="http://schemas.openxmlformats.org/presentationml/2006/ole">
            <mc:AlternateContent xmlns:mc="http://schemas.openxmlformats.org/markup-compatibility/2006">
              <mc:Choice xmlns:v="urn:schemas-microsoft-com:vml" Requires="v">
                <p:oleObj spid="_x0000_s7351" name="Equazione" r:id="rId6" imgW="634725" imgH="393529" progId="Equation.3">
                  <p:embed/>
                </p:oleObj>
              </mc:Choice>
              <mc:Fallback>
                <p:oleObj name="Equazione" r:id="rId6" imgW="634725" imgH="393529" progId="Equation.3">
                  <p:embed/>
                  <p:pic>
                    <p:nvPicPr>
                      <p:cNvPr id="0" name="Picture 101"/>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1100" y="5167313"/>
                        <a:ext cx="1093788" cy="677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5" name="Rettangolo 10"/>
          <p:cNvSpPr>
            <a:spLocks noChangeArrowheads="1"/>
          </p:cNvSpPr>
          <p:nvPr/>
        </p:nvSpPr>
        <p:spPr bwMode="auto">
          <a:xfrm>
            <a:off x="1181100" y="1291453"/>
            <a:ext cx="6124575" cy="646112"/>
          </a:xfrm>
          <a:prstGeom prst="rect">
            <a:avLst/>
          </a:prstGeom>
          <a:noFill/>
          <a:ln w="9525">
            <a:noFill/>
            <a:miter lim="800000"/>
            <a:headEnd/>
            <a:tailEnd/>
          </a:ln>
        </p:spPr>
        <p:txBody>
          <a:bodyPr anchor="ctr">
            <a:spAutoFit/>
          </a:bodyPr>
          <a:lstStyle/>
          <a:p>
            <a:pPr>
              <a:spcBef>
                <a:spcPts val="600"/>
              </a:spcBef>
            </a:pPr>
            <a:r>
              <a:rPr lang="it-IT" altLang="it-IT" b="0" dirty="0">
                <a:solidFill>
                  <a:srgbClr val="505150"/>
                </a:solidFill>
                <a:latin typeface="Verdana" charset="0"/>
              </a:rPr>
              <a:t>Riprendendo l’esempio delle 16 donne di successo e dei loro 18 figli: </a:t>
            </a:r>
          </a:p>
        </p:txBody>
      </p:sp>
      <p:sp>
        <p:nvSpPr>
          <p:cNvPr id="13" name="Freccia a destra 12"/>
          <p:cNvSpPr/>
          <p:nvPr/>
        </p:nvSpPr>
        <p:spPr>
          <a:xfrm>
            <a:off x="4633913" y="5219700"/>
            <a:ext cx="663575" cy="633413"/>
          </a:xfrm>
          <a:prstGeom prst="rightArrow">
            <a:avLst/>
          </a:prstGeom>
          <a:gradFill>
            <a:gsLst>
              <a:gs pos="0">
                <a:schemeClr val="bg1">
                  <a:lumMod val="85000"/>
                </a:schemeClr>
              </a:gs>
              <a:gs pos="100000">
                <a:schemeClr val="tx1">
                  <a:lumMod val="65000"/>
                  <a:lumOff val="35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
        <p:nvSpPr>
          <p:cNvPr id="14" name="Rectangle 7"/>
          <p:cNvSpPr>
            <a:spLocks noChangeArrowheads="1"/>
          </p:cNvSpPr>
          <p:nvPr/>
        </p:nvSpPr>
        <p:spPr bwMode="auto">
          <a:xfrm>
            <a:off x="5681663" y="5157788"/>
            <a:ext cx="2509837" cy="925512"/>
          </a:xfrm>
          <a:prstGeom prst="rect">
            <a:avLst/>
          </a:prstGeom>
          <a:solidFill>
            <a:schemeClr val="bg1">
              <a:lumMod val="85000"/>
            </a:schemeClr>
          </a:solidFill>
          <a:ln w="9525" algn="ctr">
            <a:noFill/>
            <a:miter lim="800000"/>
            <a:headEnd/>
            <a:tailEnd/>
          </a:ln>
          <a:effectLst/>
        </p:spPr>
        <p:txBody>
          <a:bodyPr lIns="90000" tIns="46800" rIns="90000" bIns="46800">
            <a:spAutoFit/>
          </a:bodyPr>
          <a:lstStyle/>
          <a:p>
            <a:pPr>
              <a:defRPr/>
            </a:pPr>
            <a:r>
              <a:rPr lang="it-IT" b="1" dirty="0">
                <a:solidFill>
                  <a:srgbClr val="505150"/>
                </a:solidFill>
                <a:latin typeface="Verdana" pitchFamily="34" charset="0"/>
              </a:rPr>
              <a:t>Nemmeno “mezzo” figlio per donna!!!</a:t>
            </a:r>
          </a:p>
        </p:txBody>
      </p:sp>
      <p:sp>
        <p:nvSpPr>
          <p:cNvPr id="2058" name="Rectangle 7"/>
          <p:cNvSpPr>
            <a:spLocks noChangeArrowheads="1"/>
          </p:cNvSpPr>
          <p:nvPr/>
        </p:nvSpPr>
        <p:spPr bwMode="auto">
          <a:xfrm>
            <a:off x="2452688" y="5295900"/>
            <a:ext cx="2038350" cy="403225"/>
          </a:xfrm>
          <a:prstGeom prst="rect">
            <a:avLst/>
          </a:prstGeom>
          <a:noFill/>
          <a:ln w="9525" algn="ctr">
            <a:noFill/>
            <a:miter lim="800000"/>
            <a:headEnd/>
            <a:tailEnd/>
          </a:ln>
        </p:spPr>
        <p:txBody>
          <a:bodyPr wrap="none" lIns="90000" tIns="46800" rIns="90000" bIns="46800">
            <a:spAutoFit/>
          </a:bodyPr>
          <a:lstStyle/>
          <a:p>
            <a:r>
              <a:rPr lang="it-IT" altLang="it-IT" sz="2000" b="0">
                <a:solidFill>
                  <a:srgbClr val="505150"/>
                </a:solidFill>
                <a:latin typeface="Verdana" charset="0"/>
              </a:rPr>
              <a:t>figli per donna</a:t>
            </a:r>
          </a:p>
        </p:txBody>
      </p:sp>
      <p:sp>
        <p:nvSpPr>
          <p:cNvPr id="15" name="Rectangle 3"/>
          <p:cNvSpPr txBox="1">
            <a:spLocks noChangeArrowheads="1"/>
          </p:cNvSpPr>
          <p:nvPr/>
        </p:nvSpPr>
        <p:spPr bwMode="auto">
          <a:xfrm>
            <a:off x="825500" y="4213225"/>
            <a:ext cx="7148513" cy="881063"/>
          </a:xfrm>
          <a:prstGeom prst="rect">
            <a:avLst/>
          </a:prstGeom>
          <a:noFill/>
          <a:ln>
            <a:noFill/>
          </a:ln>
          <a:extLst/>
        </p:spPr>
        <p:txBody>
          <a:bodyPr anchor="ctr"/>
          <a:lstStyle>
            <a:lvl1pPr marL="342900" indent="-342900" algn="l" rtl="0" eaLnBrk="0" fontAlgn="base" hangingPunct="0">
              <a:spcBef>
                <a:spcPct val="20000"/>
              </a:spcBef>
              <a:spcAft>
                <a:spcPct val="0"/>
              </a:spcAft>
              <a:buChar char="•"/>
              <a:defRPr sz="3200">
                <a:solidFill>
                  <a:srgbClr val="595959"/>
                </a:solidFill>
                <a:latin typeface="Verdana" pitchFamily="34" charset="0"/>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rgbClr val="595959"/>
                </a:solidFill>
                <a:latin typeface="Verdana" pitchFamily="34" charset="0"/>
                <a:ea typeface="ＭＳ Ｐゴシック" charset="0"/>
                <a:cs typeface="ＭＳ Ｐゴシック"/>
              </a:defRPr>
            </a:lvl2pPr>
            <a:lvl3pPr marL="1143000" indent="-228600" algn="l" rtl="0" eaLnBrk="0" fontAlgn="base" hangingPunct="0">
              <a:spcBef>
                <a:spcPct val="20000"/>
              </a:spcBef>
              <a:spcAft>
                <a:spcPct val="0"/>
              </a:spcAft>
              <a:buChar char="•"/>
              <a:defRPr sz="2400">
                <a:solidFill>
                  <a:srgbClr val="595959"/>
                </a:solidFill>
                <a:latin typeface="Verdana" pitchFamily="34" charset="0"/>
                <a:ea typeface="ＭＳ Ｐゴシック" charset="0"/>
                <a:cs typeface="ＭＳ Ｐゴシック"/>
              </a:defRPr>
            </a:lvl3pPr>
            <a:lvl4pPr marL="1600200" indent="-228600" algn="l" rtl="0" eaLnBrk="0" fontAlgn="base" hangingPunct="0">
              <a:spcBef>
                <a:spcPct val="20000"/>
              </a:spcBef>
              <a:spcAft>
                <a:spcPct val="0"/>
              </a:spcAft>
              <a:buChar char="–"/>
              <a:defRPr sz="2000">
                <a:solidFill>
                  <a:srgbClr val="595959"/>
                </a:solidFill>
                <a:latin typeface="Verdana" pitchFamily="34" charset="0"/>
                <a:ea typeface="ＭＳ Ｐゴシック" charset="0"/>
                <a:cs typeface="ＭＳ Ｐゴシック"/>
              </a:defRPr>
            </a:lvl4pPr>
            <a:lvl5pPr marL="2057400" indent="-228600" algn="l" rtl="0" eaLnBrk="0" fontAlgn="base" hangingPunct="0">
              <a:spcBef>
                <a:spcPct val="20000"/>
              </a:spcBef>
              <a:spcAft>
                <a:spcPct val="0"/>
              </a:spcAft>
              <a:buChar char="»"/>
              <a:defRPr sz="2000">
                <a:solidFill>
                  <a:srgbClr val="595959"/>
                </a:solidFill>
                <a:latin typeface="Verdana" pitchFamily="34" charset="0"/>
                <a:ea typeface="ＭＳ Ｐゴシック" charset="0"/>
                <a:cs typeface="ＭＳ Ｐゴシック"/>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defRPr/>
            </a:pPr>
            <a:r>
              <a:rPr lang="it-IT" altLang="it-IT" sz="1800" b="0" kern="0" dirty="0" smtClean="0">
                <a:solidFill>
                  <a:srgbClr val="505150"/>
                </a:solidFill>
                <a:latin typeface="Verdana" charset="0"/>
                <a:ea typeface="ＭＳ Ｐゴシック" charset="-128"/>
              </a:rPr>
              <a:t>Se dal gruppo </a:t>
            </a:r>
            <a:r>
              <a:rPr lang="it-IT" altLang="it-IT" sz="1800" b="0" dirty="0" smtClean="0">
                <a:solidFill>
                  <a:srgbClr val="505150"/>
                </a:solidFill>
              </a:rPr>
              <a:t>escludiamo la signora </a:t>
            </a:r>
            <a:r>
              <a:rPr lang="it-IT" altLang="it-IT" sz="1800" b="0" dirty="0" err="1" smtClean="0">
                <a:solidFill>
                  <a:srgbClr val="505150"/>
                </a:solidFill>
              </a:rPr>
              <a:t>Gilbreth</a:t>
            </a:r>
            <a:r>
              <a:rPr lang="it-IT" altLang="it-IT" sz="1800" b="0" dirty="0" smtClean="0">
                <a:solidFill>
                  <a:srgbClr val="505150"/>
                </a:solidFill>
              </a:rPr>
              <a:t> con i suoi 12 figli:</a:t>
            </a:r>
            <a:endParaRPr lang="it-IT" altLang="it-IT" sz="1800" b="0" kern="0" dirty="0" smtClean="0">
              <a:solidFill>
                <a:srgbClr val="505150"/>
              </a:solidFill>
              <a:latin typeface="Verdana" charset="0"/>
              <a:ea typeface="ＭＳ Ｐゴシック" charset="-128"/>
            </a:endParaRPr>
          </a:p>
        </p:txBody>
      </p:sp>
    </p:spTree>
    <p:extLst>
      <p:ext uri="{BB962C8B-B14F-4D97-AF65-F5344CB8AC3E}">
        <p14:creationId xmlns:p14="http://schemas.microsoft.com/office/powerpoint/2010/main" val="2430963764"/>
      </p:ext>
    </p:extLst>
  </p:cSld>
  <p:clrMapOvr>
    <a:masterClrMapping/>
  </p:clrMapOvr>
  <p:transition advTm="569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09600" y="424763"/>
            <a:ext cx="7713663" cy="667058"/>
          </a:xfrm>
        </p:spPr>
        <p:txBody>
          <a:bodyPr/>
          <a:lstStyle/>
          <a:p>
            <a:r>
              <a:rPr altLang="it-IT" sz="2400" b="1" dirty="0" smtClean="0">
                <a:solidFill>
                  <a:srgbClr val="C00000"/>
                </a:solidFill>
                <a:effectLst/>
                <a:latin typeface="Verdana" charset="0"/>
                <a:ea typeface="ＭＳ Ｐゴシック" charset="-128"/>
              </a:rPr>
              <a:t>Cosa </a:t>
            </a:r>
            <a:r>
              <a:rPr altLang="it-IT" sz="2400" b="1" dirty="0" err="1" smtClean="0">
                <a:solidFill>
                  <a:srgbClr val="C00000"/>
                </a:solidFill>
                <a:effectLst/>
                <a:latin typeface="Verdana" charset="0"/>
                <a:ea typeface="ＭＳ Ｐゴシック" charset="-128"/>
              </a:rPr>
              <a:t>pensereste</a:t>
            </a:r>
            <a:r>
              <a:rPr altLang="it-IT" sz="2400" b="1" dirty="0" smtClean="0">
                <a:solidFill>
                  <a:srgbClr val="C00000"/>
                </a:solidFill>
                <a:effectLst/>
                <a:latin typeface="Verdana" charset="0"/>
                <a:ea typeface="ＭＳ Ｐゴシック" charset="-128"/>
              </a:rPr>
              <a:t> se vi </a:t>
            </a:r>
            <a:r>
              <a:rPr altLang="it-IT" sz="2400" b="1" dirty="0" err="1" smtClean="0">
                <a:solidFill>
                  <a:srgbClr val="C00000"/>
                </a:solidFill>
                <a:effectLst/>
                <a:latin typeface="Verdana" charset="0"/>
                <a:ea typeface="ＭＳ Ｐゴシック" charset="-128"/>
              </a:rPr>
              <a:t>dicessi</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che</a:t>
            </a:r>
            <a:r>
              <a:rPr altLang="it-IT" sz="2400" b="1" dirty="0" smtClean="0">
                <a:solidFill>
                  <a:srgbClr val="C00000"/>
                </a:solidFill>
                <a:effectLst/>
                <a:latin typeface="Verdana" charset="0"/>
                <a:ea typeface="ＭＳ Ｐゴシック" charset="-128"/>
              </a:rPr>
              <a:t> </a:t>
            </a:r>
            <a:r>
              <a:rPr altLang="it-IT" dirty="0" smtClean="0">
                <a:solidFill>
                  <a:srgbClr val="C00000"/>
                </a:solidFill>
                <a:effectLst/>
                <a:latin typeface="Verdana" charset="0"/>
                <a:ea typeface="ＭＳ Ｐゴシック" charset="-128"/>
              </a:rPr>
              <a:t>…</a:t>
            </a:r>
          </a:p>
        </p:txBody>
      </p:sp>
      <p:sp>
        <p:nvSpPr>
          <p:cNvPr id="29699" name="Text Box 5633"/>
          <p:cNvSpPr txBox="1">
            <a:spLocks noChangeArrowheads="1"/>
          </p:cNvSpPr>
          <p:nvPr/>
        </p:nvSpPr>
        <p:spPr bwMode="auto">
          <a:xfrm>
            <a:off x="815975" y="5864700"/>
            <a:ext cx="7272338" cy="263791"/>
          </a:xfrm>
          <a:prstGeom prst="rect">
            <a:avLst/>
          </a:prstGeom>
          <a:noFill/>
          <a:ln w="9525" algn="ctr">
            <a:noFill/>
            <a:miter lim="800000"/>
            <a:headEnd/>
            <a:tailEnd/>
          </a:ln>
        </p:spPr>
        <p:txBody>
          <a:bodyPr lIns="90000" tIns="46800" rIns="90000" bIns="46800">
            <a:spAutoFit/>
          </a:bodyPr>
          <a:lstStyle/>
          <a:p>
            <a:r>
              <a:rPr lang="it-IT" altLang="it-IT" sz="1100" b="0" dirty="0"/>
              <a:t>Fonte</a:t>
            </a:r>
            <a:r>
              <a:rPr lang="it-IT" altLang="it-IT" sz="1100" dirty="0"/>
              <a:t>: http://dati.istat.it/</a:t>
            </a:r>
            <a:endParaRPr lang="it-IT" altLang="it-IT" sz="1100" b="0" dirty="0"/>
          </a:p>
        </p:txBody>
      </p:sp>
      <p:graphicFrame>
        <p:nvGraphicFramePr>
          <p:cNvPr id="10" name="Tabella 9"/>
          <p:cNvGraphicFramePr>
            <a:graphicFrameLocks noGrp="1"/>
          </p:cNvGraphicFramePr>
          <p:nvPr>
            <p:extLst>
              <p:ext uri="{D42A27DB-BD31-4B8C-83A1-F6EECF244321}">
                <p14:modId xmlns:p14="http://schemas.microsoft.com/office/powerpoint/2010/main" val="975982803"/>
              </p:ext>
            </p:extLst>
          </p:nvPr>
        </p:nvGraphicFramePr>
        <p:xfrm>
          <a:off x="815976" y="1314450"/>
          <a:ext cx="7507287" cy="3636964"/>
        </p:xfrm>
        <a:graphic>
          <a:graphicData uri="http://schemas.openxmlformats.org/drawingml/2006/table">
            <a:tbl>
              <a:tblPr/>
              <a:tblGrid>
                <a:gridCol w="3116168"/>
                <a:gridCol w="707537"/>
                <a:gridCol w="707537"/>
                <a:gridCol w="70628"/>
                <a:gridCol w="707537"/>
                <a:gridCol w="707537"/>
                <a:gridCol w="75269"/>
                <a:gridCol w="707537"/>
                <a:gridCol w="707537"/>
              </a:tblGrid>
              <a:tr h="501861">
                <a:tc gridSpan="9">
                  <a:txBody>
                    <a:bodyPr/>
                    <a:lstStyle/>
                    <a:p>
                      <a:pPr algn="l" fontAlgn="b"/>
                      <a:r>
                        <a:rPr lang="it-IT" sz="1400" b="1" i="0" u="none" strike="noStrike" dirty="0">
                          <a:latin typeface="Arial"/>
                        </a:rPr>
                        <a:t>Tavola 1.1.1 - Attività svolte in un giorno medio settimanale dalla popolazione di 15 anni e più per tipo di attività e alcune </a:t>
                      </a:r>
                      <a:r>
                        <a:rPr lang="it-IT" sz="1400" b="1" i="0" u="none" strike="noStrike" dirty="0" smtClean="0">
                          <a:latin typeface="+mn-lt"/>
                        </a:rPr>
                        <a:t>caratteristiche</a:t>
                      </a:r>
                      <a:endParaRPr lang="it-IT" sz="1400" b="1" i="0" u="none" strike="noStrike" dirty="0">
                        <a:latin typeface="Arial"/>
                      </a:endParaRPr>
                    </a:p>
                  </a:txBody>
                  <a:tcPr marL="9524" marR="9524" marT="9526"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222906">
                <a:tc>
                  <a:txBody>
                    <a:bodyPr/>
                    <a:lstStyle/>
                    <a:p>
                      <a:pPr algn="l" fontAlgn="b"/>
                      <a:r>
                        <a:rPr lang="it-IT" sz="1400" b="1" i="0" u="none" strike="noStrike" dirty="0">
                          <a:latin typeface="Arial"/>
                        </a:rPr>
                        <a:t>                          </a:t>
                      </a:r>
                      <a:endParaRPr lang="it-IT" sz="800" b="1" i="0" u="none" strike="noStrike" dirty="0">
                        <a:latin typeface="Arial"/>
                      </a:endParaRPr>
                    </a:p>
                  </a:txBody>
                  <a:tcPr marL="9524" marR="9524" marT="9526" marB="0" anchor="b">
                    <a:lnL>
                      <a:noFill/>
                    </a:lnL>
                    <a:lnR>
                      <a:noFill/>
                    </a:lnR>
                    <a:lnT>
                      <a:noFill/>
                    </a:lnT>
                    <a:lnB>
                      <a:noFill/>
                    </a:lnB>
                  </a:tcPr>
                </a:tc>
                <a:tc>
                  <a:txBody>
                    <a:bodyPr/>
                    <a:lstStyle/>
                    <a:p>
                      <a:pPr algn="l" fontAlgn="b"/>
                      <a:endParaRPr lang="it-IT" sz="1400" b="1" i="0" u="none" strike="noStrike">
                        <a:latin typeface="Arial"/>
                      </a:endParaRPr>
                    </a:p>
                  </a:txBody>
                  <a:tcPr marL="9524" marR="9524" marT="9526" marB="0" anchor="b">
                    <a:lnL>
                      <a:noFill/>
                    </a:lnL>
                    <a:lnR>
                      <a:noFill/>
                    </a:lnR>
                    <a:lnT>
                      <a:noFill/>
                    </a:lnT>
                    <a:lnB>
                      <a:noFill/>
                    </a:lnB>
                  </a:tcPr>
                </a:tc>
                <a:tc>
                  <a:txBody>
                    <a:bodyPr/>
                    <a:lstStyle/>
                    <a:p>
                      <a:pPr algn="l" fontAlgn="b"/>
                      <a:endParaRPr lang="it-IT" sz="1400" b="1" i="0" u="none" strike="noStrike">
                        <a:latin typeface="Arial"/>
                      </a:endParaRPr>
                    </a:p>
                  </a:txBody>
                  <a:tcPr marL="9524" marR="9524" marT="9526" marB="0" anchor="b">
                    <a:lnL>
                      <a:noFill/>
                    </a:lnL>
                    <a:lnR>
                      <a:noFill/>
                    </a:lnR>
                    <a:lnT>
                      <a:noFill/>
                    </a:lnT>
                    <a:lnB>
                      <a:noFill/>
                    </a:lnB>
                  </a:tcPr>
                </a:tc>
                <a:tc>
                  <a:txBody>
                    <a:bodyPr/>
                    <a:lstStyle/>
                    <a:p>
                      <a:pPr algn="l" fontAlgn="b"/>
                      <a:endParaRPr lang="it-IT" sz="1400" b="1" i="0" u="none" strike="noStrike">
                        <a:latin typeface="Arial"/>
                      </a:endParaRPr>
                    </a:p>
                  </a:txBody>
                  <a:tcPr marL="9524" marR="9524" marT="9526" marB="0" anchor="b">
                    <a:lnL>
                      <a:noFill/>
                    </a:lnL>
                    <a:lnR>
                      <a:noFill/>
                    </a:lnR>
                    <a:lnT>
                      <a:noFill/>
                    </a:lnT>
                    <a:lnB>
                      <a:noFill/>
                    </a:lnB>
                  </a:tcPr>
                </a:tc>
                <a:tc>
                  <a:txBody>
                    <a:bodyPr/>
                    <a:lstStyle/>
                    <a:p>
                      <a:pPr algn="l" fontAlgn="b"/>
                      <a:endParaRPr lang="it-IT" sz="1400" b="1" i="0" u="none" strike="noStrike">
                        <a:latin typeface="Arial"/>
                      </a:endParaRPr>
                    </a:p>
                  </a:txBody>
                  <a:tcPr marL="9524" marR="9524" marT="9526" marB="0" anchor="b">
                    <a:lnL>
                      <a:noFill/>
                    </a:lnL>
                    <a:lnR>
                      <a:noFill/>
                    </a:lnR>
                    <a:lnT>
                      <a:noFill/>
                    </a:lnT>
                    <a:lnB>
                      <a:noFill/>
                    </a:lnB>
                  </a:tcPr>
                </a:tc>
                <a:tc>
                  <a:txBody>
                    <a:bodyPr/>
                    <a:lstStyle/>
                    <a:p>
                      <a:pPr algn="l" fontAlgn="b"/>
                      <a:endParaRPr lang="it-IT" sz="1400" b="1" i="0" u="none" strike="noStrike">
                        <a:latin typeface="Arial"/>
                      </a:endParaRPr>
                    </a:p>
                  </a:txBody>
                  <a:tcPr marL="9524" marR="9524" marT="9526" marB="0" anchor="b">
                    <a:lnL>
                      <a:noFill/>
                    </a:lnL>
                    <a:lnR>
                      <a:noFill/>
                    </a:lnR>
                    <a:lnT>
                      <a:noFill/>
                    </a:lnT>
                    <a:lnB>
                      <a:noFill/>
                    </a:lnB>
                  </a:tcPr>
                </a:tc>
                <a:tc>
                  <a:txBody>
                    <a:bodyPr/>
                    <a:lstStyle/>
                    <a:p>
                      <a:pPr algn="l" fontAlgn="b"/>
                      <a:endParaRPr lang="it-IT" sz="1400" b="1" i="0" u="none" strike="noStrike">
                        <a:latin typeface="Arial"/>
                      </a:endParaRPr>
                    </a:p>
                  </a:txBody>
                  <a:tcPr marL="9524" marR="9524" marT="9526" marB="0" anchor="b">
                    <a:lnL>
                      <a:noFill/>
                    </a:lnL>
                    <a:lnR>
                      <a:noFill/>
                    </a:lnR>
                    <a:lnT>
                      <a:noFill/>
                    </a:lnT>
                    <a:lnB>
                      <a:noFill/>
                    </a:lnB>
                  </a:tcPr>
                </a:tc>
                <a:tc>
                  <a:txBody>
                    <a:bodyPr/>
                    <a:lstStyle/>
                    <a:p>
                      <a:pPr algn="l" fontAlgn="b"/>
                      <a:endParaRPr lang="it-IT" sz="1400" b="1" i="0" u="none" strike="noStrike">
                        <a:latin typeface="Arial"/>
                      </a:endParaRPr>
                    </a:p>
                  </a:txBody>
                  <a:tcPr marL="9524" marR="9524" marT="9526" marB="0" anchor="b">
                    <a:lnL>
                      <a:noFill/>
                    </a:lnL>
                    <a:lnR>
                      <a:noFill/>
                    </a:lnR>
                    <a:lnT>
                      <a:noFill/>
                    </a:lnT>
                    <a:lnB>
                      <a:noFill/>
                    </a:lnB>
                  </a:tcPr>
                </a:tc>
                <a:tc>
                  <a:txBody>
                    <a:bodyPr/>
                    <a:lstStyle/>
                    <a:p>
                      <a:pPr algn="l" fontAlgn="b"/>
                      <a:endParaRPr lang="it-IT" sz="1400" b="1" i="0" u="none" strike="noStrike">
                        <a:latin typeface="Arial"/>
                      </a:endParaRPr>
                    </a:p>
                  </a:txBody>
                  <a:tcPr marL="9524" marR="9524" marT="9526" marB="0" anchor="b">
                    <a:lnL>
                      <a:noFill/>
                    </a:lnL>
                    <a:lnR>
                      <a:noFill/>
                    </a:lnR>
                    <a:lnT>
                      <a:noFill/>
                    </a:lnT>
                    <a:lnB>
                      <a:noFill/>
                    </a:lnB>
                  </a:tcPr>
                </a:tc>
              </a:tr>
              <a:tr h="576879">
                <a:tc gridSpan="9">
                  <a:txBody>
                    <a:bodyPr/>
                    <a:lstStyle/>
                    <a:p>
                      <a:pPr algn="l" fontAlgn="b"/>
                      <a:r>
                        <a:rPr lang="it-IT" sz="1400" b="1" i="0" u="none" strike="noStrike" dirty="0">
                          <a:latin typeface="Arial"/>
                        </a:rPr>
                        <a:t> </a:t>
                      </a:r>
                      <a:r>
                        <a:rPr lang="it-IT" sz="1400" b="1" i="0" u="none" strike="noStrike" dirty="0" smtClean="0">
                          <a:latin typeface="Arial"/>
                        </a:rPr>
                        <a:t>Anno 2013</a:t>
                      </a:r>
                      <a:r>
                        <a:rPr lang="it-IT" sz="1400" b="0" i="1" u="none" strike="noStrike" dirty="0" smtClean="0">
                          <a:latin typeface="Arial"/>
                        </a:rPr>
                        <a:t> </a:t>
                      </a:r>
                      <a:r>
                        <a:rPr lang="it-IT" sz="1400" b="0" i="1" u="none" strike="noStrike" dirty="0">
                          <a:latin typeface="Arial"/>
                        </a:rPr>
                        <a:t>- (durata media generica in ore e minuti e quota percentuale di tempo sulle 24 ore</a:t>
                      </a:r>
                      <a:r>
                        <a:rPr lang="it-IT" sz="1400" b="0" i="1" u="none" strike="noStrike" dirty="0" smtClean="0">
                          <a:latin typeface="Arial"/>
                        </a:rPr>
                        <a:t>)</a:t>
                      </a:r>
                      <a:r>
                        <a:rPr lang="it-IT" sz="1400" b="0" i="0" u="none" strike="noStrike" dirty="0">
                          <a:latin typeface="Arial"/>
                        </a:rPr>
                        <a:t> </a:t>
                      </a:r>
                    </a:p>
                  </a:txBody>
                  <a:tcPr marL="9524" marR="9524" marT="9526"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r" fontAlgn="b"/>
                      <a:endParaRPr lang="it-IT" sz="1400" b="0" i="0" u="none" strike="noStrike" dirty="0">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r" fontAlgn="b"/>
                      <a:endParaRPr lang="it-IT" sz="1400" b="0" i="0" u="none" strike="noStrike" dirty="0">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r" fontAlgn="b"/>
                      <a:endParaRPr lang="it-IT" sz="1400" b="0" i="0" u="none" strike="noStrike">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r" fontAlgn="b"/>
                      <a:endParaRPr lang="it-IT" sz="1400" b="0" i="0" u="none" strike="noStrike">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r" fontAlgn="b"/>
                      <a:endParaRPr lang="it-IT" sz="1400" b="0" i="0" u="none" strike="noStrike">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r" fontAlgn="b"/>
                      <a:endParaRPr lang="it-IT" sz="1400" b="0" i="0" u="none" strike="noStrike">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r" fontAlgn="b"/>
                      <a:endParaRPr lang="it-IT" sz="1400" b="0" i="0" u="none" strike="noStrike">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r" fontAlgn="b"/>
                      <a:endParaRPr lang="it-IT" sz="1400" b="0" i="0" u="none" strike="noStrike">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56410">
                <a:tc rowSpan="3">
                  <a:txBody>
                    <a:bodyPr/>
                    <a:lstStyle/>
                    <a:p>
                      <a:pPr algn="l" fontAlgn="ctr"/>
                      <a:r>
                        <a:rPr lang="it-IT" sz="1400" b="0" i="0" u="none" strike="noStrike" dirty="0">
                          <a:latin typeface="Arial"/>
                        </a:rPr>
                        <a:t>CARATTERISTICHE</a:t>
                      </a:r>
                    </a:p>
                  </a:txBody>
                  <a:tcPr marL="9524" marR="9524"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it-IT" sz="1400" b="0" i="0" u="none" strike="noStrike" dirty="0">
                          <a:latin typeface="Arial"/>
                        </a:rPr>
                        <a:t>Dormire, mangiare e altra cura della persona</a:t>
                      </a:r>
                    </a:p>
                  </a:txBody>
                  <a:tcPr marL="9524" marR="9524"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it-IT"/>
                    </a:p>
                  </a:txBody>
                  <a:tcPr/>
                </a:tc>
                <a:tc>
                  <a:txBody>
                    <a:bodyPr/>
                    <a:lstStyle/>
                    <a:p>
                      <a:pPr algn="ctr" fontAlgn="ctr"/>
                      <a:endParaRPr lang="it-IT" sz="1400" b="0" i="0" u="none" strike="noStrike">
                        <a:latin typeface="Arial"/>
                      </a:endParaRPr>
                    </a:p>
                  </a:txBody>
                  <a:tcPr marL="9524" marR="9524" marT="9526" marB="0" anchor="ctr">
                    <a:lnL>
                      <a:noFill/>
                    </a:lnL>
                    <a:lnR>
                      <a:noFill/>
                    </a:lnR>
                    <a:lnT w="6350" cap="flat" cmpd="sng" algn="ctr">
                      <a:solidFill>
                        <a:srgbClr val="000000"/>
                      </a:solidFill>
                      <a:prstDash val="solid"/>
                      <a:round/>
                      <a:headEnd type="none" w="med" len="med"/>
                      <a:tailEnd type="none" w="med" len="med"/>
                    </a:lnT>
                    <a:lnB>
                      <a:noFill/>
                    </a:lnB>
                  </a:tcPr>
                </a:tc>
                <a:tc rowSpan="2" gridSpan="2">
                  <a:txBody>
                    <a:bodyPr/>
                    <a:lstStyle/>
                    <a:p>
                      <a:pPr algn="ctr" fontAlgn="ctr"/>
                      <a:r>
                        <a:rPr lang="it-IT" sz="1400" b="0" i="0" u="none" strike="noStrike">
                          <a:latin typeface="Arial"/>
                        </a:rPr>
                        <a:t>Lavoro retribuito</a:t>
                      </a:r>
                    </a:p>
                  </a:txBody>
                  <a:tcPr marL="9524" marR="9524"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it-IT"/>
                    </a:p>
                  </a:txBody>
                  <a:tcPr/>
                </a:tc>
                <a:tc>
                  <a:txBody>
                    <a:bodyPr/>
                    <a:lstStyle/>
                    <a:p>
                      <a:pPr algn="ctr" fontAlgn="ctr"/>
                      <a:endParaRPr lang="it-IT" sz="1400" b="0" i="0" u="none" strike="noStrike">
                        <a:latin typeface="Arial"/>
                      </a:endParaRPr>
                    </a:p>
                  </a:txBody>
                  <a:tcPr marL="9524" marR="9524" marT="9526" marB="0" anchor="ctr">
                    <a:lnL>
                      <a:noFill/>
                    </a:lnL>
                    <a:lnR>
                      <a:noFill/>
                    </a:lnR>
                    <a:lnT w="6350" cap="flat" cmpd="sng" algn="ctr">
                      <a:solidFill>
                        <a:srgbClr val="000000"/>
                      </a:solidFill>
                      <a:prstDash val="solid"/>
                      <a:round/>
                      <a:headEnd type="none" w="med" len="med"/>
                      <a:tailEnd type="none" w="med" len="med"/>
                    </a:lnT>
                    <a:lnB>
                      <a:noFill/>
                    </a:lnB>
                  </a:tcPr>
                </a:tc>
                <a:tc rowSpan="2" gridSpan="2">
                  <a:txBody>
                    <a:bodyPr/>
                    <a:lstStyle/>
                    <a:p>
                      <a:pPr algn="ctr" fontAlgn="ctr"/>
                      <a:r>
                        <a:rPr lang="it-IT" sz="1400" b="0" i="0" u="none" strike="noStrike">
                          <a:latin typeface="Arial"/>
                        </a:rPr>
                        <a:t>Istruzione e formazione </a:t>
                      </a:r>
                    </a:p>
                  </a:txBody>
                  <a:tcPr marL="9524" marR="9524"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it-IT"/>
                    </a:p>
                  </a:txBody>
                  <a:tcPr/>
                </a:tc>
              </a:tr>
              <a:tr h="807817">
                <a:tc vMerge="1">
                  <a:txBody>
                    <a:bodyPr/>
                    <a:lstStyle/>
                    <a:p>
                      <a:endParaRPr lang="it-IT"/>
                    </a:p>
                  </a:txBody>
                  <a:tcPr/>
                </a:tc>
                <a:tc gridSpan="2" vMerge="1">
                  <a:txBody>
                    <a:bodyPr/>
                    <a:lstStyle/>
                    <a:p>
                      <a:endParaRPr lang="it-IT"/>
                    </a:p>
                  </a:txBody>
                  <a:tcPr/>
                </a:tc>
                <a:tc hMerge="1" vMerge="1">
                  <a:txBody>
                    <a:bodyPr/>
                    <a:lstStyle/>
                    <a:p>
                      <a:endParaRPr lang="it-IT"/>
                    </a:p>
                  </a:txBody>
                  <a:tcPr/>
                </a:tc>
                <a:tc>
                  <a:txBody>
                    <a:bodyPr/>
                    <a:lstStyle/>
                    <a:p>
                      <a:pPr algn="ctr" fontAlgn="ctr"/>
                      <a:endParaRPr lang="it-IT" sz="1400" b="0" i="0" u="none" strike="noStrike">
                        <a:latin typeface="Arial"/>
                      </a:endParaRPr>
                    </a:p>
                  </a:txBody>
                  <a:tcPr marL="9524" marR="9524" marT="9526" marB="0" anchor="ctr">
                    <a:lnL>
                      <a:noFill/>
                    </a:lnL>
                    <a:lnR>
                      <a:noFill/>
                    </a:lnR>
                    <a:lnT>
                      <a:noFill/>
                    </a:lnT>
                    <a:lnB>
                      <a:noFill/>
                    </a:lnB>
                  </a:tcPr>
                </a:tc>
                <a:tc gridSpan="2" vMerge="1">
                  <a:txBody>
                    <a:bodyPr/>
                    <a:lstStyle/>
                    <a:p>
                      <a:endParaRPr lang="it-IT"/>
                    </a:p>
                  </a:txBody>
                  <a:tcPr/>
                </a:tc>
                <a:tc hMerge="1" vMerge="1">
                  <a:txBody>
                    <a:bodyPr/>
                    <a:lstStyle/>
                    <a:p>
                      <a:endParaRPr lang="it-IT"/>
                    </a:p>
                  </a:txBody>
                  <a:tcPr/>
                </a:tc>
                <a:tc>
                  <a:txBody>
                    <a:bodyPr/>
                    <a:lstStyle/>
                    <a:p>
                      <a:pPr algn="ctr" fontAlgn="ctr"/>
                      <a:endParaRPr lang="it-IT" sz="1400" b="0" i="0" u="none" strike="noStrike">
                        <a:latin typeface="Arial"/>
                      </a:endParaRPr>
                    </a:p>
                  </a:txBody>
                  <a:tcPr marL="9524" marR="9524" marT="9526" marB="0" anchor="ctr">
                    <a:lnL>
                      <a:noFill/>
                    </a:lnL>
                    <a:lnR>
                      <a:noFill/>
                    </a:lnR>
                    <a:lnT>
                      <a:noFill/>
                    </a:lnT>
                    <a:lnB>
                      <a:noFill/>
                    </a:lnB>
                  </a:tcPr>
                </a:tc>
                <a:tc gridSpan="2" vMerge="1">
                  <a:txBody>
                    <a:bodyPr/>
                    <a:lstStyle/>
                    <a:p>
                      <a:endParaRPr lang="it-IT"/>
                    </a:p>
                  </a:txBody>
                  <a:tcPr/>
                </a:tc>
                <a:tc hMerge="1" vMerge="1">
                  <a:txBody>
                    <a:bodyPr/>
                    <a:lstStyle/>
                    <a:p>
                      <a:endParaRPr lang="it-IT"/>
                    </a:p>
                  </a:txBody>
                  <a:tcPr/>
                </a:tc>
              </a:tr>
              <a:tr h="501861">
                <a:tc vMerge="1">
                  <a:txBody>
                    <a:bodyPr/>
                    <a:lstStyle/>
                    <a:p>
                      <a:endParaRPr lang="it-IT"/>
                    </a:p>
                  </a:txBody>
                  <a:tcPr/>
                </a:tc>
                <a:tc>
                  <a:txBody>
                    <a:bodyPr/>
                    <a:lstStyle/>
                    <a:p>
                      <a:pPr algn="r" fontAlgn="ctr"/>
                      <a:r>
                        <a:rPr lang="it-IT" sz="1400" b="0" i="0" u="none" strike="noStrike">
                          <a:latin typeface="Arial"/>
                        </a:rPr>
                        <a:t>Mg</a:t>
                      </a:r>
                    </a:p>
                  </a:txBody>
                  <a:tcPr marL="9524" marR="9524"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 sulle 24 ore</a:t>
                      </a:r>
                    </a:p>
                  </a:txBody>
                  <a:tcPr marL="9524" marR="9524"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 </a:t>
                      </a:r>
                    </a:p>
                  </a:txBody>
                  <a:tcPr marL="9524" marR="9524"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Mg</a:t>
                      </a:r>
                    </a:p>
                  </a:txBody>
                  <a:tcPr marL="9524" marR="9524"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 sulle 24 ore</a:t>
                      </a:r>
                    </a:p>
                  </a:txBody>
                  <a:tcPr marL="9524" marR="9524"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 </a:t>
                      </a:r>
                    </a:p>
                  </a:txBody>
                  <a:tcPr marL="9524" marR="9524"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Mg</a:t>
                      </a:r>
                    </a:p>
                  </a:txBody>
                  <a:tcPr marL="9524" marR="9524"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 sulle 24 ore</a:t>
                      </a:r>
                    </a:p>
                  </a:txBody>
                  <a:tcPr marL="9524" marR="9524"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410">
                <a:tc>
                  <a:txBody>
                    <a:bodyPr/>
                    <a:lstStyle/>
                    <a:p>
                      <a:pPr algn="l" fontAlgn="b"/>
                      <a:endParaRPr lang="it-IT" sz="1400" b="0" i="0" u="none" strike="noStrike">
                        <a:latin typeface="Arial"/>
                      </a:endParaRPr>
                    </a:p>
                  </a:txBody>
                  <a:tcPr marL="9524" marR="9524"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it-IT" sz="1400" b="0" i="0" u="none" strike="noStrike">
                        <a:latin typeface="Arial"/>
                      </a:endParaRPr>
                    </a:p>
                  </a:txBody>
                  <a:tcPr marL="9524" marR="9524"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it-IT" sz="1400" b="0" i="0" u="none" strike="noStrike">
                        <a:latin typeface="Arial"/>
                      </a:endParaRPr>
                    </a:p>
                  </a:txBody>
                  <a:tcPr marL="9524" marR="9524"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it-IT" sz="1400" b="0" i="0" u="none" strike="noStrike">
                        <a:latin typeface="Arial"/>
                      </a:endParaRPr>
                    </a:p>
                  </a:txBody>
                  <a:tcPr marL="9524" marR="9524"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it-IT" sz="1400" b="0" i="0" u="none" strike="noStrike">
                        <a:latin typeface="Arial"/>
                      </a:endParaRPr>
                    </a:p>
                  </a:txBody>
                  <a:tcPr marL="9524" marR="9524"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it-IT" sz="1400" b="0" i="0" u="none" strike="noStrike">
                        <a:latin typeface="Arial"/>
                      </a:endParaRPr>
                    </a:p>
                  </a:txBody>
                  <a:tcPr marL="9524" marR="9524"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it-IT" sz="1400" b="0" i="0" u="none" strike="noStrike">
                        <a:latin typeface="Arial"/>
                      </a:endParaRPr>
                    </a:p>
                  </a:txBody>
                  <a:tcPr marL="9524" marR="9524"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it-IT" sz="1400" b="0" i="0" u="none" strike="noStrike">
                        <a:latin typeface="Arial"/>
                      </a:endParaRPr>
                    </a:p>
                  </a:txBody>
                  <a:tcPr marL="9524" marR="9524"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it-IT" sz="1400" b="0" i="0" u="none" strike="noStrike">
                        <a:latin typeface="Arial"/>
                      </a:endParaRPr>
                    </a:p>
                  </a:txBody>
                  <a:tcPr marL="9524" marR="9524" marT="9526" marB="0" anchor="b">
                    <a:lnL>
                      <a:noFill/>
                    </a:lnL>
                    <a:lnR>
                      <a:noFill/>
                    </a:lnR>
                    <a:lnT w="6350" cap="flat" cmpd="sng" algn="ctr">
                      <a:solidFill>
                        <a:srgbClr val="000000"/>
                      </a:solidFill>
                      <a:prstDash val="solid"/>
                      <a:round/>
                      <a:headEnd type="none" w="med" len="med"/>
                      <a:tailEnd type="none" w="med" len="med"/>
                    </a:lnT>
                    <a:lnB>
                      <a:noFill/>
                    </a:lnB>
                  </a:tcPr>
                </a:tc>
              </a:tr>
              <a:tr h="256410">
                <a:tc>
                  <a:txBody>
                    <a:bodyPr/>
                    <a:lstStyle/>
                    <a:p>
                      <a:pPr algn="l" fontAlgn="b"/>
                      <a:r>
                        <a:rPr lang="it-IT" sz="1400" b="1" i="0" u="none" strike="noStrike">
                          <a:latin typeface="Arial"/>
                        </a:rPr>
                        <a:t>TOTALE                                  </a:t>
                      </a:r>
                    </a:p>
                  </a:txBody>
                  <a:tcPr marL="9524" marR="9524" marT="9526" marB="0" anchor="b">
                    <a:lnL>
                      <a:noFill/>
                    </a:lnL>
                    <a:lnR>
                      <a:noFill/>
                    </a:lnR>
                    <a:lnT>
                      <a:noFill/>
                    </a:lnT>
                    <a:lnB>
                      <a:noFill/>
                    </a:lnB>
                  </a:tcPr>
                </a:tc>
                <a:tc>
                  <a:txBody>
                    <a:bodyPr/>
                    <a:lstStyle/>
                    <a:p>
                      <a:pPr algn="r" fontAlgn="b"/>
                      <a:r>
                        <a:rPr lang="it-IT" sz="1400" b="0" i="0" u="none" strike="noStrike" dirty="0" smtClean="0">
                          <a:latin typeface="Arial"/>
                        </a:rPr>
                        <a:t>11:31</a:t>
                      </a:r>
                      <a:endParaRPr lang="it-IT" sz="1400" b="0" i="0" u="none" strike="noStrike" dirty="0">
                        <a:latin typeface="Arial"/>
                      </a:endParaRPr>
                    </a:p>
                  </a:txBody>
                  <a:tcPr marL="9524" marR="9524" marT="9526" marB="0" anchor="b">
                    <a:lnL>
                      <a:noFill/>
                    </a:lnL>
                    <a:lnR>
                      <a:noFill/>
                    </a:lnR>
                    <a:lnT>
                      <a:noFill/>
                    </a:lnT>
                    <a:lnB>
                      <a:noFill/>
                    </a:lnB>
                  </a:tcPr>
                </a:tc>
                <a:tc>
                  <a:txBody>
                    <a:bodyPr/>
                    <a:lstStyle/>
                    <a:p>
                      <a:pPr algn="r" fontAlgn="b"/>
                      <a:r>
                        <a:rPr lang="it-IT" sz="1400" b="0" i="0" u="none" strike="noStrike" dirty="0" smtClean="0">
                          <a:latin typeface="Arial"/>
                        </a:rPr>
                        <a:t>48,0</a:t>
                      </a:r>
                      <a:endParaRPr lang="it-IT" sz="1400" b="0" i="0" u="none" strike="noStrike" dirty="0">
                        <a:latin typeface="Arial"/>
                      </a:endParaRPr>
                    </a:p>
                  </a:txBody>
                  <a:tcPr marL="9524" marR="9524" marT="9526" marB="0" anchor="b">
                    <a:lnL>
                      <a:noFill/>
                    </a:lnL>
                    <a:lnR>
                      <a:noFill/>
                    </a:lnR>
                    <a:lnT>
                      <a:noFill/>
                    </a:lnT>
                    <a:lnB>
                      <a:noFill/>
                    </a:lnB>
                  </a:tcPr>
                </a:tc>
                <a:tc>
                  <a:txBody>
                    <a:bodyPr/>
                    <a:lstStyle/>
                    <a:p>
                      <a:pPr algn="r" fontAlgn="b"/>
                      <a:endParaRPr lang="it-IT" sz="1400" b="0" i="0" u="none" strike="noStrike">
                        <a:latin typeface="Arial"/>
                      </a:endParaRPr>
                    </a:p>
                  </a:txBody>
                  <a:tcPr marL="9524" marR="9524" marT="9526" marB="0" anchor="b">
                    <a:lnL>
                      <a:noFill/>
                    </a:lnL>
                    <a:lnR>
                      <a:noFill/>
                    </a:lnR>
                    <a:lnT>
                      <a:noFill/>
                    </a:lnT>
                    <a:lnB>
                      <a:noFill/>
                    </a:lnB>
                  </a:tcPr>
                </a:tc>
                <a:tc>
                  <a:txBody>
                    <a:bodyPr/>
                    <a:lstStyle/>
                    <a:p>
                      <a:pPr algn="r" fontAlgn="b"/>
                      <a:r>
                        <a:rPr lang="it-IT" sz="1400" b="0" i="0" u="none" strike="noStrike" dirty="0">
                          <a:latin typeface="Arial"/>
                        </a:rPr>
                        <a:t> </a:t>
                      </a:r>
                      <a:r>
                        <a:rPr lang="it-IT" sz="1400" b="0" i="0" u="none" strike="noStrike" dirty="0" smtClean="0">
                          <a:latin typeface="Arial"/>
                        </a:rPr>
                        <a:t>2:23</a:t>
                      </a:r>
                      <a:endParaRPr lang="it-IT" sz="1400" b="0" i="0" u="none" strike="noStrike" dirty="0">
                        <a:latin typeface="Arial"/>
                      </a:endParaRPr>
                    </a:p>
                  </a:txBody>
                  <a:tcPr marL="9524" marR="9524" marT="9526" marB="0" anchor="b">
                    <a:lnL>
                      <a:noFill/>
                    </a:lnL>
                    <a:lnR>
                      <a:noFill/>
                    </a:lnR>
                    <a:lnT>
                      <a:noFill/>
                    </a:lnT>
                    <a:lnB>
                      <a:noFill/>
                    </a:lnB>
                  </a:tcPr>
                </a:tc>
                <a:tc>
                  <a:txBody>
                    <a:bodyPr/>
                    <a:lstStyle/>
                    <a:p>
                      <a:pPr algn="r" fontAlgn="b"/>
                      <a:r>
                        <a:rPr lang="it-IT" sz="1400" b="0" i="0" u="none" strike="noStrike" dirty="0" smtClean="0">
                          <a:latin typeface="Arial"/>
                        </a:rPr>
                        <a:t>9,9</a:t>
                      </a:r>
                      <a:endParaRPr lang="it-IT" sz="1400" b="0" i="0" u="none" strike="noStrike" dirty="0">
                        <a:latin typeface="Arial"/>
                      </a:endParaRPr>
                    </a:p>
                  </a:txBody>
                  <a:tcPr marL="9524" marR="9524" marT="9526" marB="0" anchor="b">
                    <a:lnL>
                      <a:noFill/>
                    </a:lnL>
                    <a:lnR>
                      <a:noFill/>
                    </a:lnR>
                    <a:lnT>
                      <a:noFill/>
                    </a:lnT>
                    <a:lnB>
                      <a:noFill/>
                    </a:lnB>
                  </a:tcPr>
                </a:tc>
                <a:tc>
                  <a:txBody>
                    <a:bodyPr/>
                    <a:lstStyle/>
                    <a:p>
                      <a:pPr algn="r" fontAlgn="b"/>
                      <a:endParaRPr lang="it-IT" sz="1400" b="0" i="0" u="none" strike="noStrike" dirty="0">
                        <a:latin typeface="Arial"/>
                      </a:endParaRPr>
                    </a:p>
                  </a:txBody>
                  <a:tcPr marL="9524" marR="9524" marT="9526" marB="0" anchor="b">
                    <a:lnL>
                      <a:noFill/>
                    </a:lnL>
                    <a:lnR>
                      <a:noFill/>
                    </a:lnR>
                    <a:lnT>
                      <a:noFill/>
                    </a:lnT>
                    <a:lnB>
                      <a:noFill/>
                    </a:lnB>
                  </a:tcPr>
                </a:tc>
                <a:tc>
                  <a:txBody>
                    <a:bodyPr/>
                    <a:lstStyle/>
                    <a:p>
                      <a:pPr algn="r" fontAlgn="b"/>
                      <a:r>
                        <a:rPr lang="it-IT" sz="1400" b="0" i="0" u="none" strike="noStrike" dirty="0">
                          <a:latin typeface="Arial"/>
                        </a:rPr>
                        <a:t> </a:t>
                      </a:r>
                      <a:r>
                        <a:rPr lang="it-IT" sz="1400" b="0" i="0" u="none" strike="noStrike" dirty="0" smtClean="0">
                          <a:latin typeface="Arial"/>
                        </a:rPr>
                        <a:t>0:29</a:t>
                      </a:r>
                      <a:endParaRPr lang="it-IT" sz="1400" b="0" i="0" u="none" strike="noStrike" dirty="0">
                        <a:latin typeface="Arial"/>
                      </a:endParaRPr>
                    </a:p>
                  </a:txBody>
                  <a:tcPr marL="9524" marR="9524" marT="9526" marB="0" anchor="b">
                    <a:lnL>
                      <a:noFill/>
                    </a:lnL>
                    <a:lnR>
                      <a:noFill/>
                    </a:lnR>
                    <a:lnT>
                      <a:noFill/>
                    </a:lnT>
                    <a:lnB>
                      <a:noFill/>
                    </a:lnB>
                  </a:tcPr>
                </a:tc>
                <a:tc>
                  <a:txBody>
                    <a:bodyPr/>
                    <a:lstStyle/>
                    <a:p>
                      <a:pPr algn="r" fontAlgn="b"/>
                      <a:r>
                        <a:rPr lang="it-IT" sz="1400" b="0" i="0" u="none" strike="noStrike" dirty="0" smtClean="0">
                          <a:latin typeface="Arial"/>
                        </a:rPr>
                        <a:t>2,0</a:t>
                      </a:r>
                      <a:endParaRPr lang="it-IT" sz="1400" b="0" i="0" u="none" strike="noStrike" dirty="0">
                        <a:latin typeface="Arial"/>
                      </a:endParaRPr>
                    </a:p>
                  </a:txBody>
                  <a:tcPr marL="9524" marR="9524" marT="9526" marB="0" anchor="b">
                    <a:lnL>
                      <a:noFill/>
                    </a:lnL>
                    <a:lnR>
                      <a:noFill/>
                    </a:lnR>
                    <a:lnT>
                      <a:noFill/>
                    </a:lnT>
                    <a:lnB>
                      <a:noFill/>
                    </a:lnB>
                  </a:tcPr>
                </a:tc>
              </a:tr>
              <a:tr h="256410">
                <a:tc>
                  <a:txBody>
                    <a:bodyPr/>
                    <a:lstStyle/>
                    <a:p>
                      <a:pPr algn="l" fontAlgn="b"/>
                      <a:endParaRPr lang="it-IT" sz="1400" b="0" i="0" u="none" strike="noStrike" dirty="0">
                        <a:latin typeface="Arial"/>
                      </a:endParaRPr>
                    </a:p>
                  </a:txBody>
                  <a:tcPr marL="9524" marR="9524" marT="9526" marB="0" anchor="b">
                    <a:lnL>
                      <a:noFill/>
                    </a:lnL>
                    <a:lnR>
                      <a:noFill/>
                    </a:lnR>
                    <a:lnT>
                      <a:noFill/>
                    </a:lnT>
                    <a:lnB>
                      <a:noFill/>
                    </a:lnB>
                  </a:tcPr>
                </a:tc>
                <a:tc>
                  <a:txBody>
                    <a:bodyPr/>
                    <a:lstStyle/>
                    <a:p>
                      <a:pPr algn="r" fontAlgn="b"/>
                      <a:r>
                        <a:rPr lang="it-IT" sz="1400" b="0" i="0" u="none" strike="noStrike">
                          <a:latin typeface="Arial"/>
                        </a:rPr>
                        <a:t>     </a:t>
                      </a:r>
                    </a:p>
                  </a:txBody>
                  <a:tcPr marL="9524" marR="9524" marT="9526" marB="0" anchor="b">
                    <a:lnL>
                      <a:noFill/>
                    </a:lnL>
                    <a:lnR>
                      <a:noFill/>
                    </a:lnR>
                    <a:lnT>
                      <a:noFill/>
                    </a:lnT>
                    <a:lnB>
                      <a:noFill/>
                    </a:lnB>
                  </a:tcPr>
                </a:tc>
                <a:tc>
                  <a:txBody>
                    <a:bodyPr/>
                    <a:lstStyle/>
                    <a:p>
                      <a:pPr algn="r" fontAlgn="b"/>
                      <a:r>
                        <a:rPr lang="it-IT" sz="1400" b="0" i="0" u="none" strike="noStrike">
                          <a:latin typeface="Arial"/>
                        </a:rPr>
                        <a:t>     </a:t>
                      </a:r>
                    </a:p>
                  </a:txBody>
                  <a:tcPr marL="9524" marR="9524" marT="9526" marB="0" anchor="b">
                    <a:lnL>
                      <a:noFill/>
                    </a:lnL>
                    <a:lnR>
                      <a:noFill/>
                    </a:lnR>
                    <a:lnT>
                      <a:noFill/>
                    </a:lnT>
                    <a:lnB>
                      <a:noFill/>
                    </a:lnB>
                  </a:tcPr>
                </a:tc>
                <a:tc>
                  <a:txBody>
                    <a:bodyPr/>
                    <a:lstStyle/>
                    <a:p>
                      <a:pPr algn="r" fontAlgn="b"/>
                      <a:endParaRPr lang="it-IT" sz="1400" b="0" i="0" u="none" strike="noStrike">
                        <a:latin typeface="Arial"/>
                      </a:endParaRPr>
                    </a:p>
                  </a:txBody>
                  <a:tcPr marL="9524" marR="9524" marT="9526" marB="0" anchor="b">
                    <a:lnL>
                      <a:noFill/>
                    </a:lnL>
                    <a:lnR>
                      <a:noFill/>
                    </a:lnR>
                    <a:lnT>
                      <a:noFill/>
                    </a:lnT>
                    <a:lnB>
                      <a:noFill/>
                    </a:lnB>
                  </a:tcPr>
                </a:tc>
                <a:tc>
                  <a:txBody>
                    <a:bodyPr/>
                    <a:lstStyle/>
                    <a:p>
                      <a:pPr algn="r" fontAlgn="b"/>
                      <a:r>
                        <a:rPr lang="it-IT" sz="1400" b="0" i="0" u="none" strike="noStrike" dirty="0">
                          <a:latin typeface="Arial"/>
                        </a:rPr>
                        <a:t>     </a:t>
                      </a:r>
                    </a:p>
                  </a:txBody>
                  <a:tcPr marL="9524" marR="9524" marT="9526" marB="0" anchor="b">
                    <a:lnL>
                      <a:noFill/>
                    </a:lnL>
                    <a:lnR>
                      <a:noFill/>
                    </a:lnR>
                    <a:lnT>
                      <a:noFill/>
                    </a:lnT>
                    <a:lnB>
                      <a:noFill/>
                    </a:lnB>
                  </a:tcPr>
                </a:tc>
                <a:tc>
                  <a:txBody>
                    <a:bodyPr/>
                    <a:lstStyle/>
                    <a:p>
                      <a:pPr algn="r" fontAlgn="b"/>
                      <a:r>
                        <a:rPr lang="it-IT" sz="1400" b="0" i="0" u="none" strike="noStrike" dirty="0">
                          <a:latin typeface="Arial"/>
                        </a:rPr>
                        <a:t>     </a:t>
                      </a:r>
                    </a:p>
                  </a:txBody>
                  <a:tcPr marL="9524" marR="9524" marT="9526" marB="0" anchor="b">
                    <a:lnL>
                      <a:noFill/>
                    </a:lnL>
                    <a:lnR>
                      <a:noFill/>
                    </a:lnR>
                    <a:lnT>
                      <a:noFill/>
                    </a:lnT>
                    <a:lnB>
                      <a:noFill/>
                    </a:lnB>
                  </a:tcPr>
                </a:tc>
                <a:tc>
                  <a:txBody>
                    <a:bodyPr/>
                    <a:lstStyle/>
                    <a:p>
                      <a:pPr algn="r" fontAlgn="b"/>
                      <a:endParaRPr lang="it-IT" sz="1400" b="0" i="0" u="none" strike="noStrike">
                        <a:latin typeface="Arial"/>
                      </a:endParaRPr>
                    </a:p>
                  </a:txBody>
                  <a:tcPr marL="9524" marR="9524" marT="9526" marB="0" anchor="b">
                    <a:lnL>
                      <a:noFill/>
                    </a:lnL>
                    <a:lnR>
                      <a:noFill/>
                    </a:lnR>
                    <a:lnT>
                      <a:noFill/>
                    </a:lnT>
                    <a:lnB>
                      <a:noFill/>
                    </a:lnB>
                  </a:tcPr>
                </a:tc>
                <a:tc>
                  <a:txBody>
                    <a:bodyPr/>
                    <a:lstStyle/>
                    <a:p>
                      <a:pPr algn="r" fontAlgn="b"/>
                      <a:r>
                        <a:rPr lang="it-IT" sz="1400" b="0" i="0" u="none" strike="noStrike">
                          <a:latin typeface="Arial"/>
                        </a:rPr>
                        <a:t>     </a:t>
                      </a:r>
                    </a:p>
                  </a:txBody>
                  <a:tcPr marL="9524" marR="9524" marT="9526" marB="0" anchor="b">
                    <a:lnL>
                      <a:noFill/>
                    </a:lnL>
                    <a:lnR>
                      <a:noFill/>
                    </a:lnR>
                    <a:lnT>
                      <a:noFill/>
                    </a:lnT>
                    <a:lnB>
                      <a:noFill/>
                    </a:lnB>
                  </a:tcPr>
                </a:tc>
                <a:tc>
                  <a:txBody>
                    <a:bodyPr/>
                    <a:lstStyle/>
                    <a:p>
                      <a:pPr algn="r" fontAlgn="b"/>
                      <a:r>
                        <a:rPr lang="it-IT" sz="1400" b="0" i="0" u="none" strike="noStrike" dirty="0">
                          <a:latin typeface="Arial"/>
                        </a:rPr>
                        <a:t>     </a:t>
                      </a:r>
                    </a:p>
                  </a:txBody>
                  <a:tcPr marL="9524" marR="9524" marT="9526" marB="0" anchor="b">
                    <a:lnL>
                      <a:noFill/>
                    </a:lnL>
                    <a:lnR>
                      <a:noFill/>
                    </a:lnR>
                    <a:lnT>
                      <a:noFill/>
                    </a:lnT>
                    <a:lnB>
                      <a:noFill/>
                    </a:lnB>
                  </a:tcPr>
                </a:tc>
              </a:tr>
            </a:tbl>
          </a:graphicData>
        </a:graphic>
      </p:graphicFrame>
      <p:sp>
        <p:nvSpPr>
          <p:cNvPr id="11" name="Rectangle 2"/>
          <p:cNvSpPr txBox="1">
            <a:spLocks noChangeArrowheads="1"/>
          </p:cNvSpPr>
          <p:nvPr/>
        </p:nvSpPr>
        <p:spPr>
          <a:xfrm>
            <a:off x="815975" y="4981575"/>
            <a:ext cx="7507288" cy="893763"/>
          </a:xfrm>
          <a:prstGeom prst="rect">
            <a:avLst/>
          </a:prstGeom>
          <a:solidFill>
            <a:schemeClr val="bg1">
              <a:lumMod val="85000"/>
            </a:schemeClr>
          </a:solidFill>
        </p:spPr>
        <p:txBody>
          <a:bodyPr anchor="ctr"/>
          <a:lstStyle/>
          <a:p>
            <a:pPr algn="ctr">
              <a:defRPr/>
            </a:pPr>
            <a:r>
              <a:rPr lang="it-IT" dirty="0">
                <a:solidFill>
                  <a:srgbClr val="C00000"/>
                </a:solidFill>
                <a:latin typeface="Verdana" pitchFamily="34" charset="0"/>
                <a:ea typeface="+mj-ea"/>
                <a:cs typeface="+mj-cs"/>
              </a:rPr>
              <a:t>… nel </a:t>
            </a:r>
            <a:r>
              <a:rPr lang="it-IT" dirty="0" smtClean="0">
                <a:solidFill>
                  <a:srgbClr val="C00000"/>
                </a:solidFill>
                <a:latin typeface="Verdana" pitchFamily="34" charset="0"/>
                <a:ea typeface="+mj-ea"/>
                <a:cs typeface="+mj-cs"/>
              </a:rPr>
              <a:t>2013 </a:t>
            </a:r>
            <a:r>
              <a:rPr lang="it-IT" dirty="0">
                <a:solidFill>
                  <a:srgbClr val="C00000"/>
                </a:solidFill>
                <a:latin typeface="Verdana" pitchFamily="34" charset="0"/>
                <a:ea typeface="+mj-ea"/>
                <a:cs typeface="+mj-cs"/>
              </a:rPr>
              <a:t>la popolazione italiana di 15 anni e più lavorava – in modo retribuito </a:t>
            </a:r>
            <a:r>
              <a:rPr lang="it-IT" dirty="0">
                <a:solidFill>
                  <a:srgbClr val="C00000"/>
                </a:solidFill>
                <a:latin typeface="Verdana" pitchFamily="34" charset="0"/>
              </a:rPr>
              <a:t>– </a:t>
            </a:r>
            <a:r>
              <a:rPr lang="it-IT" dirty="0">
                <a:solidFill>
                  <a:srgbClr val="C00000"/>
                </a:solidFill>
                <a:latin typeface="Verdana" pitchFamily="34" charset="0"/>
                <a:ea typeface="+mj-ea"/>
                <a:cs typeface="+mj-cs"/>
              </a:rPr>
              <a:t>in media, 2 ore e </a:t>
            </a:r>
            <a:r>
              <a:rPr lang="it-IT" dirty="0" smtClean="0">
                <a:solidFill>
                  <a:srgbClr val="C00000"/>
                </a:solidFill>
                <a:latin typeface="Verdana" pitchFamily="34" charset="0"/>
                <a:ea typeface="+mj-ea"/>
                <a:cs typeface="+mj-cs"/>
              </a:rPr>
              <a:t>23 </a:t>
            </a:r>
            <a:r>
              <a:rPr lang="it-IT" dirty="0">
                <a:solidFill>
                  <a:srgbClr val="C00000"/>
                </a:solidFill>
                <a:latin typeface="Verdana" pitchFamily="34" charset="0"/>
                <a:ea typeface="+mj-ea"/>
                <a:cs typeface="+mj-cs"/>
              </a:rPr>
              <a:t>minuti al giorno?</a:t>
            </a:r>
            <a:endParaRPr lang="it-IT" b="0" dirty="0">
              <a:solidFill>
                <a:srgbClr val="C00000"/>
              </a:solidFill>
              <a:latin typeface="Verdana" pitchFamily="34" charset="0"/>
              <a:ea typeface="+mj-ea"/>
              <a:cs typeface="+mj-cs"/>
            </a:endParaRPr>
          </a:p>
        </p:txBody>
      </p:sp>
      <p:sp>
        <p:nvSpPr>
          <p:cNvPr id="12" name="Rettangolo 11"/>
          <p:cNvSpPr/>
          <p:nvPr/>
        </p:nvSpPr>
        <p:spPr>
          <a:xfrm>
            <a:off x="5512795" y="4394200"/>
            <a:ext cx="890588" cy="382588"/>
          </a:xfrm>
          <a:prstGeom prst="rect">
            <a:avLst/>
          </a:prstGeom>
          <a:noFill/>
          <a:ln w="34925"/>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1899420678"/>
      </p:ext>
    </p:extLst>
  </p:cSld>
  <p:clrMapOvr>
    <a:masterClrMapping/>
  </p:clrMapOvr>
  <p:transition advTm="569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9"/>
          <p:cNvSpPr txBox="1">
            <a:spLocks noChangeArrowheads="1"/>
          </p:cNvSpPr>
          <p:nvPr/>
        </p:nvSpPr>
        <p:spPr bwMode="auto">
          <a:xfrm>
            <a:off x="1103313" y="1865313"/>
            <a:ext cx="6965950" cy="4422775"/>
          </a:xfrm>
          <a:prstGeom prst="rect">
            <a:avLst/>
          </a:prstGeom>
          <a:noFill/>
          <a:ln w="9525">
            <a:noFill/>
            <a:miter lim="800000"/>
            <a:headEnd/>
            <a:tailEnd/>
          </a:ln>
        </p:spPr>
        <p:txBody>
          <a:bodyPr lIns="0" tIns="0" rIns="90000" bIns="0"/>
          <a:lstStyle/>
          <a:p>
            <a:pPr marL="457200" indent="-457200" algn="just">
              <a:spcBef>
                <a:spcPts val="600"/>
              </a:spcBef>
              <a:buFontTx/>
              <a:buAutoNum type="arabicParenR"/>
            </a:pPr>
            <a:endParaRPr lang="it-IT" altLang="it-IT" sz="2000">
              <a:solidFill>
                <a:schemeClr val="bg1"/>
              </a:solidFill>
              <a:latin typeface="Verdana" charset="0"/>
            </a:endParaRPr>
          </a:p>
        </p:txBody>
      </p:sp>
      <p:sp>
        <p:nvSpPr>
          <p:cNvPr id="13315" name="Titolo 3"/>
          <p:cNvSpPr>
            <a:spLocks noGrp="1"/>
          </p:cNvSpPr>
          <p:nvPr>
            <p:ph type="ctrTitle"/>
          </p:nvPr>
        </p:nvSpPr>
        <p:spPr>
          <a:xfrm>
            <a:off x="1819275" y="473075"/>
            <a:ext cx="5505450" cy="854075"/>
          </a:xfrm>
        </p:spPr>
        <p:txBody>
          <a:bodyPr/>
          <a:lstStyle/>
          <a:p>
            <a:pPr>
              <a:lnSpc>
                <a:spcPct val="200000"/>
              </a:lnSpc>
            </a:pPr>
            <a:r>
              <a:rPr altLang="it-IT" sz="2400" b="1" dirty="0" smtClean="0">
                <a:effectLst/>
                <a:latin typeface="Verdana" charset="0"/>
                <a:ea typeface="ＭＳ Ｐゴシック" charset="-128"/>
              </a:rPr>
              <a:t>INDICE</a:t>
            </a:r>
          </a:p>
        </p:txBody>
      </p:sp>
      <p:sp>
        <p:nvSpPr>
          <p:cNvPr id="13316" name="Sottotitolo 4"/>
          <p:cNvSpPr>
            <a:spLocks noGrp="1"/>
          </p:cNvSpPr>
          <p:nvPr>
            <p:ph type="subTitle" idx="1"/>
          </p:nvPr>
        </p:nvSpPr>
        <p:spPr>
          <a:xfrm>
            <a:off x="1109663" y="2201863"/>
            <a:ext cx="7485697" cy="3484562"/>
          </a:xfrm>
        </p:spPr>
        <p:txBody>
          <a:bodyPr anchor="ctr"/>
          <a:lstStyle/>
          <a:p>
            <a:pPr marL="457200" indent="-457200" algn="l">
              <a:spcBef>
                <a:spcPts val="2400"/>
              </a:spcBef>
              <a:buClr>
                <a:srgbClr val="C00000"/>
              </a:buClr>
              <a:buFontTx/>
              <a:buAutoNum type="arabicParenR"/>
            </a:pPr>
            <a:r>
              <a:rPr lang="it-IT" altLang="it-IT" sz="2000" dirty="0">
                <a:solidFill>
                  <a:srgbClr val="505150"/>
                </a:solidFill>
                <a:latin typeface="Verdana" charset="0"/>
                <a:ea typeface="ＭＳ Ｐゴシック" charset="-128"/>
              </a:rPr>
              <a:t>S</a:t>
            </a:r>
            <a:r>
              <a:rPr lang="it-IT" altLang="it-IT" sz="2000" dirty="0" smtClean="0">
                <a:solidFill>
                  <a:srgbClr val="505150"/>
                </a:solidFill>
                <a:effectLst/>
                <a:latin typeface="Verdana" charset="0"/>
                <a:ea typeface="ＭＳ Ｐゴシック" charset="-128"/>
              </a:rPr>
              <a:t>tatistica e vita quotidiana</a:t>
            </a:r>
          </a:p>
          <a:p>
            <a:pPr marL="457200" indent="-457200" algn="l">
              <a:spcBef>
                <a:spcPts val="2400"/>
              </a:spcBef>
              <a:buClr>
                <a:srgbClr val="C00000"/>
              </a:buClr>
              <a:buFontTx/>
              <a:buAutoNum type="arabicParenR"/>
            </a:pPr>
            <a:r>
              <a:rPr lang="it-IT" altLang="it-IT" sz="2000" dirty="0">
                <a:solidFill>
                  <a:srgbClr val="505150"/>
                </a:solidFill>
                <a:latin typeface="Verdana" charset="0"/>
                <a:ea typeface="ＭＳ Ｐゴシック" charset="-128"/>
              </a:rPr>
              <a:t>I</a:t>
            </a:r>
            <a:r>
              <a:rPr lang="it-IT" altLang="it-IT" sz="2000" dirty="0" smtClean="0">
                <a:solidFill>
                  <a:srgbClr val="505150"/>
                </a:solidFill>
                <a:effectLst/>
                <a:latin typeface="Verdana" charset="0"/>
                <a:ea typeface="ＭＳ Ｐゴシック" charset="-128"/>
              </a:rPr>
              <a:t>nformazioni per la lettura corretta dei dati: i metadati</a:t>
            </a:r>
            <a:endParaRPr lang="it-IT" altLang="ja-JP" sz="2000" dirty="0" smtClean="0">
              <a:solidFill>
                <a:srgbClr val="505150"/>
              </a:solidFill>
              <a:effectLst/>
              <a:latin typeface="Verdana" charset="0"/>
              <a:ea typeface="ＭＳ Ｐゴシック" charset="-128"/>
            </a:endParaRPr>
          </a:p>
          <a:p>
            <a:pPr marL="457200" indent="-457200" algn="l">
              <a:spcBef>
                <a:spcPts val="2400"/>
              </a:spcBef>
              <a:buClr>
                <a:srgbClr val="C00000"/>
              </a:buClr>
              <a:buFontTx/>
              <a:buAutoNum type="arabicParenR"/>
            </a:pPr>
            <a:r>
              <a:rPr lang="it-IT" altLang="it-IT" sz="2000" dirty="0" smtClean="0">
                <a:solidFill>
                  <a:srgbClr val="505150"/>
                </a:solidFill>
                <a:latin typeface="Verdana" charset="0"/>
                <a:ea typeface="ＭＳ Ｐゴシック" charset="-128"/>
              </a:rPr>
              <a:t>L’uso </a:t>
            </a:r>
            <a:r>
              <a:rPr lang="it-IT" altLang="it-IT" sz="2000" dirty="0">
                <a:solidFill>
                  <a:srgbClr val="505150"/>
                </a:solidFill>
                <a:latin typeface="Verdana" charset="0"/>
                <a:ea typeface="ＭＳ Ｐゴシック" charset="-128"/>
              </a:rPr>
              <a:t>improprio della </a:t>
            </a:r>
            <a:r>
              <a:rPr lang="it-IT" altLang="it-IT" sz="2000" dirty="0" smtClean="0">
                <a:solidFill>
                  <a:srgbClr val="505150"/>
                </a:solidFill>
                <a:latin typeface="Verdana" charset="0"/>
                <a:ea typeface="ＭＳ Ｐゴシック" charset="-128"/>
              </a:rPr>
              <a:t>statistica: alcuni </a:t>
            </a:r>
            <a:r>
              <a:rPr lang="it-IT" altLang="it-IT" sz="2000" dirty="0">
                <a:solidFill>
                  <a:srgbClr val="505150"/>
                </a:solidFill>
                <a:latin typeface="Verdana" charset="0"/>
                <a:ea typeface="ＭＳ Ｐゴシック" charset="-128"/>
              </a:rPr>
              <a:t>esempi</a:t>
            </a:r>
          </a:p>
          <a:p>
            <a:pPr marL="457200" indent="-457200" algn="l">
              <a:spcBef>
                <a:spcPts val="2400"/>
              </a:spcBef>
              <a:buClr>
                <a:srgbClr val="C00000"/>
              </a:buClr>
              <a:buFontTx/>
              <a:buAutoNum type="arabicParenR"/>
            </a:pPr>
            <a:r>
              <a:rPr lang="it-IT" altLang="it-IT" sz="2000" dirty="0">
                <a:solidFill>
                  <a:srgbClr val="505150"/>
                </a:solidFill>
                <a:latin typeface="Verdana" charset="0"/>
                <a:ea typeface="ＭＳ Ｐゴシック" charset="-128"/>
              </a:rPr>
              <a:t>L'uso fuorviante dei grafici statistici: alcuni </a:t>
            </a:r>
            <a:r>
              <a:rPr lang="it-IT" altLang="it-IT" sz="2000" dirty="0" smtClean="0">
                <a:solidFill>
                  <a:srgbClr val="505150"/>
                </a:solidFill>
                <a:latin typeface="Verdana" charset="0"/>
                <a:ea typeface="ＭＳ Ｐゴシック" charset="-128"/>
              </a:rPr>
              <a:t>esempi</a:t>
            </a:r>
            <a:endParaRPr lang="it-IT" altLang="it-IT" sz="2000" dirty="0" smtClean="0">
              <a:solidFill>
                <a:srgbClr val="505150"/>
              </a:solidFill>
              <a:effectLst/>
              <a:latin typeface="Verdana" charset="0"/>
              <a:ea typeface="ＭＳ Ｐゴシック" charset="-128"/>
            </a:endParaRPr>
          </a:p>
        </p:txBody>
      </p:sp>
    </p:spTree>
    <p:extLst>
      <p:ext uri="{BB962C8B-B14F-4D97-AF65-F5344CB8AC3E}">
        <p14:creationId xmlns:p14="http://schemas.microsoft.com/office/powerpoint/2010/main" val="371005185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411115"/>
            <a:ext cx="8229600" cy="865187"/>
          </a:xfrm>
        </p:spPr>
        <p:txBody>
          <a:bodyPr/>
          <a:lstStyle/>
          <a:p>
            <a:r>
              <a:rPr altLang="it-IT" sz="2400" b="1" dirty="0" err="1" smtClean="0">
                <a:solidFill>
                  <a:srgbClr val="C00000"/>
                </a:solidFill>
                <a:effectLst/>
                <a:latin typeface="Verdana" charset="0"/>
                <a:ea typeface="ＭＳ Ｐゴシック" charset="-128"/>
              </a:rPr>
              <a:t>Osserva</a:t>
            </a:r>
            <a:r>
              <a:rPr lang="it-IT" altLang="it-IT" sz="2400" b="1" dirty="0" smtClean="0">
                <a:solidFill>
                  <a:srgbClr val="C00000"/>
                </a:solidFill>
                <a:effectLst/>
                <a:latin typeface="Verdana" charset="0"/>
                <a:ea typeface="ＭＳ Ｐゴシック" charset="-128"/>
              </a:rPr>
              <a:t>t</a:t>
            </a:r>
            <a:r>
              <a:rPr altLang="it-IT" sz="2400" b="1" dirty="0" smtClean="0">
                <a:solidFill>
                  <a:srgbClr val="C00000"/>
                </a:solidFill>
                <a:effectLst/>
                <a:latin typeface="Verdana" charset="0"/>
                <a:ea typeface="ＭＳ Ｐゴシック" charset="-128"/>
              </a:rPr>
              <a:t>e </a:t>
            </a:r>
            <a:r>
              <a:rPr altLang="it-IT" sz="2400" b="1" dirty="0" err="1" smtClean="0">
                <a:solidFill>
                  <a:srgbClr val="C00000"/>
                </a:solidFill>
                <a:effectLst/>
                <a:latin typeface="Verdana" charset="0"/>
                <a:ea typeface="ＭＳ Ｐゴシック" charset="-128"/>
              </a:rPr>
              <a:t>i</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risultati</a:t>
            </a:r>
            <a:r>
              <a:rPr altLang="it-IT" sz="2400" b="1" dirty="0" smtClean="0">
                <a:solidFill>
                  <a:srgbClr val="C00000"/>
                </a:solidFill>
                <a:effectLst/>
                <a:latin typeface="Verdana" charset="0"/>
                <a:ea typeface="ＭＳ Ｐゴシック" charset="-128"/>
              </a:rPr>
              <a:t> con </a:t>
            </a:r>
            <a:br>
              <a:rPr altLang="it-IT" sz="2400" b="1" dirty="0" smtClean="0">
                <a:solidFill>
                  <a:srgbClr val="C00000"/>
                </a:solidFill>
                <a:effectLst/>
                <a:latin typeface="Verdana" charset="0"/>
                <a:ea typeface="ＭＳ Ｐゴシック" charset="-128"/>
              </a:rPr>
            </a:br>
            <a:r>
              <a:rPr altLang="it-IT" sz="2400" b="1" dirty="0" err="1" smtClean="0">
                <a:solidFill>
                  <a:srgbClr val="C00000"/>
                </a:solidFill>
                <a:effectLst/>
                <a:latin typeface="Verdana" charset="0"/>
                <a:ea typeface="ＭＳ Ｐゴシック" charset="-128"/>
              </a:rPr>
              <a:t>maggiore</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attenzione</a:t>
            </a:r>
            <a:endParaRPr altLang="it-IT" sz="2400" b="1" dirty="0" smtClean="0">
              <a:solidFill>
                <a:srgbClr val="C00000"/>
              </a:solidFill>
              <a:effectLst/>
              <a:latin typeface="Verdana" charset="0"/>
              <a:ea typeface="ＭＳ Ｐゴシック" charset="-128"/>
            </a:endParaRPr>
          </a:p>
        </p:txBody>
      </p:sp>
      <p:sp>
        <p:nvSpPr>
          <p:cNvPr id="30723" name="Text Box 9"/>
          <p:cNvSpPr txBox="1">
            <a:spLocks noChangeArrowheads="1"/>
          </p:cNvSpPr>
          <p:nvPr/>
        </p:nvSpPr>
        <p:spPr bwMode="auto">
          <a:xfrm>
            <a:off x="682387" y="5637573"/>
            <a:ext cx="7765577" cy="603250"/>
          </a:xfrm>
          <a:prstGeom prst="rect">
            <a:avLst/>
          </a:prstGeom>
          <a:noFill/>
          <a:ln w="9525" algn="ctr">
            <a:noFill/>
            <a:miter lim="800000"/>
            <a:headEnd/>
            <a:tailEnd/>
          </a:ln>
        </p:spPr>
        <p:txBody>
          <a:bodyPr wrap="square" lIns="90000" tIns="46800" rIns="90000" bIns="46800">
            <a:spAutoFit/>
          </a:bodyPr>
          <a:lstStyle/>
          <a:p>
            <a:pPr>
              <a:spcBef>
                <a:spcPct val="30000"/>
              </a:spcBef>
            </a:pPr>
            <a:r>
              <a:rPr lang="it-IT" altLang="it-IT" sz="1100" b="0" dirty="0"/>
              <a:t>Fonte: ISTITUTO NAZIONALE DI STATISTICA, 2007a. </a:t>
            </a:r>
            <a:r>
              <a:rPr lang="it-IT" altLang="it-IT" sz="1100" b="0" i="1" dirty="0"/>
              <a:t>L’uso del tempo</a:t>
            </a:r>
            <a:r>
              <a:rPr lang="it-IT" altLang="it-IT" sz="1100" b="0" dirty="0"/>
              <a:t>. </a:t>
            </a:r>
            <a:r>
              <a:rPr lang="it-IT" altLang="it-IT" sz="1100" b="0" i="1" dirty="0"/>
              <a:t>Indagine multiscopo sulle famiglie "Uso del tempo“ - Anni 2002-2003</a:t>
            </a:r>
            <a:r>
              <a:rPr lang="it-IT" altLang="it-IT" sz="1100" b="0" dirty="0"/>
              <a:t>. Roma: Istat. (Informazioni, n.2). Disponibile su &lt;http://www.istat.it/dati/catalogo/20070301_00/&gt; [25 ottobre 2010]</a:t>
            </a:r>
          </a:p>
        </p:txBody>
      </p:sp>
      <p:graphicFrame>
        <p:nvGraphicFramePr>
          <p:cNvPr id="8" name="Tabella 7"/>
          <p:cNvGraphicFramePr>
            <a:graphicFrameLocks noGrp="1"/>
          </p:cNvGraphicFramePr>
          <p:nvPr>
            <p:extLst>
              <p:ext uri="{D42A27DB-BD31-4B8C-83A1-F6EECF244321}">
                <p14:modId xmlns:p14="http://schemas.microsoft.com/office/powerpoint/2010/main" val="4184299927"/>
              </p:ext>
            </p:extLst>
          </p:nvPr>
        </p:nvGraphicFramePr>
        <p:xfrm>
          <a:off x="786630" y="1324306"/>
          <a:ext cx="7451678" cy="4321782"/>
        </p:xfrm>
        <a:graphic>
          <a:graphicData uri="http://schemas.openxmlformats.org/drawingml/2006/table">
            <a:tbl>
              <a:tblPr/>
              <a:tblGrid>
                <a:gridCol w="3948626"/>
                <a:gridCol w="553114"/>
                <a:gridCol w="553114"/>
                <a:gridCol w="92184"/>
                <a:gridCol w="553114"/>
                <a:gridCol w="553114"/>
                <a:gridCol w="92184"/>
                <a:gridCol w="553114"/>
                <a:gridCol w="553114"/>
              </a:tblGrid>
              <a:tr h="430610">
                <a:tc gridSpan="9">
                  <a:txBody>
                    <a:bodyPr/>
                    <a:lstStyle/>
                    <a:p>
                      <a:pPr algn="l" fontAlgn="b"/>
                      <a:r>
                        <a:rPr lang="it-IT" sz="1400" b="1" i="0" u="none" strike="noStrike" dirty="0">
                          <a:latin typeface="Arial"/>
                        </a:rPr>
                        <a:t>Tavola 1.1.10 -  Attività svolte nei giorni feriali (</a:t>
                      </a:r>
                      <a:r>
                        <a:rPr lang="it-IT" sz="1400" b="1" i="0" u="none" strike="noStrike" dirty="0" err="1" smtClean="0">
                          <a:latin typeface="Arial"/>
                        </a:rPr>
                        <a:t>lun-ven</a:t>
                      </a:r>
                      <a:r>
                        <a:rPr lang="it-IT" sz="1400" b="1" i="0" u="none" strike="noStrike" dirty="0" smtClean="0">
                          <a:latin typeface="Arial"/>
                        </a:rPr>
                        <a:t>) </a:t>
                      </a:r>
                      <a:r>
                        <a:rPr lang="it-IT" sz="1400" b="1" i="0" u="none" strike="noStrike" dirty="0">
                          <a:latin typeface="Arial"/>
                        </a:rPr>
                        <a:t>dalla popolazione di 15 anni e più per tipo di attività e alcune caratteristiche</a:t>
                      </a:r>
                    </a:p>
                  </a:txBody>
                  <a:tcPr marL="9525" marR="9525" marT="9526"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552338">
                <a:tc gridSpan="9">
                  <a:txBody>
                    <a:bodyPr/>
                    <a:lstStyle/>
                    <a:p>
                      <a:pPr algn="l" fontAlgn="b"/>
                      <a:r>
                        <a:rPr lang="it-IT" sz="1400" b="1" i="0" u="none" strike="noStrike" dirty="0">
                          <a:latin typeface="Arial"/>
                        </a:rPr>
                        <a:t> </a:t>
                      </a:r>
                      <a:r>
                        <a:rPr lang="it-IT" sz="1400" b="1" i="0" u="none" strike="noStrike" dirty="0" smtClean="0">
                          <a:latin typeface="Arial"/>
                        </a:rPr>
                        <a:t>Anno 2013 </a:t>
                      </a:r>
                      <a:r>
                        <a:rPr lang="it-IT" sz="1400" b="0" i="1" u="none" strike="noStrike" dirty="0" smtClean="0">
                          <a:latin typeface="Arial"/>
                        </a:rPr>
                        <a:t>(</a:t>
                      </a:r>
                      <a:r>
                        <a:rPr lang="it-IT" sz="1400" b="0" i="1" u="none" strike="noStrike" dirty="0">
                          <a:latin typeface="Arial"/>
                        </a:rPr>
                        <a:t>durata media specifica in ore e minuti e frequenza di partecipazione in </a:t>
                      </a:r>
                      <a:r>
                        <a:rPr lang="it-IT" sz="1400" b="0" i="1" u="none" strike="noStrike" dirty="0" smtClean="0">
                          <a:latin typeface="Arial"/>
                        </a:rPr>
                        <a:t>percentuale</a:t>
                      </a:r>
                      <a:r>
                        <a:rPr lang="it-IT" sz="1400" b="0" i="1" u="none" strike="noStrike" dirty="0">
                          <a:latin typeface="Arial"/>
                        </a:rPr>
                        <a:t>)</a:t>
                      </a:r>
                      <a:endParaRPr lang="it-IT" sz="1400" b="1" i="0" u="none" strike="noStrike" dirty="0">
                        <a:latin typeface="Arial"/>
                      </a:endParaRPr>
                    </a:p>
                  </a:txBody>
                  <a:tcPr marL="9525" marR="9525" marT="9526" marB="0" anchor="b">
                    <a:lnL>
                      <a:noFill/>
                    </a:lnL>
                    <a:lnR>
                      <a:noFill/>
                    </a:lnR>
                    <a:lnT>
                      <a:noFill/>
                    </a:lnT>
                    <a:lnB>
                      <a:noFill/>
                    </a:lnB>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136262">
                <a:tc>
                  <a:txBody>
                    <a:bodyPr/>
                    <a:lstStyle/>
                    <a:p>
                      <a:pPr algn="l" fontAlgn="b"/>
                      <a:endParaRPr lang="it-IT" sz="800" b="0" i="0" u="none" strike="noStrike" dirty="0">
                        <a:latin typeface="Arial"/>
                      </a:endParaRP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latin typeface="Arial"/>
                        </a:rPr>
                        <a:t>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latin typeface="Arial"/>
                        </a:rPr>
                        <a:t>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latin typeface="Arial"/>
                        </a:rPr>
                        <a:t>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latin typeface="Arial"/>
                        </a:rPr>
                        <a:t>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latin typeface="Arial"/>
                        </a:rPr>
                        <a:t>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latin typeface="Arial"/>
                        </a:rPr>
                        <a:t>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a:latin typeface="Arial"/>
                        </a:rPr>
                        <a:t>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it-IT" sz="800" b="0" i="0" u="none" strike="noStrike" dirty="0">
                          <a:latin typeface="Arial"/>
                        </a:rPr>
                        <a:t> </a:t>
                      </a:r>
                    </a:p>
                  </a:txBody>
                  <a:tcPr marL="9525" marR="9525" marT="9526" marB="0" anchor="b">
                    <a:lnL>
                      <a:noFill/>
                    </a:lnL>
                    <a:lnR>
                      <a:noFill/>
                    </a:lnR>
                    <a:lnT>
                      <a:noFill/>
                    </a:lnT>
                    <a:lnB w="6350" cap="flat" cmpd="sng" algn="ctr">
                      <a:solidFill>
                        <a:srgbClr val="000000"/>
                      </a:solidFill>
                      <a:prstDash val="solid"/>
                      <a:round/>
                      <a:headEnd type="none" w="med" len="med"/>
                      <a:tailEnd type="none" w="med" len="med"/>
                    </a:lnB>
                  </a:tcPr>
                </a:tc>
              </a:tr>
              <a:tr h="231052">
                <a:tc rowSpan="3">
                  <a:txBody>
                    <a:bodyPr/>
                    <a:lstStyle/>
                    <a:p>
                      <a:pPr algn="l" fontAlgn="ctr"/>
                      <a:r>
                        <a:rPr lang="it-IT" sz="1400" b="0" i="0" u="none" strike="noStrike" dirty="0">
                          <a:latin typeface="Arial"/>
                        </a:rPr>
                        <a:t>CARATTERISTICHE</a:t>
                      </a:r>
                    </a:p>
                  </a:txBody>
                  <a:tcPr marL="9525" marR="9525"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it-IT" sz="1400" b="0" i="0" u="none" strike="noStrike" dirty="0">
                          <a:latin typeface="Arial"/>
                        </a:rPr>
                        <a:t>Dormire, mangiare e altra cura della persona</a:t>
                      </a:r>
                    </a:p>
                  </a:txBody>
                  <a:tcPr marL="9525" marR="9525"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it-IT"/>
                    </a:p>
                  </a:txBody>
                  <a:tcPr/>
                </a:tc>
                <a:tc>
                  <a:txBody>
                    <a:bodyPr/>
                    <a:lstStyle/>
                    <a:p>
                      <a:pPr algn="ctr" fontAlgn="ctr"/>
                      <a:endParaRPr lang="it-IT" sz="1400" b="0" i="0" u="none" strike="noStrike">
                        <a:latin typeface="Arial"/>
                      </a:endParaRPr>
                    </a:p>
                  </a:txBody>
                  <a:tcPr marL="9525" marR="9525" marT="9526" marB="0" anchor="ctr">
                    <a:lnL>
                      <a:noFill/>
                    </a:lnL>
                    <a:lnR>
                      <a:noFill/>
                    </a:lnR>
                    <a:lnT w="6350" cap="flat" cmpd="sng" algn="ctr">
                      <a:solidFill>
                        <a:srgbClr val="000000"/>
                      </a:solidFill>
                      <a:prstDash val="solid"/>
                      <a:round/>
                      <a:headEnd type="none" w="med" len="med"/>
                      <a:tailEnd type="none" w="med" len="med"/>
                    </a:lnT>
                    <a:lnB>
                      <a:noFill/>
                    </a:lnB>
                  </a:tcPr>
                </a:tc>
                <a:tc rowSpan="2" gridSpan="2">
                  <a:txBody>
                    <a:bodyPr/>
                    <a:lstStyle/>
                    <a:p>
                      <a:pPr algn="ctr" fontAlgn="ctr"/>
                      <a:r>
                        <a:rPr lang="it-IT" sz="1400" b="0" i="0" u="none" strike="noStrike">
                          <a:latin typeface="Arial"/>
                        </a:rPr>
                        <a:t>Lavoro retribuito</a:t>
                      </a:r>
                    </a:p>
                  </a:txBody>
                  <a:tcPr marL="9525" marR="9525"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it-IT"/>
                    </a:p>
                  </a:txBody>
                  <a:tcPr/>
                </a:tc>
                <a:tc>
                  <a:txBody>
                    <a:bodyPr/>
                    <a:lstStyle/>
                    <a:p>
                      <a:pPr algn="ctr" fontAlgn="ctr"/>
                      <a:endParaRPr lang="it-IT" sz="1400" b="0" i="0" u="none" strike="noStrike">
                        <a:latin typeface="Arial"/>
                      </a:endParaRPr>
                    </a:p>
                  </a:txBody>
                  <a:tcPr marL="9525" marR="9525" marT="9526" marB="0" anchor="ctr">
                    <a:lnL>
                      <a:noFill/>
                    </a:lnL>
                    <a:lnR>
                      <a:noFill/>
                    </a:lnR>
                    <a:lnT w="6350" cap="flat" cmpd="sng" algn="ctr">
                      <a:solidFill>
                        <a:srgbClr val="000000"/>
                      </a:solidFill>
                      <a:prstDash val="solid"/>
                      <a:round/>
                      <a:headEnd type="none" w="med" len="med"/>
                      <a:tailEnd type="none" w="med" len="med"/>
                    </a:lnT>
                    <a:lnB>
                      <a:noFill/>
                    </a:lnB>
                  </a:tcPr>
                </a:tc>
                <a:tc rowSpan="2" gridSpan="2">
                  <a:txBody>
                    <a:bodyPr/>
                    <a:lstStyle/>
                    <a:p>
                      <a:pPr algn="ctr" fontAlgn="ctr"/>
                      <a:r>
                        <a:rPr lang="it-IT" sz="1400" b="0" i="0" u="none" strike="noStrike" dirty="0">
                          <a:latin typeface="Arial"/>
                        </a:rPr>
                        <a:t>Istruzione e formazione </a:t>
                      </a:r>
                    </a:p>
                  </a:txBody>
                  <a:tcPr marL="9525" marR="9525"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it-IT"/>
                    </a:p>
                  </a:txBody>
                  <a:tcPr/>
                </a:tc>
              </a:tr>
              <a:tr h="663530">
                <a:tc vMerge="1">
                  <a:txBody>
                    <a:bodyPr/>
                    <a:lstStyle/>
                    <a:p>
                      <a:endParaRPr lang="it-IT"/>
                    </a:p>
                  </a:txBody>
                  <a:tcPr/>
                </a:tc>
                <a:tc gridSpan="2" vMerge="1">
                  <a:txBody>
                    <a:bodyPr/>
                    <a:lstStyle/>
                    <a:p>
                      <a:endParaRPr lang="it-IT"/>
                    </a:p>
                  </a:txBody>
                  <a:tcPr/>
                </a:tc>
                <a:tc hMerge="1" vMerge="1">
                  <a:txBody>
                    <a:bodyPr/>
                    <a:lstStyle/>
                    <a:p>
                      <a:endParaRPr lang="it-IT"/>
                    </a:p>
                  </a:txBody>
                  <a:tcPr/>
                </a:tc>
                <a:tc>
                  <a:txBody>
                    <a:bodyPr/>
                    <a:lstStyle/>
                    <a:p>
                      <a:pPr algn="ctr" fontAlgn="ctr"/>
                      <a:endParaRPr lang="it-IT" sz="1400" b="0" i="0" u="none" strike="noStrike">
                        <a:latin typeface="Arial"/>
                      </a:endParaRPr>
                    </a:p>
                  </a:txBody>
                  <a:tcPr marL="9525" marR="9525" marT="9526" marB="0" anchor="ctr">
                    <a:lnL>
                      <a:noFill/>
                    </a:lnL>
                    <a:lnR>
                      <a:noFill/>
                    </a:lnR>
                    <a:lnT>
                      <a:noFill/>
                    </a:lnT>
                    <a:lnB>
                      <a:noFill/>
                    </a:lnB>
                  </a:tcPr>
                </a:tc>
                <a:tc gridSpan="2" vMerge="1">
                  <a:txBody>
                    <a:bodyPr/>
                    <a:lstStyle/>
                    <a:p>
                      <a:endParaRPr lang="it-IT"/>
                    </a:p>
                  </a:txBody>
                  <a:tcPr/>
                </a:tc>
                <a:tc hMerge="1" vMerge="1">
                  <a:txBody>
                    <a:bodyPr/>
                    <a:lstStyle/>
                    <a:p>
                      <a:endParaRPr lang="it-IT"/>
                    </a:p>
                  </a:txBody>
                  <a:tcPr/>
                </a:tc>
                <a:tc>
                  <a:txBody>
                    <a:bodyPr/>
                    <a:lstStyle/>
                    <a:p>
                      <a:pPr algn="ctr" fontAlgn="ctr"/>
                      <a:endParaRPr lang="it-IT" sz="1400" b="0" i="0" u="none" strike="noStrike">
                        <a:latin typeface="Arial"/>
                      </a:endParaRPr>
                    </a:p>
                  </a:txBody>
                  <a:tcPr marL="9525" marR="9525" marT="9526" marB="0" anchor="ctr">
                    <a:lnL>
                      <a:noFill/>
                    </a:lnL>
                    <a:lnR>
                      <a:noFill/>
                    </a:lnR>
                    <a:lnT>
                      <a:noFill/>
                    </a:lnT>
                    <a:lnB>
                      <a:noFill/>
                    </a:lnB>
                  </a:tcPr>
                </a:tc>
                <a:tc gridSpan="2" vMerge="1">
                  <a:txBody>
                    <a:bodyPr/>
                    <a:lstStyle/>
                    <a:p>
                      <a:endParaRPr lang="it-IT"/>
                    </a:p>
                  </a:txBody>
                  <a:tcPr/>
                </a:tc>
                <a:tc hMerge="1" vMerge="1">
                  <a:txBody>
                    <a:bodyPr/>
                    <a:lstStyle/>
                    <a:p>
                      <a:endParaRPr lang="it-IT"/>
                    </a:p>
                  </a:txBody>
                  <a:tcPr/>
                </a:tc>
              </a:tr>
              <a:tr h="231052">
                <a:tc vMerge="1">
                  <a:txBody>
                    <a:bodyPr/>
                    <a:lstStyle/>
                    <a:p>
                      <a:endParaRPr lang="it-IT"/>
                    </a:p>
                  </a:txBody>
                  <a:tcPr/>
                </a:tc>
                <a:tc>
                  <a:txBody>
                    <a:bodyPr/>
                    <a:lstStyle/>
                    <a:p>
                      <a:pPr algn="r" fontAlgn="ctr"/>
                      <a:r>
                        <a:rPr lang="it-IT" sz="1400" b="0" i="0" u="none" strike="noStrike">
                          <a:latin typeface="Arial"/>
                        </a:rPr>
                        <a:t>Ms</a:t>
                      </a:r>
                    </a:p>
                  </a:txBody>
                  <a:tcPr marL="9525" marR="9525"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 </a:t>
                      </a:r>
                    </a:p>
                  </a:txBody>
                  <a:tcPr marL="9525" marR="9525"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 </a:t>
                      </a:r>
                    </a:p>
                  </a:txBody>
                  <a:tcPr marL="9525" marR="9525"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Ms</a:t>
                      </a:r>
                    </a:p>
                  </a:txBody>
                  <a:tcPr marL="9525" marR="9525"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 </a:t>
                      </a:r>
                    </a:p>
                  </a:txBody>
                  <a:tcPr marL="9525" marR="9525"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 </a:t>
                      </a:r>
                    </a:p>
                  </a:txBody>
                  <a:tcPr marL="9525" marR="9525" marT="9526"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Ms</a:t>
                      </a:r>
                    </a:p>
                  </a:txBody>
                  <a:tcPr marL="9525" marR="9525"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it-IT" sz="1400" b="0" i="0" u="none" strike="noStrike">
                          <a:latin typeface="Arial"/>
                        </a:rPr>
                        <a:t>% </a:t>
                      </a:r>
                    </a:p>
                  </a:txBody>
                  <a:tcPr marL="9525" marR="9525" marT="9526"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052">
                <a:tc>
                  <a:txBody>
                    <a:bodyPr/>
                    <a:lstStyle/>
                    <a:p>
                      <a:pPr algn="l" fontAlgn="b"/>
                      <a:endParaRPr lang="it-IT" sz="1400" b="0" i="0" u="none" strike="noStrike">
                        <a:latin typeface="Arial"/>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400" b="0" i="0" u="none" strike="noStrike">
                        <a:latin typeface="Arial"/>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400" b="0" i="0" u="none" strike="noStrike">
                        <a:latin typeface="Arial"/>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400" b="0" i="0" u="none" strike="noStrike">
                        <a:latin typeface="Arial"/>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400" b="0" i="0" u="none" strike="noStrike">
                        <a:latin typeface="Arial"/>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400" b="0" i="0" u="none" strike="noStrike">
                        <a:latin typeface="Arial"/>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400" b="0" i="0" u="none" strike="noStrike">
                        <a:latin typeface="Arial"/>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400" b="0" i="0" u="none" strike="noStrike">
                        <a:latin typeface="Arial"/>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400" b="0" i="0" u="none" strike="noStrike">
                        <a:latin typeface="Arial"/>
                      </a:endParaRPr>
                    </a:p>
                  </a:txBody>
                  <a:tcPr marL="9525" marR="9525" marT="9526" marB="0" anchor="b">
                    <a:lnL>
                      <a:noFill/>
                    </a:lnL>
                    <a:lnR>
                      <a:noFill/>
                    </a:lnR>
                    <a:lnT w="6350" cap="flat" cmpd="sng" algn="ctr">
                      <a:solidFill>
                        <a:srgbClr val="000000"/>
                      </a:solidFill>
                      <a:prstDash val="solid"/>
                      <a:round/>
                      <a:headEnd type="none" w="med" len="med"/>
                      <a:tailEnd type="none" w="med" len="med"/>
                    </a:lnT>
                    <a:lnB>
                      <a:noFill/>
                    </a:lnB>
                  </a:tcPr>
                </a:tc>
              </a:tr>
              <a:tr h="231052">
                <a:tc>
                  <a:txBody>
                    <a:bodyPr/>
                    <a:lstStyle/>
                    <a:p>
                      <a:pPr algn="l" fontAlgn="ctr"/>
                      <a:r>
                        <a:rPr lang="it-IT" sz="1400" b="1" i="0" u="none" strike="noStrike" dirty="0">
                          <a:latin typeface="Arial"/>
                        </a:rPr>
                        <a:t>TOTALE                                  </a:t>
                      </a: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11:13</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a:latin typeface="Arial"/>
                        </a:rPr>
                        <a:t>100,0</a:t>
                      </a: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7:26</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39,7</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6:07</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9,2</a:t>
                      </a:r>
                      <a:endParaRPr lang="it-IT" sz="1400" b="0" i="0" u="none" strike="noStrike" dirty="0">
                        <a:latin typeface="Arial"/>
                      </a:endParaRPr>
                    </a:p>
                  </a:txBody>
                  <a:tcPr marL="9525" marR="9525" marT="9526" marB="0" anchor="ctr">
                    <a:lnL>
                      <a:noFill/>
                    </a:lnL>
                    <a:lnR>
                      <a:noFill/>
                    </a:lnR>
                    <a:lnT>
                      <a:noFill/>
                    </a:lnT>
                    <a:lnB>
                      <a:noFill/>
                    </a:lnB>
                  </a:tcPr>
                </a:tc>
              </a:tr>
              <a:tr h="220007">
                <a:tc>
                  <a:txBody>
                    <a:bodyPr/>
                    <a:lstStyle/>
                    <a:p>
                      <a:pPr algn="l" fontAlgn="ct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a:latin typeface="Arial"/>
                        </a:rPr>
                        <a:t>       </a:t>
                      </a:r>
                    </a:p>
                  </a:txBody>
                  <a:tcPr marL="9525" marR="9525" marT="9526" marB="0" anchor="ctr">
                    <a:lnL>
                      <a:noFill/>
                    </a:lnL>
                    <a:lnR>
                      <a:noFill/>
                    </a:lnR>
                    <a:lnT>
                      <a:noFill/>
                    </a:lnT>
                    <a:lnB>
                      <a:noFill/>
                    </a:lnB>
                  </a:tcPr>
                </a:tc>
                <a:tc>
                  <a:txBody>
                    <a:bodyPr/>
                    <a:lstStyle/>
                    <a:p>
                      <a:pPr algn="r" fontAlgn="ctr"/>
                      <a:r>
                        <a:rPr lang="it-IT" sz="1400" b="0" i="0" u="none" strike="noStrike">
                          <a:latin typeface="Arial"/>
                        </a:rPr>
                        <a:t>     </a:t>
                      </a: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a:latin typeface="Arial"/>
                        </a:rPr>
                        <a:t>       </a:t>
                      </a:r>
                    </a:p>
                  </a:txBody>
                  <a:tcPr marL="9525" marR="9525" marT="9526" marB="0" anchor="ctr">
                    <a:lnL>
                      <a:noFill/>
                    </a:lnL>
                    <a:lnR>
                      <a:noFill/>
                    </a:lnR>
                    <a:lnT>
                      <a:noFill/>
                    </a:lnT>
                    <a:lnB>
                      <a:noFill/>
                    </a:lnB>
                  </a:tcPr>
                </a:tc>
                <a:tc>
                  <a:txBody>
                    <a:bodyPr/>
                    <a:lstStyle/>
                    <a:p>
                      <a:pPr algn="r" fontAlgn="ctr"/>
                      <a:r>
                        <a:rPr lang="it-IT" sz="1400" b="0" i="0" u="none" strike="noStrike">
                          <a:latin typeface="Arial"/>
                        </a:rPr>
                        <a:t>     </a:t>
                      </a: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a:latin typeface="Arial"/>
                        </a:rPr>
                        <a:t>       </a:t>
                      </a:r>
                    </a:p>
                  </a:txBody>
                  <a:tcPr marL="9525" marR="9525" marT="9526" marB="0" anchor="ctr">
                    <a:lnL>
                      <a:noFill/>
                    </a:lnL>
                    <a:lnR>
                      <a:noFill/>
                    </a:lnR>
                    <a:lnT>
                      <a:noFill/>
                    </a:lnT>
                    <a:lnB>
                      <a:noFill/>
                    </a:lnB>
                  </a:tcPr>
                </a:tc>
                <a:tc>
                  <a:txBody>
                    <a:bodyPr/>
                    <a:lstStyle/>
                    <a:p>
                      <a:pPr algn="r" fontAlgn="ctr"/>
                      <a:r>
                        <a:rPr lang="it-IT" sz="1400" b="0" i="0" u="none" strike="noStrike">
                          <a:latin typeface="Arial"/>
                        </a:rPr>
                        <a:t>     </a:t>
                      </a:r>
                    </a:p>
                  </a:txBody>
                  <a:tcPr marL="9525" marR="9525" marT="9526" marB="0" anchor="ctr">
                    <a:lnL>
                      <a:noFill/>
                    </a:lnL>
                    <a:lnR>
                      <a:noFill/>
                    </a:lnR>
                    <a:lnT>
                      <a:noFill/>
                    </a:lnT>
                    <a:lnB>
                      <a:noFill/>
                    </a:lnB>
                  </a:tcPr>
                </a:tc>
              </a:tr>
              <a:tr h="231052">
                <a:tc>
                  <a:txBody>
                    <a:bodyPr/>
                    <a:lstStyle/>
                    <a:p>
                      <a:pPr algn="l" fontAlgn="ctr"/>
                      <a:r>
                        <a:rPr lang="it-IT" sz="1400" b="1" i="0" u="none" strike="noStrike">
                          <a:latin typeface="Arial"/>
                        </a:rPr>
                        <a:t>CARATTERISTICHE DEMOGRAFICHE</a:t>
                      </a:r>
                    </a:p>
                  </a:txBody>
                  <a:tcPr marL="9525" marR="9525" marT="9526" marB="0" anchor="ctr">
                    <a:lnL>
                      <a:noFill/>
                    </a:lnL>
                    <a:lnR>
                      <a:noFill/>
                    </a:lnR>
                    <a:lnT>
                      <a:noFill/>
                    </a:lnT>
                    <a:lnB>
                      <a:noFill/>
                    </a:lnB>
                  </a:tcPr>
                </a:tc>
                <a:tc>
                  <a:txBody>
                    <a:bodyPr/>
                    <a:lstStyle/>
                    <a:p>
                      <a:pPr algn="r" fontAlgn="ctr"/>
                      <a:r>
                        <a:rPr lang="it-IT" sz="1400" b="0" i="0" u="none" strike="noStrike">
                          <a:latin typeface="Arial"/>
                        </a:rPr>
                        <a:t>       </a:t>
                      </a:r>
                    </a:p>
                  </a:txBody>
                  <a:tcPr marL="9525" marR="9525" marT="9526" marB="0" anchor="ctr">
                    <a:lnL>
                      <a:noFill/>
                    </a:lnL>
                    <a:lnR>
                      <a:noFill/>
                    </a:lnR>
                    <a:lnT>
                      <a:noFill/>
                    </a:lnT>
                    <a:lnB>
                      <a:noFill/>
                    </a:lnB>
                  </a:tcPr>
                </a:tc>
                <a:tc>
                  <a:txBody>
                    <a:bodyPr/>
                    <a:lstStyle/>
                    <a:p>
                      <a:pPr algn="r" fontAlgn="ctr"/>
                      <a:r>
                        <a:rPr lang="it-IT" sz="1400" b="0" i="0" u="none" strike="noStrike">
                          <a:latin typeface="Arial"/>
                        </a:rPr>
                        <a:t>     </a:t>
                      </a: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a:latin typeface="Arial"/>
                        </a:rPr>
                        <a:t>       </a:t>
                      </a:r>
                    </a:p>
                  </a:txBody>
                  <a:tcPr marL="9525" marR="9525" marT="9526" marB="0" anchor="ctr">
                    <a:lnL>
                      <a:noFill/>
                    </a:lnL>
                    <a:lnR>
                      <a:noFill/>
                    </a:lnR>
                    <a:lnT>
                      <a:noFill/>
                    </a:lnT>
                    <a:lnB>
                      <a:noFill/>
                    </a:lnB>
                  </a:tcPr>
                </a:tc>
                <a:tc>
                  <a:txBody>
                    <a:bodyPr/>
                    <a:lstStyle/>
                    <a:p>
                      <a:pPr algn="r" fontAlgn="ctr"/>
                      <a:r>
                        <a:rPr lang="it-IT" sz="1400" b="0" i="0" u="none" strike="noStrike">
                          <a:latin typeface="Arial"/>
                        </a:rPr>
                        <a:t>     </a:t>
                      </a:r>
                    </a:p>
                  </a:txBody>
                  <a:tcPr marL="9525" marR="9525" marT="9526" marB="0" anchor="ctr">
                    <a:lnL>
                      <a:noFill/>
                    </a:lnL>
                    <a:lnR>
                      <a:noFill/>
                    </a:lnR>
                    <a:lnT>
                      <a:noFill/>
                    </a:lnT>
                    <a:lnB>
                      <a:noFill/>
                    </a:lnB>
                  </a:tcPr>
                </a:tc>
              </a:tr>
              <a:tr h="231052">
                <a:tc>
                  <a:txBody>
                    <a:bodyPr/>
                    <a:lstStyle/>
                    <a:p>
                      <a:pPr algn="l" fontAlgn="ctr"/>
                      <a:r>
                        <a:rPr lang="it-IT" sz="1400" b="0" i="0" u="none" strike="noStrike">
                          <a:latin typeface="Arial"/>
                        </a:rPr>
                        <a:t>CLASSI DI ETÀ</a:t>
                      </a: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r>
              <a:tr h="231052">
                <a:tc>
                  <a:txBody>
                    <a:bodyPr/>
                    <a:lstStyle/>
                    <a:p>
                      <a:pPr algn="l" fontAlgn="ctr"/>
                      <a:r>
                        <a:rPr lang="it-IT" sz="1400" b="0" i="0" u="none" strike="noStrike">
                          <a:latin typeface="Arial"/>
                        </a:rPr>
                        <a:t>15-24               </a:t>
                      </a: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11:10</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a:latin typeface="Arial"/>
                        </a:rPr>
                        <a:t>100,0</a:t>
                      </a: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6:41</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16,0</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6:36</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60,8</a:t>
                      </a:r>
                      <a:endParaRPr lang="it-IT" sz="1400" b="0" i="0" u="none" strike="noStrike" dirty="0">
                        <a:latin typeface="Arial"/>
                      </a:endParaRPr>
                    </a:p>
                  </a:txBody>
                  <a:tcPr marL="9525" marR="9525" marT="9526" marB="0" anchor="ctr">
                    <a:lnL>
                      <a:noFill/>
                    </a:lnL>
                    <a:lnR>
                      <a:noFill/>
                    </a:lnR>
                    <a:lnT>
                      <a:noFill/>
                    </a:lnT>
                    <a:lnB>
                      <a:noFill/>
                    </a:lnB>
                  </a:tcPr>
                </a:tc>
              </a:tr>
              <a:tr h="231052">
                <a:tc>
                  <a:txBody>
                    <a:bodyPr/>
                    <a:lstStyle/>
                    <a:p>
                      <a:pPr algn="l" fontAlgn="ctr"/>
                      <a:r>
                        <a:rPr lang="it-IT" sz="1400" b="0" i="0" u="none" strike="noStrike">
                          <a:latin typeface="Arial"/>
                        </a:rPr>
                        <a:t>25-44               </a:t>
                      </a:r>
                    </a:p>
                  </a:txBody>
                  <a:tcPr marL="9525" marR="9525" marT="9526" marB="0" anchor="ctr">
                    <a:lnL>
                      <a:noFill/>
                    </a:lnL>
                    <a:lnR>
                      <a:noFill/>
                    </a:lnR>
                    <a:lnT>
                      <a:noFill/>
                    </a:lnT>
                    <a:lnB>
                      <a:noFill/>
                    </a:lnB>
                  </a:tcPr>
                </a:tc>
                <a:tc>
                  <a:txBody>
                    <a:bodyPr/>
                    <a:lstStyle/>
                    <a:p>
                      <a:pPr algn="r" fontAlgn="ctr"/>
                      <a:r>
                        <a:rPr lang="it-IT" sz="1400" b="0" i="0" u="none" strike="noStrike" dirty="0" smtClean="0">
                          <a:latin typeface="Arial"/>
                        </a:rPr>
                        <a:t> 10:45</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100,0</a:t>
                      </a: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7:21</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65,9</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5:01</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5,7</a:t>
                      </a:r>
                      <a:endParaRPr lang="it-IT" sz="1400" b="0" i="0" u="none" strike="noStrike" dirty="0">
                        <a:latin typeface="Arial"/>
                      </a:endParaRPr>
                    </a:p>
                  </a:txBody>
                  <a:tcPr marL="9525" marR="9525" marT="9526" marB="0" anchor="ctr">
                    <a:lnL>
                      <a:noFill/>
                    </a:lnL>
                    <a:lnR>
                      <a:noFill/>
                    </a:lnR>
                    <a:lnT>
                      <a:noFill/>
                    </a:lnT>
                    <a:lnB>
                      <a:noFill/>
                    </a:lnB>
                  </a:tcPr>
                </a:tc>
              </a:tr>
              <a:tr h="231052">
                <a:tc>
                  <a:txBody>
                    <a:bodyPr/>
                    <a:lstStyle/>
                    <a:p>
                      <a:pPr algn="l" fontAlgn="ctr"/>
                      <a:r>
                        <a:rPr lang="it-IT" sz="1400" b="0" i="0" u="none" strike="noStrike" dirty="0">
                          <a:latin typeface="Arial"/>
                        </a:rPr>
                        <a:t>45-64               </a:t>
                      </a:r>
                    </a:p>
                  </a:txBody>
                  <a:tcPr marL="9525" marR="9525" marT="9526" marB="0" anchor="ctr">
                    <a:lnL>
                      <a:noFill/>
                    </a:lnL>
                    <a:lnR>
                      <a:noFill/>
                    </a:lnR>
                    <a:lnT>
                      <a:noFill/>
                    </a:lnT>
                    <a:lnB>
                      <a:noFill/>
                    </a:lnB>
                  </a:tcPr>
                </a:tc>
                <a:tc>
                  <a:txBody>
                    <a:bodyPr/>
                    <a:lstStyle/>
                    <a:p>
                      <a:pPr algn="r" fontAlgn="ctr"/>
                      <a:r>
                        <a:rPr lang="it-IT" sz="1400" b="0" i="0" u="none" strike="noStrike" dirty="0" smtClean="0">
                          <a:latin typeface="Arial"/>
                        </a:rPr>
                        <a:t> 10:44</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a:latin typeface="Arial"/>
                        </a:rPr>
                        <a:t>100,0</a:t>
                      </a: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a:latin typeface="Arial"/>
                        </a:rPr>
                        <a:t>   7:38</a:t>
                      </a: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50,8</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2:31</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a:latin typeface="Arial"/>
                        </a:rPr>
                        <a:t>  0,9</a:t>
                      </a:r>
                    </a:p>
                  </a:txBody>
                  <a:tcPr marL="9525" marR="9525" marT="9526" marB="0" anchor="ctr">
                    <a:lnL>
                      <a:noFill/>
                    </a:lnL>
                    <a:lnR>
                      <a:noFill/>
                    </a:lnR>
                    <a:lnT>
                      <a:noFill/>
                    </a:lnT>
                    <a:lnB>
                      <a:noFill/>
                    </a:lnB>
                  </a:tcPr>
                </a:tc>
              </a:tr>
              <a:tr h="231052">
                <a:tc>
                  <a:txBody>
                    <a:bodyPr/>
                    <a:lstStyle/>
                    <a:p>
                      <a:pPr algn="l" fontAlgn="ctr"/>
                      <a:r>
                        <a:rPr lang="it-IT" sz="1400" b="0" i="0" u="none" strike="noStrike" dirty="0">
                          <a:latin typeface="Arial"/>
                        </a:rPr>
                        <a:t>65 e più    </a:t>
                      </a:r>
                    </a:p>
                  </a:txBody>
                  <a:tcPr marL="9525" marR="9525" marT="9526" marB="0" anchor="ctr">
                    <a:lnL>
                      <a:noFill/>
                    </a:lnL>
                    <a:lnR>
                      <a:noFill/>
                    </a:lnR>
                    <a:lnT>
                      <a:noFill/>
                    </a:lnT>
                    <a:lnB>
                      <a:noFill/>
                    </a:lnB>
                  </a:tcPr>
                </a:tc>
                <a:tc>
                  <a:txBody>
                    <a:bodyPr/>
                    <a:lstStyle/>
                    <a:p>
                      <a:pPr algn="r" fontAlgn="ctr"/>
                      <a:r>
                        <a:rPr lang="it-IT" sz="1400" b="0" i="0" u="none" strike="noStrike" dirty="0" smtClean="0">
                          <a:latin typeface="Arial"/>
                        </a:rPr>
                        <a:t> 12:28</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100,0</a:t>
                      </a: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7:11</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2,7</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endParaRPr lang="it-IT" sz="1400" b="0" i="0" u="none" strike="noStrike">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1:54</a:t>
                      </a:r>
                      <a:endParaRPr lang="it-IT" sz="1400" b="0" i="0" u="none" strike="noStrike" dirty="0">
                        <a:latin typeface="Arial"/>
                      </a:endParaRPr>
                    </a:p>
                  </a:txBody>
                  <a:tcPr marL="9525" marR="9525" marT="9526" marB="0" anchor="ctr">
                    <a:lnL>
                      <a:noFill/>
                    </a:lnL>
                    <a:lnR>
                      <a:noFill/>
                    </a:lnR>
                    <a:lnT>
                      <a:noFill/>
                    </a:lnT>
                    <a:lnB>
                      <a:noFill/>
                    </a:lnB>
                  </a:tcPr>
                </a:tc>
                <a:tc>
                  <a:txBody>
                    <a:bodyPr/>
                    <a:lstStyle/>
                    <a:p>
                      <a:pPr algn="r" fontAlgn="ctr"/>
                      <a:r>
                        <a:rPr lang="it-IT" sz="1400" b="0" i="0" u="none" strike="noStrike" dirty="0">
                          <a:latin typeface="Arial"/>
                        </a:rPr>
                        <a:t>  </a:t>
                      </a:r>
                      <a:r>
                        <a:rPr lang="it-IT" sz="1400" b="0" i="0" u="none" strike="noStrike" dirty="0" smtClean="0">
                          <a:latin typeface="Arial"/>
                        </a:rPr>
                        <a:t>0,4</a:t>
                      </a:r>
                      <a:endParaRPr lang="it-IT" sz="1400" b="0" i="0" u="none" strike="noStrike" dirty="0">
                        <a:latin typeface="Arial"/>
                      </a:endParaRPr>
                    </a:p>
                  </a:txBody>
                  <a:tcPr marL="9525" marR="9525" marT="9526" marB="0" anchor="ctr">
                    <a:lnL>
                      <a:noFill/>
                    </a:lnL>
                    <a:lnR>
                      <a:noFill/>
                    </a:lnR>
                    <a:lnT>
                      <a:noFill/>
                    </a:lnT>
                    <a:lnB>
                      <a:noFill/>
                    </a:lnB>
                  </a:tcPr>
                </a:tc>
              </a:tr>
            </a:tbl>
          </a:graphicData>
        </a:graphic>
      </p:graphicFrame>
      <p:sp>
        <p:nvSpPr>
          <p:cNvPr id="10" name="Rettangolo 9"/>
          <p:cNvSpPr/>
          <p:nvPr/>
        </p:nvSpPr>
        <p:spPr>
          <a:xfrm>
            <a:off x="6045958" y="3671248"/>
            <a:ext cx="593465" cy="479989"/>
          </a:xfrm>
          <a:prstGeom prst="rect">
            <a:avLst/>
          </a:prstGeom>
          <a:noFill/>
          <a:ln w="34925"/>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2228444550"/>
      </p:ext>
    </p:extLst>
  </p:cSld>
  <p:clrMapOvr>
    <a:masterClrMapping/>
  </p:clrMapOvr>
  <p:transition advTm="569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05218" y="526280"/>
            <a:ext cx="7137779" cy="503284"/>
          </a:xfrm>
        </p:spPr>
        <p:txBody>
          <a:bodyPr/>
          <a:lstStyle/>
          <a:p>
            <a:r>
              <a:rPr altLang="it-IT" sz="2400" b="1" dirty="0" smtClean="0">
                <a:solidFill>
                  <a:srgbClr val="C00000"/>
                </a:solidFill>
                <a:effectLst/>
                <a:latin typeface="Verdana" charset="0"/>
                <a:ea typeface="ＭＳ Ｐゴシック" charset="-128"/>
              </a:rPr>
              <a:t>Come </a:t>
            </a:r>
            <a:r>
              <a:rPr altLang="it-IT" sz="2400" b="1" dirty="0" err="1" smtClean="0">
                <a:solidFill>
                  <a:srgbClr val="C00000"/>
                </a:solidFill>
                <a:effectLst/>
                <a:latin typeface="Verdana" charset="0"/>
                <a:ea typeface="ＭＳ Ｐゴシック" charset="-128"/>
              </a:rPr>
              <a:t>si</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spiegano</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queste</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differenze</a:t>
            </a:r>
            <a:r>
              <a:rPr altLang="it-IT" sz="2400" b="1" dirty="0" smtClean="0">
                <a:solidFill>
                  <a:srgbClr val="C00000"/>
                </a:solidFill>
                <a:effectLst/>
                <a:latin typeface="Verdana" charset="0"/>
                <a:ea typeface="ＭＳ Ｐゴシック" charset="-128"/>
              </a:rPr>
              <a:t>? </a:t>
            </a:r>
          </a:p>
        </p:txBody>
      </p:sp>
      <p:sp>
        <p:nvSpPr>
          <p:cNvPr id="347139" name="Rectangle 3"/>
          <p:cNvSpPr>
            <a:spLocks noGrp="1" noChangeArrowheads="1"/>
          </p:cNvSpPr>
          <p:nvPr>
            <p:ph type="body" idx="1"/>
          </p:nvPr>
        </p:nvSpPr>
        <p:spPr>
          <a:xfrm>
            <a:off x="1116013" y="1222869"/>
            <a:ext cx="7168178" cy="4649788"/>
          </a:xfrm>
        </p:spPr>
        <p:txBody>
          <a:bodyPr anchor="ctr"/>
          <a:lstStyle/>
          <a:p>
            <a:pPr marL="0" indent="0">
              <a:lnSpc>
                <a:spcPct val="150000"/>
              </a:lnSpc>
              <a:spcBef>
                <a:spcPts val="600"/>
              </a:spcBef>
              <a:buFontTx/>
              <a:buNone/>
              <a:defRPr/>
            </a:pPr>
            <a:r>
              <a:rPr lang="it-IT" sz="1800" dirty="0" smtClean="0">
                <a:solidFill>
                  <a:srgbClr val="505150"/>
                </a:solidFill>
                <a:latin typeface="Verdana" panose="020B0604030504040204" pitchFamily="34" charset="0"/>
                <a:ea typeface="Verdana" panose="020B0604030504040204" pitchFamily="34" charset="0"/>
                <a:cs typeface="Verdana" panose="020B0604030504040204" pitchFamily="34" charset="0"/>
              </a:rPr>
              <a:t>I dati apparentemente </a:t>
            </a:r>
            <a:r>
              <a:rPr lang="it-IT" sz="1800" b="1" dirty="0" smtClean="0">
                <a:solidFill>
                  <a:srgbClr val="505150"/>
                </a:solidFill>
                <a:latin typeface="Verdana" panose="020B0604030504040204" pitchFamily="34" charset="0"/>
                <a:ea typeface="Verdana" panose="020B0604030504040204" pitchFamily="34" charset="0"/>
                <a:cs typeface="Verdana" panose="020B0604030504040204" pitchFamily="34" charset="0"/>
              </a:rPr>
              <a:t>contrastanti</a:t>
            </a:r>
            <a:r>
              <a:rPr lang="it-IT" sz="1800" dirty="0" smtClean="0">
                <a:solidFill>
                  <a:srgbClr val="505150"/>
                </a:solidFill>
                <a:latin typeface="Verdana" panose="020B0604030504040204" pitchFamily="34" charset="0"/>
                <a:ea typeface="Verdana" panose="020B0604030504040204" pitchFamily="34" charset="0"/>
                <a:cs typeface="Verdana" panose="020B0604030504040204" pitchFamily="34" charset="0"/>
              </a:rPr>
              <a:t> delle due tabelle poste a confronto si spiegano prendendo in considerazione i seguenti fattori:</a:t>
            </a:r>
          </a:p>
          <a:p>
            <a:pPr>
              <a:spcBef>
                <a:spcPts val="1800"/>
              </a:spcBef>
              <a:defRPr/>
            </a:pPr>
            <a:r>
              <a:rPr lang="it-IT" sz="1800" b="1" dirty="0" smtClean="0">
                <a:solidFill>
                  <a:srgbClr val="505150"/>
                </a:solidFill>
                <a:latin typeface="Verdana" panose="020B0604030504040204" pitchFamily="34" charset="0"/>
                <a:ea typeface="Verdana" panose="020B0604030504040204" pitchFamily="34" charset="0"/>
                <a:cs typeface="Verdana" panose="020B0604030504040204" pitchFamily="34" charset="0"/>
              </a:rPr>
              <a:t>Giorno settimanale di riferimento</a:t>
            </a:r>
          </a:p>
          <a:p>
            <a:pPr lvl="1">
              <a:spcBef>
                <a:spcPts val="600"/>
              </a:spcBef>
              <a:buFont typeface="Wingdings" pitchFamily="2" charset="2"/>
              <a:buChar char="Ø"/>
              <a:defRPr/>
            </a:pPr>
            <a:r>
              <a:rPr lang="it-IT" sz="1800" dirty="0" smtClean="0">
                <a:solidFill>
                  <a:srgbClr val="505150"/>
                </a:solidFill>
                <a:latin typeface="Verdana" panose="020B0604030504040204" pitchFamily="34" charset="0"/>
                <a:ea typeface="Verdana" panose="020B0604030504040204" pitchFamily="34" charset="0"/>
                <a:cs typeface="Verdana" panose="020B0604030504040204" pitchFamily="34" charset="0"/>
              </a:rPr>
              <a:t>tutti i giorni della settimana</a:t>
            </a:r>
          </a:p>
          <a:p>
            <a:pPr lvl="1">
              <a:spcBef>
                <a:spcPts val="600"/>
              </a:spcBef>
              <a:buFont typeface="Wingdings" pitchFamily="2" charset="2"/>
              <a:buChar char="Ø"/>
              <a:defRPr/>
            </a:pPr>
            <a:r>
              <a:rPr lang="it-IT" sz="1800" dirty="0" smtClean="0">
                <a:solidFill>
                  <a:srgbClr val="505150"/>
                </a:solidFill>
                <a:latin typeface="Verdana" panose="020B0604030504040204" pitchFamily="34" charset="0"/>
                <a:ea typeface="Verdana" panose="020B0604030504040204" pitchFamily="34" charset="0"/>
                <a:cs typeface="Verdana" panose="020B0604030504040204" pitchFamily="34" charset="0"/>
              </a:rPr>
              <a:t>dal lunedì al venerdì</a:t>
            </a:r>
          </a:p>
          <a:p>
            <a:pPr>
              <a:spcBef>
                <a:spcPts val="600"/>
              </a:spcBef>
              <a:defRPr/>
            </a:pPr>
            <a:endParaRPr lang="it-IT" sz="1800" dirty="0">
              <a:solidFill>
                <a:srgbClr val="505150"/>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defRPr/>
            </a:pPr>
            <a:r>
              <a:rPr lang="it-IT" sz="1800" b="1" dirty="0">
                <a:solidFill>
                  <a:srgbClr val="505150"/>
                </a:solidFill>
                <a:latin typeface="Verdana" panose="020B0604030504040204" pitchFamily="34" charset="0"/>
                <a:ea typeface="Verdana" panose="020B0604030504040204" pitchFamily="34" charset="0"/>
                <a:cs typeface="Verdana" panose="020B0604030504040204" pitchFamily="34" charset="0"/>
              </a:rPr>
              <a:t>“tipo” di media utilizzata</a:t>
            </a:r>
            <a:r>
              <a:rPr lang="it-IT" sz="1800" dirty="0">
                <a:solidFill>
                  <a:srgbClr val="505150"/>
                </a:solidFill>
                <a:latin typeface="Verdana" panose="020B0604030504040204" pitchFamily="34" charset="0"/>
                <a:ea typeface="Verdana" panose="020B0604030504040204" pitchFamily="34" charset="0"/>
                <a:cs typeface="Verdana" panose="020B0604030504040204" pitchFamily="34" charset="0"/>
              </a:rPr>
              <a:t>:</a:t>
            </a:r>
          </a:p>
          <a:p>
            <a:pPr lvl="1">
              <a:spcBef>
                <a:spcPts val="600"/>
              </a:spcBef>
              <a:buFont typeface="Wingdings" pitchFamily="2" charset="2"/>
              <a:buChar char="Ø"/>
              <a:defRPr/>
            </a:pPr>
            <a:r>
              <a:rPr lang="it-IT" sz="1800" dirty="0">
                <a:solidFill>
                  <a:srgbClr val="505150"/>
                </a:solidFill>
                <a:latin typeface="Verdana" panose="020B0604030504040204" pitchFamily="34" charset="0"/>
                <a:ea typeface="Verdana" panose="020B0604030504040204" pitchFamily="34" charset="0"/>
                <a:cs typeface="Verdana" panose="020B0604030504040204" pitchFamily="34" charset="0"/>
              </a:rPr>
              <a:t>media </a:t>
            </a:r>
            <a:r>
              <a:rPr lang="it-IT" sz="1800" b="1" dirty="0">
                <a:solidFill>
                  <a:srgbClr val="505150"/>
                </a:solidFill>
                <a:latin typeface="Verdana" panose="020B0604030504040204" pitchFamily="34" charset="0"/>
                <a:ea typeface="Verdana" panose="020B0604030504040204" pitchFamily="34" charset="0"/>
                <a:cs typeface="Verdana" panose="020B0604030504040204" pitchFamily="34" charset="0"/>
              </a:rPr>
              <a:t>generica </a:t>
            </a:r>
          </a:p>
          <a:p>
            <a:pPr lvl="1">
              <a:spcBef>
                <a:spcPts val="600"/>
              </a:spcBef>
              <a:buFont typeface="Wingdings" pitchFamily="2" charset="2"/>
              <a:buChar char="Ø"/>
              <a:defRPr/>
            </a:pPr>
            <a:r>
              <a:rPr lang="it-IT" sz="1800" dirty="0">
                <a:solidFill>
                  <a:srgbClr val="505150"/>
                </a:solidFill>
                <a:latin typeface="Verdana" panose="020B0604030504040204" pitchFamily="34" charset="0"/>
                <a:ea typeface="Verdana" panose="020B0604030504040204" pitchFamily="34" charset="0"/>
                <a:cs typeface="Verdana" panose="020B0604030504040204" pitchFamily="34" charset="0"/>
              </a:rPr>
              <a:t>media </a:t>
            </a:r>
            <a:r>
              <a:rPr lang="it-IT" sz="1800" b="1" dirty="0">
                <a:solidFill>
                  <a:srgbClr val="505150"/>
                </a:solidFill>
                <a:latin typeface="Verdana" panose="020B0604030504040204" pitchFamily="34" charset="0"/>
                <a:ea typeface="Verdana" panose="020B0604030504040204" pitchFamily="34" charset="0"/>
                <a:cs typeface="Verdana" panose="020B0604030504040204" pitchFamily="34" charset="0"/>
              </a:rPr>
              <a:t>specifica</a:t>
            </a:r>
          </a:p>
        </p:txBody>
      </p:sp>
    </p:spTree>
    <p:extLst>
      <p:ext uri="{BB962C8B-B14F-4D97-AF65-F5344CB8AC3E}">
        <p14:creationId xmlns:p14="http://schemas.microsoft.com/office/powerpoint/2010/main" val="323560701"/>
      </p:ext>
    </p:extLst>
  </p:cSld>
  <p:clrMapOvr>
    <a:masterClrMapping/>
  </p:clrMapOvr>
  <p:transition advTm="569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olo 1"/>
          <p:cNvSpPr>
            <a:spLocks noGrp="1"/>
          </p:cNvSpPr>
          <p:nvPr>
            <p:ph type="title"/>
          </p:nvPr>
        </p:nvSpPr>
        <p:spPr>
          <a:xfrm>
            <a:off x="457200" y="370174"/>
            <a:ext cx="8229600" cy="1039812"/>
          </a:xfrm>
        </p:spPr>
        <p:txBody>
          <a:bodyPr/>
          <a:lstStyle/>
          <a:p>
            <a:r>
              <a:rPr altLang="it-IT" sz="2400" b="1" dirty="0" err="1" smtClean="0">
                <a:solidFill>
                  <a:srgbClr val="C00000"/>
                </a:solidFill>
                <a:effectLst/>
                <a:latin typeface="Verdana" charset="0"/>
                <a:ea typeface="ＭＳ Ｐゴシック" charset="-128"/>
              </a:rPr>
              <a:t>Giorno</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medio</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settimanale</a:t>
            </a:r>
            <a:r>
              <a:rPr altLang="it-IT" sz="2400" b="1" dirty="0" smtClean="0">
                <a:solidFill>
                  <a:srgbClr val="C00000"/>
                </a:solidFill>
                <a:effectLst/>
                <a:latin typeface="Verdana" charset="0"/>
                <a:ea typeface="ＭＳ Ｐゴシック" charset="-128"/>
              </a:rPr>
              <a:t> </a:t>
            </a:r>
            <a:br>
              <a:rPr altLang="it-IT" sz="2400" b="1" dirty="0" smtClean="0">
                <a:solidFill>
                  <a:srgbClr val="C00000"/>
                </a:solidFill>
                <a:effectLst/>
                <a:latin typeface="Verdana" charset="0"/>
                <a:ea typeface="ＭＳ Ｐゴシック" charset="-128"/>
              </a:rPr>
            </a:br>
            <a:r>
              <a:rPr altLang="it-IT" sz="2400" b="1" dirty="0" smtClean="0">
                <a:solidFill>
                  <a:srgbClr val="C00000"/>
                </a:solidFill>
                <a:effectLst/>
                <a:latin typeface="Verdana" charset="0"/>
                <a:ea typeface="ＭＳ Ｐゴシック" charset="-128"/>
              </a:rPr>
              <a:t>e media </a:t>
            </a:r>
            <a:r>
              <a:rPr altLang="it-IT" sz="2400" b="1" dirty="0" err="1" smtClean="0">
                <a:solidFill>
                  <a:srgbClr val="C00000"/>
                </a:solidFill>
                <a:effectLst/>
                <a:latin typeface="Verdana" charset="0"/>
                <a:ea typeface="ＭＳ Ｐゴシック" charset="-128"/>
              </a:rPr>
              <a:t>generica</a:t>
            </a:r>
            <a:endParaRPr altLang="it-IT" sz="2400" b="1" dirty="0" smtClean="0">
              <a:solidFill>
                <a:srgbClr val="C00000"/>
              </a:solidFill>
              <a:effectLst/>
              <a:latin typeface="Verdana" charset="0"/>
              <a:ea typeface="ＭＳ Ｐゴシック" charset="-128"/>
            </a:endParaRPr>
          </a:p>
        </p:txBody>
      </p:sp>
      <p:sp>
        <p:nvSpPr>
          <p:cNvPr id="32771" name="Segnaposto contenuto 2"/>
          <p:cNvSpPr>
            <a:spLocks noGrp="1"/>
          </p:cNvSpPr>
          <p:nvPr>
            <p:ph idx="1"/>
          </p:nvPr>
        </p:nvSpPr>
        <p:spPr>
          <a:xfrm>
            <a:off x="844550" y="1600200"/>
            <a:ext cx="3797300" cy="1627188"/>
          </a:xfrm>
        </p:spPr>
        <p:txBody>
          <a:bodyPr/>
          <a:lstStyle/>
          <a:p>
            <a:pPr marL="0" indent="0">
              <a:buFontTx/>
              <a:buNone/>
            </a:pPr>
            <a:r>
              <a:rPr lang="it-IT" altLang="it-IT" sz="1800" dirty="0" smtClean="0">
                <a:solidFill>
                  <a:srgbClr val="505150"/>
                </a:solidFill>
                <a:latin typeface="Verdana" charset="0"/>
                <a:ea typeface="ＭＳ Ｐゴシック" charset="-128"/>
              </a:rPr>
              <a:t>Tavola 1.1.1 - Attività svolte in un giorno medio settimanale dalla popolazione di 15 anni e più per tipo di attività e alcune caratteristiche</a:t>
            </a:r>
          </a:p>
        </p:txBody>
      </p:sp>
      <p:sp>
        <p:nvSpPr>
          <p:cNvPr id="32772" name="Rettangolo 5"/>
          <p:cNvSpPr>
            <a:spLocks noChangeArrowheads="1"/>
          </p:cNvSpPr>
          <p:nvPr/>
        </p:nvSpPr>
        <p:spPr bwMode="auto">
          <a:xfrm>
            <a:off x="844550" y="3890963"/>
            <a:ext cx="7385050" cy="1908175"/>
          </a:xfrm>
          <a:prstGeom prst="rect">
            <a:avLst/>
          </a:prstGeom>
          <a:noFill/>
          <a:ln w="9525">
            <a:noFill/>
            <a:miter lim="800000"/>
            <a:headEnd/>
            <a:tailEnd/>
          </a:ln>
        </p:spPr>
        <p:txBody>
          <a:bodyPr>
            <a:spAutoFit/>
          </a:bodyPr>
          <a:lstStyle/>
          <a:p>
            <a:pPr marL="269875" indent="-269875">
              <a:lnSpc>
                <a:spcPct val="150000"/>
              </a:lnSpc>
              <a:spcBef>
                <a:spcPts val="1200"/>
              </a:spcBef>
              <a:buFontTx/>
              <a:buChar char="•"/>
              <a:tabLst>
                <a:tab pos="0" algn="l"/>
              </a:tabLst>
            </a:pPr>
            <a:r>
              <a:rPr lang="it-IT" altLang="it-IT" b="0" dirty="0" smtClean="0">
                <a:solidFill>
                  <a:srgbClr val="505150"/>
                </a:solidFill>
                <a:latin typeface="Verdana" charset="0"/>
              </a:rPr>
              <a:t>È </a:t>
            </a:r>
            <a:r>
              <a:rPr lang="it-IT" altLang="it-IT" b="0" dirty="0">
                <a:solidFill>
                  <a:srgbClr val="505150"/>
                </a:solidFill>
                <a:latin typeface="Verdana" charset="0"/>
              </a:rPr>
              <a:t>riferita al </a:t>
            </a:r>
            <a:r>
              <a:rPr lang="it-IT" altLang="it-IT" b="1" dirty="0">
                <a:solidFill>
                  <a:srgbClr val="505150"/>
                </a:solidFill>
                <a:latin typeface="Verdana" charset="0"/>
              </a:rPr>
              <a:t>giorno medio settimanale</a:t>
            </a:r>
            <a:r>
              <a:rPr lang="it-IT" altLang="it-IT" b="0" dirty="0">
                <a:solidFill>
                  <a:srgbClr val="505150"/>
                </a:solidFill>
                <a:latin typeface="Verdana" charset="0"/>
              </a:rPr>
              <a:t>, “alla cui costruzione concorrono tutti i giorni della settimana”, compresi i sabati e le domeniche</a:t>
            </a:r>
          </a:p>
          <a:p>
            <a:pPr marL="269875" indent="-269875">
              <a:lnSpc>
                <a:spcPct val="150000"/>
              </a:lnSpc>
              <a:spcBef>
                <a:spcPts val="1200"/>
              </a:spcBef>
              <a:buFontTx/>
              <a:buChar char="•"/>
              <a:tabLst>
                <a:tab pos="0" algn="l"/>
              </a:tabLst>
            </a:pPr>
            <a:r>
              <a:rPr lang="it-IT" altLang="it-IT" b="0" dirty="0">
                <a:solidFill>
                  <a:srgbClr val="505150"/>
                </a:solidFill>
                <a:latin typeface="Verdana" charset="0"/>
              </a:rPr>
              <a:t> </a:t>
            </a:r>
            <a:r>
              <a:rPr lang="it-IT" altLang="it-IT" b="1" dirty="0">
                <a:solidFill>
                  <a:srgbClr val="505150"/>
                </a:solidFill>
                <a:latin typeface="Verdana" charset="0"/>
              </a:rPr>
              <a:t>La media è generica</a:t>
            </a:r>
          </a:p>
        </p:txBody>
      </p:sp>
      <p:sp>
        <p:nvSpPr>
          <p:cNvPr id="7" name="Freccia a destra 6"/>
          <p:cNvSpPr/>
          <p:nvPr/>
        </p:nvSpPr>
        <p:spPr>
          <a:xfrm rot="5400000">
            <a:off x="3993356" y="3242470"/>
            <a:ext cx="663575" cy="633412"/>
          </a:xfrm>
          <a:prstGeom prst="rightArrow">
            <a:avLst/>
          </a:prstGeom>
          <a:gradFill>
            <a:gsLst>
              <a:gs pos="0">
                <a:schemeClr val="bg1">
                  <a:lumMod val="85000"/>
                </a:schemeClr>
              </a:gs>
              <a:gs pos="100000">
                <a:schemeClr val="tx1">
                  <a:lumMod val="65000"/>
                  <a:lumOff val="35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
        <p:nvSpPr>
          <p:cNvPr id="8" name="Freccia a destra 7"/>
          <p:cNvSpPr/>
          <p:nvPr/>
        </p:nvSpPr>
        <p:spPr>
          <a:xfrm>
            <a:off x="4641850" y="1938338"/>
            <a:ext cx="663575" cy="633412"/>
          </a:xfrm>
          <a:prstGeom prst="rightArrow">
            <a:avLst/>
          </a:prstGeom>
          <a:gradFill>
            <a:gsLst>
              <a:gs pos="0">
                <a:schemeClr val="bg1">
                  <a:lumMod val="85000"/>
                </a:schemeClr>
              </a:gs>
              <a:gs pos="100000">
                <a:schemeClr val="tx1">
                  <a:lumMod val="65000"/>
                  <a:lumOff val="35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
        <p:nvSpPr>
          <p:cNvPr id="32775" name="CasellaDiTesto 8"/>
          <p:cNvSpPr txBox="1">
            <a:spLocks noChangeArrowheads="1"/>
          </p:cNvSpPr>
          <p:nvPr/>
        </p:nvSpPr>
        <p:spPr bwMode="auto">
          <a:xfrm>
            <a:off x="5453063" y="1600200"/>
            <a:ext cx="2885720" cy="1477328"/>
          </a:xfrm>
          <a:prstGeom prst="rect">
            <a:avLst/>
          </a:prstGeom>
          <a:noFill/>
          <a:ln w="9525">
            <a:noFill/>
            <a:miter lim="800000"/>
            <a:headEnd/>
            <a:tailEnd/>
          </a:ln>
        </p:spPr>
        <p:txBody>
          <a:bodyPr wrap="square">
            <a:spAutoFit/>
          </a:bodyPr>
          <a:lstStyle/>
          <a:p>
            <a:r>
              <a:rPr lang="it-IT" altLang="it-IT" b="1" dirty="0">
                <a:solidFill>
                  <a:srgbClr val="505150"/>
                </a:solidFill>
                <a:latin typeface="Verdana" charset="0"/>
              </a:rPr>
              <a:t>Durata media giornaliera dell’attività lavorativa retribuita = 2h </a:t>
            </a:r>
            <a:r>
              <a:rPr lang="it-IT" altLang="it-IT" b="1" dirty="0" smtClean="0">
                <a:solidFill>
                  <a:srgbClr val="505150"/>
                </a:solidFill>
                <a:latin typeface="Verdana" charset="0"/>
              </a:rPr>
              <a:t>23 </a:t>
            </a:r>
            <a:r>
              <a:rPr lang="it-IT" altLang="it-IT" b="1" dirty="0" err="1">
                <a:solidFill>
                  <a:srgbClr val="505150"/>
                </a:solidFill>
                <a:latin typeface="Verdana" charset="0"/>
              </a:rPr>
              <a:t>min</a:t>
            </a:r>
            <a:endParaRPr lang="it-IT" altLang="it-IT" b="1" dirty="0">
              <a:solidFill>
                <a:srgbClr val="505150"/>
              </a:solidFill>
              <a:latin typeface="Verdana" charset="0"/>
            </a:endParaRPr>
          </a:p>
        </p:txBody>
      </p:sp>
    </p:spTree>
    <p:extLst>
      <p:ext uri="{BB962C8B-B14F-4D97-AF65-F5344CB8AC3E}">
        <p14:creationId xmlns:p14="http://schemas.microsoft.com/office/powerpoint/2010/main" val="42526871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p:cNvSpPr>
            <a:spLocks noGrp="1"/>
          </p:cNvSpPr>
          <p:nvPr>
            <p:ph type="title"/>
          </p:nvPr>
        </p:nvSpPr>
        <p:spPr>
          <a:xfrm>
            <a:off x="422275" y="519456"/>
            <a:ext cx="8229600" cy="489637"/>
          </a:xfrm>
        </p:spPr>
        <p:txBody>
          <a:bodyPr/>
          <a:lstStyle/>
          <a:p>
            <a:r>
              <a:rPr altLang="it-IT" sz="2400" b="1" dirty="0" err="1" smtClean="0">
                <a:solidFill>
                  <a:srgbClr val="C00000"/>
                </a:solidFill>
                <a:effectLst/>
                <a:latin typeface="Verdana" charset="0"/>
                <a:ea typeface="ＭＳ Ｐゴシック" charset="-128"/>
              </a:rPr>
              <a:t>Giorno</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feriale</a:t>
            </a:r>
            <a:r>
              <a:rPr altLang="it-IT" sz="2400" b="1" dirty="0" smtClean="0">
                <a:solidFill>
                  <a:srgbClr val="C00000"/>
                </a:solidFill>
                <a:effectLst/>
                <a:latin typeface="Verdana" charset="0"/>
                <a:ea typeface="ＭＳ Ｐゴシック" charset="-128"/>
              </a:rPr>
              <a:t> e media </a:t>
            </a:r>
            <a:r>
              <a:rPr altLang="it-IT" sz="2400" b="1" dirty="0" err="1" smtClean="0">
                <a:solidFill>
                  <a:srgbClr val="C00000"/>
                </a:solidFill>
                <a:effectLst/>
                <a:latin typeface="Verdana" charset="0"/>
                <a:ea typeface="ＭＳ Ｐゴシック" charset="-128"/>
              </a:rPr>
              <a:t>specifica</a:t>
            </a:r>
            <a:endParaRPr altLang="it-IT" sz="2400" b="1" dirty="0" smtClean="0">
              <a:solidFill>
                <a:srgbClr val="C00000"/>
              </a:solidFill>
              <a:effectLst/>
              <a:latin typeface="Verdana" charset="0"/>
              <a:ea typeface="ＭＳ Ｐゴシック" charset="-128"/>
            </a:endParaRPr>
          </a:p>
        </p:txBody>
      </p:sp>
      <p:sp>
        <p:nvSpPr>
          <p:cNvPr id="33795" name="Segnaposto contenuto 2"/>
          <p:cNvSpPr>
            <a:spLocks noGrp="1"/>
          </p:cNvSpPr>
          <p:nvPr>
            <p:ph idx="1"/>
          </p:nvPr>
        </p:nvSpPr>
        <p:spPr>
          <a:xfrm>
            <a:off x="844550" y="1600200"/>
            <a:ext cx="3797300" cy="1627188"/>
          </a:xfrm>
        </p:spPr>
        <p:txBody>
          <a:bodyPr/>
          <a:lstStyle/>
          <a:p>
            <a:pPr marL="0" indent="0">
              <a:buFontTx/>
              <a:buNone/>
            </a:pPr>
            <a:r>
              <a:rPr lang="it-IT" altLang="it-IT" sz="1800" dirty="0" smtClean="0">
                <a:solidFill>
                  <a:srgbClr val="505150"/>
                </a:solidFill>
                <a:latin typeface="Verdana" charset="0"/>
                <a:ea typeface="ＭＳ Ｐゴシック" charset="-128"/>
              </a:rPr>
              <a:t>Tavola 1.1.10 -  Attività svolte nei giorni feriali (</a:t>
            </a:r>
            <a:r>
              <a:rPr lang="it-IT" altLang="it-IT" sz="1800" dirty="0" err="1" smtClean="0">
                <a:solidFill>
                  <a:srgbClr val="505150"/>
                </a:solidFill>
                <a:latin typeface="Verdana" charset="0"/>
                <a:ea typeface="ＭＳ Ｐゴシック" charset="-128"/>
              </a:rPr>
              <a:t>lun-ven</a:t>
            </a:r>
            <a:r>
              <a:rPr lang="it-IT" altLang="it-IT" sz="1800" dirty="0" smtClean="0">
                <a:solidFill>
                  <a:srgbClr val="505150"/>
                </a:solidFill>
                <a:latin typeface="Verdana" charset="0"/>
                <a:ea typeface="ＭＳ Ｐゴシック" charset="-128"/>
              </a:rPr>
              <a:t>) dalla popolazione di 15 anni e più per tipo di attività e alcune caratteristiche</a:t>
            </a:r>
          </a:p>
        </p:txBody>
      </p:sp>
      <p:sp>
        <p:nvSpPr>
          <p:cNvPr id="33796" name="Rettangolo 5"/>
          <p:cNvSpPr>
            <a:spLocks noChangeArrowheads="1"/>
          </p:cNvSpPr>
          <p:nvPr/>
        </p:nvSpPr>
        <p:spPr bwMode="auto">
          <a:xfrm>
            <a:off x="844550" y="3890963"/>
            <a:ext cx="7385050" cy="1492250"/>
          </a:xfrm>
          <a:prstGeom prst="rect">
            <a:avLst/>
          </a:prstGeom>
          <a:noFill/>
          <a:ln w="9525">
            <a:noFill/>
            <a:miter lim="800000"/>
            <a:headEnd/>
            <a:tailEnd/>
          </a:ln>
        </p:spPr>
        <p:txBody>
          <a:bodyPr>
            <a:spAutoFit/>
          </a:bodyPr>
          <a:lstStyle/>
          <a:p>
            <a:pPr marL="269875" indent="-269875">
              <a:lnSpc>
                <a:spcPct val="150000"/>
              </a:lnSpc>
              <a:spcBef>
                <a:spcPts val="1200"/>
              </a:spcBef>
              <a:buFontTx/>
              <a:buChar char="•"/>
              <a:tabLst>
                <a:tab pos="0" algn="l"/>
              </a:tabLst>
            </a:pPr>
            <a:r>
              <a:rPr lang="it-IT" altLang="it-IT" b="0" dirty="0" smtClean="0">
                <a:solidFill>
                  <a:srgbClr val="505150"/>
                </a:solidFill>
                <a:latin typeface="Verdana" charset="0"/>
              </a:rPr>
              <a:t>È riferita </a:t>
            </a:r>
            <a:r>
              <a:rPr lang="it-IT" altLang="it-IT" b="0" dirty="0">
                <a:solidFill>
                  <a:srgbClr val="505150"/>
                </a:solidFill>
                <a:latin typeface="Verdana" charset="0"/>
              </a:rPr>
              <a:t>esclusivamente ai </a:t>
            </a:r>
            <a:r>
              <a:rPr lang="it-IT" altLang="it-IT" b="1" dirty="0">
                <a:solidFill>
                  <a:srgbClr val="505150"/>
                </a:solidFill>
                <a:latin typeface="Verdana" charset="0"/>
              </a:rPr>
              <a:t>giorni feriali</a:t>
            </a:r>
            <a:r>
              <a:rPr lang="it-IT" altLang="it-IT" b="0" dirty="0">
                <a:solidFill>
                  <a:srgbClr val="505150"/>
                </a:solidFill>
                <a:latin typeface="Verdana" charset="0"/>
              </a:rPr>
              <a:t>, ovvero considera solo i giorni dal lunedì al venerdì</a:t>
            </a:r>
          </a:p>
          <a:p>
            <a:pPr marL="269875" indent="-269875">
              <a:lnSpc>
                <a:spcPct val="150000"/>
              </a:lnSpc>
              <a:spcBef>
                <a:spcPts val="1200"/>
              </a:spcBef>
              <a:buFontTx/>
              <a:buChar char="•"/>
              <a:tabLst>
                <a:tab pos="0" algn="l"/>
              </a:tabLst>
            </a:pPr>
            <a:r>
              <a:rPr lang="it-IT" altLang="it-IT" b="1" dirty="0">
                <a:solidFill>
                  <a:srgbClr val="505150"/>
                </a:solidFill>
                <a:latin typeface="Verdana" charset="0"/>
              </a:rPr>
              <a:t> La media è specifica</a:t>
            </a:r>
          </a:p>
        </p:txBody>
      </p:sp>
      <p:sp>
        <p:nvSpPr>
          <p:cNvPr id="7" name="Freccia a destra 6"/>
          <p:cNvSpPr/>
          <p:nvPr/>
        </p:nvSpPr>
        <p:spPr>
          <a:xfrm rot="5400000">
            <a:off x="3993356" y="3242470"/>
            <a:ext cx="663575" cy="633412"/>
          </a:xfrm>
          <a:prstGeom prst="rightArrow">
            <a:avLst/>
          </a:prstGeom>
          <a:gradFill>
            <a:gsLst>
              <a:gs pos="0">
                <a:schemeClr val="bg1">
                  <a:lumMod val="85000"/>
                </a:schemeClr>
              </a:gs>
              <a:gs pos="100000">
                <a:schemeClr val="tx1">
                  <a:lumMod val="65000"/>
                  <a:lumOff val="35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
        <p:nvSpPr>
          <p:cNvPr id="8" name="Freccia a destra 7"/>
          <p:cNvSpPr/>
          <p:nvPr/>
        </p:nvSpPr>
        <p:spPr>
          <a:xfrm>
            <a:off x="4789488" y="1938338"/>
            <a:ext cx="663575" cy="633412"/>
          </a:xfrm>
          <a:prstGeom prst="rightArrow">
            <a:avLst/>
          </a:prstGeom>
          <a:gradFill>
            <a:gsLst>
              <a:gs pos="0">
                <a:schemeClr val="bg1">
                  <a:lumMod val="85000"/>
                </a:schemeClr>
              </a:gs>
              <a:gs pos="100000">
                <a:schemeClr val="tx1">
                  <a:lumMod val="65000"/>
                  <a:lumOff val="35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
        <p:nvSpPr>
          <p:cNvPr id="33799" name="CasellaDiTesto 8"/>
          <p:cNvSpPr txBox="1">
            <a:spLocks noChangeArrowheads="1"/>
          </p:cNvSpPr>
          <p:nvPr/>
        </p:nvSpPr>
        <p:spPr bwMode="auto">
          <a:xfrm>
            <a:off x="5634038" y="1600200"/>
            <a:ext cx="2895600" cy="1477963"/>
          </a:xfrm>
          <a:prstGeom prst="rect">
            <a:avLst/>
          </a:prstGeom>
          <a:noFill/>
          <a:ln w="9525">
            <a:noFill/>
            <a:miter lim="800000"/>
            <a:headEnd/>
            <a:tailEnd/>
          </a:ln>
        </p:spPr>
        <p:txBody>
          <a:bodyPr>
            <a:spAutoFit/>
          </a:bodyPr>
          <a:lstStyle/>
          <a:p>
            <a:r>
              <a:rPr lang="it-IT" altLang="it-IT" b="1" dirty="0">
                <a:solidFill>
                  <a:srgbClr val="505150"/>
                </a:solidFill>
                <a:latin typeface="Verdana" charset="0"/>
              </a:rPr>
              <a:t>Durata media giornaliera dell’attività lavorativa retribuita = 7h </a:t>
            </a:r>
            <a:r>
              <a:rPr lang="it-IT" altLang="it-IT" b="1" dirty="0" smtClean="0">
                <a:solidFill>
                  <a:srgbClr val="505150"/>
                </a:solidFill>
                <a:latin typeface="Verdana" charset="0"/>
              </a:rPr>
              <a:t>26 </a:t>
            </a:r>
            <a:r>
              <a:rPr lang="it-IT" altLang="it-IT" b="1" dirty="0" err="1">
                <a:solidFill>
                  <a:srgbClr val="505150"/>
                </a:solidFill>
                <a:latin typeface="Verdana" charset="0"/>
              </a:rPr>
              <a:t>min</a:t>
            </a:r>
            <a:endParaRPr lang="it-IT" altLang="it-IT" b="1" dirty="0">
              <a:solidFill>
                <a:srgbClr val="505150"/>
              </a:solidFill>
              <a:latin typeface="Verdana" charset="0"/>
            </a:endParaRPr>
          </a:p>
        </p:txBody>
      </p:sp>
    </p:spTree>
    <p:extLst>
      <p:ext uri="{BB962C8B-B14F-4D97-AF65-F5344CB8AC3E}">
        <p14:creationId xmlns:p14="http://schemas.microsoft.com/office/powerpoint/2010/main" val="32555140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25512" y="526280"/>
            <a:ext cx="7339013" cy="503284"/>
          </a:xfrm>
        </p:spPr>
        <p:txBody>
          <a:bodyPr/>
          <a:lstStyle/>
          <a:p>
            <a:r>
              <a:rPr altLang="it-IT" sz="2400" b="1" dirty="0" smtClean="0">
                <a:solidFill>
                  <a:srgbClr val="C00000"/>
                </a:solidFill>
                <a:effectLst/>
                <a:latin typeface="Verdana" charset="0"/>
                <a:ea typeface="ＭＳ Ｐゴシック" charset="-128"/>
              </a:rPr>
              <a:t>Media </a:t>
            </a:r>
            <a:r>
              <a:rPr altLang="it-IT" sz="2400" b="1" dirty="0" err="1" smtClean="0">
                <a:solidFill>
                  <a:srgbClr val="C00000"/>
                </a:solidFill>
                <a:effectLst/>
                <a:latin typeface="Verdana" charset="0"/>
                <a:ea typeface="ＭＳ Ｐゴシック" charset="-128"/>
              </a:rPr>
              <a:t>generica</a:t>
            </a:r>
            <a:r>
              <a:rPr altLang="it-IT" sz="2400" b="1" dirty="0" smtClean="0">
                <a:solidFill>
                  <a:srgbClr val="C00000"/>
                </a:solidFill>
                <a:effectLst/>
                <a:latin typeface="Verdana" charset="0"/>
                <a:ea typeface="ＭＳ Ｐゴシック" charset="-128"/>
              </a:rPr>
              <a:t> e  media </a:t>
            </a:r>
            <a:r>
              <a:rPr altLang="it-IT" sz="2400" b="1" dirty="0" err="1" smtClean="0">
                <a:solidFill>
                  <a:srgbClr val="C00000"/>
                </a:solidFill>
                <a:effectLst/>
                <a:latin typeface="Verdana" charset="0"/>
                <a:ea typeface="ＭＳ Ｐゴシック" charset="-128"/>
              </a:rPr>
              <a:t>specifica</a:t>
            </a:r>
            <a:endParaRPr altLang="it-IT" sz="2400" b="1" dirty="0" smtClean="0">
              <a:solidFill>
                <a:srgbClr val="C00000"/>
              </a:solidFill>
              <a:effectLst/>
              <a:latin typeface="Verdana" charset="0"/>
              <a:ea typeface="ＭＳ Ｐゴシック" charset="-128"/>
            </a:endParaRPr>
          </a:p>
        </p:txBody>
      </p:sp>
      <p:sp>
        <p:nvSpPr>
          <p:cNvPr id="364547" name="Rectangle 3"/>
          <p:cNvSpPr>
            <a:spLocks noGrp="1" noChangeArrowheads="1"/>
          </p:cNvSpPr>
          <p:nvPr>
            <p:ph type="body" idx="1"/>
          </p:nvPr>
        </p:nvSpPr>
        <p:spPr>
          <a:xfrm>
            <a:off x="925513" y="1268413"/>
            <a:ext cx="7339012" cy="4824412"/>
          </a:xfrm>
        </p:spPr>
        <p:txBody>
          <a:bodyPr anchor="ctr"/>
          <a:lstStyle/>
          <a:p>
            <a:pPr marL="446088" lvl="1" indent="-446088">
              <a:buFont typeface="Wingdings" pitchFamily="2" charset="2"/>
              <a:buChar char="Ø"/>
              <a:defRPr/>
            </a:pPr>
            <a:r>
              <a:rPr lang="it-IT" sz="1800" b="1" dirty="0">
                <a:solidFill>
                  <a:srgbClr val="505150"/>
                </a:solidFill>
                <a:latin typeface="Verdana" panose="020B0604030504040204" pitchFamily="34" charset="0"/>
                <a:ea typeface="Verdana" panose="020B0604030504040204" pitchFamily="34" charset="0"/>
                <a:cs typeface="Verdana" panose="020B0604030504040204" pitchFamily="34" charset="0"/>
              </a:rPr>
              <a:t>media generica</a:t>
            </a:r>
          </a:p>
          <a:p>
            <a:pPr marL="363538" lvl="1" indent="-269875">
              <a:lnSpc>
                <a:spcPct val="150000"/>
              </a:lnSpc>
              <a:buFont typeface="Wingdings" pitchFamily="2" charset="2"/>
              <a:buNone/>
              <a:defRPr/>
            </a:pPr>
            <a:r>
              <a:rPr lang="it-IT" sz="1800" dirty="0">
                <a:solidFill>
                  <a:srgbClr val="505150"/>
                </a:solidFill>
                <a:latin typeface="Verdana" panose="020B0604030504040204" pitchFamily="34" charset="0"/>
                <a:ea typeface="Verdana" panose="020B0604030504040204" pitchFamily="34" charset="0"/>
                <a:cs typeface="Verdana" panose="020B0604030504040204" pitchFamily="34" charset="0"/>
              </a:rPr>
              <a:t>	“Nel calcolo delle medie generiche, le durate sono riferite al totale della popolazione (…). Per esempio, la durata media generica di un’attività indica il tempo mediamente dedicato a tale attività </a:t>
            </a:r>
            <a:r>
              <a:rPr lang="it-IT" sz="1800" b="1" dirty="0">
                <a:solidFill>
                  <a:srgbClr val="505150"/>
                </a:solidFill>
                <a:latin typeface="Verdana" panose="020B0604030504040204" pitchFamily="34" charset="0"/>
                <a:ea typeface="Verdana" panose="020B0604030504040204" pitchFamily="34" charset="0"/>
                <a:cs typeface="Verdana" panose="020B0604030504040204" pitchFamily="34" charset="0"/>
              </a:rPr>
              <a:t>da tutta la popolazione</a:t>
            </a:r>
            <a:r>
              <a:rPr lang="it-IT" sz="1800" dirty="0">
                <a:solidFill>
                  <a:srgbClr val="505150"/>
                </a:solidFill>
                <a:latin typeface="Verdana" panose="020B0604030504040204" pitchFamily="34" charset="0"/>
                <a:ea typeface="Verdana" panose="020B0604030504040204" pitchFamily="34" charset="0"/>
                <a:cs typeface="Verdana" panose="020B0604030504040204" pitchFamily="34" charset="0"/>
              </a:rPr>
              <a:t>, </a:t>
            </a:r>
            <a:r>
              <a:rPr lang="it-IT" sz="1800" b="1" dirty="0">
                <a:solidFill>
                  <a:srgbClr val="505150"/>
                </a:solidFill>
                <a:latin typeface="Verdana" panose="020B0604030504040204" pitchFamily="34" charset="0"/>
                <a:ea typeface="Verdana" panose="020B0604030504040204" pitchFamily="34" charset="0"/>
                <a:cs typeface="Verdana" panose="020B0604030504040204" pitchFamily="34" charset="0"/>
              </a:rPr>
              <a:t>compresi quanti non l’hanno svolta</a:t>
            </a:r>
            <a:r>
              <a:rPr lang="it-IT" sz="1800" dirty="0" smtClean="0">
                <a:solidFill>
                  <a:srgbClr val="505150"/>
                </a:solidFill>
                <a:latin typeface="Verdana" panose="020B0604030504040204" pitchFamily="34" charset="0"/>
                <a:ea typeface="Verdana" panose="020B0604030504040204" pitchFamily="34" charset="0"/>
                <a:cs typeface="Verdana" panose="020B0604030504040204" pitchFamily="34" charset="0"/>
              </a:rPr>
              <a:t>”</a:t>
            </a:r>
            <a:endParaRPr lang="it-IT" sz="1800" dirty="0">
              <a:solidFill>
                <a:srgbClr val="505150"/>
              </a:solidFill>
              <a:latin typeface="Verdana" panose="020B0604030504040204" pitchFamily="34" charset="0"/>
              <a:ea typeface="Verdana" panose="020B0604030504040204" pitchFamily="34" charset="0"/>
              <a:cs typeface="Verdana" panose="020B0604030504040204" pitchFamily="34" charset="0"/>
            </a:endParaRPr>
          </a:p>
          <a:p>
            <a:pPr marL="446088" lvl="1" indent="-352425">
              <a:spcBef>
                <a:spcPts val="3000"/>
              </a:spcBef>
              <a:buFont typeface="Wingdings" pitchFamily="2" charset="2"/>
              <a:buChar char="Ø"/>
              <a:defRPr/>
            </a:pPr>
            <a:r>
              <a:rPr lang="it-IT" sz="1800" b="1" dirty="0">
                <a:solidFill>
                  <a:srgbClr val="505150"/>
                </a:solidFill>
                <a:latin typeface="Verdana" panose="020B0604030504040204" pitchFamily="34" charset="0"/>
                <a:ea typeface="Verdana" panose="020B0604030504040204" pitchFamily="34" charset="0"/>
                <a:cs typeface="Verdana" panose="020B0604030504040204" pitchFamily="34" charset="0"/>
              </a:rPr>
              <a:t>media specifica</a:t>
            </a:r>
          </a:p>
          <a:p>
            <a:pPr marL="363538" lvl="1" indent="-269875">
              <a:lnSpc>
                <a:spcPct val="150000"/>
              </a:lnSpc>
              <a:buFontTx/>
              <a:buNone/>
              <a:defRPr/>
            </a:pPr>
            <a:r>
              <a:rPr lang="it-IT" sz="1800" dirty="0">
                <a:solidFill>
                  <a:srgbClr val="505150"/>
                </a:solidFill>
                <a:latin typeface="Verdana" panose="020B0604030504040204" pitchFamily="34" charset="0"/>
                <a:ea typeface="Verdana" panose="020B0604030504040204" pitchFamily="34" charset="0"/>
                <a:cs typeface="Verdana" panose="020B0604030504040204" pitchFamily="34" charset="0"/>
              </a:rPr>
              <a:t>	“Tale indicatore è calcolato </a:t>
            </a:r>
            <a:r>
              <a:rPr lang="it-IT" sz="1800" b="1" dirty="0">
                <a:solidFill>
                  <a:srgbClr val="505150"/>
                </a:solidFill>
                <a:latin typeface="Verdana" panose="020B0604030504040204" pitchFamily="34" charset="0"/>
                <a:ea typeface="Verdana" panose="020B0604030504040204" pitchFamily="34" charset="0"/>
                <a:cs typeface="Verdana" panose="020B0604030504040204" pitchFamily="34" charset="0"/>
              </a:rPr>
              <a:t>solo sull’insieme </a:t>
            </a:r>
            <a:r>
              <a:rPr lang="it-IT" sz="1800" dirty="0">
                <a:solidFill>
                  <a:srgbClr val="505150"/>
                </a:solidFill>
                <a:latin typeface="Verdana" panose="020B0604030504040204" pitchFamily="34" charset="0"/>
                <a:ea typeface="Verdana" panose="020B0604030504040204" pitchFamily="34" charset="0"/>
                <a:cs typeface="Verdana" panose="020B0604030504040204" pitchFamily="34" charset="0"/>
              </a:rPr>
              <a:t>della popolazione </a:t>
            </a:r>
            <a:r>
              <a:rPr lang="it-IT" sz="1800" b="1" dirty="0">
                <a:solidFill>
                  <a:srgbClr val="505150"/>
                </a:solidFill>
                <a:latin typeface="Verdana" panose="020B0604030504040204" pitchFamily="34" charset="0"/>
                <a:ea typeface="Verdana" panose="020B0604030504040204" pitchFamily="34" charset="0"/>
                <a:cs typeface="Verdana" panose="020B0604030504040204" pitchFamily="34" charset="0"/>
              </a:rPr>
              <a:t>che effettivamente ha svolto un’attività</a:t>
            </a:r>
            <a:r>
              <a:rPr lang="it-IT" sz="1800" dirty="0" smtClean="0">
                <a:solidFill>
                  <a:srgbClr val="505150"/>
                </a:solidFill>
                <a:latin typeface="Verdana" panose="020B0604030504040204" pitchFamily="34" charset="0"/>
                <a:ea typeface="Verdana" panose="020B0604030504040204" pitchFamily="34" charset="0"/>
                <a:cs typeface="Verdana" panose="020B0604030504040204" pitchFamily="34" charset="0"/>
              </a:rPr>
              <a:t>”</a:t>
            </a:r>
            <a:endParaRPr lang="it-IT" sz="1800" dirty="0">
              <a:solidFill>
                <a:srgbClr val="50515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62268236"/>
      </p:ext>
    </p:extLst>
  </p:cSld>
  <p:clrMapOvr>
    <a:masterClrMapping/>
  </p:clrMapOvr>
  <p:transition advTm="569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1"/>
          <p:cNvSpPr>
            <a:spLocks noGrp="1"/>
          </p:cNvSpPr>
          <p:nvPr>
            <p:ph type="title"/>
          </p:nvPr>
        </p:nvSpPr>
        <p:spPr/>
        <p:txBody>
          <a:bodyPr/>
          <a:lstStyle/>
          <a:p>
            <a:pPr marL="457200" indent="-457200">
              <a:spcBef>
                <a:spcPts val="2400"/>
              </a:spcBef>
            </a:pPr>
            <a:r>
              <a:rPr lang="it-IT" altLang="it-IT" sz="2400" b="1" i="1" dirty="0" smtClean="0">
                <a:solidFill>
                  <a:srgbClr val="C00000"/>
                </a:solidFill>
                <a:latin typeface="Verdana" charset="0"/>
                <a:ea typeface="ＭＳ Ｐゴシック" charset="-128"/>
              </a:rPr>
              <a:t>L'uso fuorviante dei grafici statistici: alcuni esempi</a:t>
            </a:r>
            <a:endParaRPr lang="it-IT" altLang="it-IT" sz="2400" b="1" i="1" dirty="0">
              <a:solidFill>
                <a:srgbClr val="C00000"/>
              </a:solidFill>
              <a:latin typeface="Verdana" charset="0"/>
              <a:ea typeface="ＭＳ Ｐゴシック" charset="-128"/>
            </a:endParaRPr>
          </a:p>
        </p:txBody>
      </p:sp>
    </p:spTree>
    <p:extLst>
      <p:ext uri="{BB962C8B-B14F-4D97-AF65-F5344CB8AC3E}">
        <p14:creationId xmlns:p14="http://schemas.microsoft.com/office/powerpoint/2010/main" val="26776774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olo 1"/>
          <p:cNvSpPr>
            <a:spLocks noGrp="1"/>
          </p:cNvSpPr>
          <p:nvPr>
            <p:ph type="title"/>
          </p:nvPr>
        </p:nvSpPr>
        <p:spPr>
          <a:xfrm>
            <a:off x="819150" y="711153"/>
            <a:ext cx="7413625" cy="720725"/>
          </a:xfrm>
        </p:spPr>
        <p:txBody>
          <a:bodyPr/>
          <a:lstStyle/>
          <a:p>
            <a:r>
              <a:rPr altLang="it-IT" sz="2400" b="1" dirty="0" smtClean="0">
                <a:solidFill>
                  <a:srgbClr val="C00000"/>
                </a:solidFill>
                <a:effectLst/>
                <a:latin typeface="Verdana" charset="0"/>
                <a:ea typeface="ＭＳ Ｐゴシック" charset="-128"/>
              </a:rPr>
              <a:t>Le </a:t>
            </a:r>
            <a:r>
              <a:rPr altLang="it-IT" sz="2400" b="1" dirty="0" err="1" smtClean="0">
                <a:solidFill>
                  <a:srgbClr val="C00000"/>
                </a:solidFill>
                <a:effectLst/>
                <a:latin typeface="Verdana" charset="0"/>
                <a:ea typeface="ＭＳ Ｐゴシック" charset="-128"/>
              </a:rPr>
              <a:t>rappresentazioni</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grafiche</a:t>
            </a:r>
            <a:endParaRPr altLang="it-IT" sz="2400" b="1" dirty="0" smtClean="0">
              <a:solidFill>
                <a:srgbClr val="C00000"/>
              </a:solidFill>
              <a:effectLst/>
              <a:latin typeface="Verdana" charset="0"/>
              <a:ea typeface="ＭＳ Ｐゴシック" charset="-128"/>
            </a:endParaRPr>
          </a:p>
        </p:txBody>
      </p:sp>
      <p:sp>
        <p:nvSpPr>
          <p:cNvPr id="36867" name="Rettangolo 4"/>
          <p:cNvSpPr>
            <a:spLocks noChangeArrowheads="1"/>
          </p:cNvSpPr>
          <p:nvPr/>
        </p:nvSpPr>
        <p:spPr bwMode="auto">
          <a:xfrm>
            <a:off x="969962" y="2071894"/>
            <a:ext cx="7085012" cy="3462337"/>
          </a:xfrm>
          <a:prstGeom prst="rect">
            <a:avLst/>
          </a:prstGeom>
          <a:noFill/>
          <a:ln w="9525">
            <a:noFill/>
            <a:miter lim="800000"/>
            <a:headEnd/>
            <a:tailEnd/>
          </a:ln>
        </p:spPr>
        <p:txBody>
          <a:bodyPr>
            <a:spAutoFit/>
          </a:bodyPr>
          <a:lstStyle/>
          <a:p>
            <a:r>
              <a:rPr lang="it-IT" altLang="it-IT" dirty="0">
                <a:solidFill>
                  <a:srgbClr val="505150"/>
                </a:solidFill>
                <a:latin typeface="Verdana" charset="0"/>
              </a:rPr>
              <a:t>P</a:t>
            </a:r>
            <a:r>
              <a:rPr lang="it-IT" altLang="it-IT" b="0" dirty="0" smtClean="0">
                <a:solidFill>
                  <a:srgbClr val="505150"/>
                </a:solidFill>
                <a:latin typeface="Verdana" charset="0"/>
              </a:rPr>
              <a:t>ermettono </a:t>
            </a:r>
            <a:r>
              <a:rPr lang="it-IT" altLang="it-IT" b="0" dirty="0">
                <a:solidFill>
                  <a:srgbClr val="505150"/>
                </a:solidFill>
                <a:latin typeface="Verdana" charset="0"/>
              </a:rPr>
              <a:t>di:</a:t>
            </a:r>
          </a:p>
          <a:p>
            <a:pPr>
              <a:lnSpc>
                <a:spcPct val="150000"/>
              </a:lnSpc>
              <a:spcBef>
                <a:spcPts val="1200"/>
              </a:spcBef>
              <a:buFontTx/>
              <a:buChar char="•"/>
            </a:pPr>
            <a:r>
              <a:rPr lang="it-IT" altLang="it-IT" b="0" dirty="0">
                <a:solidFill>
                  <a:srgbClr val="505150"/>
                </a:solidFill>
                <a:latin typeface="Verdana" charset="0"/>
              </a:rPr>
              <a:t> interpretare </a:t>
            </a:r>
            <a:r>
              <a:rPr lang="it-IT" altLang="it-IT" b="1" dirty="0">
                <a:solidFill>
                  <a:srgbClr val="505150"/>
                </a:solidFill>
                <a:latin typeface="Verdana" charset="0"/>
              </a:rPr>
              <a:t>più velocemente le informazioni </a:t>
            </a:r>
            <a:r>
              <a:rPr lang="it-IT" altLang="it-IT" b="0" dirty="0">
                <a:solidFill>
                  <a:srgbClr val="505150"/>
                </a:solidFill>
                <a:latin typeface="Verdana" charset="0"/>
              </a:rPr>
              <a:t>raccolte sul fenomeno </a:t>
            </a:r>
            <a:r>
              <a:rPr lang="it-IT" altLang="it-IT" b="0" dirty="0" smtClean="0">
                <a:solidFill>
                  <a:srgbClr val="505150"/>
                </a:solidFill>
                <a:latin typeface="Verdana" charset="0"/>
              </a:rPr>
              <a:t>osservato</a:t>
            </a:r>
            <a:endParaRPr lang="it-IT" altLang="it-IT" b="0" dirty="0">
              <a:solidFill>
                <a:srgbClr val="505150"/>
              </a:solidFill>
              <a:latin typeface="Verdana" charset="0"/>
            </a:endParaRPr>
          </a:p>
          <a:p>
            <a:pPr>
              <a:spcBef>
                <a:spcPts val="1200"/>
              </a:spcBef>
              <a:buFontTx/>
              <a:buChar char="•"/>
            </a:pPr>
            <a:r>
              <a:rPr lang="it-IT" altLang="it-IT" b="0" dirty="0">
                <a:solidFill>
                  <a:srgbClr val="505150"/>
                </a:solidFill>
                <a:latin typeface="Verdana" charset="0"/>
              </a:rPr>
              <a:t> </a:t>
            </a:r>
            <a:r>
              <a:rPr lang="it-IT" altLang="it-IT" b="0" dirty="0" smtClean="0">
                <a:solidFill>
                  <a:srgbClr val="505150"/>
                </a:solidFill>
                <a:latin typeface="Verdana" charset="0"/>
              </a:rPr>
              <a:t>coglierne </a:t>
            </a:r>
            <a:r>
              <a:rPr lang="it-IT" altLang="it-IT" b="1" dirty="0">
                <a:solidFill>
                  <a:srgbClr val="505150"/>
                </a:solidFill>
                <a:latin typeface="Verdana" charset="0"/>
              </a:rPr>
              <a:t>immediatamente</a:t>
            </a:r>
            <a:r>
              <a:rPr lang="it-IT" altLang="it-IT" b="0" dirty="0">
                <a:solidFill>
                  <a:srgbClr val="505150"/>
                </a:solidFill>
                <a:latin typeface="Verdana" charset="0"/>
              </a:rPr>
              <a:t> alcune </a:t>
            </a:r>
            <a:r>
              <a:rPr lang="it-IT" altLang="it-IT" b="1" dirty="0">
                <a:solidFill>
                  <a:srgbClr val="505150"/>
                </a:solidFill>
                <a:latin typeface="Verdana" charset="0"/>
              </a:rPr>
              <a:t>caratteristiche</a:t>
            </a:r>
          </a:p>
          <a:p>
            <a:endParaRPr lang="it-IT" altLang="it-IT" b="0" dirty="0">
              <a:solidFill>
                <a:srgbClr val="505150"/>
              </a:solidFill>
              <a:latin typeface="Verdana" charset="0"/>
            </a:endParaRPr>
          </a:p>
          <a:p>
            <a:pPr>
              <a:lnSpc>
                <a:spcPct val="150000"/>
              </a:lnSpc>
              <a:spcBef>
                <a:spcPts val="1200"/>
              </a:spcBef>
            </a:pPr>
            <a:r>
              <a:rPr lang="it-IT" altLang="it-IT" b="0" dirty="0">
                <a:solidFill>
                  <a:srgbClr val="505150"/>
                </a:solidFill>
                <a:latin typeface="Verdana" charset="0"/>
              </a:rPr>
              <a:t>Ciò </a:t>
            </a:r>
            <a:r>
              <a:rPr lang="it-IT" altLang="it-IT" b="1" dirty="0">
                <a:solidFill>
                  <a:srgbClr val="505150"/>
                </a:solidFill>
                <a:latin typeface="Verdana" charset="0"/>
              </a:rPr>
              <a:t>non</a:t>
            </a:r>
            <a:r>
              <a:rPr lang="it-IT" altLang="it-IT" b="0" dirty="0">
                <a:solidFill>
                  <a:srgbClr val="505150"/>
                </a:solidFill>
                <a:latin typeface="Verdana" charset="0"/>
              </a:rPr>
              <a:t> significa che i grafici possano </a:t>
            </a:r>
            <a:r>
              <a:rPr lang="it-IT" altLang="it-IT" b="1" dirty="0">
                <a:solidFill>
                  <a:srgbClr val="505150"/>
                </a:solidFill>
                <a:latin typeface="Verdana" charset="0"/>
              </a:rPr>
              <a:t>sostituire</a:t>
            </a:r>
            <a:r>
              <a:rPr lang="it-IT" altLang="it-IT" b="0" dirty="0">
                <a:solidFill>
                  <a:srgbClr val="505150"/>
                </a:solidFill>
                <a:latin typeface="Verdana" charset="0"/>
              </a:rPr>
              <a:t> i numeri presenti nelle tabelle: </a:t>
            </a:r>
            <a:r>
              <a:rPr lang="it-IT" altLang="it-IT" b="0" dirty="0" smtClean="0">
                <a:solidFill>
                  <a:srgbClr val="505150"/>
                </a:solidFill>
                <a:latin typeface="Verdana" charset="0"/>
              </a:rPr>
              <a:t>essi forniscono un ulteriore </a:t>
            </a:r>
            <a:r>
              <a:rPr lang="it-IT" altLang="it-IT" b="0" dirty="0">
                <a:solidFill>
                  <a:srgbClr val="505150"/>
                </a:solidFill>
                <a:latin typeface="Verdana" charset="0"/>
              </a:rPr>
              <a:t>utile supporto per </a:t>
            </a:r>
            <a:r>
              <a:rPr lang="it-IT" altLang="it-IT" b="0" dirty="0" smtClean="0">
                <a:solidFill>
                  <a:srgbClr val="505150"/>
                </a:solidFill>
                <a:latin typeface="Verdana" charset="0"/>
              </a:rPr>
              <a:t>l’analisi</a:t>
            </a:r>
            <a:endParaRPr lang="it-IT" altLang="it-IT" b="0" dirty="0">
              <a:solidFill>
                <a:srgbClr val="505150"/>
              </a:solidFill>
              <a:latin typeface="Verdana"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0384" y="555980"/>
            <a:ext cx="1949181" cy="1751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0835802"/>
      </p:ext>
    </p:extLst>
  </p:cSld>
  <p:clrMapOvr>
    <a:masterClrMapping/>
  </p:clrMapOvr>
  <p:transition advTm="569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asellaDiTesto 9"/>
          <p:cNvSpPr txBox="1">
            <a:spLocks noChangeArrowheads="1"/>
          </p:cNvSpPr>
          <p:nvPr/>
        </p:nvSpPr>
        <p:spPr bwMode="auto">
          <a:xfrm>
            <a:off x="836613" y="1483447"/>
            <a:ext cx="7850187" cy="4034438"/>
          </a:xfrm>
          <a:prstGeom prst="rect">
            <a:avLst/>
          </a:prstGeom>
          <a:noFill/>
          <a:ln w="9525">
            <a:noFill/>
            <a:miter lim="800000"/>
            <a:headEnd/>
            <a:tailEnd/>
          </a:ln>
        </p:spPr>
        <p:txBody>
          <a:bodyPr>
            <a:spAutoFit/>
          </a:bodyPr>
          <a:lstStyle/>
          <a:p>
            <a:pPr>
              <a:lnSpc>
                <a:spcPts val="2500"/>
              </a:lnSpc>
              <a:spcBef>
                <a:spcPct val="50000"/>
              </a:spcBef>
            </a:pPr>
            <a:r>
              <a:rPr lang="it-IT" altLang="it-IT" b="0" dirty="0">
                <a:solidFill>
                  <a:srgbClr val="505150"/>
                </a:solidFill>
                <a:latin typeface="Verdana" charset="0"/>
              </a:rPr>
              <a:t>Alcuni vantaggi che i grafici presentano rispetto alle tabelle che corredano sono:</a:t>
            </a:r>
          </a:p>
          <a:p>
            <a:pPr>
              <a:lnSpc>
                <a:spcPts val="2500"/>
              </a:lnSpc>
              <a:spcBef>
                <a:spcPct val="50000"/>
              </a:spcBef>
              <a:buFontTx/>
              <a:buChar char="-"/>
            </a:pPr>
            <a:r>
              <a:rPr lang="it-IT" altLang="it-IT" dirty="0" smtClean="0">
                <a:solidFill>
                  <a:srgbClr val="505150"/>
                </a:solidFill>
                <a:latin typeface="Verdana" charset="0"/>
              </a:rPr>
              <a:t>   </a:t>
            </a:r>
            <a:r>
              <a:rPr lang="it-IT" altLang="it-IT" b="1" dirty="0" smtClean="0">
                <a:solidFill>
                  <a:srgbClr val="505150"/>
                </a:solidFill>
                <a:latin typeface="Verdana" charset="0"/>
              </a:rPr>
              <a:t>IMMEDIATEZZA</a:t>
            </a:r>
            <a:r>
              <a:rPr lang="it-IT" altLang="it-IT" dirty="0" smtClean="0">
                <a:solidFill>
                  <a:srgbClr val="505150"/>
                </a:solidFill>
                <a:latin typeface="Verdana" charset="0"/>
              </a:rPr>
              <a:t>: </a:t>
            </a:r>
            <a:r>
              <a:rPr lang="it-IT" altLang="it-IT" b="1" dirty="0" smtClean="0">
                <a:solidFill>
                  <a:srgbClr val="505150"/>
                </a:solidFill>
                <a:latin typeface="Verdana" charset="0"/>
              </a:rPr>
              <a:t>visualizzazione </a:t>
            </a:r>
            <a:r>
              <a:rPr lang="it-IT" altLang="it-IT" b="1" dirty="0">
                <a:solidFill>
                  <a:srgbClr val="505150"/>
                </a:solidFill>
                <a:latin typeface="Verdana" charset="0"/>
              </a:rPr>
              <a:t>immediata dell’andamento </a:t>
            </a:r>
            <a:r>
              <a:rPr lang="it-IT" altLang="it-IT" b="0" dirty="0">
                <a:solidFill>
                  <a:srgbClr val="505150"/>
                </a:solidFill>
                <a:latin typeface="Verdana" charset="0"/>
              </a:rPr>
              <a:t>del fenomeno (es.: è in crescita oppure è in diminuzione?) </a:t>
            </a:r>
            <a:r>
              <a:rPr lang="it-IT" altLang="it-IT" dirty="0">
                <a:solidFill>
                  <a:srgbClr val="505150"/>
                </a:solidFill>
                <a:latin typeface="Verdana" charset="0"/>
              </a:rPr>
              <a:t>e </a:t>
            </a:r>
            <a:r>
              <a:rPr lang="it-IT" altLang="it-IT" b="1" dirty="0">
                <a:solidFill>
                  <a:srgbClr val="505150"/>
                </a:solidFill>
                <a:latin typeface="Verdana" charset="0"/>
              </a:rPr>
              <a:t>della struttura </a:t>
            </a:r>
            <a:r>
              <a:rPr lang="it-IT" altLang="it-IT" b="0" dirty="0">
                <a:solidFill>
                  <a:srgbClr val="505150"/>
                </a:solidFill>
                <a:latin typeface="Verdana" charset="0"/>
              </a:rPr>
              <a:t>della distribuzione (es.: sono più i maschi o le femmine?), che consente </a:t>
            </a:r>
            <a:r>
              <a:rPr lang="it-IT" altLang="it-IT" b="1" dirty="0">
                <a:solidFill>
                  <a:srgbClr val="505150"/>
                </a:solidFill>
                <a:latin typeface="Verdana" charset="0"/>
              </a:rPr>
              <a:t>una </a:t>
            </a:r>
            <a:r>
              <a:rPr lang="it-IT" altLang="it-IT" b="1" dirty="0" smtClean="0">
                <a:solidFill>
                  <a:srgbClr val="505150"/>
                </a:solidFill>
                <a:latin typeface="Verdana" charset="0"/>
              </a:rPr>
              <a:t>descrizione globale </a:t>
            </a:r>
            <a:r>
              <a:rPr lang="it-IT" altLang="it-IT" b="0" dirty="0">
                <a:solidFill>
                  <a:srgbClr val="505150"/>
                </a:solidFill>
                <a:latin typeface="Verdana" charset="0"/>
              </a:rPr>
              <a:t>dei dati</a:t>
            </a:r>
          </a:p>
          <a:p>
            <a:pPr>
              <a:lnSpc>
                <a:spcPts val="2500"/>
              </a:lnSpc>
              <a:spcBef>
                <a:spcPct val="50000"/>
              </a:spcBef>
              <a:buFontTx/>
              <a:buChar char="-"/>
            </a:pPr>
            <a:r>
              <a:rPr lang="it-IT" altLang="it-IT" b="0" dirty="0" smtClean="0">
                <a:solidFill>
                  <a:srgbClr val="505150"/>
                </a:solidFill>
                <a:latin typeface="Verdana" charset="0"/>
              </a:rPr>
              <a:t>   </a:t>
            </a:r>
            <a:r>
              <a:rPr lang="it-IT" altLang="it-IT" b="1" dirty="0" smtClean="0">
                <a:solidFill>
                  <a:srgbClr val="505150"/>
                </a:solidFill>
                <a:latin typeface="Verdana" charset="0"/>
              </a:rPr>
              <a:t>SINTESI</a:t>
            </a:r>
            <a:r>
              <a:rPr lang="it-IT" altLang="it-IT" b="0" dirty="0" smtClean="0">
                <a:solidFill>
                  <a:srgbClr val="505150"/>
                </a:solidFill>
                <a:latin typeface="Verdana" charset="0"/>
              </a:rPr>
              <a:t>: </a:t>
            </a:r>
            <a:r>
              <a:rPr lang="it-IT" altLang="it-IT" b="0" dirty="0">
                <a:solidFill>
                  <a:srgbClr val="505150"/>
                </a:solidFill>
                <a:latin typeface="Verdana" charset="0"/>
              </a:rPr>
              <a:t>possibilità, in poco spazio, di confrontare più distribuzioni (curve, spezzate, ecc.)</a:t>
            </a:r>
          </a:p>
          <a:p>
            <a:pPr>
              <a:lnSpc>
                <a:spcPts val="2500"/>
              </a:lnSpc>
              <a:spcBef>
                <a:spcPct val="50000"/>
              </a:spcBef>
              <a:buFontTx/>
              <a:buChar char="-"/>
            </a:pPr>
            <a:r>
              <a:rPr lang="it-IT" altLang="it-IT" b="1" dirty="0" smtClean="0">
                <a:solidFill>
                  <a:srgbClr val="505150"/>
                </a:solidFill>
                <a:latin typeface="Verdana" charset="0"/>
              </a:rPr>
              <a:t>   SEMPLICITÀ</a:t>
            </a:r>
            <a:r>
              <a:rPr lang="it-IT" altLang="it-IT" dirty="0" smtClean="0">
                <a:solidFill>
                  <a:srgbClr val="505150"/>
                </a:solidFill>
                <a:latin typeface="Verdana" charset="0"/>
              </a:rPr>
              <a:t>: il grafico è una </a:t>
            </a:r>
            <a:r>
              <a:rPr lang="it-IT" altLang="it-IT" b="1" dirty="0" smtClean="0">
                <a:solidFill>
                  <a:srgbClr val="505150"/>
                </a:solidFill>
                <a:latin typeface="Verdana" charset="0"/>
              </a:rPr>
              <a:t>forma </a:t>
            </a:r>
            <a:r>
              <a:rPr lang="it-IT" altLang="it-IT" b="1" dirty="0">
                <a:solidFill>
                  <a:srgbClr val="505150"/>
                </a:solidFill>
                <a:latin typeface="Verdana" charset="0"/>
              </a:rPr>
              <a:t>più divulgativa </a:t>
            </a:r>
            <a:r>
              <a:rPr lang="it-IT" altLang="it-IT" b="0" dirty="0">
                <a:solidFill>
                  <a:srgbClr val="505150"/>
                </a:solidFill>
                <a:latin typeface="Verdana" charset="0"/>
              </a:rPr>
              <a:t>per i dati statistici rispetto a </a:t>
            </a:r>
            <a:r>
              <a:rPr lang="it-IT" altLang="it-IT" b="0" dirty="0" smtClean="0">
                <a:solidFill>
                  <a:srgbClr val="505150"/>
                </a:solidFill>
                <a:latin typeface="Verdana" charset="0"/>
              </a:rPr>
              <a:t>quella </a:t>
            </a:r>
            <a:r>
              <a:rPr lang="it-IT" altLang="it-IT" b="0" dirty="0">
                <a:solidFill>
                  <a:srgbClr val="505150"/>
                </a:solidFill>
                <a:latin typeface="Verdana" charset="0"/>
              </a:rPr>
              <a:t>tabellare</a:t>
            </a:r>
          </a:p>
        </p:txBody>
      </p:sp>
      <p:sp>
        <p:nvSpPr>
          <p:cNvPr id="37891" name="Rectangle 3"/>
          <p:cNvSpPr>
            <a:spLocks noGrp="1" noChangeArrowheads="1"/>
          </p:cNvSpPr>
          <p:nvPr>
            <p:ph type="title"/>
          </p:nvPr>
        </p:nvSpPr>
        <p:spPr>
          <a:xfrm>
            <a:off x="392113" y="646398"/>
            <a:ext cx="8294687" cy="554606"/>
          </a:xfrm>
        </p:spPr>
        <p:txBody>
          <a:bodyPr/>
          <a:lstStyle/>
          <a:p>
            <a:pPr algn="ctr"/>
            <a:r>
              <a:rPr altLang="it-IT" sz="2400" b="1" dirty="0" err="1" smtClean="0">
                <a:solidFill>
                  <a:srgbClr val="C00000"/>
                </a:solidFill>
                <a:effectLst/>
                <a:latin typeface="Verdana" charset="0"/>
                <a:ea typeface="ＭＳ Ｐゴシック" charset="-128"/>
              </a:rPr>
              <a:t>Rappresentazione</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grafica</a:t>
            </a:r>
            <a:r>
              <a:rPr altLang="it-IT" sz="2400" b="1" dirty="0" smtClean="0">
                <a:solidFill>
                  <a:srgbClr val="C00000"/>
                </a:solidFill>
                <a:effectLst/>
                <a:latin typeface="Verdana" charset="0"/>
                <a:ea typeface="ＭＳ Ｐゴシック" charset="-128"/>
              </a:rPr>
              <a:t> o </a:t>
            </a:r>
            <a:r>
              <a:rPr altLang="it-IT" sz="2400" b="1" dirty="0" err="1" smtClean="0">
                <a:solidFill>
                  <a:srgbClr val="C00000"/>
                </a:solidFill>
                <a:effectLst/>
                <a:latin typeface="Verdana" charset="0"/>
                <a:ea typeface="ＭＳ Ｐゴシック" charset="-128"/>
              </a:rPr>
              <a:t>tabellare</a:t>
            </a:r>
            <a:r>
              <a:rPr altLang="it-IT" sz="2400" b="1" dirty="0" smtClean="0">
                <a:solidFill>
                  <a:srgbClr val="C00000"/>
                </a:solidFill>
                <a:effectLst/>
                <a:latin typeface="Verdana" charset="0"/>
                <a:ea typeface="ＭＳ Ｐゴシック" charset="-128"/>
              </a:rPr>
              <a:t>?</a:t>
            </a:r>
          </a:p>
        </p:txBody>
      </p:sp>
    </p:spTree>
    <p:extLst>
      <p:ext uri="{BB962C8B-B14F-4D97-AF65-F5344CB8AC3E}">
        <p14:creationId xmlns:p14="http://schemas.microsoft.com/office/powerpoint/2010/main" val="23690435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asellaDiTesto 9"/>
          <p:cNvSpPr txBox="1">
            <a:spLocks noChangeArrowheads="1"/>
          </p:cNvSpPr>
          <p:nvPr/>
        </p:nvSpPr>
        <p:spPr bwMode="auto">
          <a:xfrm>
            <a:off x="486888" y="1539875"/>
            <a:ext cx="7874475" cy="1054100"/>
          </a:xfrm>
          <a:prstGeom prst="rect">
            <a:avLst/>
          </a:prstGeom>
          <a:noFill/>
          <a:ln w="9525">
            <a:noFill/>
            <a:miter lim="800000"/>
            <a:headEnd/>
            <a:tailEnd/>
          </a:ln>
        </p:spPr>
        <p:txBody>
          <a:bodyPr wrap="square">
            <a:spAutoFit/>
          </a:bodyPr>
          <a:lstStyle/>
          <a:p>
            <a:pPr indent="446088">
              <a:lnSpc>
                <a:spcPts val="2500"/>
              </a:lnSpc>
              <a:spcBef>
                <a:spcPct val="50000"/>
              </a:spcBef>
            </a:pPr>
            <a:r>
              <a:rPr lang="it-IT" altLang="it-IT" dirty="0">
                <a:solidFill>
                  <a:srgbClr val="505150"/>
                </a:solidFill>
                <a:latin typeface="Verdana" charset="0"/>
              </a:rPr>
              <a:t>… </a:t>
            </a:r>
            <a:r>
              <a:rPr lang="it-IT" altLang="it-IT" b="0" dirty="0">
                <a:solidFill>
                  <a:srgbClr val="505150"/>
                </a:solidFill>
                <a:latin typeface="Verdana" charset="0"/>
              </a:rPr>
              <a:t>affinché </a:t>
            </a:r>
            <a:r>
              <a:rPr lang="it-IT" altLang="it-IT" dirty="0">
                <a:solidFill>
                  <a:srgbClr val="505150"/>
                </a:solidFill>
                <a:latin typeface="Verdana" charset="0"/>
              </a:rPr>
              <a:t>una rappresentazione grafica </a:t>
            </a:r>
            <a:r>
              <a:rPr lang="it-IT" altLang="it-IT" b="0" dirty="0">
                <a:solidFill>
                  <a:srgbClr val="505150"/>
                </a:solidFill>
                <a:latin typeface="Verdana" charset="0"/>
              </a:rPr>
              <a:t>sia utile ed efficace </a:t>
            </a:r>
            <a:r>
              <a:rPr lang="it-IT" altLang="it-IT" dirty="0">
                <a:solidFill>
                  <a:srgbClr val="505150"/>
                </a:solidFill>
                <a:latin typeface="Verdana" charset="0"/>
              </a:rPr>
              <a:t>deve </a:t>
            </a:r>
            <a:r>
              <a:rPr lang="it-IT" altLang="it-IT" dirty="0" smtClean="0">
                <a:solidFill>
                  <a:srgbClr val="505150"/>
                </a:solidFill>
                <a:latin typeface="Verdana" charset="0"/>
              </a:rPr>
              <a:t>essere corredata da </a:t>
            </a:r>
            <a:r>
              <a:rPr lang="it-IT" altLang="it-IT" b="0" dirty="0">
                <a:solidFill>
                  <a:srgbClr val="505150"/>
                </a:solidFill>
                <a:latin typeface="Verdana" charset="0"/>
              </a:rPr>
              <a:t>tutte le informazioni necessarie alla comprensione dei dati in essa rappresentati, ovvero:</a:t>
            </a:r>
          </a:p>
        </p:txBody>
      </p:sp>
      <p:sp>
        <p:nvSpPr>
          <p:cNvPr id="38915" name="Rectangle 3"/>
          <p:cNvSpPr>
            <a:spLocks noGrp="1" noChangeArrowheads="1"/>
          </p:cNvSpPr>
          <p:nvPr>
            <p:ph type="title"/>
          </p:nvPr>
        </p:nvSpPr>
        <p:spPr>
          <a:xfrm>
            <a:off x="392113" y="550863"/>
            <a:ext cx="8294687" cy="540958"/>
          </a:xfrm>
        </p:spPr>
        <p:txBody>
          <a:bodyPr/>
          <a:lstStyle/>
          <a:p>
            <a:pPr algn="ctr"/>
            <a:r>
              <a:rPr altLang="it-IT" sz="2400" b="1" dirty="0" smtClean="0">
                <a:solidFill>
                  <a:srgbClr val="C00000"/>
                </a:solidFill>
                <a:effectLst/>
                <a:latin typeface="Verdana" charset="0"/>
                <a:ea typeface="ＭＳ Ｐゴシック" charset="-128"/>
              </a:rPr>
              <a:t>Ad </a:t>
            </a:r>
            <a:r>
              <a:rPr altLang="it-IT" sz="2400" b="1" dirty="0" err="1" smtClean="0">
                <a:solidFill>
                  <a:srgbClr val="C00000"/>
                </a:solidFill>
                <a:effectLst/>
                <a:latin typeface="Verdana" charset="0"/>
                <a:ea typeface="ＭＳ Ｐゴシック" charset="-128"/>
              </a:rPr>
              <a:t>ogni</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modo</a:t>
            </a:r>
            <a:r>
              <a:rPr altLang="it-IT" sz="2400" b="1" dirty="0" smtClean="0">
                <a:solidFill>
                  <a:srgbClr val="C00000"/>
                </a:solidFill>
                <a:effectLst/>
                <a:latin typeface="Verdana" charset="0"/>
                <a:ea typeface="ＭＳ Ｐゴシック" charset="-128"/>
              </a:rPr>
              <a:t> è bene </a:t>
            </a:r>
            <a:r>
              <a:rPr altLang="it-IT" sz="2400" b="1" dirty="0" err="1" smtClean="0">
                <a:solidFill>
                  <a:srgbClr val="C00000"/>
                </a:solidFill>
                <a:effectLst/>
                <a:latin typeface="Verdana" charset="0"/>
                <a:ea typeface="ＭＳ Ｐゴシック" charset="-128"/>
              </a:rPr>
              <a:t>ricordare</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che</a:t>
            </a:r>
            <a:r>
              <a:rPr altLang="it-IT" sz="2400" b="1" dirty="0" smtClean="0">
                <a:solidFill>
                  <a:srgbClr val="C00000"/>
                </a:solidFill>
                <a:effectLst/>
                <a:latin typeface="Verdana" charset="0"/>
                <a:ea typeface="ＭＳ Ｐゴシック" charset="-128"/>
              </a:rPr>
              <a:t> </a:t>
            </a:r>
            <a:r>
              <a:rPr altLang="it-IT" dirty="0" smtClean="0">
                <a:solidFill>
                  <a:srgbClr val="C00000"/>
                </a:solidFill>
                <a:effectLst/>
                <a:latin typeface="Verdana" charset="0"/>
                <a:ea typeface="ＭＳ Ｐゴシック" charset="-128"/>
              </a:rPr>
              <a:t>…</a:t>
            </a:r>
          </a:p>
        </p:txBody>
      </p:sp>
      <p:sp>
        <p:nvSpPr>
          <p:cNvPr id="10" name="Rettangolo 9"/>
          <p:cNvSpPr/>
          <p:nvPr/>
        </p:nvSpPr>
        <p:spPr>
          <a:xfrm>
            <a:off x="728663" y="2800330"/>
            <a:ext cx="7632700" cy="3211135"/>
          </a:xfrm>
          <a:prstGeom prst="rect">
            <a:avLst/>
          </a:prstGeom>
        </p:spPr>
        <p:txBody>
          <a:bodyPr>
            <a:spAutoFit/>
          </a:bodyPr>
          <a:lstStyle/>
          <a:p>
            <a:pPr marL="285750" indent="-285750">
              <a:lnSpc>
                <a:spcPts val="2500"/>
              </a:lnSpc>
              <a:spcBef>
                <a:spcPct val="50000"/>
              </a:spcBef>
              <a:buFontTx/>
              <a:buChar char="-"/>
              <a:defRPr/>
            </a:pPr>
            <a:r>
              <a:rPr lang="it-IT" b="0" dirty="0">
                <a:solidFill>
                  <a:srgbClr val="505150"/>
                </a:solidFill>
                <a:latin typeface="Verdana" pitchFamily="34" charset="0"/>
                <a:ea typeface="ＭＳ Ｐゴシック"/>
                <a:cs typeface="ＭＳ Ｐゴシック"/>
              </a:rPr>
              <a:t>il </a:t>
            </a:r>
            <a:r>
              <a:rPr lang="it-IT" b="1" dirty="0">
                <a:solidFill>
                  <a:srgbClr val="505150"/>
                </a:solidFill>
                <a:latin typeface="Verdana" pitchFamily="34" charset="0"/>
                <a:ea typeface="ＭＳ Ｐゴシック"/>
                <a:cs typeface="ＭＳ Ｐゴシック"/>
              </a:rPr>
              <a:t>titolo</a:t>
            </a:r>
            <a:r>
              <a:rPr lang="it-IT" b="0" dirty="0">
                <a:solidFill>
                  <a:srgbClr val="505150"/>
                </a:solidFill>
                <a:latin typeface="Verdana" pitchFamily="34" charset="0"/>
                <a:ea typeface="ＭＳ Ｐゴシック"/>
                <a:cs typeface="ＭＳ Ｐゴシック"/>
              </a:rPr>
              <a:t>, che deve indicare </a:t>
            </a:r>
            <a:r>
              <a:rPr lang="it-IT" dirty="0">
                <a:solidFill>
                  <a:srgbClr val="505150"/>
                </a:solidFill>
                <a:latin typeface="Verdana" pitchFamily="34" charset="0"/>
                <a:ea typeface="ＭＳ Ｐゴシック"/>
                <a:cs typeface="ＭＳ Ｐゴシック"/>
              </a:rPr>
              <a:t>l’</a:t>
            </a:r>
            <a:r>
              <a:rPr lang="it-IT" b="1" dirty="0">
                <a:solidFill>
                  <a:srgbClr val="505150"/>
                </a:solidFill>
                <a:latin typeface="Verdana" pitchFamily="34" charset="0"/>
                <a:ea typeface="ＭＳ Ｐゴシック"/>
                <a:cs typeface="ＭＳ Ｐゴシック"/>
              </a:rPr>
              <a:t>oggetto</a:t>
            </a:r>
            <a:r>
              <a:rPr lang="it-IT" b="0" dirty="0">
                <a:solidFill>
                  <a:srgbClr val="505150"/>
                </a:solidFill>
                <a:latin typeface="Verdana" pitchFamily="34" charset="0"/>
                <a:ea typeface="ＭＳ Ｐゴシック"/>
                <a:cs typeface="ＭＳ Ｐゴシック"/>
              </a:rPr>
              <a:t>, il </a:t>
            </a:r>
            <a:r>
              <a:rPr lang="it-IT" b="1" dirty="0">
                <a:solidFill>
                  <a:srgbClr val="505150"/>
                </a:solidFill>
                <a:latin typeface="Verdana" pitchFamily="34" charset="0"/>
                <a:ea typeface="ＭＳ Ｐゴシック"/>
                <a:cs typeface="ＭＳ Ｐゴシック"/>
              </a:rPr>
              <a:t>luogo</a:t>
            </a:r>
            <a:r>
              <a:rPr lang="it-IT" b="0" dirty="0">
                <a:solidFill>
                  <a:srgbClr val="505150"/>
                </a:solidFill>
                <a:latin typeface="Verdana" pitchFamily="34" charset="0"/>
                <a:ea typeface="ＭＳ Ｐゴシック"/>
                <a:cs typeface="ＭＳ Ｐゴシック"/>
              </a:rPr>
              <a:t> e </a:t>
            </a:r>
            <a:r>
              <a:rPr lang="it-IT" dirty="0">
                <a:solidFill>
                  <a:srgbClr val="505150"/>
                </a:solidFill>
                <a:latin typeface="Verdana" pitchFamily="34" charset="0"/>
                <a:ea typeface="ＭＳ Ｐゴシック"/>
                <a:cs typeface="ＭＳ Ｐゴシック"/>
              </a:rPr>
              <a:t>l’</a:t>
            </a:r>
            <a:r>
              <a:rPr lang="it-IT" b="1" dirty="0">
                <a:solidFill>
                  <a:srgbClr val="505150"/>
                </a:solidFill>
                <a:latin typeface="Verdana" pitchFamily="34" charset="0"/>
                <a:ea typeface="ＭＳ Ｐゴシック"/>
                <a:cs typeface="ＭＳ Ｐゴシック"/>
              </a:rPr>
              <a:t>epoca</a:t>
            </a:r>
            <a:r>
              <a:rPr lang="it-IT" b="0" dirty="0">
                <a:solidFill>
                  <a:srgbClr val="505150"/>
                </a:solidFill>
                <a:latin typeface="Verdana" pitchFamily="34" charset="0"/>
                <a:ea typeface="ＭＳ Ｐゴシック"/>
                <a:cs typeface="ＭＳ Ｐゴシック"/>
              </a:rPr>
              <a:t> a cui i dati si riferiscono</a:t>
            </a:r>
          </a:p>
          <a:p>
            <a:pPr marL="285750" indent="-285750">
              <a:lnSpc>
                <a:spcPts val="2500"/>
              </a:lnSpc>
              <a:spcBef>
                <a:spcPct val="50000"/>
              </a:spcBef>
              <a:buFontTx/>
              <a:buChar char="-"/>
              <a:defRPr/>
            </a:pPr>
            <a:r>
              <a:rPr lang="it-IT" b="0" dirty="0">
                <a:solidFill>
                  <a:srgbClr val="505150"/>
                </a:solidFill>
                <a:latin typeface="Verdana" pitchFamily="34" charset="0"/>
                <a:ea typeface="ＭＳ Ｐゴシック"/>
                <a:cs typeface="ＭＳ Ｐゴシック"/>
              </a:rPr>
              <a:t>il </a:t>
            </a:r>
            <a:r>
              <a:rPr lang="it-IT" b="1" dirty="0">
                <a:solidFill>
                  <a:srgbClr val="505150"/>
                </a:solidFill>
                <a:latin typeface="Verdana" pitchFamily="34" charset="0"/>
                <a:ea typeface="ＭＳ Ｐゴシック"/>
                <a:cs typeface="ＭＳ Ｐゴシック"/>
              </a:rPr>
              <a:t>carattere con le rispettive modalità </a:t>
            </a:r>
            <a:r>
              <a:rPr lang="it-IT" b="0" dirty="0">
                <a:solidFill>
                  <a:srgbClr val="505150"/>
                </a:solidFill>
                <a:latin typeface="Verdana" pitchFamily="34" charset="0"/>
                <a:ea typeface="ＭＳ Ｐゴシック"/>
                <a:cs typeface="ＭＳ Ｐゴシック"/>
              </a:rPr>
              <a:t>(es.: “maschi” e “femmine” per la variabile “sesso”), in funzione delle quali sono classificate le unità statistiche</a:t>
            </a:r>
          </a:p>
          <a:p>
            <a:pPr marL="285750" indent="-285750">
              <a:lnSpc>
                <a:spcPts val="2500"/>
              </a:lnSpc>
              <a:spcBef>
                <a:spcPct val="50000"/>
              </a:spcBef>
              <a:buFontTx/>
              <a:buChar char="-"/>
              <a:defRPr/>
            </a:pPr>
            <a:r>
              <a:rPr lang="it-IT" dirty="0">
                <a:solidFill>
                  <a:srgbClr val="505150"/>
                </a:solidFill>
                <a:latin typeface="Verdana" pitchFamily="34" charset="0"/>
                <a:ea typeface="ＭＳ Ｐゴシック"/>
                <a:cs typeface="ＭＳ Ｐゴシック"/>
              </a:rPr>
              <a:t>l’</a:t>
            </a:r>
            <a:r>
              <a:rPr lang="it-IT" b="1" dirty="0">
                <a:solidFill>
                  <a:srgbClr val="505150"/>
                </a:solidFill>
                <a:latin typeface="Verdana" pitchFamily="34" charset="0"/>
                <a:ea typeface="ＭＳ Ｐゴシック"/>
                <a:cs typeface="ＭＳ Ｐゴシック"/>
              </a:rPr>
              <a:t>unità di misura </a:t>
            </a:r>
            <a:r>
              <a:rPr lang="it-IT" b="0" dirty="0">
                <a:solidFill>
                  <a:srgbClr val="505150"/>
                </a:solidFill>
                <a:latin typeface="Verdana" pitchFamily="34" charset="0"/>
                <a:ea typeface="ＭＳ Ｐゴシック"/>
                <a:cs typeface="ＭＳ Ｐゴシック"/>
              </a:rPr>
              <a:t>impiegata per graduare gli </a:t>
            </a:r>
            <a:r>
              <a:rPr lang="it-IT" b="0" dirty="0" smtClean="0">
                <a:solidFill>
                  <a:srgbClr val="505150"/>
                </a:solidFill>
                <a:latin typeface="Verdana" pitchFamily="34" charset="0"/>
                <a:ea typeface="ＭＳ Ｐゴシック"/>
                <a:cs typeface="ＭＳ Ｐゴシック"/>
              </a:rPr>
              <a:t>assi</a:t>
            </a:r>
          </a:p>
          <a:p>
            <a:pPr>
              <a:lnSpc>
                <a:spcPts val="2500"/>
              </a:lnSpc>
              <a:spcBef>
                <a:spcPct val="50000"/>
              </a:spcBef>
              <a:defRPr/>
            </a:pPr>
            <a:r>
              <a:rPr lang="it-IT" dirty="0" smtClean="0">
                <a:solidFill>
                  <a:srgbClr val="505150"/>
                </a:solidFill>
                <a:latin typeface="Verdana" pitchFamily="34" charset="0"/>
                <a:ea typeface="ＭＳ Ｐゴシック"/>
                <a:cs typeface="ＭＳ Ｐゴシック"/>
              </a:rPr>
              <a:t>-  il </a:t>
            </a:r>
            <a:r>
              <a:rPr lang="it-IT" b="1" dirty="0" smtClean="0">
                <a:solidFill>
                  <a:srgbClr val="505150"/>
                </a:solidFill>
                <a:latin typeface="Verdana" pitchFamily="34" charset="0"/>
                <a:ea typeface="ＭＳ Ｐゴシック"/>
                <a:cs typeface="ＭＳ Ｐゴシック"/>
              </a:rPr>
              <a:t>tipo</a:t>
            </a:r>
            <a:r>
              <a:rPr lang="it-IT" dirty="0" smtClean="0">
                <a:solidFill>
                  <a:srgbClr val="505150"/>
                </a:solidFill>
                <a:latin typeface="Verdana" pitchFamily="34" charset="0"/>
                <a:ea typeface="ＭＳ Ｐゴシック"/>
                <a:cs typeface="ＭＳ Ｐゴシック"/>
              </a:rPr>
              <a:t> di valori presentati (assoluti, percentuali,…)</a:t>
            </a:r>
            <a:endParaRPr lang="it-IT" b="0" dirty="0">
              <a:solidFill>
                <a:srgbClr val="505150"/>
              </a:solidFill>
              <a:latin typeface="Verdana" pitchFamily="34" charset="0"/>
              <a:ea typeface="ＭＳ Ｐゴシック"/>
              <a:cs typeface="ＭＳ Ｐゴシック"/>
            </a:endParaRPr>
          </a:p>
          <a:p>
            <a:pPr marL="285750" indent="-285750">
              <a:lnSpc>
                <a:spcPts val="2500"/>
              </a:lnSpc>
              <a:spcBef>
                <a:spcPct val="50000"/>
              </a:spcBef>
              <a:buFontTx/>
              <a:buChar char="-"/>
              <a:defRPr/>
            </a:pPr>
            <a:r>
              <a:rPr lang="it-IT" b="0" dirty="0">
                <a:solidFill>
                  <a:srgbClr val="505150"/>
                </a:solidFill>
                <a:latin typeface="Verdana" pitchFamily="34" charset="0"/>
                <a:ea typeface="ＭＳ Ｐゴシック"/>
                <a:cs typeface="ＭＳ Ｐゴシック"/>
              </a:rPr>
              <a:t>la </a:t>
            </a:r>
            <a:r>
              <a:rPr lang="it-IT" b="1" dirty="0">
                <a:solidFill>
                  <a:srgbClr val="505150"/>
                </a:solidFill>
                <a:latin typeface="Verdana" pitchFamily="34" charset="0"/>
                <a:ea typeface="ＭＳ Ｐゴシック"/>
                <a:cs typeface="ＭＳ Ｐゴシック"/>
              </a:rPr>
              <a:t>fonte di provenienza </a:t>
            </a:r>
            <a:r>
              <a:rPr lang="it-IT" b="0" dirty="0">
                <a:solidFill>
                  <a:srgbClr val="505150"/>
                </a:solidFill>
                <a:latin typeface="Verdana" pitchFamily="34" charset="0"/>
                <a:ea typeface="ＭＳ Ｐゴシック"/>
                <a:cs typeface="ＭＳ Ｐゴシック"/>
              </a:rPr>
              <a:t>dei dati</a:t>
            </a:r>
          </a:p>
        </p:txBody>
      </p:sp>
    </p:spTree>
    <p:extLst>
      <p:ext uri="{BB962C8B-B14F-4D97-AF65-F5344CB8AC3E}">
        <p14:creationId xmlns:p14="http://schemas.microsoft.com/office/powerpoint/2010/main" val="17952742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olo 1"/>
          <p:cNvSpPr>
            <a:spLocks noGrp="1"/>
          </p:cNvSpPr>
          <p:nvPr>
            <p:ph type="title"/>
          </p:nvPr>
        </p:nvSpPr>
        <p:spPr>
          <a:xfrm>
            <a:off x="750888" y="551870"/>
            <a:ext cx="7572375" cy="908440"/>
          </a:xfrm>
        </p:spPr>
        <p:txBody>
          <a:bodyPr/>
          <a:lstStyle/>
          <a:p>
            <a:pPr algn="ctr"/>
            <a:r>
              <a:rPr altLang="it-IT" sz="2400" b="1" dirty="0" smtClean="0">
                <a:solidFill>
                  <a:srgbClr val="C00000"/>
                </a:solidFill>
                <a:effectLst/>
                <a:latin typeface="Verdana" charset="0"/>
                <a:ea typeface="ＭＳ Ｐゴシック" charset="-128"/>
              </a:rPr>
              <a:t>Ma </a:t>
            </a:r>
            <a:r>
              <a:rPr altLang="it-IT" sz="2400" b="1" dirty="0" err="1" smtClean="0">
                <a:solidFill>
                  <a:srgbClr val="C00000"/>
                </a:solidFill>
                <a:effectLst/>
                <a:latin typeface="Verdana" charset="0"/>
                <a:ea typeface="ＭＳ Ｐゴシック" charset="-128"/>
              </a:rPr>
              <a:t>anche</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quando</a:t>
            </a:r>
            <a:r>
              <a:rPr altLang="it-IT" sz="2400" b="1" dirty="0" smtClean="0">
                <a:solidFill>
                  <a:srgbClr val="C00000"/>
                </a:solidFill>
                <a:effectLst/>
                <a:latin typeface="Verdana" charset="0"/>
                <a:ea typeface="ＭＳ Ｐゴシック" charset="-128"/>
              </a:rPr>
              <a:t> un </a:t>
            </a:r>
            <a:r>
              <a:rPr altLang="it-IT" sz="2400" b="1" dirty="0" err="1" smtClean="0">
                <a:solidFill>
                  <a:srgbClr val="C00000"/>
                </a:solidFill>
                <a:effectLst/>
                <a:latin typeface="Verdana" charset="0"/>
                <a:ea typeface="ＭＳ Ｐゴシック" charset="-128"/>
              </a:rPr>
              <a:t>grafico</a:t>
            </a:r>
            <a:r>
              <a:rPr altLang="it-IT" sz="2400" b="1" dirty="0" smtClean="0">
                <a:solidFill>
                  <a:srgbClr val="C00000"/>
                </a:solidFill>
                <a:effectLst/>
                <a:latin typeface="Verdana" charset="0"/>
                <a:ea typeface="ＭＳ Ｐゴシック" charset="-128"/>
              </a:rPr>
              <a:t/>
            </a:r>
            <a:br>
              <a:rPr altLang="it-IT" sz="2400" b="1" dirty="0" smtClean="0">
                <a:solidFill>
                  <a:srgbClr val="C00000"/>
                </a:solidFill>
                <a:effectLst/>
                <a:latin typeface="Verdana" charset="0"/>
                <a:ea typeface="ＭＳ Ｐゴシック" charset="-128"/>
              </a:rPr>
            </a:br>
            <a:r>
              <a:rPr altLang="it-IT" sz="2400" b="1" dirty="0" smtClean="0">
                <a:solidFill>
                  <a:srgbClr val="C00000"/>
                </a:solidFill>
                <a:effectLst/>
                <a:latin typeface="Verdana" charset="0"/>
                <a:ea typeface="ＭＳ Ｐゴシック" charset="-128"/>
              </a:rPr>
              <a:t> </a:t>
            </a:r>
            <a:r>
              <a:rPr lang="it-IT" altLang="it-IT" sz="2400" b="1" dirty="0" smtClean="0">
                <a:solidFill>
                  <a:srgbClr val="C00000"/>
                </a:solidFill>
                <a:latin typeface="Verdana" charset="0"/>
                <a:ea typeface="ＭＳ Ｐゴシック" charset="-128"/>
              </a:rPr>
              <a:t>ha tutti i requisiti</a:t>
            </a:r>
            <a:r>
              <a:rPr altLang="it-IT" sz="2400" b="1" dirty="0" smtClean="0">
                <a:solidFill>
                  <a:srgbClr val="C00000"/>
                </a:solidFill>
                <a:effectLst/>
                <a:latin typeface="Verdana" charset="0"/>
                <a:ea typeface="ＭＳ Ｐゴシック" charset="-128"/>
              </a:rPr>
              <a:t>…</a:t>
            </a:r>
          </a:p>
        </p:txBody>
      </p:sp>
      <p:sp>
        <p:nvSpPr>
          <p:cNvPr id="5" name="Titolo 1"/>
          <p:cNvSpPr txBox="1">
            <a:spLocks/>
          </p:cNvSpPr>
          <p:nvPr/>
        </p:nvSpPr>
        <p:spPr>
          <a:xfrm>
            <a:off x="750888" y="5410200"/>
            <a:ext cx="7572375" cy="827088"/>
          </a:xfrm>
          <a:prstGeom prst="rect">
            <a:avLst/>
          </a:prstGeom>
          <a:solidFill>
            <a:schemeClr val="bg1">
              <a:lumMod val="85000"/>
            </a:schemeClr>
          </a:solidFill>
        </p:spPr>
        <p:txBody>
          <a:bodyPr anchor="ctr"/>
          <a:lstStyle/>
          <a:p>
            <a:pPr algn="ctr" defTabSz="457200" fontAlgn="auto">
              <a:spcAft>
                <a:spcPts val="0"/>
              </a:spcAft>
              <a:defRPr/>
            </a:pPr>
            <a:r>
              <a:rPr lang="it-IT" b="1" dirty="0">
                <a:solidFill>
                  <a:srgbClr val="505150"/>
                </a:solidFill>
                <a:latin typeface="Verdana" pitchFamily="34" charset="0"/>
                <a:ea typeface="+mj-ea"/>
                <a:cs typeface="+mj-cs"/>
              </a:rPr>
              <a:t>… se non lo si osserva attentamente se ne può ricavare una percezione del fenomeno distorta!</a:t>
            </a:r>
          </a:p>
        </p:txBody>
      </p:sp>
      <p:sp>
        <p:nvSpPr>
          <p:cNvPr id="2" name="Rettangolo 1"/>
          <p:cNvSpPr/>
          <p:nvPr/>
        </p:nvSpPr>
        <p:spPr>
          <a:xfrm>
            <a:off x="1478477" y="1460310"/>
            <a:ext cx="6976753" cy="646331"/>
          </a:xfrm>
          <a:prstGeom prst="rect">
            <a:avLst/>
          </a:prstGeom>
        </p:spPr>
        <p:txBody>
          <a:bodyPr wrap="square">
            <a:spAutoFit/>
          </a:bodyPr>
          <a:lstStyle/>
          <a:p>
            <a:r>
              <a:rPr lang="it-IT" dirty="0">
                <a:solidFill>
                  <a:srgbClr val="0070C0"/>
                </a:solidFill>
              </a:rPr>
              <a:t>Tasso di disoccupazione</a:t>
            </a:r>
            <a:r>
              <a:rPr lang="it-IT" dirty="0"/>
              <a:t>, </a:t>
            </a:r>
            <a:r>
              <a:rPr lang="it-IT" dirty="0" smtClean="0"/>
              <a:t>gennaio </a:t>
            </a:r>
            <a:r>
              <a:rPr lang="it-IT" dirty="0"/>
              <a:t>2019 - </a:t>
            </a:r>
            <a:r>
              <a:rPr lang="it-IT" dirty="0" smtClean="0"/>
              <a:t>gennaio </a:t>
            </a:r>
            <a:r>
              <a:rPr lang="it-IT" dirty="0"/>
              <a:t>2020, dati destagionalizzati, valori percentuali. </a:t>
            </a:r>
          </a:p>
        </p:txBody>
      </p:sp>
      <p:graphicFrame>
        <p:nvGraphicFramePr>
          <p:cNvPr id="8" name="Grafico 7"/>
          <p:cNvGraphicFramePr>
            <a:graphicFrameLocks/>
          </p:cNvGraphicFramePr>
          <p:nvPr>
            <p:extLst>
              <p:ext uri="{D42A27DB-BD31-4B8C-83A1-F6EECF244321}">
                <p14:modId xmlns:p14="http://schemas.microsoft.com/office/powerpoint/2010/main" val="3147379176"/>
              </p:ext>
            </p:extLst>
          </p:nvPr>
        </p:nvGraphicFramePr>
        <p:xfrm>
          <a:off x="1620981" y="2106041"/>
          <a:ext cx="5860473" cy="31903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2203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r>
              <a:rPr lang="it-IT" altLang="it-IT" sz="2400" b="1" dirty="0">
                <a:solidFill>
                  <a:srgbClr val="C00000"/>
                </a:solidFill>
                <a:latin typeface="Verdana" charset="0"/>
                <a:ea typeface="ＭＳ Ｐゴシック" charset="-128"/>
              </a:rPr>
              <a:t>S</a:t>
            </a:r>
            <a:r>
              <a:rPr altLang="it-IT" sz="2400" b="1" dirty="0" err="1" smtClean="0">
                <a:solidFill>
                  <a:srgbClr val="C00000"/>
                </a:solidFill>
                <a:effectLst/>
                <a:latin typeface="Verdana" charset="0"/>
                <a:ea typeface="ＭＳ Ｐゴシック" charset="-128"/>
              </a:rPr>
              <a:t>tatistica</a:t>
            </a:r>
            <a:r>
              <a:rPr altLang="it-IT" sz="2400" b="1" dirty="0" smtClean="0">
                <a:solidFill>
                  <a:srgbClr val="C00000"/>
                </a:solidFill>
                <a:effectLst/>
                <a:latin typeface="Verdana" charset="0"/>
                <a:ea typeface="ＭＳ Ｐゴシック" charset="-128"/>
              </a:rPr>
              <a:t> </a:t>
            </a:r>
            <a:r>
              <a:rPr lang="it-IT" altLang="it-IT" sz="2400" b="1" dirty="0" smtClean="0">
                <a:solidFill>
                  <a:srgbClr val="C00000"/>
                </a:solidFill>
                <a:effectLst/>
                <a:latin typeface="Verdana" charset="0"/>
                <a:ea typeface="ＭＳ Ｐゴシック" charset="-128"/>
              </a:rPr>
              <a:t>e</a:t>
            </a:r>
            <a:r>
              <a:rPr altLang="it-IT" sz="2400" b="1" dirty="0" smtClean="0">
                <a:solidFill>
                  <a:srgbClr val="C00000"/>
                </a:solidFill>
                <a:effectLst/>
                <a:latin typeface="Verdana" charset="0"/>
                <a:ea typeface="ＭＳ Ｐゴシック" charset="-128"/>
              </a:rPr>
              <a:t> vita </a:t>
            </a:r>
            <a:r>
              <a:rPr altLang="it-IT" sz="2400" b="1" dirty="0" err="1" smtClean="0">
                <a:solidFill>
                  <a:srgbClr val="C00000"/>
                </a:solidFill>
                <a:effectLst/>
                <a:latin typeface="Verdana" charset="0"/>
                <a:ea typeface="ＭＳ Ｐゴシック" charset="-128"/>
              </a:rPr>
              <a:t>quotidiana</a:t>
            </a:r>
            <a:endParaRPr altLang="it-IT" sz="2400" b="1" dirty="0" smtClean="0">
              <a:solidFill>
                <a:srgbClr val="C00000"/>
              </a:solidFill>
              <a:effectLst/>
              <a:latin typeface="Verdana" charset="0"/>
              <a:ea typeface="ＭＳ Ｐゴシック" charset="-128"/>
            </a:endParaRPr>
          </a:p>
        </p:txBody>
      </p:sp>
    </p:spTree>
    <p:extLst>
      <p:ext uri="{BB962C8B-B14F-4D97-AF65-F5344CB8AC3E}">
        <p14:creationId xmlns:p14="http://schemas.microsoft.com/office/powerpoint/2010/main" val="4272057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olo 1"/>
          <p:cNvSpPr>
            <a:spLocks noGrp="1"/>
          </p:cNvSpPr>
          <p:nvPr>
            <p:ph type="title"/>
          </p:nvPr>
        </p:nvSpPr>
        <p:spPr>
          <a:xfrm>
            <a:off x="487059" y="485338"/>
            <a:ext cx="8229600" cy="421398"/>
          </a:xfrm>
        </p:spPr>
        <p:txBody>
          <a:bodyPr/>
          <a:lstStyle/>
          <a:p>
            <a:pPr algn="ctr"/>
            <a:r>
              <a:rPr altLang="it-IT" sz="2400" b="1" dirty="0" smtClean="0">
                <a:solidFill>
                  <a:srgbClr val="C00000"/>
                </a:solidFill>
                <a:effectLst/>
                <a:latin typeface="Verdana" charset="0"/>
                <a:ea typeface="ＭＳ Ｐゴシック" charset="-128"/>
              </a:rPr>
              <a:t>Il </a:t>
            </a:r>
            <a:r>
              <a:rPr altLang="it-IT" sz="2400" b="1" dirty="0" err="1" smtClean="0">
                <a:solidFill>
                  <a:srgbClr val="C00000"/>
                </a:solidFill>
                <a:effectLst/>
                <a:latin typeface="Verdana" charset="0"/>
                <a:ea typeface="ＭＳ Ｐゴシック" charset="-128"/>
              </a:rPr>
              <a:t>fenomeno</a:t>
            </a:r>
            <a:r>
              <a:rPr altLang="it-IT" sz="2400" b="1" dirty="0" smtClean="0">
                <a:solidFill>
                  <a:srgbClr val="C00000"/>
                </a:solidFill>
                <a:effectLst/>
                <a:latin typeface="Verdana" charset="0"/>
                <a:ea typeface="ＭＳ Ｐゴシック" charset="-128"/>
              </a:rPr>
              <a:t> è in </a:t>
            </a:r>
            <a:r>
              <a:rPr lang="it-IT" altLang="it-IT" sz="2400" b="1" dirty="0" smtClean="0">
                <a:solidFill>
                  <a:srgbClr val="C00000"/>
                </a:solidFill>
                <a:effectLst/>
                <a:latin typeface="Verdana" charset="0"/>
                <a:ea typeface="ＭＳ Ｐゴシック" charset="-128"/>
              </a:rPr>
              <a:t>calo</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quanto</a:t>
            </a:r>
            <a:r>
              <a:rPr altLang="it-IT" sz="2400" b="1" dirty="0" smtClean="0">
                <a:solidFill>
                  <a:srgbClr val="C00000"/>
                </a:solidFill>
                <a:effectLst/>
                <a:latin typeface="Verdana" charset="0"/>
                <a:ea typeface="ＭＳ Ｐゴシック" charset="-128"/>
              </a:rPr>
              <a:t>?</a:t>
            </a:r>
          </a:p>
        </p:txBody>
      </p:sp>
      <p:sp>
        <p:nvSpPr>
          <p:cNvPr id="40963" name="CasellaDiTesto 6"/>
          <p:cNvSpPr txBox="1">
            <a:spLocks noChangeArrowheads="1"/>
          </p:cNvSpPr>
          <p:nvPr/>
        </p:nvSpPr>
        <p:spPr bwMode="auto">
          <a:xfrm>
            <a:off x="475389" y="1295491"/>
            <a:ext cx="2980535" cy="1477328"/>
          </a:xfrm>
          <a:prstGeom prst="rect">
            <a:avLst/>
          </a:prstGeom>
          <a:noFill/>
          <a:ln w="9525">
            <a:noFill/>
            <a:miter lim="800000"/>
            <a:headEnd/>
            <a:tailEnd/>
          </a:ln>
        </p:spPr>
        <p:txBody>
          <a:bodyPr wrap="square">
            <a:spAutoFit/>
          </a:bodyPr>
          <a:lstStyle/>
          <a:p>
            <a:r>
              <a:rPr lang="it-IT" altLang="it-IT" b="0" dirty="0">
                <a:solidFill>
                  <a:srgbClr val="595959"/>
                </a:solidFill>
                <a:latin typeface="Verdana" charset="0"/>
              </a:rPr>
              <a:t>I due grafici mostrano </a:t>
            </a:r>
            <a:r>
              <a:rPr lang="it-IT" altLang="it-IT" b="1" dirty="0">
                <a:solidFill>
                  <a:srgbClr val="595959"/>
                </a:solidFill>
                <a:latin typeface="Verdana" charset="0"/>
              </a:rPr>
              <a:t>entrambi </a:t>
            </a:r>
            <a:r>
              <a:rPr lang="it-IT" altLang="it-IT" b="1" dirty="0" smtClean="0">
                <a:solidFill>
                  <a:srgbClr val="595959"/>
                </a:solidFill>
                <a:latin typeface="Verdana" charset="0"/>
              </a:rPr>
              <a:t>il calo</a:t>
            </a:r>
            <a:r>
              <a:rPr lang="it-IT" altLang="it-IT" dirty="0" smtClean="0">
                <a:solidFill>
                  <a:srgbClr val="595959"/>
                </a:solidFill>
                <a:latin typeface="Verdana" charset="0"/>
              </a:rPr>
              <a:t> </a:t>
            </a:r>
            <a:r>
              <a:rPr lang="it-IT" altLang="it-IT" b="0" dirty="0">
                <a:solidFill>
                  <a:srgbClr val="595959"/>
                </a:solidFill>
                <a:latin typeface="Verdana" charset="0"/>
              </a:rPr>
              <a:t>del tasso di </a:t>
            </a:r>
            <a:r>
              <a:rPr lang="it-IT" altLang="it-IT" b="0" dirty="0" smtClean="0">
                <a:solidFill>
                  <a:srgbClr val="595959"/>
                </a:solidFill>
                <a:latin typeface="Verdana" charset="0"/>
              </a:rPr>
              <a:t>disoccupazione </a:t>
            </a:r>
            <a:r>
              <a:rPr lang="it-IT" altLang="it-IT" b="0" dirty="0">
                <a:solidFill>
                  <a:srgbClr val="595959"/>
                </a:solidFill>
                <a:latin typeface="Verdana" charset="0"/>
              </a:rPr>
              <a:t>da </a:t>
            </a:r>
            <a:r>
              <a:rPr lang="it-IT" altLang="it-IT" b="0" dirty="0" smtClean="0">
                <a:solidFill>
                  <a:srgbClr val="595959"/>
                </a:solidFill>
                <a:latin typeface="Verdana" charset="0"/>
              </a:rPr>
              <a:t>gennaio 2019 </a:t>
            </a:r>
            <a:r>
              <a:rPr lang="it-IT" altLang="it-IT" b="0" dirty="0">
                <a:solidFill>
                  <a:srgbClr val="595959"/>
                </a:solidFill>
                <a:latin typeface="Verdana" charset="0"/>
              </a:rPr>
              <a:t>a </a:t>
            </a:r>
            <a:r>
              <a:rPr lang="it-IT" altLang="it-IT" b="0" dirty="0" smtClean="0">
                <a:solidFill>
                  <a:srgbClr val="595959"/>
                </a:solidFill>
                <a:latin typeface="Verdana" charset="0"/>
              </a:rPr>
              <a:t>gennaio 2020</a:t>
            </a:r>
            <a:endParaRPr lang="it-IT" altLang="it-IT" b="0" dirty="0">
              <a:solidFill>
                <a:srgbClr val="595959"/>
              </a:solidFill>
              <a:latin typeface="Verdana" charset="0"/>
            </a:endParaRPr>
          </a:p>
        </p:txBody>
      </p:sp>
      <p:sp>
        <p:nvSpPr>
          <p:cNvPr id="40964" name="CasellaDiTesto 7"/>
          <p:cNvSpPr txBox="1">
            <a:spLocks noChangeArrowheads="1"/>
          </p:cNvSpPr>
          <p:nvPr/>
        </p:nvSpPr>
        <p:spPr bwMode="auto">
          <a:xfrm>
            <a:off x="5047390" y="3739541"/>
            <a:ext cx="3859273" cy="2308324"/>
          </a:xfrm>
          <a:prstGeom prst="rect">
            <a:avLst/>
          </a:prstGeom>
          <a:noFill/>
          <a:ln w="9525">
            <a:noFill/>
            <a:miter lim="800000"/>
            <a:headEnd/>
            <a:tailEnd/>
          </a:ln>
        </p:spPr>
        <p:txBody>
          <a:bodyPr wrap="square">
            <a:spAutoFit/>
          </a:bodyPr>
          <a:lstStyle/>
          <a:p>
            <a:r>
              <a:rPr lang="it-IT" altLang="it-IT" b="0" dirty="0">
                <a:solidFill>
                  <a:srgbClr val="505150"/>
                </a:solidFill>
                <a:latin typeface="Verdana" charset="0"/>
              </a:rPr>
              <a:t>L’unica differenza </a:t>
            </a:r>
            <a:r>
              <a:rPr lang="it-IT" altLang="it-IT" b="0" dirty="0" smtClean="0">
                <a:solidFill>
                  <a:srgbClr val="505150"/>
                </a:solidFill>
                <a:latin typeface="Verdana" charset="0"/>
              </a:rPr>
              <a:t>è </a:t>
            </a:r>
            <a:r>
              <a:rPr lang="it-IT" altLang="it-IT" b="0" dirty="0">
                <a:solidFill>
                  <a:srgbClr val="505150"/>
                </a:solidFill>
                <a:latin typeface="Verdana" charset="0"/>
              </a:rPr>
              <a:t>nel valore di partenza dell’asse delle </a:t>
            </a:r>
            <a:r>
              <a:rPr lang="it-IT" altLang="it-IT" b="0" dirty="0" smtClean="0">
                <a:solidFill>
                  <a:srgbClr val="505150"/>
                </a:solidFill>
                <a:latin typeface="Verdana" charset="0"/>
              </a:rPr>
              <a:t>ordinate, che provoca una notevole differenza di </a:t>
            </a:r>
            <a:r>
              <a:rPr lang="it-IT" altLang="it-IT" b="1" dirty="0" smtClean="0">
                <a:solidFill>
                  <a:srgbClr val="505150"/>
                </a:solidFill>
                <a:latin typeface="Verdana" charset="0"/>
              </a:rPr>
              <a:t>scala</a:t>
            </a:r>
            <a:r>
              <a:rPr lang="it-IT" altLang="it-IT" b="0" dirty="0" smtClean="0">
                <a:solidFill>
                  <a:srgbClr val="505150"/>
                </a:solidFill>
                <a:latin typeface="Verdana" charset="0"/>
              </a:rPr>
              <a:t>: è bastato eliminare la </a:t>
            </a:r>
            <a:r>
              <a:rPr lang="it-IT" altLang="it-IT" b="0" dirty="0">
                <a:solidFill>
                  <a:srgbClr val="505150"/>
                </a:solidFill>
                <a:latin typeface="Verdana" charset="0"/>
              </a:rPr>
              <a:t>parte tra l’origine (zero) </a:t>
            </a:r>
            <a:r>
              <a:rPr lang="it-IT" altLang="it-IT" b="0" dirty="0" smtClean="0">
                <a:solidFill>
                  <a:srgbClr val="505150"/>
                </a:solidFill>
                <a:latin typeface="Verdana" charset="0"/>
              </a:rPr>
              <a:t>ed </a:t>
            </a:r>
            <a:r>
              <a:rPr lang="it-IT" altLang="it-IT" b="0" dirty="0">
                <a:solidFill>
                  <a:srgbClr val="505150"/>
                </a:solidFill>
                <a:latin typeface="Verdana" charset="0"/>
              </a:rPr>
              <a:t>il valore </a:t>
            </a:r>
            <a:r>
              <a:rPr lang="it-IT" altLang="it-IT" b="0" dirty="0" smtClean="0">
                <a:solidFill>
                  <a:srgbClr val="505150"/>
                </a:solidFill>
                <a:latin typeface="Verdana" charset="0"/>
              </a:rPr>
              <a:t>4,7 per dare un’intensità diversa alla stessa rappresentazione…</a:t>
            </a:r>
            <a:endParaRPr lang="it-IT" altLang="it-IT" b="0" dirty="0">
              <a:solidFill>
                <a:srgbClr val="505150"/>
              </a:solidFill>
              <a:latin typeface="Verdana" charset="0"/>
            </a:endParaRPr>
          </a:p>
        </p:txBody>
      </p:sp>
      <p:graphicFrame>
        <p:nvGraphicFramePr>
          <p:cNvPr id="8" name="Grafico 7"/>
          <p:cNvGraphicFramePr>
            <a:graphicFrameLocks/>
          </p:cNvGraphicFramePr>
          <p:nvPr>
            <p:extLst>
              <p:ext uri="{D42A27DB-BD31-4B8C-83A1-F6EECF244321}">
                <p14:modId xmlns:p14="http://schemas.microsoft.com/office/powerpoint/2010/main" val="178868417"/>
              </p:ext>
            </p:extLst>
          </p:nvPr>
        </p:nvGraphicFramePr>
        <p:xfrm>
          <a:off x="475390" y="325706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Grafico 10"/>
          <p:cNvGraphicFramePr>
            <a:graphicFrameLocks/>
          </p:cNvGraphicFramePr>
          <p:nvPr>
            <p:extLst>
              <p:ext uri="{D42A27DB-BD31-4B8C-83A1-F6EECF244321}">
                <p14:modId xmlns:p14="http://schemas.microsoft.com/office/powerpoint/2010/main" val="1849022796"/>
              </p:ext>
            </p:extLst>
          </p:nvPr>
        </p:nvGraphicFramePr>
        <p:xfrm>
          <a:off x="3622180" y="897886"/>
          <a:ext cx="5284484"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962750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olo 1"/>
          <p:cNvSpPr>
            <a:spLocks noGrp="1"/>
          </p:cNvSpPr>
          <p:nvPr>
            <p:ph type="title"/>
          </p:nvPr>
        </p:nvSpPr>
        <p:spPr>
          <a:xfrm>
            <a:off x="457200" y="539929"/>
            <a:ext cx="8229600" cy="530580"/>
          </a:xfrm>
        </p:spPr>
        <p:txBody>
          <a:bodyPr/>
          <a:lstStyle/>
          <a:p>
            <a:pPr algn="ctr"/>
            <a:r>
              <a:rPr altLang="it-IT" sz="2400" b="1" dirty="0" smtClean="0">
                <a:solidFill>
                  <a:srgbClr val="C00000"/>
                </a:solidFill>
                <a:effectLst/>
                <a:latin typeface="Verdana" charset="0"/>
                <a:ea typeface="ＭＳ Ｐゴシック" charset="-128"/>
              </a:rPr>
              <a:t>La </a:t>
            </a:r>
            <a:r>
              <a:rPr altLang="it-IT" sz="2400" b="1" dirty="0" err="1" smtClean="0">
                <a:solidFill>
                  <a:srgbClr val="C00000"/>
                </a:solidFill>
                <a:effectLst/>
                <a:latin typeface="Verdana" charset="0"/>
                <a:ea typeface="ＭＳ Ｐゴシック" charset="-128"/>
              </a:rPr>
              <a:t>tabella</a:t>
            </a:r>
            <a:r>
              <a:rPr altLang="it-IT" sz="2400" b="1" dirty="0" smtClean="0">
                <a:solidFill>
                  <a:srgbClr val="C00000"/>
                </a:solidFill>
                <a:effectLst/>
                <a:latin typeface="Verdana" charset="0"/>
                <a:ea typeface="ＭＳ Ｐゴシック" charset="-128"/>
              </a:rPr>
              <a:t> </a:t>
            </a:r>
            <a:r>
              <a:rPr lang="it-IT" altLang="it-IT" sz="2400" b="1" dirty="0" smtClean="0">
                <a:solidFill>
                  <a:srgbClr val="C00000"/>
                </a:solidFill>
                <a:effectLst/>
                <a:latin typeface="Verdana" charset="0"/>
                <a:ea typeface="ＭＳ Ｐゴシック" charset="-128"/>
              </a:rPr>
              <a:t>dei dati </a:t>
            </a:r>
            <a:r>
              <a:rPr altLang="it-IT" sz="2400" b="1" dirty="0" err="1" smtClean="0">
                <a:solidFill>
                  <a:srgbClr val="C00000"/>
                </a:solidFill>
                <a:effectLst/>
                <a:latin typeface="Verdana" charset="0"/>
                <a:ea typeface="ＭＳ Ｐゴシック" charset="-128"/>
              </a:rPr>
              <a:t>sottostante</a:t>
            </a:r>
            <a:r>
              <a:rPr lang="it-IT" altLang="it-IT" sz="2400" b="1" dirty="0" smtClean="0">
                <a:solidFill>
                  <a:srgbClr val="C00000"/>
                </a:solidFill>
                <a:effectLst/>
                <a:latin typeface="Verdana" charset="0"/>
                <a:ea typeface="ＭＳ Ｐゴシック" charset="-128"/>
              </a:rPr>
              <a:t> …</a:t>
            </a:r>
            <a:endParaRPr altLang="it-IT" sz="2400" b="1" dirty="0" smtClean="0">
              <a:solidFill>
                <a:srgbClr val="C00000"/>
              </a:solidFill>
              <a:effectLst/>
              <a:latin typeface="Verdana" charset="0"/>
              <a:ea typeface="ＭＳ Ｐゴシック" charset="-128"/>
            </a:endParaRPr>
          </a:p>
        </p:txBody>
      </p:sp>
      <p:graphicFrame>
        <p:nvGraphicFramePr>
          <p:cNvPr id="4" name="Tabella 3"/>
          <p:cNvGraphicFramePr>
            <a:graphicFrameLocks noGrp="1"/>
          </p:cNvGraphicFramePr>
          <p:nvPr>
            <p:extLst>
              <p:ext uri="{D42A27DB-BD31-4B8C-83A1-F6EECF244321}">
                <p14:modId xmlns:p14="http://schemas.microsoft.com/office/powerpoint/2010/main" val="4105907413"/>
              </p:ext>
            </p:extLst>
          </p:nvPr>
        </p:nvGraphicFramePr>
        <p:xfrm>
          <a:off x="2243008" y="1405590"/>
          <a:ext cx="4525108" cy="4512945"/>
        </p:xfrm>
        <a:graphic>
          <a:graphicData uri="http://schemas.openxmlformats.org/drawingml/2006/table">
            <a:tbl>
              <a:tblPr/>
              <a:tblGrid>
                <a:gridCol w="867508"/>
                <a:gridCol w="1448837"/>
                <a:gridCol w="2208763"/>
              </a:tblGrid>
              <a:tr h="161925">
                <a:tc>
                  <a:txBody>
                    <a:bodyPr/>
                    <a:lstStyle/>
                    <a:p>
                      <a:pPr algn="l" fontAlgn="b"/>
                      <a:r>
                        <a:rPr lang="it-IT" sz="1800" b="0" i="0" u="none" strike="noStrike" dirty="0">
                          <a:solidFill>
                            <a:srgbClr val="505150"/>
                          </a:solidFill>
                          <a:latin typeface="Verdana" pitchFamily="34" charset="0"/>
                        </a:rPr>
                        <a:t>anno</a:t>
                      </a:r>
                    </a:p>
                  </a:txBody>
                  <a:tcPr marL="0" marR="0" marT="0" marB="0" anchor="ctr">
                    <a:lnL>
                      <a:noFill/>
                    </a:lnL>
                    <a:lnR>
                      <a:noFill/>
                    </a:lnR>
                    <a:lnT>
                      <a:noFill/>
                    </a:lnT>
                    <a:lnB>
                      <a:noFill/>
                    </a:lnB>
                    <a:solidFill>
                      <a:schemeClr val="bg1">
                        <a:lumMod val="85000"/>
                      </a:schemeClr>
                    </a:solidFill>
                  </a:tcPr>
                </a:tc>
                <a:tc>
                  <a:txBody>
                    <a:bodyPr/>
                    <a:lstStyle/>
                    <a:p>
                      <a:pPr algn="ctr" fontAlgn="b"/>
                      <a:r>
                        <a:rPr lang="it-IT" sz="1800" b="0" i="0" u="none" strike="noStrike" dirty="0">
                          <a:solidFill>
                            <a:srgbClr val="505150"/>
                          </a:solidFill>
                          <a:latin typeface="Verdana" pitchFamily="34" charset="0"/>
                        </a:rPr>
                        <a:t>mese</a:t>
                      </a:r>
                    </a:p>
                  </a:txBody>
                  <a:tcPr marL="0" marR="0" marT="0" marB="0" anchor="ctr">
                    <a:lnL>
                      <a:noFill/>
                    </a:lnL>
                    <a:lnR>
                      <a:noFill/>
                    </a:lnR>
                    <a:lnT>
                      <a:noFill/>
                    </a:lnT>
                    <a:lnB>
                      <a:noFill/>
                    </a:lnB>
                    <a:solidFill>
                      <a:schemeClr val="bg1">
                        <a:lumMod val="85000"/>
                      </a:schemeClr>
                    </a:solidFill>
                  </a:tcPr>
                </a:tc>
                <a:tc>
                  <a:txBody>
                    <a:bodyPr/>
                    <a:lstStyle/>
                    <a:p>
                      <a:pPr algn="ctr" fontAlgn="b"/>
                      <a:r>
                        <a:rPr lang="it-IT" sz="1800" b="0" i="0" u="none" strike="noStrike" dirty="0">
                          <a:solidFill>
                            <a:srgbClr val="505150"/>
                          </a:solidFill>
                          <a:latin typeface="Verdana" pitchFamily="34" charset="0"/>
                        </a:rPr>
                        <a:t>tasso di </a:t>
                      </a:r>
                      <a:r>
                        <a:rPr lang="it-IT" sz="1800" b="0" i="0" u="none" strike="noStrike" dirty="0" smtClean="0">
                          <a:solidFill>
                            <a:srgbClr val="505150"/>
                          </a:solidFill>
                          <a:latin typeface="Verdana" pitchFamily="34" charset="0"/>
                        </a:rPr>
                        <a:t>disoccupazione (%)</a:t>
                      </a:r>
                      <a:endParaRPr lang="it-IT" sz="1800" b="0" i="0" u="none" strike="noStrike" dirty="0">
                        <a:solidFill>
                          <a:srgbClr val="505150"/>
                        </a:solidFill>
                        <a:latin typeface="Verdana" pitchFamily="34" charset="0"/>
                      </a:endParaRPr>
                    </a:p>
                  </a:txBody>
                  <a:tcPr marL="0" marR="0" marT="0" marB="0" anchor="ctr">
                    <a:lnL>
                      <a:noFill/>
                    </a:lnL>
                    <a:lnR>
                      <a:noFill/>
                    </a:lnR>
                    <a:lnT>
                      <a:noFill/>
                    </a:lnT>
                    <a:lnB>
                      <a:noFill/>
                    </a:lnB>
                    <a:solidFill>
                      <a:schemeClr val="bg1">
                        <a:lumMod val="85000"/>
                      </a:schemeClr>
                    </a:solidFill>
                  </a:tcPr>
                </a:tc>
              </a:tr>
              <a:tr h="161925">
                <a:tc>
                  <a:txBody>
                    <a:bodyPr/>
                    <a:lstStyle/>
                    <a:p>
                      <a:pPr algn="l" fontAlgn="b"/>
                      <a:r>
                        <a:rPr lang="it-IT" sz="1800" b="0" i="0" u="none" strike="noStrike" dirty="0" smtClean="0">
                          <a:solidFill>
                            <a:srgbClr val="505150"/>
                          </a:solidFill>
                          <a:latin typeface="Verdana" pitchFamily="34" charset="0"/>
                        </a:rPr>
                        <a:t>2019</a:t>
                      </a:r>
                      <a:endParaRPr lang="it-IT" sz="1800" b="0" i="0" u="none" strike="noStrike" dirty="0">
                        <a:solidFill>
                          <a:srgbClr val="505150"/>
                        </a:solidFill>
                        <a:latin typeface="Verdana" pitchFamily="34" charset="0"/>
                      </a:endParaRPr>
                    </a:p>
                  </a:txBody>
                  <a:tcPr marL="0" marR="0" marT="0" marB="0" anchor="ctr">
                    <a:lnL>
                      <a:noFill/>
                    </a:lnL>
                    <a:lnR>
                      <a:noFill/>
                    </a:lnR>
                    <a:lnT>
                      <a:noFill/>
                    </a:lnT>
                    <a:lnB>
                      <a:noFill/>
                    </a:lnB>
                  </a:tcPr>
                </a:tc>
                <a:tc>
                  <a:txBody>
                    <a:bodyPr/>
                    <a:lstStyle/>
                    <a:p>
                      <a:pPr algn="ctr" fontAlgn="t"/>
                      <a:r>
                        <a:rPr lang="it-IT" sz="1800" b="0" i="0" u="none" strike="noStrike" dirty="0" err="1" smtClean="0">
                          <a:effectLst/>
                          <a:latin typeface="Verdana"/>
                        </a:rPr>
                        <a:t>Gen</a:t>
                      </a:r>
                      <a:endParaRPr lang="it-IT" sz="1800" b="0" i="0" u="none" strike="noStrike" dirty="0">
                        <a:effectLst/>
                        <a:latin typeface="Verdana"/>
                      </a:endParaRPr>
                    </a:p>
                  </a:txBody>
                  <a:tcPr marL="9525" marR="9525" marT="9525" marB="0">
                    <a:lnL>
                      <a:noFill/>
                    </a:lnL>
                    <a:lnR>
                      <a:noFill/>
                    </a:lnR>
                    <a:lnT>
                      <a:noFill/>
                    </a:lnT>
                    <a:lnB>
                      <a:noFill/>
                    </a:lnB>
                  </a:tcPr>
                </a:tc>
                <a:tc>
                  <a:txBody>
                    <a:bodyPr/>
                    <a:lstStyle/>
                    <a:p>
                      <a:pPr algn="ctr" fontAlgn="b"/>
                      <a:r>
                        <a:rPr lang="it-IT" sz="1800" b="0" i="0" u="none" strike="noStrike" dirty="0">
                          <a:effectLst/>
                          <a:latin typeface="Arial"/>
                        </a:rPr>
                        <a:t>5,2 </a:t>
                      </a:r>
                    </a:p>
                  </a:txBody>
                  <a:tcPr marL="9525" marR="9525" marT="9525" marB="0" anchor="b">
                    <a:lnL>
                      <a:noFill/>
                    </a:lnL>
                    <a:lnR>
                      <a:noFill/>
                    </a:lnR>
                    <a:lnT>
                      <a:noFill/>
                    </a:lnT>
                    <a:lnB>
                      <a:noFill/>
                    </a:lnB>
                  </a:tcPr>
                </a:tc>
              </a:tr>
              <a:tr h="161925">
                <a:tc>
                  <a:txBody>
                    <a:bodyPr/>
                    <a:lstStyle/>
                    <a:p>
                      <a:pPr algn="l" fontAlgn="b"/>
                      <a:endParaRPr lang="it-IT" sz="1800" b="0" i="0" u="none" strike="noStrike" dirty="0">
                        <a:solidFill>
                          <a:srgbClr val="505150"/>
                        </a:solidFill>
                        <a:latin typeface="Verdana" pitchFamily="34" charset="0"/>
                      </a:endParaRPr>
                    </a:p>
                  </a:txBody>
                  <a:tcPr marL="0" marR="0" marT="0" marB="0" anchor="ctr">
                    <a:lnL>
                      <a:noFill/>
                    </a:lnL>
                    <a:lnR>
                      <a:noFill/>
                    </a:lnR>
                    <a:lnT>
                      <a:noFill/>
                    </a:lnT>
                    <a:lnB>
                      <a:noFill/>
                    </a:lnB>
                  </a:tcPr>
                </a:tc>
                <a:tc>
                  <a:txBody>
                    <a:bodyPr/>
                    <a:lstStyle/>
                    <a:p>
                      <a:pPr algn="ctr" fontAlgn="t"/>
                      <a:r>
                        <a:rPr lang="it-IT" sz="1800" b="0" i="0" u="none" strike="noStrike" dirty="0" err="1" smtClean="0">
                          <a:effectLst/>
                          <a:latin typeface="Verdana"/>
                        </a:rPr>
                        <a:t>Feb</a:t>
                      </a:r>
                      <a:endParaRPr lang="it-IT" sz="1800" b="0" i="0" u="none" strike="noStrike" dirty="0">
                        <a:effectLst/>
                        <a:latin typeface="Verdana"/>
                      </a:endParaRPr>
                    </a:p>
                  </a:txBody>
                  <a:tcPr marL="9525" marR="9525" marT="9525" marB="0">
                    <a:lnL>
                      <a:noFill/>
                    </a:lnL>
                    <a:lnR>
                      <a:noFill/>
                    </a:lnR>
                    <a:lnT>
                      <a:noFill/>
                    </a:lnT>
                    <a:lnB>
                      <a:noFill/>
                    </a:lnB>
                  </a:tcPr>
                </a:tc>
                <a:tc>
                  <a:txBody>
                    <a:bodyPr/>
                    <a:lstStyle/>
                    <a:p>
                      <a:pPr algn="ctr" fontAlgn="b"/>
                      <a:r>
                        <a:rPr lang="it-IT" sz="1800" b="0" i="0" u="none" strike="noStrike" dirty="0">
                          <a:effectLst/>
                          <a:latin typeface="Arial"/>
                        </a:rPr>
                        <a:t>5,2 </a:t>
                      </a:r>
                    </a:p>
                  </a:txBody>
                  <a:tcPr marL="9525" marR="9525" marT="9525" marB="0" anchor="b">
                    <a:lnL>
                      <a:noFill/>
                    </a:lnL>
                    <a:lnR>
                      <a:noFill/>
                    </a:lnR>
                    <a:lnT>
                      <a:noFill/>
                    </a:lnT>
                    <a:lnB>
                      <a:noFill/>
                    </a:lnB>
                  </a:tcPr>
                </a:tc>
              </a:tr>
              <a:tr h="161925">
                <a:tc>
                  <a:txBody>
                    <a:bodyPr/>
                    <a:lstStyle/>
                    <a:p>
                      <a:pPr algn="l" fontAlgn="b"/>
                      <a:r>
                        <a:rPr lang="it-IT" sz="1800" b="0" i="0" u="none" strike="noStrike" dirty="0">
                          <a:solidFill>
                            <a:srgbClr val="505150"/>
                          </a:solidFill>
                          <a:latin typeface="Verdana" pitchFamily="34" charset="0"/>
                        </a:rPr>
                        <a:t> </a:t>
                      </a:r>
                    </a:p>
                  </a:txBody>
                  <a:tcPr marL="0" marR="0" marT="0" marB="0" anchor="ctr">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t"/>
                      <a:r>
                        <a:rPr lang="it-IT" sz="1800" b="0" i="0" u="none" strike="noStrike" dirty="0" smtClean="0">
                          <a:effectLst/>
                          <a:latin typeface="Verdana"/>
                        </a:rPr>
                        <a:t>Mar</a:t>
                      </a:r>
                      <a:endParaRPr lang="it-IT" sz="1800" b="0" i="0" u="none" strike="noStrike" dirty="0">
                        <a:effectLst/>
                        <a:latin typeface="Verdana"/>
                      </a:endParaRPr>
                    </a:p>
                  </a:txBody>
                  <a:tcPr marL="9525" marR="9525" marT="9525" marB="0">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it-IT" sz="1800" b="0" i="0" u="none" strike="noStrike" dirty="0">
                          <a:effectLst/>
                          <a:latin typeface="Arial"/>
                        </a:rPr>
                        <a:t>5,0 </a:t>
                      </a:r>
                    </a:p>
                  </a:txBody>
                  <a:tcPr marL="9525" marR="9525" marT="9525"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r>
              <a:tr h="161925">
                <a:tc>
                  <a:txBody>
                    <a:bodyPr/>
                    <a:lstStyle/>
                    <a:p>
                      <a:pPr algn="l" fontAlgn="b"/>
                      <a:endParaRPr lang="it-IT" sz="1800" b="0" i="0" u="none" strike="noStrike" dirty="0">
                        <a:solidFill>
                          <a:srgbClr val="505150"/>
                        </a:solidFill>
                        <a:latin typeface="Verdana" pitchFamily="34" charset="0"/>
                      </a:endParaRPr>
                    </a:p>
                  </a:txBody>
                  <a:tcPr marL="0" marR="0" marT="0" marB="0" anchor="ctr">
                    <a:lnL>
                      <a:noFill/>
                    </a:lnL>
                    <a:lnR>
                      <a:noFill/>
                    </a:lnR>
                    <a:lnT w="6350" cap="flat" cmpd="sng" algn="ctr">
                      <a:noFill/>
                      <a:prstDash val="solid"/>
                      <a:round/>
                      <a:headEnd type="none" w="med" len="med"/>
                      <a:tailEnd type="none" w="med" len="med"/>
                    </a:lnT>
                    <a:lnB>
                      <a:noFill/>
                    </a:lnB>
                  </a:tcPr>
                </a:tc>
                <a:tc>
                  <a:txBody>
                    <a:bodyPr/>
                    <a:lstStyle/>
                    <a:p>
                      <a:pPr algn="ctr" fontAlgn="t"/>
                      <a:r>
                        <a:rPr lang="it-IT" sz="1800" b="0" i="0" u="none" strike="noStrike" dirty="0" err="1" smtClean="0">
                          <a:effectLst/>
                          <a:latin typeface="Verdana"/>
                        </a:rPr>
                        <a:t>Apr</a:t>
                      </a:r>
                      <a:endParaRPr lang="it-IT" sz="1800" b="0" i="0" u="none" strike="noStrike" dirty="0">
                        <a:effectLst/>
                        <a:latin typeface="Verdana"/>
                      </a:endParaRPr>
                    </a:p>
                  </a:txBody>
                  <a:tcPr marL="9525" marR="9525" marT="9525" marB="0">
                    <a:lnL>
                      <a:noFill/>
                    </a:lnL>
                    <a:lnR>
                      <a:noFill/>
                    </a:lnR>
                    <a:lnT w="6350" cap="flat" cmpd="sng" algn="ctr">
                      <a:noFill/>
                      <a:prstDash val="solid"/>
                      <a:round/>
                      <a:headEnd type="none" w="med" len="med"/>
                      <a:tailEnd type="none" w="med" len="med"/>
                    </a:lnT>
                    <a:lnB>
                      <a:noFill/>
                    </a:lnB>
                  </a:tcPr>
                </a:tc>
                <a:tc>
                  <a:txBody>
                    <a:bodyPr/>
                    <a:lstStyle/>
                    <a:p>
                      <a:pPr algn="ctr" fontAlgn="b"/>
                      <a:r>
                        <a:rPr lang="it-IT" sz="1800" b="0" i="0" u="none" strike="noStrike" dirty="0">
                          <a:effectLst/>
                          <a:latin typeface="Arial"/>
                        </a:rPr>
                        <a:t>5,0 </a:t>
                      </a:r>
                    </a:p>
                  </a:txBody>
                  <a:tcPr marL="9525" marR="9525" marT="9525" marB="0" anchor="b">
                    <a:lnL>
                      <a:noFill/>
                    </a:lnL>
                    <a:lnR>
                      <a:noFill/>
                    </a:lnR>
                    <a:lnT w="6350" cap="flat" cmpd="sng" algn="ctr">
                      <a:noFill/>
                      <a:prstDash val="solid"/>
                      <a:round/>
                      <a:headEnd type="none" w="med" len="med"/>
                      <a:tailEnd type="none" w="med" len="med"/>
                    </a:lnT>
                    <a:lnB>
                      <a:noFill/>
                    </a:lnB>
                  </a:tcPr>
                </a:tc>
              </a:tr>
              <a:tr h="161925">
                <a:tc>
                  <a:txBody>
                    <a:bodyPr/>
                    <a:lstStyle/>
                    <a:p>
                      <a:pPr algn="l" fontAlgn="b"/>
                      <a:endParaRPr lang="it-IT" sz="1800" b="0" i="0" u="none" strike="noStrike">
                        <a:latin typeface="Verdana" pitchFamily="34" charset="0"/>
                      </a:endParaRPr>
                    </a:p>
                  </a:txBody>
                  <a:tcPr marL="0" marR="0" marT="0" marB="0" anchor="ctr">
                    <a:lnL>
                      <a:noFill/>
                    </a:lnL>
                    <a:lnR>
                      <a:noFill/>
                    </a:lnR>
                    <a:lnT>
                      <a:noFill/>
                    </a:lnT>
                    <a:lnB>
                      <a:noFill/>
                    </a:lnB>
                  </a:tcPr>
                </a:tc>
                <a:tc>
                  <a:txBody>
                    <a:bodyPr/>
                    <a:lstStyle/>
                    <a:p>
                      <a:pPr algn="ctr" fontAlgn="t"/>
                      <a:r>
                        <a:rPr lang="it-IT" sz="1800" b="0" i="0" u="none" strike="noStrike" dirty="0" err="1" smtClean="0">
                          <a:effectLst/>
                          <a:latin typeface="Verdana"/>
                        </a:rPr>
                        <a:t>Mag</a:t>
                      </a:r>
                      <a:endParaRPr lang="it-IT" sz="1800" b="0" i="0" u="none" strike="noStrike" dirty="0">
                        <a:effectLst/>
                        <a:latin typeface="Verdana"/>
                      </a:endParaRPr>
                    </a:p>
                  </a:txBody>
                  <a:tcPr marL="9525" marR="9525" marT="9525" marB="0">
                    <a:lnL>
                      <a:noFill/>
                    </a:lnL>
                    <a:lnR>
                      <a:noFill/>
                    </a:lnR>
                    <a:lnT>
                      <a:noFill/>
                    </a:lnT>
                    <a:lnB>
                      <a:noFill/>
                    </a:lnB>
                  </a:tcPr>
                </a:tc>
                <a:tc>
                  <a:txBody>
                    <a:bodyPr/>
                    <a:lstStyle/>
                    <a:p>
                      <a:pPr algn="ctr" fontAlgn="b"/>
                      <a:r>
                        <a:rPr lang="it-IT" sz="1800" b="0" i="0" u="none" strike="noStrike">
                          <a:effectLst/>
                          <a:latin typeface="Arial"/>
                        </a:rPr>
                        <a:t>5,0 </a:t>
                      </a:r>
                    </a:p>
                  </a:txBody>
                  <a:tcPr marL="9525" marR="9525" marT="9525" marB="0" anchor="b">
                    <a:lnL>
                      <a:noFill/>
                    </a:lnL>
                    <a:lnR>
                      <a:noFill/>
                    </a:lnR>
                    <a:lnT>
                      <a:noFill/>
                    </a:lnT>
                    <a:lnB>
                      <a:noFill/>
                    </a:lnB>
                  </a:tcPr>
                </a:tc>
              </a:tr>
              <a:tr h="161925">
                <a:tc>
                  <a:txBody>
                    <a:bodyPr/>
                    <a:lstStyle/>
                    <a:p>
                      <a:pPr algn="l" fontAlgn="b"/>
                      <a:endParaRPr lang="it-IT" sz="1800" b="0" i="0" u="none" strike="noStrike">
                        <a:latin typeface="Verdana" pitchFamily="34" charset="0"/>
                      </a:endParaRPr>
                    </a:p>
                  </a:txBody>
                  <a:tcPr marL="0" marR="0" marT="0" marB="0" anchor="ctr">
                    <a:lnL>
                      <a:noFill/>
                    </a:lnL>
                    <a:lnR>
                      <a:noFill/>
                    </a:lnR>
                    <a:lnT>
                      <a:noFill/>
                    </a:lnT>
                    <a:lnB>
                      <a:noFill/>
                    </a:lnB>
                  </a:tcPr>
                </a:tc>
                <a:tc>
                  <a:txBody>
                    <a:bodyPr/>
                    <a:lstStyle/>
                    <a:p>
                      <a:pPr algn="ctr" fontAlgn="t"/>
                      <a:r>
                        <a:rPr lang="it-IT" sz="1800" b="0" i="0" u="none" strike="noStrike" dirty="0" err="1" smtClean="0">
                          <a:effectLst/>
                          <a:latin typeface="Verdana"/>
                        </a:rPr>
                        <a:t>Giu</a:t>
                      </a:r>
                      <a:endParaRPr lang="it-IT" sz="1800" b="0" i="0" u="none" strike="noStrike" dirty="0">
                        <a:effectLst/>
                        <a:latin typeface="Verdana"/>
                      </a:endParaRPr>
                    </a:p>
                  </a:txBody>
                  <a:tcPr marL="9525" marR="9525" marT="9525" marB="0">
                    <a:lnL>
                      <a:noFill/>
                    </a:lnL>
                    <a:lnR>
                      <a:noFill/>
                    </a:lnR>
                    <a:lnT>
                      <a:noFill/>
                    </a:lnT>
                    <a:lnB>
                      <a:noFill/>
                    </a:lnB>
                  </a:tcPr>
                </a:tc>
                <a:tc>
                  <a:txBody>
                    <a:bodyPr/>
                    <a:lstStyle/>
                    <a:p>
                      <a:pPr algn="ctr" fontAlgn="b"/>
                      <a:r>
                        <a:rPr lang="it-IT" sz="1800" b="0" i="0" u="none" strike="noStrike" dirty="0">
                          <a:effectLst/>
                          <a:latin typeface="Arial"/>
                        </a:rPr>
                        <a:t>4,9 </a:t>
                      </a:r>
                    </a:p>
                  </a:txBody>
                  <a:tcPr marL="9525" marR="9525" marT="9525" marB="0" anchor="b">
                    <a:lnL>
                      <a:noFill/>
                    </a:lnL>
                    <a:lnR>
                      <a:noFill/>
                    </a:lnR>
                    <a:lnT>
                      <a:noFill/>
                    </a:lnT>
                    <a:lnB>
                      <a:noFill/>
                    </a:lnB>
                  </a:tcPr>
                </a:tc>
              </a:tr>
              <a:tr h="161925">
                <a:tc>
                  <a:txBody>
                    <a:bodyPr/>
                    <a:lstStyle/>
                    <a:p>
                      <a:pPr algn="l" fontAlgn="b"/>
                      <a:endParaRPr lang="it-IT" sz="1800" b="0" i="0" u="none" strike="noStrike">
                        <a:latin typeface="Verdana" pitchFamily="34" charset="0"/>
                      </a:endParaRPr>
                    </a:p>
                  </a:txBody>
                  <a:tcPr marL="0" marR="0" marT="0" marB="0" anchor="ctr">
                    <a:lnL>
                      <a:noFill/>
                    </a:lnL>
                    <a:lnR>
                      <a:noFill/>
                    </a:lnR>
                    <a:lnT>
                      <a:noFill/>
                    </a:lnT>
                    <a:lnB>
                      <a:noFill/>
                    </a:lnB>
                  </a:tcPr>
                </a:tc>
                <a:tc>
                  <a:txBody>
                    <a:bodyPr/>
                    <a:lstStyle/>
                    <a:p>
                      <a:pPr algn="ctr" fontAlgn="t"/>
                      <a:r>
                        <a:rPr lang="it-IT" sz="1800" b="0" i="0" u="none" strike="noStrike" dirty="0" err="1" smtClean="0">
                          <a:effectLst/>
                          <a:latin typeface="Verdana"/>
                        </a:rPr>
                        <a:t>Lug</a:t>
                      </a:r>
                      <a:endParaRPr lang="it-IT" sz="1800" b="0" i="0" u="none" strike="noStrike" dirty="0">
                        <a:effectLst/>
                        <a:latin typeface="Verdana"/>
                      </a:endParaRPr>
                    </a:p>
                  </a:txBody>
                  <a:tcPr marL="9525" marR="9525" marT="9525" marB="0">
                    <a:lnL>
                      <a:noFill/>
                    </a:lnL>
                    <a:lnR>
                      <a:noFill/>
                    </a:lnR>
                    <a:lnT>
                      <a:noFill/>
                    </a:lnT>
                    <a:lnB>
                      <a:noFill/>
                    </a:lnB>
                  </a:tcPr>
                </a:tc>
                <a:tc>
                  <a:txBody>
                    <a:bodyPr/>
                    <a:lstStyle/>
                    <a:p>
                      <a:pPr algn="ctr" fontAlgn="b"/>
                      <a:r>
                        <a:rPr lang="it-IT" sz="1800" b="0" i="0" u="none" strike="noStrike" dirty="0">
                          <a:effectLst/>
                          <a:latin typeface="Arial"/>
                        </a:rPr>
                        <a:t>5,0 </a:t>
                      </a:r>
                    </a:p>
                  </a:txBody>
                  <a:tcPr marL="9525" marR="9525" marT="9525" marB="0" anchor="b">
                    <a:lnL>
                      <a:noFill/>
                    </a:lnL>
                    <a:lnR>
                      <a:noFill/>
                    </a:lnR>
                    <a:lnT>
                      <a:noFill/>
                    </a:lnT>
                    <a:lnB>
                      <a:noFill/>
                    </a:lnB>
                  </a:tcPr>
                </a:tc>
              </a:tr>
              <a:tr h="161925">
                <a:tc>
                  <a:txBody>
                    <a:bodyPr/>
                    <a:lstStyle/>
                    <a:p>
                      <a:pPr algn="l" fontAlgn="b"/>
                      <a:endParaRPr lang="it-IT" sz="1800" b="0" i="0" u="none" strike="noStrike">
                        <a:latin typeface="Verdana" pitchFamily="34" charset="0"/>
                      </a:endParaRPr>
                    </a:p>
                  </a:txBody>
                  <a:tcPr marL="0" marR="0" marT="0" marB="0" anchor="ctr">
                    <a:lnL>
                      <a:noFill/>
                    </a:lnL>
                    <a:lnR>
                      <a:noFill/>
                    </a:lnR>
                    <a:lnT>
                      <a:noFill/>
                    </a:lnT>
                    <a:lnB>
                      <a:noFill/>
                    </a:lnB>
                  </a:tcPr>
                </a:tc>
                <a:tc>
                  <a:txBody>
                    <a:bodyPr/>
                    <a:lstStyle/>
                    <a:p>
                      <a:pPr algn="ctr" fontAlgn="t"/>
                      <a:r>
                        <a:rPr lang="it-IT" sz="1800" b="0" i="0" u="none" strike="noStrike" dirty="0" smtClean="0">
                          <a:effectLst/>
                          <a:latin typeface="Verdana"/>
                        </a:rPr>
                        <a:t>Ago</a:t>
                      </a:r>
                      <a:endParaRPr lang="it-IT" sz="1800" b="0" i="0" u="none" strike="noStrike" dirty="0">
                        <a:effectLst/>
                        <a:latin typeface="Verdana"/>
                      </a:endParaRPr>
                    </a:p>
                  </a:txBody>
                  <a:tcPr marL="9525" marR="9525" marT="9525" marB="0">
                    <a:lnL>
                      <a:noFill/>
                    </a:lnL>
                    <a:lnR>
                      <a:noFill/>
                    </a:lnR>
                    <a:lnT>
                      <a:noFill/>
                    </a:lnT>
                    <a:lnB>
                      <a:noFill/>
                    </a:lnB>
                  </a:tcPr>
                </a:tc>
                <a:tc>
                  <a:txBody>
                    <a:bodyPr/>
                    <a:lstStyle/>
                    <a:p>
                      <a:pPr algn="ctr" fontAlgn="b"/>
                      <a:r>
                        <a:rPr lang="it-IT" sz="1800" b="0" i="0" u="none" strike="noStrike" dirty="0">
                          <a:effectLst/>
                          <a:latin typeface="Arial"/>
                        </a:rPr>
                        <a:t>4,8 </a:t>
                      </a:r>
                    </a:p>
                  </a:txBody>
                  <a:tcPr marL="9525" marR="9525" marT="9525" marB="0" anchor="b">
                    <a:lnL>
                      <a:noFill/>
                    </a:lnL>
                    <a:lnR>
                      <a:noFill/>
                    </a:lnR>
                    <a:lnT>
                      <a:noFill/>
                    </a:lnT>
                    <a:lnB>
                      <a:noFill/>
                    </a:lnB>
                  </a:tcPr>
                </a:tc>
              </a:tr>
              <a:tr h="161925">
                <a:tc>
                  <a:txBody>
                    <a:bodyPr/>
                    <a:lstStyle/>
                    <a:p>
                      <a:pPr algn="l" fontAlgn="b"/>
                      <a:endParaRPr lang="it-IT" sz="1800" b="0" i="0" u="none" strike="noStrike">
                        <a:latin typeface="Verdana" pitchFamily="34" charset="0"/>
                      </a:endParaRPr>
                    </a:p>
                  </a:txBody>
                  <a:tcPr marL="0" marR="0" marT="0" marB="0" anchor="ctr">
                    <a:lnL>
                      <a:noFill/>
                    </a:lnL>
                    <a:lnR>
                      <a:noFill/>
                    </a:lnR>
                    <a:lnT>
                      <a:noFill/>
                    </a:lnT>
                    <a:lnB>
                      <a:noFill/>
                    </a:lnB>
                  </a:tcPr>
                </a:tc>
                <a:tc>
                  <a:txBody>
                    <a:bodyPr/>
                    <a:lstStyle/>
                    <a:p>
                      <a:pPr algn="ctr" fontAlgn="t"/>
                      <a:r>
                        <a:rPr lang="it-IT" sz="1800" b="0" i="0" u="none" strike="noStrike" dirty="0" smtClean="0">
                          <a:effectLst/>
                          <a:latin typeface="Verdana"/>
                        </a:rPr>
                        <a:t>Set</a:t>
                      </a:r>
                      <a:endParaRPr lang="it-IT" sz="1800" b="0" i="0" u="none" strike="noStrike" dirty="0">
                        <a:effectLst/>
                        <a:latin typeface="Verdana"/>
                      </a:endParaRPr>
                    </a:p>
                  </a:txBody>
                  <a:tcPr marL="9525" marR="9525" marT="9525" marB="0">
                    <a:lnL>
                      <a:noFill/>
                    </a:lnL>
                    <a:lnR>
                      <a:noFill/>
                    </a:lnR>
                    <a:lnT>
                      <a:noFill/>
                    </a:lnT>
                    <a:lnB>
                      <a:noFill/>
                    </a:lnB>
                  </a:tcPr>
                </a:tc>
                <a:tc>
                  <a:txBody>
                    <a:bodyPr/>
                    <a:lstStyle/>
                    <a:p>
                      <a:pPr algn="ctr" fontAlgn="b"/>
                      <a:r>
                        <a:rPr lang="it-IT" sz="1800" b="0" i="0" u="none" strike="noStrike" dirty="0">
                          <a:effectLst/>
                          <a:latin typeface="Arial"/>
                        </a:rPr>
                        <a:t>4,9 </a:t>
                      </a:r>
                    </a:p>
                  </a:txBody>
                  <a:tcPr marL="9525" marR="9525" marT="9525" marB="0" anchor="b">
                    <a:lnL>
                      <a:noFill/>
                    </a:lnL>
                    <a:lnR>
                      <a:noFill/>
                    </a:lnR>
                    <a:lnT>
                      <a:noFill/>
                    </a:lnT>
                    <a:lnB>
                      <a:noFill/>
                    </a:lnB>
                  </a:tcPr>
                </a:tc>
              </a:tr>
              <a:tr h="161925">
                <a:tc>
                  <a:txBody>
                    <a:bodyPr/>
                    <a:lstStyle/>
                    <a:p>
                      <a:pPr algn="l" fontAlgn="b"/>
                      <a:endParaRPr lang="it-IT" sz="1800" b="0" i="0" u="none" strike="noStrike">
                        <a:latin typeface="Verdana" pitchFamily="34" charset="0"/>
                      </a:endParaRPr>
                    </a:p>
                  </a:txBody>
                  <a:tcPr marL="0" marR="0" marT="0" marB="0" anchor="ctr">
                    <a:lnL>
                      <a:noFill/>
                    </a:lnL>
                    <a:lnR>
                      <a:noFill/>
                    </a:lnR>
                    <a:lnT>
                      <a:noFill/>
                    </a:lnT>
                    <a:lnB>
                      <a:noFill/>
                    </a:lnB>
                  </a:tcPr>
                </a:tc>
                <a:tc>
                  <a:txBody>
                    <a:bodyPr/>
                    <a:lstStyle/>
                    <a:p>
                      <a:pPr algn="ctr" fontAlgn="t"/>
                      <a:r>
                        <a:rPr lang="it-IT" sz="1800" b="0" i="0" u="none" strike="noStrike" dirty="0" err="1" smtClean="0">
                          <a:effectLst/>
                          <a:latin typeface="Verdana"/>
                        </a:rPr>
                        <a:t>Ott</a:t>
                      </a:r>
                      <a:endParaRPr lang="it-IT" sz="1800" b="0" i="0" u="none" strike="noStrike" dirty="0">
                        <a:effectLst/>
                        <a:latin typeface="Verdana"/>
                      </a:endParaRPr>
                    </a:p>
                  </a:txBody>
                  <a:tcPr marL="9525" marR="9525" marT="9525" marB="0">
                    <a:lnL>
                      <a:noFill/>
                    </a:lnL>
                    <a:lnR>
                      <a:noFill/>
                    </a:lnR>
                    <a:lnT>
                      <a:noFill/>
                    </a:lnT>
                    <a:lnB>
                      <a:noFill/>
                    </a:lnB>
                  </a:tcPr>
                </a:tc>
                <a:tc>
                  <a:txBody>
                    <a:bodyPr/>
                    <a:lstStyle/>
                    <a:p>
                      <a:pPr algn="ctr" fontAlgn="b"/>
                      <a:r>
                        <a:rPr lang="it-IT" sz="1800" b="0" i="0" u="none" strike="noStrike" dirty="0">
                          <a:effectLst/>
                          <a:latin typeface="Arial"/>
                        </a:rPr>
                        <a:t>4,8 </a:t>
                      </a:r>
                    </a:p>
                  </a:txBody>
                  <a:tcPr marL="9525" marR="9525" marT="9525" marB="0" anchor="b">
                    <a:lnL>
                      <a:noFill/>
                    </a:lnL>
                    <a:lnR>
                      <a:noFill/>
                    </a:lnR>
                    <a:lnT>
                      <a:noFill/>
                    </a:lnT>
                    <a:lnB>
                      <a:noFill/>
                    </a:lnB>
                  </a:tcPr>
                </a:tc>
              </a:tr>
              <a:tr h="161925">
                <a:tc>
                  <a:txBody>
                    <a:bodyPr/>
                    <a:lstStyle/>
                    <a:p>
                      <a:pPr algn="l" fontAlgn="b"/>
                      <a:endParaRPr lang="it-IT" sz="1800" b="0" i="0" u="none" strike="noStrike">
                        <a:latin typeface="Verdana" pitchFamily="34" charset="0"/>
                      </a:endParaRPr>
                    </a:p>
                  </a:txBody>
                  <a:tcPr marL="0" marR="0" marT="0" marB="0" anchor="ctr">
                    <a:lnL>
                      <a:noFill/>
                    </a:lnL>
                    <a:lnR>
                      <a:noFill/>
                    </a:lnR>
                    <a:lnT>
                      <a:noFill/>
                    </a:lnT>
                    <a:lnB>
                      <a:noFill/>
                    </a:lnB>
                  </a:tcPr>
                </a:tc>
                <a:tc>
                  <a:txBody>
                    <a:bodyPr/>
                    <a:lstStyle/>
                    <a:p>
                      <a:pPr algn="ctr" fontAlgn="t"/>
                      <a:r>
                        <a:rPr lang="it-IT" sz="1800" b="0" i="0" u="none" strike="noStrike" dirty="0" err="1" smtClean="0">
                          <a:effectLst/>
                          <a:latin typeface="Verdana"/>
                        </a:rPr>
                        <a:t>Nov</a:t>
                      </a:r>
                      <a:endParaRPr lang="it-IT" sz="1800" b="0" i="0" u="none" strike="noStrike" dirty="0">
                        <a:effectLst/>
                        <a:latin typeface="Verdana"/>
                      </a:endParaRPr>
                    </a:p>
                  </a:txBody>
                  <a:tcPr marL="9525" marR="9525" marT="9525" marB="0">
                    <a:lnL>
                      <a:noFill/>
                    </a:lnL>
                    <a:lnR>
                      <a:noFill/>
                    </a:lnR>
                    <a:lnT>
                      <a:noFill/>
                    </a:lnT>
                    <a:lnB>
                      <a:noFill/>
                    </a:lnB>
                  </a:tcPr>
                </a:tc>
                <a:tc>
                  <a:txBody>
                    <a:bodyPr/>
                    <a:lstStyle/>
                    <a:p>
                      <a:pPr algn="ctr" fontAlgn="b"/>
                      <a:r>
                        <a:rPr lang="it-IT" sz="1800" b="0" i="0" u="none" strike="noStrike" dirty="0">
                          <a:effectLst/>
                          <a:latin typeface="Arial"/>
                        </a:rPr>
                        <a:t>4,9 </a:t>
                      </a:r>
                    </a:p>
                  </a:txBody>
                  <a:tcPr marL="9525" marR="9525" marT="9525" marB="0" anchor="b">
                    <a:lnL>
                      <a:noFill/>
                    </a:lnL>
                    <a:lnR>
                      <a:noFill/>
                    </a:lnR>
                    <a:lnT>
                      <a:noFill/>
                    </a:lnT>
                    <a:lnB>
                      <a:noFill/>
                    </a:lnB>
                  </a:tcPr>
                </a:tc>
              </a:tr>
              <a:tr h="161925">
                <a:tc>
                  <a:txBody>
                    <a:bodyPr/>
                    <a:lstStyle/>
                    <a:p>
                      <a:pPr algn="l" fontAlgn="b"/>
                      <a:endParaRPr lang="it-IT" sz="1800" b="0" i="0" u="none" strike="noStrike">
                        <a:latin typeface="Verdana" pitchFamily="34" charset="0"/>
                      </a:endParaRPr>
                    </a:p>
                  </a:txBody>
                  <a:tcPr marL="0" marR="0" marT="0" marB="0" anchor="ctr">
                    <a:lnL>
                      <a:noFill/>
                    </a:lnL>
                    <a:lnR>
                      <a:noFill/>
                    </a:lnR>
                    <a:lnT>
                      <a:noFill/>
                    </a:lnT>
                    <a:lnB>
                      <a:noFill/>
                    </a:lnB>
                  </a:tcPr>
                </a:tc>
                <a:tc>
                  <a:txBody>
                    <a:bodyPr/>
                    <a:lstStyle/>
                    <a:p>
                      <a:pPr algn="ctr" fontAlgn="t"/>
                      <a:r>
                        <a:rPr lang="it-IT" sz="1800" b="0" i="0" u="none" strike="noStrike" dirty="0" err="1" smtClean="0">
                          <a:effectLst/>
                          <a:latin typeface="Verdana"/>
                        </a:rPr>
                        <a:t>Dic</a:t>
                      </a:r>
                      <a:endParaRPr lang="it-IT" sz="1800" b="0" i="0" u="none" strike="noStrike" dirty="0">
                        <a:effectLst/>
                        <a:latin typeface="Verdana"/>
                      </a:endParaRPr>
                    </a:p>
                  </a:txBody>
                  <a:tcPr marL="9525" marR="9525" marT="9525" marB="0">
                    <a:lnL>
                      <a:noFill/>
                    </a:lnL>
                    <a:lnR>
                      <a:noFill/>
                    </a:lnR>
                    <a:lnT>
                      <a:noFill/>
                    </a:lnT>
                    <a:lnB>
                      <a:noFill/>
                    </a:lnB>
                  </a:tcPr>
                </a:tc>
                <a:tc>
                  <a:txBody>
                    <a:bodyPr/>
                    <a:lstStyle/>
                    <a:p>
                      <a:pPr algn="ctr" fontAlgn="b"/>
                      <a:r>
                        <a:rPr lang="it-IT" sz="1800" b="0" i="0" u="none" strike="noStrike" dirty="0">
                          <a:effectLst/>
                          <a:latin typeface="Arial"/>
                        </a:rPr>
                        <a:t>4,9 </a:t>
                      </a:r>
                    </a:p>
                  </a:txBody>
                  <a:tcPr marL="9525" marR="9525" marT="9525" marB="0" anchor="b">
                    <a:lnL>
                      <a:noFill/>
                    </a:lnL>
                    <a:lnR>
                      <a:noFill/>
                    </a:lnR>
                    <a:lnT>
                      <a:noFill/>
                    </a:lnT>
                    <a:lnB>
                      <a:noFill/>
                    </a:lnB>
                  </a:tcPr>
                </a:tc>
              </a:tr>
              <a:tr h="161925">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it-IT" sz="1800" b="0" i="0" u="none" strike="noStrike" dirty="0" smtClean="0">
                          <a:solidFill>
                            <a:srgbClr val="505150"/>
                          </a:solidFill>
                          <a:latin typeface="Verdana" pitchFamily="34" charset="0"/>
                        </a:rPr>
                        <a:t>2020</a:t>
                      </a:r>
                    </a:p>
                  </a:txBody>
                  <a:tcPr marL="0" marR="0" marT="0" marB="0" anchor="ctr">
                    <a:lnL>
                      <a:noFill/>
                    </a:lnL>
                    <a:lnR>
                      <a:noFill/>
                    </a:lnR>
                    <a:lnT>
                      <a:noFill/>
                    </a:lnT>
                    <a:lnB>
                      <a:noFill/>
                    </a:lnB>
                  </a:tcPr>
                </a:tc>
                <a:tc>
                  <a:txBody>
                    <a:bodyPr/>
                    <a:lstStyle/>
                    <a:p>
                      <a:pPr algn="ctr" fontAlgn="t"/>
                      <a:r>
                        <a:rPr lang="it-IT" sz="1800" b="0" i="0" u="none" strike="noStrike" dirty="0" err="1" smtClean="0">
                          <a:effectLst/>
                          <a:latin typeface="Verdana"/>
                        </a:rPr>
                        <a:t>Gen</a:t>
                      </a:r>
                      <a:endParaRPr lang="it-IT" sz="1800" b="0" i="0" u="none" strike="noStrike" dirty="0">
                        <a:effectLst/>
                        <a:latin typeface="Verdana"/>
                      </a:endParaRPr>
                    </a:p>
                  </a:txBody>
                  <a:tcPr marL="9525" marR="9525" marT="9525" marB="0">
                    <a:lnL>
                      <a:noFill/>
                    </a:lnL>
                    <a:lnR>
                      <a:noFill/>
                    </a:lnR>
                    <a:lnT>
                      <a:noFill/>
                    </a:lnT>
                    <a:lnB>
                      <a:noFill/>
                    </a:lnB>
                  </a:tcPr>
                </a:tc>
                <a:tc>
                  <a:txBody>
                    <a:bodyPr/>
                    <a:lstStyle/>
                    <a:p>
                      <a:pPr algn="ctr" fontAlgn="b"/>
                      <a:r>
                        <a:rPr lang="it-IT" sz="1800" b="0" i="0" u="none" strike="noStrike" dirty="0" smtClean="0">
                          <a:effectLst/>
                          <a:latin typeface="Arial"/>
                        </a:rPr>
                        <a:t>4,9 </a:t>
                      </a:r>
                      <a:endParaRPr lang="it-IT" sz="1800" b="0" i="0" u="none" strike="noStrike" dirty="0">
                        <a:effectLst/>
                        <a:latin typeface="Arial"/>
                      </a:endParaRP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1304184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olo 1"/>
          <p:cNvSpPr>
            <a:spLocks noGrp="1"/>
          </p:cNvSpPr>
          <p:nvPr>
            <p:ph type="title"/>
          </p:nvPr>
        </p:nvSpPr>
        <p:spPr>
          <a:xfrm>
            <a:off x="715963" y="353233"/>
            <a:ext cx="7410450" cy="1143000"/>
          </a:xfrm>
        </p:spPr>
        <p:txBody>
          <a:bodyPr/>
          <a:lstStyle/>
          <a:p>
            <a:r>
              <a:rPr altLang="it-IT" sz="2400" b="1" dirty="0" smtClean="0">
                <a:solidFill>
                  <a:srgbClr val="C00000"/>
                </a:solidFill>
                <a:effectLst/>
                <a:latin typeface="Verdana" charset="0"/>
                <a:ea typeface="ＭＳ Ｐゴシック" charset="-128"/>
              </a:rPr>
              <a:t>I </a:t>
            </a:r>
            <a:r>
              <a:rPr altLang="it-IT" sz="2400" b="1" dirty="0" err="1" smtClean="0">
                <a:solidFill>
                  <a:srgbClr val="C00000"/>
                </a:solidFill>
                <a:effectLst/>
                <a:latin typeface="Verdana" charset="0"/>
                <a:ea typeface="ＭＳ Ｐゴシック" charset="-128"/>
              </a:rPr>
              <a:t>grafici</a:t>
            </a:r>
            <a:r>
              <a:rPr altLang="it-IT" sz="2400" b="1" dirty="0" smtClean="0">
                <a:solidFill>
                  <a:srgbClr val="C00000"/>
                </a:solidFill>
                <a:effectLst/>
                <a:latin typeface="Verdana" charset="0"/>
                <a:ea typeface="ＭＳ Ｐゴシック" charset="-128"/>
              </a:rPr>
              <a:t> a </a:t>
            </a:r>
            <a:r>
              <a:rPr altLang="it-IT" sz="2400" b="1" dirty="0" err="1" smtClean="0">
                <a:solidFill>
                  <a:srgbClr val="C00000"/>
                </a:solidFill>
                <a:effectLst/>
                <a:latin typeface="Verdana" charset="0"/>
                <a:ea typeface="ＭＳ Ｐゴシック" charset="-128"/>
              </a:rPr>
              <a:t>torta</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sono</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utili</a:t>
            </a:r>
            <a:r>
              <a:rPr altLang="it-IT" sz="2400" b="1" dirty="0" smtClean="0">
                <a:solidFill>
                  <a:srgbClr val="C00000"/>
                </a:solidFill>
                <a:effectLst/>
                <a:latin typeface="Verdana" charset="0"/>
                <a:ea typeface="ＭＳ Ｐゴシック" charset="-128"/>
              </a:rPr>
              <a:t> per </a:t>
            </a:r>
            <a:r>
              <a:rPr altLang="it-IT" sz="2400" b="1" dirty="0" err="1" smtClean="0">
                <a:solidFill>
                  <a:srgbClr val="C00000"/>
                </a:solidFill>
                <a:effectLst/>
                <a:latin typeface="Verdana" charset="0"/>
                <a:ea typeface="ＭＳ Ｐゴシック" charset="-128"/>
              </a:rPr>
              <a:t>rappresentare</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il</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contributo</a:t>
            </a:r>
            <a:r>
              <a:rPr altLang="it-IT" sz="2400" b="1" dirty="0" smtClean="0">
                <a:solidFill>
                  <a:srgbClr val="C00000"/>
                </a:solidFill>
                <a:effectLst/>
                <a:latin typeface="Verdana" charset="0"/>
                <a:ea typeface="ＭＳ Ｐゴシック" charset="-128"/>
              </a:rPr>
              <a:t> di </a:t>
            </a:r>
            <a:r>
              <a:rPr altLang="it-IT" sz="2400" b="1" dirty="0" err="1" smtClean="0">
                <a:solidFill>
                  <a:srgbClr val="C00000"/>
                </a:solidFill>
                <a:effectLst/>
                <a:latin typeface="Verdana" charset="0"/>
                <a:ea typeface="ＭＳ Ｐゴシック" charset="-128"/>
              </a:rPr>
              <a:t>ogni</a:t>
            </a:r>
            <a:r>
              <a:rPr altLang="it-IT" sz="2400" b="1" dirty="0" smtClean="0">
                <a:solidFill>
                  <a:srgbClr val="C00000"/>
                </a:solidFill>
                <a:effectLst/>
                <a:latin typeface="Verdana" charset="0"/>
                <a:ea typeface="ＭＳ Ｐゴシック" charset="-128"/>
              </a:rPr>
              <a:t> parte </a:t>
            </a:r>
            <a:r>
              <a:rPr altLang="it-IT" sz="2400" b="1" dirty="0" err="1" smtClean="0">
                <a:solidFill>
                  <a:srgbClr val="C00000"/>
                </a:solidFill>
                <a:effectLst/>
                <a:latin typeface="Verdana" charset="0"/>
                <a:ea typeface="ＭＳ Ｐゴシック" charset="-128"/>
              </a:rPr>
              <a:t>alla</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formazione</a:t>
            </a:r>
            <a:r>
              <a:rPr altLang="it-IT" sz="2400" b="1" dirty="0" smtClean="0">
                <a:solidFill>
                  <a:srgbClr val="C00000"/>
                </a:solidFill>
                <a:effectLst/>
                <a:latin typeface="Verdana" charset="0"/>
                <a:ea typeface="ＭＳ Ｐゴシック" charset="-128"/>
              </a:rPr>
              <a:t> del </a:t>
            </a:r>
            <a:r>
              <a:rPr altLang="it-IT" sz="2400" b="1" dirty="0" err="1" smtClean="0">
                <a:solidFill>
                  <a:srgbClr val="C00000"/>
                </a:solidFill>
                <a:effectLst/>
                <a:latin typeface="Verdana" charset="0"/>
                <a:ea typeface="ＭＳ Ｐゴシック" charset="-128"/>
              </a:rPr>
              <a:t>totale</a:t>
            </a:r>
            <a:endParaRPr altLang="it-IT" sz="2400" b="1" dirty="0" smtClean="0">
              <a:solidFill>
                <a:srgbClr val="C00000"/>
              </a:solidFill>
              <a:effectLst/>
              <a:latin typeface="Verdana" charset="0"/>
              <a:ea typeface="ＭＳ Ｐゴシック" charset="-128"/>
            </a:endParaRPr>
          </a:p>
        </p:txBody>
      </p:sp>
      <p:graphicFrame>
        <p:nvGraphicFramePr>
          <p:cNvPr id="4" name="Grafico 3"/>
          <p:cNvGraphicFramePr>
            <a:graphicFrameLocks/>
          </p:cNvGraphicFramePr>
          <p:nvPr>
            <p:extLst>
              <p:ext uri="{D42A27DB-BD31-4B8C-83A1-F6EECF244321}">
                <p14:modId xmlns:p14="http://schemas.microsoft.com/office/powerpoint/2010/main" val="3009196770"/>
              </p:ext>
            </p:extLst>
          </p:nvPr>
        </p:nvGraphicFramePr>
        <p:xfrm>
          <a:off x="1140032" y="2363192"/>
          <a:ext cx="6208196" cy="4180112"/>
        </p:xfrm>
        <a:graphic>
          <a:graphicData uri="http://schemas.openxmlformats.org/drawingml/2006/chart">
            <c:chart xmlns:c="http://schemas.openxmlformats.org/drawingml/2006/chart" xmlns:r="http://schemas.openxmlformats.org/officeDocument/2006/relationships" r:id="rId3"/>
          </a:graphicData>
        </a:graphic>
      </p:graphicFrame>
      <p:sp>
        <p:nvSpPr>
          <p:cNvPr id="2" name="Rettangolo 1"/>
          <p:cNvSpPr/>
          <p:nvPr/>
        </p:nvSpPr>
        <p:spPr>
          <a:xfrm>
            <a:off x="914400" y="1696931"/>
            <a:ext cx="7374577" cy="646331"/>
          </a:xfrm>
          <a:prstGeom prst="rect">
            <a:avLst/>
          </a:prstGeom>
        </p:spPr>
        <p:txBody>
          <a:bodyPr wrap="square">
            <a:spAutoFit/>
          </a:bodyPr>
          <a:lstStyle/>
          <a:p>
            <a:pPr algn="just"/>
            <a:r>
              <a:rPr lang="it-IT" dirty="0"/>
              <a:t>Composizione ( % ) della spesa media mensile familiare per alimentari e bevande - Italia 2018</a:t>
            </a:r>
          </a:p>
        </p:txBody>
      </p:sp>
    </p:spTree>
    <p:extLst>
      <p:ext uri="{BB962C8B-B14F-4D97-AF65-F5344CB8AC3E}">
        <p14:creationId xmlns:p14="http://schemas.microsoft.com/office/powerpoint/2010/main" val="13971433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olo 1"/>
          <p:cNvSpPr>
            <a:spLocks noGrp="1"/>
          </p:cNvSpPr>
          <p:nvPr>
            <p:ph type="title"/>
          </p:nvPr>
        </p:nvSpPr>
        <p:spPr>
          <a:xfrm>
            <a:off x="679450" y="360257"/>
            <a:ext cx="7410450" cy="507786"/>
          </a:xfrm>
        </p:spPr>
        <p:txBody>
          <a:bodyPr/>
          <a:lstStyle/>
          <a:p>
            <a:r>
              <a:rPr lang="it-IT" altLang="it-IT" sz="2400" b="1" dirty="0" smtClean="0">
                <a:solidFill>
                  <a:srgbClr val="C00000"/>
                </a:solidFill>
                <a:effectLst/>
                <a:latin typeface="Verdana" charset="0"/>
                <a:ea typeface="ＭＳ Ｐゴシック" charset="-128"/>
              </a:rPr>
              <a:t>Attenzione:</a:t>
            </a:r>
            <a:r>
              <a:rPr lang="it-IT" altLang="it-IT" sz="2400" b="1" dirty="0" smtClean="0">
                <a:solidFill>
                  <a:srgbClr val="00B050"/>
                </a:solidFill>
                <a:effectLst/>
                <a:latin typeface="Verdana" charset="0"/>
                <a:ea typeface="ＭＳ Ｐゴシック" charset="-128"/>
              </a:rPr>
              <a:t> </a:t>
            </a:r>
            <a:r>
              <a:rPr lang="it-IT" altLang="it-IT" sz="2400" b="1" dirty="0" smtClean="0">
                <a:solidFill>
                  <a:srgbClr val="C00000"/>
                </a:solidFill>
                <a:effectLst/>
                <a:latin typeface="Verdana" charset="0"/>
                <a:ea typeface="ＭＳ Ｐゴシック" charset="-128"/>
              </a:rPr>
              <a:t>t</a:t>
            </a:r>
            <a:r>
              <a:rPr altLang="it-IT" sz="2400" b="1" dirty="0" err="1" smtClean="0">
                <a:solidFill>
                  <a:srgbClr val="C00000"/>
                </a:solidFill>
                <a:effectLst/>
                <a:latin typeface="Verdana" charset="0"/>
                <a:ea typeface="ＭＳ Ｐゴシック" charset="-128"/>
              </a:rPr>
              <a:t>roppe</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categorie</a:t>
            </a:r>
            <a:r>
              <a:rPr altLang="it-IT" sz="2400" b="1" dirty="0" smtClean="0">
                <a:solidFill>
                  <a:srgbClr val="C00000"/>
                </a:solidFill>
                <a:effectLst/>
                <a:latin typeface="Verdana" charset="0"/>
                <a:ea typeface="ＭＳ Ｐゴシック" charset="-128"/>
              </a:rPr>
              <a:t>!</a:t>
            </a:r>
          </a:p>
        </p:txBody>
      </p:sp>
      <p:pic>
        <p:nvPicPr>
          <p:cNvPr id="819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976" t="13547" r="38187" b="12645"/>
          <a:stretch/>
        </p:blipFill>
        <p:spPr bwMode="auto">
          <a:xfrm>
            <a:off x="1450159" y="1888177"/>
            <a:ext cx="4261872" cy="4191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63186" t="16268" r="964" b="16090"/>
          <a:stretch/>
        </p:blipFill>
        <p:spPr bwMode="auto">
          <a:xfrm>
            <a:off x="5712031" y="1650670"/>
            <a:ext cx="3099460" cy="4429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ttangolo 11"/>
          <p:cNvSpPr/>
          <p:nvPr/>
        </p:nvSpPr>
        <p:spPr>
          <a:xfrm>
            <a:off x="2024741" y="868043"/>
            <a:ext cx="4943475" cy="646331"/>
          </a:xfrm>
          <a:prstGeom prst="rect">
            <a:avLst/>
          </a:prstGeom>
        </p:spPr>
        <p:txBody>
          <a:bodyPr wrap="square">
            <a:spAutoFit/>
          </a:bodyPr>
          <a:lstStyle/>
          <a:p>
            <a:pPr algn="just"/>
            <a:r>
              <a:rPr lang="it-IT" dirty="0"/>
              <a:t>Composizione ( % ) della spesa media mensile familiare </a:t>
            </a:r>
            <a:r>
              <a:rPr lang="it-IT" dirty="0" smtClean="0"/>
              <a:t>- </a:t>
            </a:r>
            <a:r>
              <a:rPr lang="it-IT" dirty="0"/>
              <a:t>Italia 2018</a:t>
            </a:r>
          </a:p>
        </p:txBody>
      </p:sp>
    </p:spTree>
    <p:extLst>
      <p:ext uri="{BB962C8B-B14F-4D97-AF65-F5344CB8AC3E}">
        <p14:creationId xmlns:p14="http://schemas.microsoft.com/office/powerpoint/2010/main" val="11372654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olo 1"/>
          <p:cNvSpPr>
            <a:spLocks noGrp="1"/>
          </p:cNvSpPr>
          <p:nvPr>
            <p:ph type="title"/>
          </p:nvPr>
        </p:nvSpPr>
        <p:spPr>
          <a:xfrm>
            <a:off x="692150" y="395548"/>
            <a:ext cx="7410450" cy="971550"/>
          </a:xfrm>
        </p:spPr>
        <p:txBody>
          <a:bodyPr/>
          <a:lstStyle/>
          <a:p>
            <a:r>
              <a:rPr altLang="it-IT" sz="2400" b="1" dirty="0" smtClean="0">
                <a:solidFill>
                  <a:srgbClr val="C00000"/>
                </a:solidFill>
                <a:effectLst/>
                <a:latin typeface="Verdana" charset="0"/>
                <a:ea typeface="ＭＳ Ｐゴシック" charset="-128"/>
              </a:rPr>
              <a:t>Le torte </a:t>
            </a:r>
            <a:r>
              <a:rPr lang="it-IT" altLang="it-IT" sz="2400" b="1" dirty="0" smtClean="0">
                <a:solidFill>
                  <a:srgbClr val="C00000"/>
                </a:solidFill>
                <a:effectLst/>
                <a:latin typeface="Verdana" charset="0"/>
                <a:ea typeface="ＭＳ Ｐゴシック" charset="-128"/>
              </a:rPr>
              <a:t>"</a:t>
            </a:r>
            <a:r>
              <a:rPr altLang="it-IT" sz="2400" b="1" dirty="0" err="1" smtClean="0">
                <a:solidFill>
                  <a:srgbClr val="C00000"/>
                </a:solidFill>
                <a:effectLst/>
                <a:latin typeface="Verdana" charset="0"/>
                <a:ea typeface="ＭＳ Ｐゴシック" charset="-128"/>
              </a:rPr>
              <a:t>esplose</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possono</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ingannare</a:t>
            </a:r>
            <a:r>
              <a:rPr lang="it-IT" altLang="it-IT" sz="2400" b="1">
                <a:solidFill>
                  <a:srgbClr val="C00000"/>
                </a:solidFill>
                <a:latin typeface="Verdana" charset="0"/>
                <a:ea typeface="ＭＳ Ｐゴシック" charset="-128"/>
              </a:rPr>
              <a:t>…</a:t>
            </a:r>
            <a:endParaRPr altLang="it-IT" sz="2400" b="1" dirty="0" smtClean="0">
              <a:solidFill>
                <a:srgbClr val="00B050"/>
              </a:solidFill>
              <a:effectLst/>
              <a:latin typeface="Verdana" charset="0"/>
              <a:ea typeface="ＭＳ Ｐゴシック" charset="-128"/>
            </a:endParaRPr>
          </a:p>
        </p:txBody>
      </p:sp>
      <p:graphicFrame>
        <p:nvGraphicFramePr>
          <p:cNvPr id="5" name="Grafico 4"/>
          <p:cNvGraphicFramePr>
            <a:graphicFrameLocks/>
          </p:cNvGraphicFramePr>
          <p:nvPr>
            <p:extLst/>
          </p:nvPr>
        </p:nvGraphicFramePr>
        <p:xfrm>
          <a:off x="3372592" y="2310617"/>
          <a:ext cx="6127667" cy="39862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fico 5"/>
          <p:cNvGraphicFramePr>
            <a:graphicFrameLocks/>
          </p:cNvGraphicFramePr>
          <p:nvPr>
            <p:extLst/>
          </p:nvPr>
        </p:nvGraphicFramePr>
        <p:xfrm>
          <a:off x="0" y="2310617"/>
          <a:ext cx="4524498" cy="2712645"/>
        </p:xfrm>
        <a:graphic>
          <a:graphicData uri="http://schemas.openxmlformats.org/drawingml/2006/chart">
            <c:chart xmlns:c="http://schemas.openxmlformats.org/drawingml/2006/chart" xmlns:r="http://schemas.openxmlformats.org/officeDocument/2006/relationships" r:id="rId4"/>
          </a:graphicData>
        </a:graphic>
      </p:graphicFrame>
      <p:sp>
        <p:nvSpPr>
          <p:cNvPr id="2" name="Rettangolo 1"/>
          <p:cNvSpPr/>
          <p:nvPr/>
        </p:nvSpPr>
        <p:spPr>
          <a:xfrm>
            <a:off x="819397" y="1367098"/>
            <a:ext cx="7410203" cy="830997"/>
          </a:xfrm>
          <a:prstGeom prst="rect">
            <a:avLst/>
          </a:prstGeom>
        </p:spPr>
        <p:txBody>
          <a:bodyPr wrap="square">
            <a:spAutoFit/>
          </a:bodyPr>
          <a:lstStyle/>
          <a:p>
            <a:pPr algn="just"/>
            <a:r>
              <a:rPr lang="it-IT" sz="1600" b="1" dirty="0">
                <a:solidFill>
                  <a:srgbClr val="505150"/>
                </a:solidFill>
              </a:rPr>
              <a:t>Numero di persone di 6 </a:t>
            </a:r>
            <a:r>
              <a:rPr lang="it-IT" sz="1600" b="1" dirty="0" smtClean="0">
                <a:solidFill>
                  <a:srgbClr val="505150"/>
                </a:solidFill>
              </a:rPr>
              <a:t>anni </a:t>
            </a:r>
            <a:r>
              <a:rPr lang="it-IT" sz="1600" b="1" dirty="0">
                <a:solidFill>
                  <a:srgbClr val="505150"/>
                </a:solidFill>
              </a:rPr>
              <a:t>e più </a:t>
            </a:r>
            <a:r>
              <a:rPr lang="it-IT" sz="1600" b="1" dirty="0" smtClean="0">
                <a:solidFill>
                  <a:srgbClr val="505150"/>
                </a:solidFill>
              </a:rPr>
              <a:t>(% </a:t>
            </a:r>
            <a:r>
              <a:rPr lang="it-IT" sz="1600" b="1" dirty="0">
                <a:solidFill>
                  <a:srgbClr val="505150"/>
                </a:solidFill>
              </a:rPr>
              <a:t>sul totale) che hanno visitato almeno una volta nell'ultimo anno siti archeologici e monumenti. </a:t>
            </a:r>
            <a:r>
              <a:rPr lang="it-IT" sz="1600" b="1" dirty="0" smtClean="0">
                <a:solidFill>
                  <a:srgbClr val="505150"/>
                </a:solidFill>
              </a:rPr>
              <a:t>Italia - Anno 2018 </a:t>
            </a:r>
            <a:r>
              <a:rPr lang="it-IT" sz="1600" b="1" i="1" dirty="0" smtClean="0">
                <a:solidFill>
                  <a:srgbClr val="505150"/>
                </a:solidFill>
              </a:rPr>
              <a:t>(valori percentuali)</a:t>
            </a:r>
            <a:r>
              <a:rPr lang="it-IT" sz="1600" i="1" dirty="0" smtClean="0">
                <a:solidFill>
                  <a:srgbClr val="505150"/>
                </a:solidFill>
              </a:rPr>
              <a:t> </a:t>
            </a:r>
            <a:endParaRPr lang="it-IT" sz="1600" i="1" dirty="0">
              <a:solidFill>
                <a:srgbClr val="505150"/>
              </a:solidFill>
            </a:endParaRPr>
          </a:p>
        </p:txBody>
      </p:sp>
    </p:spTree>
    <p:extLst>
      <p:ext uri="{BB962C8B-B14F-4D97-AF65-F5344CB8AC3E}">
        <p14:creationId xmlns:p14="http://schemas.microsoft.com/office/powerpoint/2010/main" val="24945706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olo 1"/>
          <p:cNvSpPr>
            <a:spLocks noGrp="1"/>
          </p:cNvSpPr>
          <p:nvPr>
            <p:ph type="title"/>
          </p:nvPr>
        </p:nvSpPr>
        <p:spPr>
          <a:xfrm>
            <a:off x="660400" y="500041"/>
            <a:ext cx="7410450" cy="496248"/>
          </a:xfrm>
        </p:spPr>
        <p:txBody>
          <a:bodyPr/>
          <a:lstStyle/>
          <a:p>
            <a:r>
              <a:rPr altLang="it-IT" sz="2400" b="1" dirty="0" err="1" smtClean="0">
                <a:solidFill>
                  <a:srgbClr val="C00000"/>
                </a:solidFill>
                <a:effectLst/>
                <a:latin typeface="Verdana" charset="0"/>
                <a:ea typeface="ＭＳ Ｐゴシック" charset="-128"/>
              </a:rPr>
              <a:t>Conclusioni</a:t>
            </a:r>
            <a:r>
              <a:rPr altLang="it-IT" sz="2400" b="1" dirty="0" smtClean="0">
                <a:solidFill>
                  <a:srgbClr val="C00000"/>
                </a:solidFill>
                <a:effectLst/>
                <a:latin typeface="Verdana" charset="0"/>
                <a:ea typeface="ＭＳ Ｐゴシック" charset="-128"/>
              </a:rPr>
              <a:t>…</a:t>
            </a:r>
          </a:p>
        </p:txBody>
      </p:sp>
      <p:sp>
        <p:nvSpPr>
          <p:cNvPr id="5" name="Freccia a destra 4"/>
          <p:cNvSpPr/>
          <p:nvPr/>
        </p:nvSpPr>
        <p:spPr>
          <a:xfrm>
            <a:off x="6076950" y="2087562"/>
            <a:ext cx="454025" cy="441325"/>
          </a:xfrm>
          <a:prstGeom prst="rightArrow">
            <a:avLst/>
          </a:prstGeom>
          <a:gradFill>
            <a:gsLst>
              <a:gs pos="0">
                <a:schemeClr val="bg1">
                  <a:lumMod val="85000"/>
                </a:schemeClr>
              </a:gs>
              <a:gs pos="100000">
                <a:schemeClr val="tx1">
                  <a:lumMod val="65000"/>
                  <a:lumOff val="35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
        <p:nvSpPr>
          <p:cNvPr id="6" name="Rettangolo 5"/>
          <p:cNvSpPr/>
          <p:nvPr/>
        </p:nvSpPr>
        <p:spPr>
          <a:xfrm>
            <a:off x="6607175" y="2139393"/>
            <a:ext cx="1600153" cy="415925"/>
          </a:xfrm>
          <a:prstGeom prst="rect">
            <a:avLst/>
          </a:prstGeom>
          <a:ln w="19050">
            <a:solidFill>
              <a:schemeClr val="tx1">
                <a:lumMod val="65000"/>
                <a:lumOff val="35000"/>
              </a:schemeClr>
            </a:solidFill>
          </a:ln>
        </p:spPr>
        <p:txBody>
          <a:bodyPr wrap="square">
            <a:spAutoFit/>
          </a:bodyPr>
          <a:lstStyle/>
          <a:p>
            <a:pPr algn="ctr" eaLnBrk="0" hangingPunct="0">
              <a:lnSpc>
                <a:spcPct val="105000"/>
              </a:lnSpc>
              <a:defRPr/>
            </a:pPr>
            <a:r>
              <a:rPr lang="it-IT" sz="1000" b="0" dirty="0">
                <a:solidFill>
                  <a:srgbClr val="505150"/>
                </a:solidFill>
                <a:latin typeface="Verdana" pitchFamily="34" charset="0"/>
              </a:rPr>
              <a:t>Numero </a:t>
            </a:r>
            <a:r>
              <a:rPr lang="it-IT" sz="1000" dirty="0">
                <a:solidFill>
                  <a:srgbClr val="505150"/>
                </a:solidFill>
                <a:latin typeface="Verdana" pitchFamily="34" charset="0"/>
              </a:rPr>
              <a:t>medio</a:t>
            </a:r>
            <a:r>
              <a:rPr lang="it-IT" sz="1000" b="0" dirty="0">
                <a:solidFill>
                  <a:srgbClr val="505150"/>
                </a:solidFill>
                <a:latin typeface="Verdana" pitchFamily="34" charset="0"/>
              </a:rPr>
              <a:t> di libri </a:t>
            </a:r>
          </a:p>
          <a:p>
            <a:pPr algn="ctr" eaLnBrk="0" hangingPunct="0">
              <a:lnSpc>
                <a:spcPct val="105000"/>
              </a:lnSpc>
              <a:defRPr/>
            </a:pPr>
            <a:r>
              <a:rPr lang="it-IT" sz="1000" b="0" dirty="0">
                <a:solidFill>
                  <a:srgbClr val="505150"/>
                </a:solidFill>
                <a:latin typeface="Verdana" pitchFamily="34" charset="0"/>
              </a:rPr>
              <a:t>letti in un anno </a:t>
            </a:r>
            <a:r>
              <a:rPr lang="it-IT" sz="1000" dirty="0">
                <a:solidFill>
                  <a:srgbClr val="505150"/>
                </a:solidFill>
                <a:latin typeface="Verdana" pitchFamily="34" charset="0"/>
              </a:rPr>
              <a:t>= 4</a:t>
            </a:r>
          </a:p>
        </p:txBody>
      </p:sp>
      <p:graphicFrame>
        <p:nvGraphicFramePr>
          <p:cNvPr id="7" name="Tabella 6"/>
          <p:cNvGraphicFramePr>
            <a:graphicFrameLocks noGrp="1"/>
          </p:cNvGraphicFramePr>
          <p:nvPr>
            <p:extLst>
              <p:ext uri="{D42A27DB-BD31-4B8C-83A1-F6EECF244321}">
                <p14:modId xmlns:p14="http://schemas.microsoft.com/office/powerpoint/2010/main" val="3351484080"/>
              </p:ext>
            </p:extLst>
          </p:nvPr>
        </p:nvGraphicFramePr>
        <p:xfrm>
          <a:off x="4244975" y="1162049"/>
          <a:ext cx="1763713" cy="2270128"/>
        </p:xfrm>
        <a:graphic>
          <a:graphicData uri="http://schemas.openxmlformats.org/drawingml/2006/table">
            <a:tbl>
              <a:tblPr/>
              <a:tblGrid>
                <a:gridCol w="817489"/>
                <a:gridCol w="946224"/>
              </a:tblGrid>
              <a:tr h="3768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900" b="1" dirty="0" smtClean="0">
                          <a:solidFill>
                            <a:srgbClr val="595959"/>
                          </a:solidFill>
                          <a:latin typeface="Verdana" pitchFamily="34" charset="0"/>
                        </a:rPr>
                        <a:t>Studente</a:t>
                      </a:r>
                      <a:endParaRPr lang="it-IT" sz="900" b="1" dirty="0">
                        <a:solidFill>
                          <a:srgbClr val="595959"/>
                        </a:solidFill>
                        <a:latin typeface="Verdana" pitchFamily="34" charset="0"/>
                      </a:endParaRPr>
                    </a:p>
                  </a:txBody>
                  <a:tcPr marL="91452" marR="91452" marT="45711" marB="45711" anchor="ctr">
                    <a:lnL w="12700" cmpd="sng">
                      <a:solidFill>
                        <a:srgbClr val="595959"/>
                      </a:solidFill>
                      <a:prstDash val="solid"/>
                    </a:lnL>
                    <a:lnR w="12700" cap="flat" cmpd="sng" algn="ctr">
                      <a:solidFill>
                        <a:srgbClr val="595959"/>
                      </a:solidFill>
                      <a:prstDash val="solid"/>
                      <a:round/>
                      <a:headEnd type="none" w="med" len="med"/>
                      <a:tailEnd type="none" w="med" len="med"/>
                    </a:lnR>
                    <a:lnT w="12700" cmpd="sng">
                      <a:solidFill>
                        <a:srgbClr val="595959"/>
                      </a:solidFill>
                      <a:prstDash val="solid"/>
                    </a:lnT>
                    <a:lnB w="12700" cap="flat" cmpd="sng" algn="ctr">
                      <a:solidFill>
                        <a:srgbClr val="595959"/>
                      </a:solidFill>
                      <a:prstDash val="solid"/>
                      <a:round/>
                      <a:headEnd type="none" w="med" len="med"/>
                      <a:tailEnd type="none" w="med" len="med"/>
                    </a:lnB>
                    <a:solidFill>
                      <a:schemeClr val="bg1">
                        <a:lumMod val="85000"/>
                      </a:schemeClr>
                    </a:solidFill>
                  </a:tcPr>
                </a:tc>
                <a:tc>
                  <a:txBody>
                    <a:bodyPr/>
                    <a:lstStyle/>
                    <a:p>
                      <a:pPr algn="ctr"/>
                      <a:r>
                        <a:rPr lang="it-IT" sz="900" b="1" dirty="0" smtClean="0">
                          <a:solidFill>
                            <a:srgbClr val="595959"/>
                          </a:solidFill>
                          <a:latin typeface="Verdana" pitchFamily="34" charset="0"/>
                        </a:rPr>
                        <a:t>Libri</a:t>
                      </a:r>
                      <a:r>
                        <a:rPr lang="it-IT" sz="900" b="1" baseline="0" dirty="0" smtClean="0">
                          <a:solidFill>
                            <a:srgbClr val="595959"/>
                          </a:solidFill>
                          <a:latin typeface="Verdana" pitchFamily="34" charset="0"/>
                        </a:rPr>
                        <a:t> letti in un anno</a:t>
                      </a:r>
                      <a:endParaRPr lang="it-IT" sz="900" b="1"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mpd="sng">
                      <a:solidFill>
                        <a:srgbClr val="595959"/>
                      </a:solidFill>
                      <a:prstDash val="soli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chemeClr val="bg1">
                        <a:lumMod val="85000"/>
                      </a:schemeClr>
                    </a:solidFill>
                  </a:tcPr>
                </a:tc>
              </a:tr>
              <a:tr h="270474">
                <a:tc>
                  <a:txBody>
                    <a:bodyPr/>
                    <a:lstStyle/>
                    <a:p>
                      <a:r>
                        <a:rPr lang="it-IT" sz="900" dirty="0" smtClean="0">
                          <a:solidFill>
                            <a:srgbClr val="595959"/>
                          </a:solidFill>
                          <a:latin typeface="Verdana" pitchFamily="34" charset="0"/>
                        </a:rPr>
                        <a:t>Giacomo</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a:r>
                        <a:rPr lang="it-IT" sz="900" dirty="0" smtClean="0">
                          <a:solidFill>
                            <a:srgbClr val="595959"/>
                          </a:solidFill>
                          <a:latin typeface="Verdana" pitchFamily="34" charset="0"/>
                        </a:rPr>
                        <a:t>6</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70474">
                <a:tc>
                  <a:txBody>
                    <a:bodyPr/>
                    <a:lstStyle/>
                    <a:p>
                      <a:r>
                        <a:rPr lang="it-IT" sz="900" dirty="0" smtClean="0">
                          <a:solidFill>
                            <a:srgbClr val="595959"/>
                          </a:solidFill>
                          <a:latin typeface="Verdana" pitchFamily="34" charset="0"/>
                        </a:rPr>
                        <a:t>Mirella</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a:r>
                        <a:rPr lang="it-IT" sz="900" dirty="0" smtClean="0">
                          <a:solidFill>
                            <a:srgbClr val="595959"/>
                          </a:solidFill>
                          <a:latin typeface="Verdana" pitchFamily="34" charset="0"/>
                        </a:rPr>
                        <a:t>6</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70474">
                <a:tc>
                  <a:txBody>
                    <a:bodyPr/>
                    <a:lstStyle/>
                    <a:p>
                      <a:r>
                        <a:rPr lang="it-IT" sz="900" dirty="0" smtClean="0">
                          <a:solidFill>
                            <a:srgbClr val="595959"/>
                          </a:solidFill>
                          <a:latin typeface="Verdana" pitchFamily="34" charset="0"/>
                        </a:rPr>
                        <a:t>Luca</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a:r>
                        <a:rPr lang="it-IT" sz="900" dirty="0" smtClean="0">
                          <a:solidFill>
                            <a:srgbClr val="595959"/>
                          </a:solidFill>
                          <a:latin typeface="Verdana" pitchFamily="34" charset="0"/>
                        </a:rPr>
                        <a:t>0</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70474">
                <a:tc>
                  <a:txBody>
                    <a:bodyPr/>
                    <a:lstStyle/>
                    <a:p>
                      <a:r>
                        <a:rPr lang="it-IT" sz="900" dirty="0" smtClean="0">
                          <a:solidFill>
                            <a:srgbClr val="595959"/>
                          </a:solidFill>
                          <a:latin typeface="Verdana" pitchFamily="34" charset="0"/>
                        </a:rPr>
                        <a:t>Andrea</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a:r>
                        <a:rPr lang="it-IT" sz="900" dirty="0" smtClean="0">
                          <a:solidFill>
                            <a:srgbClr val="595959"/>
                          </a:solidFill>
                          <a:latin typeface="Verdana" pitchFamily="34" charset="0"/>
                        </a:rPr>
                        <a:t>5</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70474">
                <a:tc>
                  <a:txBody>
                    <a:bodyPr/>
                    <a:lstStyle/>
                    <a:p>
                      <a:r>
                        <a:rPr lang="it-IT" sz="900" dirty="0" smtClean="0">
                          <a:solidFill>
                            <a:srgbClr val="595959"/>
                          </a:solidFill>
                          <a:latin typeface="Verdana" pitchFamily="34" charset="0"/>
                        </a:rPr>
                        <a:t>Valerio</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a:r>
                        <a:rPr lang="it-IT" sz="900" dirty="0" smtClean="0">
                          <a:solidFill>
                            <a:srgbClr val="595959"/>
                          </a:solidFill>
                          <a:latin typeface="Verdana" pitchFamily="34" charset="0"/>
                        </a:rPr>
                        <a:t>3</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70474">
                <a:tc>
                  <a:txBody>
                    <a:bodyPr/>
                    <a:lstStyle/>
                    <a:p>
                      <a:r>
                        <a:rPr lang="it-IT" sz="900" dirty="0" smtClean="0">
                          <a:solidFill>
                            <a:srgbClr val="595959"/>
                          </a:solidFill>
                          <a:latin typeface="Verdana" pitchFamily="34" charset="0"/>
                        </a:rPr>
                        <a:t>Martina</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a:r>
                        <a:rPr lang="it-IT" sz="900" dirty="0" smtClean="0">
                          <a:solidFill>
                            <a:srgbClr val="595959"/>
                          </a:solidFill>
                          <a:latin typeface="Verdana" pitchFamily="34" charset="0"/>
                        </a:rPr>
                        <a:t>6</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270474">
                <a:tc>
                  <a:txBody>
                    <a:bodyPr/>
                    <a:lstStyle/>
                    <a:p>
                      <a:r>
                        <a:rPr lang="it-IT" sz="900" dirty="0" smtClean="0">
                          <a:solidFill>
                            <a:srgbClr val="595959"/>
                          </a:solidFill>
                          <a:latin typeface="Verdana" pitchFamily="34" charset="0"/>
                        </a:rPr>
                        <a:t>Anna</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mpd="sng">
                      <a:solidFill>
                        <a:srgbClr val="595959"/>
                      </a:solidFill>
                      <a:prstDash val="solid"/>
                    </a:lnB>
                  </a:tcPr>
                </a:tc>
                <a:tc>
                  <a:txBody>
                    <a:bodyPr/>
                    <a:lstStyle/>
                    <a:p>
                      <a:pPr algn="ctr"/>
                      <a:r>
                        <a:rPr lang="it-IT" sz="900" dirty="0" smtClean="0">
                          <a:solidFill>
                            <a:srgbClr val="595959"/>
                          </a:solidFill>
                          <a:latin typeface="Verdana" pitchFamily="34" charset="0"/>
                        </a:rPr>
                        <a:t>2</a:t>
                      </a:r>
                      <a:endParaRPr lang="it-IT" sz="900" dirty="0">
                        <a:solidFill>
                          <a:srgbClr val="595959"/>
                        </a:solidFill>
                        <a:latin typeface="Verdana" pitchFamily="34" charset="0"/>
                      </a:endParaRPr>
                    </a:p>
                  </a:txBody>
                  <a:tcPr marL="91452" marR="91452" marT="45711" marB="45711"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bl>
          </a:graphicData>
        </a:graphic>
      </p:graphicFrame>
      <p:sp>
        <p:nvSpPr>
          <p:cNvPr id="46120" name="CasellaDiTesto 9"/>
          <p:cNvSpPr txBox="1">
            <a:spLocks noChangeArrowheads="1"/>
          </p:cNvSpPr>
          <p:nvPr/>
        </p:nvSpPr>
        <p:spPr bwMode="auto">
          <a:xfrm>
            <a:off x="658813" y="4097338"/>
            <a:ext cx="4738640" cy="1695450"/>
          </a:xfrm>
          <a:prstGeom prst="rect">
            <a:avLst/>
          </a:prstGeom>
          <a:noFill/>
          <a:ln w="9525">
            <a:noFill/>
            <a:miter lim="800000"/>
            <a:headEnd/>
            <a:tailEnd/>
          </a:ln>
        </p:spPr>
        <p:txBody>
          <a:bodyPr wrap="square">
            <a:spAutoFit/>
          </a:bodyPr>
          <a:lstStyle/>
          <a:p>
            <a:pPr indent="446088">
              <a:lnSpc>
                <a:spcPts val="2500"/>
              </a:lnSpc>
              <a:spcBef>
                <a:spcPct val="50000"/>
              </a:spcBef>
            </a:pPr>
            <a:r>
              <a:rPr lang="it-IT" altLang="it-IT" b="1" dirty="0">
                <a:solidFill>
                  <a:srgbClr val="505150"/>
                </a:solidFill>
                <a:latin typeface="Verdana" charset="0"/>
              </a:rPr>
              <a:t>… affinché la statistica e i suoi strumenti possano rivelarsi utili ed essere impiegati in modo proficuo, è bene imparare a dare ai numeri </a:t>
            </a:r>
            <a:r>
              <a:rPr lang="it-IT" altLang="it-IT" b="1" dirty="0" smtClean="0">
                <a:solidFill>
                  <a:srgbClr val="505150"/>
                </a:solidFill>
                <a:latin typeface="Verdana" charset="0"/>
              </a:rPr>
              <a:t>una </a:t>
            </a:r>
            <a:r>
              <a:rPr lang="it-IT" altLang="it-IT" b="1" dirty="0">
                <a:solidFill>
                  <a:srgbClr val="505150"/>
                </a:solidFill>
                <a:latin typeface="Verdana" charset="0"/>
              </a:rPr>
              <a:t>seconda </a:t>
            </a:r>
            <a:r>
              <a:rPr lang="it-IT" altLang="it-IT" b="1" dirty="0" smtClean="0">
                <a:solidFill>
                  <a:srgbClr val="505150"/>
                </a:solidFill>
                <a:latin typeface="Verdana" charset="0"/>
              </a:rPr>
              <a:t>occhiata!!! </a:t>
            </a:r>
            <a:endParaRPr lang="it-IT" altLang="it-IT" b="1" dirty="0">
              <a:solidFill>
                <a:srgbClr val="505150"/>
              </a:solidFill>
              <a:latin typeface="Verdana"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4949" y="3964390"/>
            <a:ext cx="3746547" cy="227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143" y="1522082"/>
            <a:ext cx="3788617" cy="1965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ttangolo 13"/>
          <p:cNvSpPr/>
          <p:nvPr/>
        </p:nvSpPr>
        <p:spPr>
          <a:xfrm>
            <a:off x="5504443" y="3531764"/>
            <a:ext cx="3247557" cy="577081"/>
          </a:xfrm>
          <a:prstGeom prst="rect">
            <a:avLst/>
          </a:prstGeom>
        </p:spPr>
        <p:txBody>
          <a:bodyPr wrap="square">
            <a:spAutoFit/>
          </a:bodyPr>
          <a:lstStyle/>
          <a:p>
            <a:pPr algn="just"/>
            <a:r>
              <a:rPr lang="it-IT" sz="1050" b="1" dirty="0"/>
              <a:t>Numero di persone di 6 </a:t>
            </a:r>
            <a:r>
              <a:rPr lang="it-IT" sz="1050" b="1" dirty="0" smtClean="0"/>
              <a:t>anni </a:t>
            </a:r>
            <a:r>
              <a:rPr lang="it-IT" sz="1050" b="1" dirty="0"/>
              <a:t>e più </a:t>
            </a:r>
            <a:r>
              <a:rPr lang="it-IT" sz="1050" b="1" dirty="0" smtClean="0"/>
              <a:t>(% </a:t>
            </a:r>
            <a:r>
              <a:rPr lang="it-IT" sz="1050" b="1" dirty="0"/>
              <a:t>sul totale) che hanno visitato almeno una volta nell'ultimo anno siti archeologici e monumenti. Anno 2018</a:t>
            </a:r>
            <a:r>
              <a:rPr lang="it-IT" sz="1050" dirty="0"/>
              <a:t> </a:t>
            </a:r>
          </a:p>
        </p:txBody>
      </p:sp>
      <p:sp>
        <p:nvSpPr>
          <p:cNvPr id="15" name="Rettangolo 14"/>
          <p:cNvSpPr/>
          <p:nvPr/>
        </p:nvSpPr>
        <p:spPr>
          <a:xfrm>
            <a:off x="358747" y="1108364"/>
            <a:ext cx="3708013" cy="400110"/>
          </a:xfrm>
          <a:prstGeom prst="rect">
            <a:avLst/>
          </a:prstGeom>
        </p:spPr>
        <p:txBody>
          <a:bodyPr wrap="square">
            <a:spAutoFit/>
          </a:bodyPr>
          <a:lstStyle/>
          <a:p>
            <a:r>
              <a:rPr lang="it-IT" sz="1000" dirty="0">
                <a:solidFill>
                  <a:srgbClr val="0070C0"/>
                </a:solidFill>
              </a:rPr>
              <a:t>Tasso di disoccupazione</a:t>
            </a:r>
            <a:r>
              <a:rPr lang="it-IT" sz="1000" dirty="0"/>
              <a:t>, </a:t>
            </a:r>
            <a:r>
              <a:rPr lang="it-IT" sz="1000" dirty="0" smtClean="0"/>
              <a:t>gennaio </a:t>
            </a:r>
            <a:r>
              <a:rPr lang="it-IT" sz="1000" dirty="0"/>
              <a:t>2019 - </a:t>
            </a:r>
            <a:r>
              <a:rPr lang="it-IT" sz="1000" dirty="0" smtClean="0"/>
              <a:t>gennaio </a:t>
            </a:r>
            <a:r>
              <a:rPr lang="it-IT" sz="1000" dirty="0"/>
              <a:t>2020, dati destagionalizzati, valori percentuali. </a:t>
            </a:r>
          </a:p>
        </p:txBody>
      </p:sp>
    </p:spTree>
    <p:extLst>
      <p:ext uri="{BB962C8B-B14F-4D97-AF65-F5344CB8AC3E}">
        <p14:creationId xmlns:p14="http://schemas.microsoft.com/office/powerpoint/2010/main" val="1124030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4859338" y="5146675"/>
            <a:ext cx="3471862" cy="646113"/>
          </a:xfrm>
          <a:prstGeom prst="rect">
            <a:avLst/>
          </a:prstGeom>
          <a:noFill/>
        </p:spPr>
        <p:txBody>
          <a:bodyPr>
            <a:spAutoFit/>
          </a:bodyPr>
          <a:lstStyle/>
          <a:p>
            <a:pPr algn="r" eaLnBrk="1" fontAlgn="auto" hangingPunct="1">
              <a:spcBef>
                <a:spcPts val="0"/>
              </a:spcBef>
              <a:spcAft>
                <a:spcPts val="0"/>
              </a:spcAft>
              <a:defRPr/>
            </a:pPr>
            <a:r>
              <a:rPr lang="it-IT" i="1" dirty="0">
                <a:solidFill>
                  <a:schemeClr val="bg1">
                    <a:lumMod val="50000"/>
                  </a:schemeClr>
                </a:solidFill>
                <a:latin typeface="+mn-lt"/>
                <a:cs typeface="+mn-cs"/>
              </a:rPr>
              <a:t>Rete territoriale per lo sviluppo della cultura statistica</a:t>
            </a:r>
          </a:p>
        </p:txBody>
      </p:sp>
      <p:sp>
        <p:nvSpPr>
          <p:cNvPr id="5" name="Text Box 1"/>
          <p:cNvSpPr txBox="1">
            <a:spLocks noChangeArrowheads="1"/>
          </p:cNvSpPr>
          <p:nvPr/>
        </p:nvSpPr>
        <p:spPr bwMode="auto">
          <a:xfrm>
            <a:off x="1701800" y="2214563"/>
            <a:ext cx="5848350" cy="925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anose="020B0604020202020204" pitchFamily="34" charset="0"/>
                <a:cs typeface="Arial" panose="020B0604020202020204" pitchFamily="34" charset="0"/>
              </a:defRPr>
            </a:lvl9pPr>
          </a:lstStyle>
          <a:p>
            <a:pPr eaLnBrk="1" hangingPunct="1">
              <a:buSzPct val="100000"/>
              <a:defRPr/>
            </a:pPr>
            <a:r>
              <a:rPr lang="it-IT" altLang="it-IT" sz="5400" i="1" dirty="0" smtClean="0">
                <a:solidFill>
                  <a:srgbClr val="9E0000"/>
                </a:solidFill>
                <a:effectLst>
                  <a:outerShdw blurRad="38100" dist="38100" dir="2700000" algn="tl">
                    <a:srgbClr val="C0C0C0"/>
                  </a:outerShdw>
                </a:effectLst>
                <a:latin typeface="Comic Sans MS" panose="030F0702030302020204" pitchFamily="66" charset="0"/>
              </a:rPr>
              <a:t>Grazie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91107"/>
            <a:ext cx="8229600" cy="448693"/>
          </a:xfrm>
        </p:spPr>
        <p:txBody>
          <a:bodyPr/>
          <a:lstStyle/>
          <a:p>
            <a:r>
              <a:rPr altLang="it-IT" sz="2400" b="1" dirty="0" smtClean="0">
                <a:solidFill>
                  <a:srgbClr val="C00000"/>
                </a:solidFill>
                <a:effectLst/>
                <a:latin typeface="Verdana" charset="0"/>
                <a:ea typeface="ＭＳ Ｐゴシック" charset="-128"/>
              </a:rPr>
              <a:t>La </a:t>
            </a:r>
            <a:r>
              <a:rPr altLang="it-IT" sz="2400" b="1" dirty="0" err="1" smtClean="0">
                <a:solidFill>
                  <a:srgbClr val="C00000"/>
                </a:solidFill>
                <a:effectLst/>
                <a:latin typeface="Verdana" charset="0"/>
                <a:ea typeface="ＭＳ Ｐゴシック" charset="-128"/>
              </a:rPr>
              <a:t>statistica</a:t>
            </a:r>
            <a:r>
              <a:rPr altLang="it-IT" sz="2400" b="1" dirty="0" smtClean="0">
                <a:solidFill>
                  <a:srgbClr val="C00000"/>
                </a:solidFill>
                <a:effectLst/>
                <a:latin typeface="Verdana" charset="0"/>
                <a:ea typeface="ＭＳ Ｐゴシック" charset="-128"/>
              </a:rPr>
              <a:t> è</a:t>
            </a:r>
            <a:r>
              <a:rPr lang="it-IT" altLang="it-IT" sz="2400" b="1" dirty="0" smtClean="0">
                <a:solidFill>
                  <a:srgbClr val="C00000"/>
                </a:solidFill>
                <a:effectLst/>
                <a:latin typeface="Verdana" charset="0"/>
                <a:ea typeface="ＭＳ Ｐゴシック" charset="-128"/>
              </a:rPr>
              <a:t>…</a:t>
            </a:r>
            <a:endParaRPr altLang="it-IT" sz="2400" b="1" dirty="0" smtClean="0">
              <a:solidFill>
                <a:srgbClr val="C00000"/>
              </a:solidFill>
              <a:effectLst/>
              <a:latin typeface="Verdana" charset="0"/>
              <a:ea typeface="ＭＳ Ｐゴシック" charset="-128"/>
            </a:endParaRPr>
          </a:p>
        </p:txBody>
      </p:sp>
      <p:sp>
        <p:nvSpPr>
          <p:cNvPr id="15363" name="Rectangle 3"/>
          <p:cNvSpPr>
            <a:spLocks noGrp="1" noChangeArrowheads="1"/>
          </p:cNvSpPr>
          <p:nvPr>
            <p:ph type="body" idx="1"/>
          </p:nvPr>
        </p:nvSpPr>
        <p:spPr>
          <a:xfrm>
            <a:off x="457200" y="939800"/>
            <a:ext cx="8058150" cy="5213350"/>
          </a:xfrm>
        </p:spPr>
        <p:txBody>
          <a:bodyPr anchor="ctr"/>
          <a:lstStyle/>
          <a:p>
            <a:pPr>
              <a:lnSpc>
                <a:spcPct val="150000"/>
              </a:lnSpc>
              <a:spcBef>
                <a:spcPts val="600"/>
              </a:spcBef>
              <a:buFontTx/>
              <a:buNone/>
            </a:pPr>
            <a:r>
              <a:rPr lang="it-IT" altLang="it-IT" sz="1800" dirty="0">
                <a:latin typeface="Verdana" charset="0"/>
                <a:ea typeface="ＭＳ Ｐゴシック" charset="-128"/>
              </a:rPr>
              <a:t>“… la conoscenza quantitativa dei fenomeni collettivi” (Leti G. “Statistica descrittiva</a:t>
            </a:r>
            <a:r>
              <a:rPr lang="it-IT" altLang="it-IT" sz="1800" dirty="0" smtClean="0">
                <a:latin typeface="Verdana" charset="0"/>
                <a:ea typeface="ＭＳ Ｐゴシック" charset="-128"/>
              </a:rPr>
              <a:t>”).</a:t>
            </a:r>
          </a:p>
          <a:p>
            <a:pPr>
              <a:lnSpc>
                <a:spcPct val="150000"/>
              </a:lnSpc>
              <a:spcBef>
                <a:spcPts val="600"/>
              </a:spcBef>
              <a:buFontTx/>
              <a:buNone/>
            </a:pPr>
            <a:r>
              <a:rPr lang="it-IT" altLang="it-IT" sz="1800" dirty="0" smtClean="0">
                <a:latin typeface="Verdana" charset="0"/>
                <a:ea typeface="ＭＳ Ｐゴシック" charset="-128"/>
              </a:rPr>
              <a:t>	</a:t>
            </a:r>
            <a:r>
              <a:rPr lang="it-IT" altLang="it-IT" sz="1800" dirty="0">
                <a:latin typeface="Verdana" charset="0"/>
                <a:ea typeface="ＭＳ Ｐゴシック" charset="-128"/>
              </a:rPr>
              <a:t>“Di </a:t>
            </a:r>
            <a:r>
              <a:rPr lang="it-IT" altLang="it-IT" sz="1800" dirty="0" smtClean="0">
                <a:latin typeface="Verdana" charset="0"/>
                <a:ea typeface="ＭＳ Ｐゴシック" charset="-128"/>
              </a:rPr>
              <a:t>fatto, laddove la realtà si esprime in modo complesso, al punto che l’occhio fatica a leggerne con chiarezza i molteplici aspetti e le interrelazioni, la statistica offre gli strumenti per mettere a punto un appropriato “paio di occhiali”: un utile supporto che, come è buona norma, va comunque adottato solo dopo aver letto e compreso le appropriate prescrizioni d’uso…”</a:t>
            </a:r>
          </a:p>
          <a:p>
            <a:pPr algn="r">
              <a:buFontTx/>
              <a:buNone/>
            </a:pPr>
            <a:r>
              <a:rPr lang="it-IT" altLang="it-IT" sz="1800" dirty="0" err="1" smtClean="0">
                <a:latin typeface="Verdana" charset="0"/>
                <a:ea typeface="ＭＳ Ｐゴシック" charset="-128"/>
              </a:rPr>
              <a:t>Blangiardo</a:t>
            </a:r>
            <a:r>
              <a:rPr lang="it-IT" altLang="it-IT" sz="1800" dirty="0" smtClean="0">
                <a:latin typeface="Verdana" charset="0"/>
                <a:ea typeface="ＭＳ Ｐゴシック" charset="-128"/>
              </a:rPr>
              <a:t> G.C. (2001), “Statistica, sondaggi e buon senso”</a:t>
            </a:r>
          </a:p>
        </p:txBody>
      </p:sp>
    </p:spTree>
    <p:extLst>
      <p:ext uri="{BB962C8B-B14F-4D97-AF65-F5344CB8AC3E}">
        <p14:creationId xmlns:p14="http://schemas.microsoft.com/office/powerpoint/2010/main" val="39969193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36594"/>
            <a:ext cx="8229600" cy="585171"/>
          </a:xfrm>
        </p:spPr>
        <p:txBody>
          <a:bodyPr/>
          <a:lstStyle/>
          <a:p>
            <a:r>
              <a:rPr altLang="it-IT" sz="2400" b="1" smtClean="0">
                <a:solidFill>
                  <a:srgbClr val="C00000"/>
                </a:solidFill>
                <a:effectLst/>
                <a:latin typeface="Verdana" charset="0"/>
                <a:ea typeface="ＭＳ Ｐゴシック" charset="-128"/>
              </a:rPr>
              <a:t>Statistica </a:t>
            </a:r>
            <a:r>
              <a:rPr altLang="it-IT" sz="2400" b="1" dirty="0" smtClean="0">
                <a:solidFill>
                  <a:srgbClr val="C00000"/>
                </a:solidFill>
                <a:effectLst/>
                <a:latin typeface="Verdana" charset="0"/>
                <a:ea typeface="ＭＳ Ｐゴシック" charset="-128"/>
              </a:rPr>
              <a:t>e vita </a:t>
            </a:r>
            <a:r>
              <a:rPr altLang="it-IT" sz="2400" b="1" dirty="0" err="1" smtClean="0">
                <a:solidFill>
                  <a:srgbClr val="C00000"/>
                </a:solidFill>
                <a:effectLst/>
                <a:latin typeface="Verdana" charset="0"/>
                <a:ea typeface="ＭＳ Ｐゴシック" charset="-128"/>
              </a:rPr>
              <a:t>quotidiana</a:t>
            </a:r>
            <a:endParaRPr altLang="it-IT" sz="2400" b="1" dirty="0" smtClean="0">
              <a:solidFill>
                <a:srgbClr val="C00000"/>
              </a:solidFill>
              <a:effectLst/>
              <a:latin typeface="Verdana" charset="0"/>
              <a:ea typeface="ＭＳ Ｐゴシック" charset="-128"/>
            </a:endParaRPr>
          </a:p>
        </p:txBody>
      </p:sp>
      <p:sp>
        <p:nvSpPr>
          <p:cNvPr id="5" name="Rectangle 3"/>
          <p:cNvSpPr>
            <a:spLocks noGrp="1" noChangeArrowheads="1"/>
          </p:cNvSpPr>
          <p:nvPr>
            <p:ph idx="1"/>
          </p:nvPr>
        </p:nvSpPr>
        <p:spPr>
          <a:xfrm>
            <a:off x="148440" y="1505197"/>
            <a:ext cx="8746177" cy="4525963"/>
          </a:xfrm>
        </p:spPr>
        <p:txBody>
          <a:bodyPr anchor="ctr"/>
          <a:lstStyle/>
          <a:p>
            <a:pPr marL="0" indent="0">
              <a:buFontTx/>
              <a:buNone/>
              <a:defRPr/>
            </a:pPr>
            <a:endParaRPr lang="it-IT" sz="1800" dirty="0" smtClean="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0" indent="0">
              <a:buFontTx/>
              <a:buNone/>
              <a:defRPr/>
            </a:pPr>
            <a:r>
              <a:rPr lang="it-IT" sz="1800"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Per prendere quasi tutte le decisioni della vita quotidiana facciamo in realtà considerazioni di tipo statistico:</a:t>
            </a:r>
          </a:p>
          <a:p>
            <a:pPr marL="0" indent="0">
              <a:buFontTx/>
              <a:buNone/>
              <a:defRPr/>
            </a:pPr>
            <a:endParaRPr lang="it-IT" sz="800" dirty="0" smtClean="0">
              <a:latin typeface="Verdana" panose="020B0604030504040204" pitchFamily="34" charset="0"/>
              <a:ea typeface="Verdana" panose="020B0604030504040204" pitchFamily="34" charset="0"/>
              <a:cs typeface="Verdana" panose="020B0604030504040204" pitchFamily="34" charset="0"/>
            </a:endParaRPr>
          </a:p>
          <a:p>
            <a:pPr>
              <a:buFont typeface="Arial" panose="020B0604020202020204" pitchFamily="34" charset="0"/>
              <a:buChar char="•"/>
              <a:defRPr/>
            </a:pPr>
            <a:r>
              <a:rPr lang="it-IT" sz="1800" dirty="0" smtClean="0">
                <a:latin typeface="Verdana" panose="020B0604030504040204" pitchFamily="34" charset="0"/>
                <a:ea typeface="Verdana" panose="020B0604030504040204" pitchFamily="34" charset="0"/>
                <a:cs typeface="Verdana" panose="020B0604030504040204" pitchFamily="34" charset="0"/>
              </a:rPr>
              <a:t>la </a:t>
            </a:r>
            <a:r>
              <a:rPr lang="it-IT" sz="1800" dirty="0">
                <a:latin typeface="Verdana" panose="020B0604030504040204" pitchFamily="34" charset="0"/>
                <a:ea typeface="Verdana" panose="020B0604030504040204" pitchFamily="34" charset="0"/>
                <a:cs typeface="Verdana" panose="020B0604030504040204" pitchFamily="34" charset="0"/>
              </a:rPr>
              <a:t>sveglia al </a:t>
            </a:r>
            <a:r>
              <a:rPr lang="it-IT" sz="1800" dirty="0" smtClean="0">
                <a:latin typeface="Verdana" panose="020B0604030504040204" pitchFamily="34" charset="0"/>
                <a:ea typeface="Verdana" panose="020B0604030504040204" pitchFamily="34" charset="0"/>
                <a:cs typeface="Verdana" panose="020B0604030504040204" pitchFamily="34" charset="0"/>
              </a:rPr>
              <a:t>mattino per </a:t>
            </a:r>
            <a:r>
              <a:rPr lang="it-IT" sz="1800" dirty="0">
                <a:latin typeface="Verdana" panose="020B0604030504040204" pitchFamily="34" charset="0"/>
                <a:ea typeface="Verdana" panose="020B0604030504040204" pitchFamily="34" charset="0"/>
                <a:cs typeface="Verdana" panose="020B0604030504040204" pitchFamily="34" charset="0"/>
              </a:rPr>
              <a:t>arrivare in </a:t>
            </a:r>
            <a:r>
              <a:rPr lang="it-IT" sz="1800" dirty="0" smtClean="0">
                <a:latin typeface="Verdana" panose="020B0604030504040204" pitchFamily="34" charset="0"/>
                <a:ea typeface="Verdana" panose="020B0604030504040204" pitchFamily="34" charset="0"/>
                <a:cs typeface="Verdana" panose="020B0604030504040204" pitchFamily="34" charset="0"/>
              </a:rPr>
              <a:t>orario e </a:t>
            </a:r>
            <a:r>
              <a:rPr lang="it-IT" sz="1800" dirty="0">
                <a:latin typeface="Verdana" panose="020B0604030504040204" pitchFamily="34" charset="0"/>
                <a:ea typeface="Verdana" panose="020B0604030504040204" pitchFamily="34" charset="0"/>
                <a:cs typeface="Verdana" panose="020B0604030504040204" pitchFamily="34" charset="0"/>
              </a:rPr>
              <a:t>senza rinunciare al sonno “più del necessario</a:t>
            </a:r>
            <a:r>
              <a:rPr lang="it-IT" sz="1800" dirty="0" smtClean="0">
                <a:latin typeface="Verdana" panose="020B0604030504040204" pitchFamily="34" charset="0"/>
                <a:ea typeface="Verdana" panose="020B0604030504040204" pitchFamily="34" charset="0"/>
                <a:cs typeface="Verdana" panose="020B0604030504040204" pitchFamily="34" charset="0"/>
              </a:rPr>
              <a:t>” …</a:t>
            </a:r>
            <a:endParaRPr lang="it-IT" sz="1800" dirty="0" smtClean="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buFont typeface="Arial" panose="020B0604020202020204" pitchFamily="34" charset="0"/>
              <a:buChar char="•"/>
              <a:defRPr/>
            </a:pPr>
            <a:endParaRPr lang="it-IT" sz="1800" dirty="0" smtClean="0">
              <a:latin typeface="Verdana" panose="020B0604030504040204" pitchFamily="34" charset="0"/>
              <a:ea typeface="Verdana" panose="020B0604030504040204" pitchFamily="34" charset="0"/>
              <a:cs typeface="Verdana" panose="020B0604030504040204" pitchFamily="34" charset="0"/>
            </a:endParaRPr>
          </a:p>
          <a:p>
            <a:pPr>
              <a:buFont typeface="Arial" panose="020B0604020202020204" pitchFamily="34" charset="0"/>
              <a:buChar char="•"/>
              <a:defRPr/>
            </a:pPr>
            <a:endParaRPr lang="it-IT" sz="1800" dirty="0" smtClean="0">
              <a:latin typeface="Verdana" panose="020B0604030504040204" pitchFamily="34" charset="0"/>
              <a:ea typeface="Verdana" panose="020B0604030504040204" pitchFamily="34" charset="0"/>
              <a:cs typeface="Verdana" panose="020B0604030504040204" pitchFamily="34" charset="0"/>
            </a:endParaRPr>
          </a:p>
          <a:p>
            <a:pPr>
              <a:buFont typeface="Arial" panose="020B0604020202020204" pitchFamily="34" charset="0"/>
              <a:buChar char="•"/>
              <a:defRPr/>
            </a:pPr>
            <a:endParaRPr lang="it-IT" sz="1800" dirty="0">
              <a:latin typeface="Verdana" panose="020B0604030504040204" pitchFamily="34" charset="0"/>
              <a:ea typeface="Verdana" panose="020B0604030504040204" pitchFamily="34" charset="0"/>
              <a:cs typeface="Verdana" panose="020B0604030504040204" pitchFamily="34" charset="0"/>
            </a:endParaRPr>
          </a:p>
          <a:p>
            <a:pPr>
              <a:buFont typeface="Arial" panose="020B0604020202020204" pitchFamily="34" charset="0"/>
              <a:buChar char="•"/>
              <a:defRPr/>
            </a:pPr>
            <a:r>
              <a:rPr lang="it-IT" sz="1800" dirty="0">
                <a:latin typeface="Verdana" panose="020B0604030504040204" pitchFamily="34" charset="0"/>
                <a:ea typeface="Verdana" panose="020B0604030504040204" pitchFamily="34" charset="0"/>
                <a:cs typeface="Verdana" panose="020B0604030504040204" pitchFamily="34" charset="0"/>
              </a:rPr>
              <a:t>l</a:t>
            </a:r>
            <a:r>
              <a:rPr lang="it-IT" sz="1800" dirty="0" smtClean="0">
                <a:latin typeface="Verdana" panose="020B0604030504040204" pitchFamily="34" charset="0"/>
                <a:ea typeface="Verdana" panose="020B0604030504040204" pitchFamily="34" charset="0"/>
                <a:cs typeface="Verdana" panose="020B0604030504040204" pitchFamily="34" charset="0"/>
              </a:rPr>
              <a:t>a scelta del mezzo da utilizzare per andare a scuola (se c’è un’alta probabilità che piova, non prendo il motorino ma l’autobus) …</a:t>
            </a:r>
            <a:endParaRPr lang="it-IT" sz="1800" dirty="0" smtClean="0">
              <a:solidFill>
                <a:srgbClr val="00B050"/>
              </a:solidFill>
              <a:latin typeface="Verdana" panose="020B0604030504040204" pitchFamily="34" charset="0"/>
              <a:ea typeface="Verdana" panose="020B0604030504040204" pitchFamily="34" charset="0"/>
              <a:cs typeface="Verdana" panose="020B0604030504040204" pitchFamily="34" charset="0"/>
            </a:endParaRPr>
          </a:p>
          <a:p>
            <a:pPr>
              <a:buFont typeface="Arial" panose="020B0604020202020204" pitchFamily="34" charset="0"/>
              <a:buChar char="•"/>
              <a:defRPr/>
            </a:pPr>
            <a:endParaRPr lang="it-IT" sz="1800" dirty="0" smtClean="0">
              <a:latin typeface="Verdana" panose="020B0604030504040204" pitchFamily="34" charset="0"/>
              <a:ea typeface="Verdana" panose="020B0604030504040204" pitchFamily="34" charset="0"/>
              <a:cs typeface="Verdana" panose="020B0604030504040204" pitchFamily="34" charset="0"/>
            </a:endParaRPr>
          </a:p>
          <a:p>
            <a:pPr>
              <a:buFont typeface="Arial" panose="020B0604020202020204" pitchFamily="34" charset="0"/>
              <a:buChar char="•"/>
              <a:defRPr/>
            </a:pPr>
            <a:endParaRPr lang="it-IT" sz="1800" dirty="0" smtClean="0">
              <a:latin typeface="Verdana" panose="020B0604030504040204" pitchFamily="34" charset="0"/>
              <a:ea typeface="Verdana" panose="020B0604030504040204" pitchFamily="34" charset="0"/>
              <a:cs typeface="Verdana" panose="020B0604030504040204" pitchFamily="34" charset="0"/>
            </a:endParaRPr>
          </a:p>
          <a:p>
            <a:pPr>
              <a:buFont typeface="Arial" panose="020B0604020202020204" pitchFamily="34" charset="0"/>
              <a:buChar char="•"/>
              <a:defRPr/>
            </a:pPr>
            <a:endParaRPr lang="it-IT" sz="1800" dirty="0">
              <a:latin typeface="Verdana" panose="020B0604030504040204" pitchFamily="34" charset="0"/>
              <a:ea typeface="Verdana" panose="020B0604030504040204" pitchFamily="34" charset="0"/>
              <a:cs typeface="Verdana" panose="020B0604030504040204" pitchFamily="34" charset="0"/>
            </a:endParaRPr>
          </a:p>
          <a:p>
            <a:pPr>
              <a:buFont typeface="Arial" panose="020B0604020202020204" pitchFamily="34" charset="0"/>
              <a:buChar char="•"/>
              <a:defRPr/>
            </a:pPr>
            <a:r>
              <a:rPr lang="it-IT" sz="1800" dirty="0" smtClean="0">
                <a:latin typeface="Verdana" panose="020B0604030504040204" pitchFamily="34" charset="0"/>
                <a:ea typeface="Verdana" panose="020B0604030504040204" pitchFamily="34" charset="0"/>
                <a:cs typeface="Verdana" panose="020B0604030504040204" pitchFamily="34" charset="0"/>
              </a:rPr>
              <a:t>se devo fare benzina, valuto quanto tempo prima uscire da casa per arrivare in orario a scuola …</a:t>
            </a:r>
            <a:endParaRPr lang="it-IT" sz="1800" dirty="0" smtClean="0">
              <a:solidFill>
                <a:srgbClr val="00B050"/>
              </a:solidFill>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it-IT" sz="18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it-IT" sz="1800"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endParaRPr lang="it-IT" sz="1800" dirty="0">
              <a:latin typeface="Verdana" panose="020B0604030504040204" pitchFamily="34" charset="0"/>
              <a:ea typeface="Verdana" panose="020B0604030504040204" pitchFamily="34" charset="0"/>
              <a:cs typeface="Verdana" panose="020B0604030504040204" pitchFamily="34" charset="0"/>
            </a:endParaRPr>
          </a:p>
          <a:p>
            <a:pPr marL="0" indent="0">
              <a:buFontTx/>
              <a:buNone/>
              <a:defRPr/>
            </a:pPr>
            <a:endParaRPr lang="it-IT" sz="1800" dirty="0" smtClean="0">
              <a:latin typeface="Verdana" panose="020B0604030504040204" pitchFamily="34" charset="0"/>
              <a:ea typeface="Verdana" panose="020B0604030504040204" pitchFamily="34" charset="0"/>
              <a:cs typeface="Verdana" panose="020B0604030504040204" pitchFamily="34" charset="0"/>
            </a:endParaRPr>
          </a:p>
          <a:p>
            <a:pPr lvl="1">
              <a:defRPr/>
            </a:pPr>
            <a:endParaRPr lang="it-IT" sz="1800" dirty="0" smtClean="0">
              <a:latin typeface="Verdana" panose="020B0604030504040204" pitchFamily="34" charset="0"/>
              <a:ea typeface="Verdana" panose="020B0604030504040204" pitchFamily="34" charset="0"/>
              <a:cs typeface="Verdana" panose="020B0604030504040204" pitchFamily="34" charset="0"/>
            </a:endParaRPr>
          </a:p>
        </p:txBody>
      </p:sp>
      <p:pic>
        <p:nvPicPr>
          <p:cNvPr id="6" name="Picture 2" descr="http://www.mondoinformatico.info/foto/20100203sveglia-online.jpg"/>
          <p:cNvPicPr>
            <a:picLocks noChangeAspect="1" noChangeArrowheads="1"/>
          </p:cNvPicPr>
          <p:nvPr/>
        </p:nvPicPr>
        <p:blipFill>
          <a:blip r:embed="rId3" cstate="print">
            <a:extLst/>
          </a:blip>
          <a:srcRect/>
          <a:stretch>
            <a:fillRect/>
          </a:stretch>
        </p:blipFill>
        <p:spPr bwMode="auto">
          <a:xfrm>
            <a:off x="3886200" y="2197270"/>
            <a:ext cx="955961" cy="8473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5095" y="3770414"/>
            <a:ext cx="1698172" cy="849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descr="C:\Users\Lorella\Desktop\Immagin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5828" y="5461143"/>
            <a:ext cx="1236706" cy="672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82631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2" descr="http://us.123rf.com/400wm/400/400/demonique/demonique1212/demonique121200055/16887078-quot-eat-me-drink-me-quot-te-e-biscotti-dolce-modello-senza-soluzione-di-continuita-su-sfondo-bianco.jpg"/>
          <p:cNvPicPr>
            <a:picLocks noChangeAspect="1" noChangeArrowheads="1"/>
          </p:cNvPicPr>
          <p:nvPr/>
        </p:nvPicPr>
        <p:blipFill>
          <a:blip r:embed="rId3" cstate="print">
            <a:extLst/>
          </a:blip>
          <a:srcRect/>
          <a:stretch>
            <a:fillRect/>
          </a:stretch>
        </p:blipFill>
        <p:spPr bwMode="auto">
          <a:xfrm>
            <a:off x="6314509" y="1171575"/>
            <a:ext cx="2286000" cy="228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6" name="CasellaDiTesto 5"/>
          <p:cNvSpPr txBox="1"/>
          <p:nvPr/>
        </p:nvSpPr>
        <p:spPr>
          <a:xfrm>
            <a:off x="703263" y="1171575"/>
            <a:ext cx="4897437" cy="2154238"/>
          </a:xfrm>
          <a:prstGeom prst="rect">
            <a:avLst/>
          </a:prstGeom>
          <a:noFill/>
        </p:spPr>
        <p:txBody>
          <a:bodyPr>
            <a:spAutoFit/>
          </a:bodyPr>
          <a:lstStyle/>
          <a:p>
            <a:pPr>
              <a:defRPr/>
            </a:pPr>
            <a:r>
              <a:rPr lang="it-IT" b="0" spc="100" dirty="0">
                <a:solidFill>
                  <a:srgbClr val="505150"/>
                </a:solidFill>
                <a:latin typeface="Verdana" pitchFamily="34" charset="0"/>
              </a:rPr>
              <a:t>I </a:t>
            </a:r>
            <a:r>
              <a:rPr lang="it-IT" b="1" spc="100" dirty="0">
                <a:solidFill>
                  <a:srgbClr val="505150"/>
                </a:solidFill>
                <a:latin typeface="Verdana" pitchFamily="34" charset="0"/>
              </a:rPr>
              <a:t>biscotti che mangiamo a colazione </a:t>
            </a:r>
            <a:r>
              <a:rPr lang="it-IT" b="0" spc="100" dirty="0">
                <a:solidFill>
                  <a:srgbClr val="505150"/>
                </a:solidFill>
                <a:latin typeface="Verdana" pitchFamily="34" charset="0"/>
              </a:rPr>
              <a:t>sono il frutto </a:t>
            </a:r>
            <a:r>
              <a:rPr lang="it-IT" b="0" spc="100" dirty="0" smtClean="0">
                <a:solidFill>
                  <a:srgbClr val="505150"/>
                </a:solidFill>
                <a:latin typeface="Verdana" pitchFamily="34" charset="0"/>
              </a:rPr>
              <a:t>di </a:t>
            </a:r>
            <a:r>
              <a:rPr lang="it-IT" b="0" spc="100" dirty="0">
                <a:solidFill>
                  <a:srgbClr val="505150"/>
                </a:solidFill>
                <a:latin typeface="Verdana" pitchFamily="34" charset="0"/>
              </a:rPr>
              <a:t>studi statistici sui gusti dei consumatori</a:t>
            </a:r>
          </a:p>
          <a:p>
            <a:pPr>
              <a:defRPr/>
            </a:pPr>
            <a:endParaRPr lang="it-IT" sz="800" b="0" spc="100" dirty="0">
              <a:solidFill>
                <a:srgbClr val="505150"/>
              </a:solidFill>
              <a:latin typeface="Verdana" pitchFamily="34" charset="0"/>
            </a:endParaRPr>
          </a:p>
          <a:p>
            <a:pPr>
              <a:defRPr/>
            </a:pPr>
            <a:r>
              <a:rPr lang="it-IT" b="0" spc="100" dirty="0">
                <a:solidFill>
                  <a:srgbClr val="505150"/>
                </a:solidFill>
                <a:latin typeface="Verdana" pitchFamily="34" charset="0"/>
              </a:rPr>
              <a:t>Anche la loro disposizione sugli scaffali del supermercato nasce da analisi statistiche sui comportamenti  in fase di acquisto</a:t>
            </a:r>
          </a:p>
        </p:txBody>
      </p:sp>
      <p:pic>
        <p:nvPicPr>
          <p:cNvPr id="16389" name="Picture 4" descr="http://linc.ucy.ac.cy/isocial/images/stories/tv.png"/>
          <p:cNvPicPr>
            <a:picLocks noChangeAspect="1" noChangeArrowheads="1"/>
          </p:cNvPicPr>
          <p:nvPr/>
        </p:nvPicPr>
        <p:blipFill>
          <a:blip r:embed="rId4" cstate="print">
            <a:extLst/>
          </a:blip>
          <a:srcRect/>
          <a:stretch>
            <a:fillRect/>
          </a:stretch>
        </p:blipFill>
        <p:spPr bwMode="auto">
          <a:xfrm>
            <a:off x="840414" y="3532489"/>
            <a:ext cx="1931988" cy="2057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0" name="CasellaDiTesto 9"/>
          <p:cNvSpPr txBox="1"/>
          <p:nvPr/>
        </p:nvSpPr>
        <p:spPr>
          <a:xfrm>
            <a:off x="3071813" y="3911600"/>
            <a:ext cx="5239674" cy="1508125"/>
          </a:xfrm>
          <a:prstGeom prst="rect">
            <a:avLst/>
          </a:prstGeom>
          <a:noFill/>
        </p:spPr>
        <p:txBody>
          <a:bodyPr wrap="square">
            <a:spAutoFit/>
          </a:bodyPr>
          <a:lstStyle/>
          <a:p>
            <a:pPr>
              <a:defRPr/>
            </a:pPr>
            <a:r>
              <a:rPr lang="it-IT" b="0" spc="100" dirty="0">
                <a:solidFill>
                  <a:srgbClr val="505150"/>
                </a:solidFill>
                <a:latin typeface="Verdana" pitchFamily="34" charset="0"/>
              </a:rPr>
              <a:t>La statistica è alla base della </a:t>
            </a:r>
            <a:r>
              <a:rPr lang="it-IT" b="1" spc="100" dirty="0">
                <a:solidFill>
                  <a:srgbClr val="505150"/>
                </a:solidFill>
                <a:latin typeface="Verdana" pitchFamily="34" charset="0"/>
              </a:rPr>
              <a:t>programmazione televisiva</a:t>
            </a:r>
            <a:r>
              <a:rPr lang="it-IT" b="0" spc="100" dirty="0">
                <a:solidFill>
                  <a:srgbClr val="505150"/>
                </a:solidFill>
                <a:latin typeface="Verdana" pitchFamily="34" charset="0"/>
              </a:rPr>
              <a:t>: le fasce orarie dei programmi e la loro eventuale riproposizione sono determinati sui dati di audience</a:t>
            </a:r>
          </a:p>
        </p:txBody>
      </p:sp>
      <p:sp>
        <p:nvSpPr>
          <p:cNvPr id="8" name="Rectangle 2"/>
          <p:cNvSpPr>
            <a:spLocks noGrp="1" noChangeArrowheads="1"/>
          </p:cNvSpPr>
          <p:nvPr>
            <p:ph type="title"/>
          </p:nvPr>
        </p:nvSpPr>
        <p:spPr>
          <a:xfrm>
            <a:off x="457200" y="436594"/>
            <a:ext cx="8229600" cy="585171"/>
          </a:xfrm>
        </p:spPr>
        <p:txBody>
          <a:bodyPr/>
          <a:lstStyle/>
          <a:p>
            <a:r>
              <a:rPr lang="it-IT" altLang="it-IT" sz="2400" b="1" dirty="0">
                <a:solidFill>
                  <a:srgbClr val="C00000"/>
                </a:solidFill>
                <a:latin typeface="Verdana" charset="0"/>
                <a:ea typeface="ＭＳ Ｐゴシック" charset="-128"/>
              </a:rPr>
              <a:t>S</a:t>
            </a:r>
            <a:r>
              <a:rPr altLang="it-IT" sz="2400" b="1" dirty="0" err="1" smtClean="0">
                <a:solidFill>
                  <a:srgbClr val="C00000"/>
                </a:solidFill>
                <a:effectLst/>
                <a:latin typeface="Verdana" charset="0"/>
                <a:ea typeface="ＭＳ Ｐゴシック" charset="-128"/>
              </a:rPr>
              <a:t>tatistic</a:t>
            </a:r>
            <a:r>
              <a:rPr lang="it-IT" altLang="it-IT" sz="2400" b="1" dirty="0" smtClean="0">
                <a:solidFill>
                  <a:srgbClr val="C00000"/>
                </a:solidFill>
                <a:effectLst/>
                <a:latin typeface="Verdana" charset="0"/>
                <a:ea typeface="ＭＳ Ｐゴシック" charset="-128"/>
              </a:rPr>
              <a:t>a e vita quotidiana (2/2)</a:t>
            </a:r>
            <a:endParaRPr altLang="it-IT" sz="2400" b="1" dirty="0" smtClean="0">
              <a:solidFill>
                <a:srgbClr val="C00000"/>
              </a:solidFill>
              <a:effectLst/>
              <a:latin typeface="Verdana" charset="0"/>
              <a:ea typeface="ＭＳ Ｐゴシック" charset="-128"/>
            </a:endParaRPr>
          </a:p>
        </p:txBody>
      </p:sp>
    </p:spTree>
    <p:extLst>
      <p:ext uri="{BB962C8B-B14F-4D97-AF65-F5344CB8AC3E}">
        <p14:creationId xmlns:p14="http://schemas.microsoft.com/office/powerpoint/2010/main" val="257307023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0517" y="533104"/>
            <a:ext cx="8942119" cy="516932"/>
          </a:xfrm>
        </p:spPr>
        <p:txBody>
          <a:bodyPr/>
          <a:lstStyle/>
          <a:p>
            <a:r>
              <a:rPr lang="it-IT" altLang="it-IT" sz="2400" b="1" dirty="0">
                <a:solidFill>
                  <a:srgbClr val="C00000"/>
                </a:solidFill>
                <a:latin typeface="Verdana" charset="0"/>
                <a:ea typeface="ＭＳ Ｐゴシック" charset="-128"/>
              </a:rPr>
              <a:t>Come viene percepita la statistica?</a:t>
            </a:r>
            <a:endParaRPr altLang="it-IT" sz="2400" b="1" dirty="0" smtClean="0">
              <a:solidFill>
                <a:srgbClr val="C00000"/>
              </a:solidFill>
              <a:effectLst/>
              <a:latin typeface="Verdana" charset="0"/>
              <a:ea typeface="ＭＳ Ｐゴシック" charset="-128"/>
            </a:endParaRPr>
          </a:p>
        </p:txBody>
      </p:sp>
      <p:sp>
        <p:nvSpPr>
          <p:cNvPr id="15363" name="Rectangle 3"/>
          <p:cNvSpPr>
            <a:spLocks noGrp="1" noChangeArrowheads="1"/>
          </p:cNvSpPr>
          <p:nvPr>
            <p:ph type="body" idx="1"/>
          </p:nvPr>
        </p:nvSpPr>
        <p:spPr>
          <a:xfrm>
            <a:off x="201881" y="1469572"/>
            <a:ext cx="8775864" cy="4525963"/>
          </a:xfrm>
        </p:spPr>
        <p:txBody>
          <a:bodyPr anchor="ctr"/>
          <a:lstStyle/>
          <a:p>
            <a:pPr indent="0">
              <a:buFontTx/>
              <a:buNone/>
              <a:defRPr/>
            </a:pPr>
            <a:r>
              <a:rPr lang="it-IT" sz="1800"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Spesso di fronte alla </a:t>
            </a:r>
            <a:r>
              <a:rPr lang="it-IT" sz="1800" b="1"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statistica</a:t>
            </a:r>
            <a:r>
              <a:rPr lang="it-IT" sz="1800"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 vengono assunti </a:t>
            </a:r>
            <a:r>
              <a:rPr lang="it-IT" sz="1800" b="1"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due atteggiamenti opposti</a:t>
            </a:r>
            <a:r>
              <a:rPr lang="it-IT" sz="1800"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 </a:t>
            </a:r>
          </a:p>
          <a:p>
            <a:pPr marL="288000" lvl="2" algn="just">
              <a:spcBef>
                <a:spcPts val="1800"/>
              </a:spcBef>
              <a:defRPr/>
            </a:pPr>
            <a:r>
              <a:rPr lang="it-IT" sz="1800" b="1" dirty="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è</a:t>
            </a:r>
            <a:r>
              <a:rPr lang="it-IT" sz="1800" b="1"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 uno strumento fin troppo approssimativo per </a:t>
            </a:r>
            <a:r>
              <a:rPr lang="it-IT" sz="1800" b="1" dirty="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rappresentare la </a:t>
            </a:r>
            <a:r>
              <a:rPr lang="it-IT" sz="1800" b="1"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realtà …</a:t>
            </a:r>
            <a:endParaRPr lang="it-IT" sz="1800"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endParaRPr>
          </a:p>
          <a:p>
            <a:pPr marL="1440000" lvl="4">
              <a:spcBef>
                <a:spcPts val="1200"/>
              </a:spcBef>
              <a:buFontTx/>
              <a:buNone/>
              <a:defRPr/>
            </a:pPr>
            <a:r>
              <a:rPr lang="it-IT" sz="1800"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	</a:t>
            </a:r>
            <a:r>
              <a:rPr lang="it-IT" sz="1800" i="1" dirty="0" err="1"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siconno</a:t>
            </a:r>
            <a:r>
              <a:rPr lang="it-IT" sz="1800" i="1"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 le statistiche d’adesso</a:t>
            </a:r>
          </a:p>
          <a:p>
            <a:pPr marL="1440000" lvl="4">
              <a:buFontTx/>
              <a:buNone/>
              <a:defRPr/>
            </a:pPr>
            <a:r>
              <a:rPr lang="it-IT" sz="1800" i="1"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	risulta che te tocca un pollo all’anno</a:t>
            </a:r>
          </a:p>
          <a:p>
            <a:pPr marL="1440000" lvl="4">
              <a:buFontTx/>
              <a:buNone/>
              <a:defRPr/>
            </a:pPr>
            <a:r>
              <a:rPr lang="it-IT" sz="1800" i="1"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	e, se </a:t>
            </a:r>
            <a:r>
              <a:rPr lang="it-IT" sz="1800" i="1" dirty="0" err="1"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nun</a:t>
            </a:r>
            <a:r>
              <a:rPr lang="it-IT" sz="1800" i="1"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 entra nelle spese tue</a:t>
            </a:r>
          </a:p>
          <a:p>
            <a:pPr marL="1440000" lvl="4">
              <a:buFontTx/>
              <a:buNone/>
              <a:defRPr/>
            </a:pPr>
            <a:r>
              <a:rPr lang="it-IT" sz="1800" i="1"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	t’entra nelle statistiche lo stesso</a:t>
            </a:r>
          </a:p>
          <a:p>
            <a:pPr marL="1440000" lvl="4">
              <a:buFontTx/>
              <a:buNone/>
              <a:defRPr/>
            </a:pPr>
            <a:r>
              <a:rPr lang="it-IT" sz="1800" i="1"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	perché c’è un antro che se magna due</a:t>
            </a:r>
          </a:p>
          <a:p>
            <a:pPr>
              <a:buFontTx/>
              <a:buNone/>
              <a:defRPr/>
            </a:pPr>
            <a:r>
              <a:rPr lang="it-IT" sz="1800"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			</a:t>
            </a:r>
            <a:r>
              <a:rPr lang="it-IT" sz="1800" i="1"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(Trilussa)</a:t>
            </a:r>
          </a:p>
          <a:p>
            <a:pPr marL="288000" lvl="2">
              <a:spcBef>
                <a:spcPts val="2400"/>
              </a:spcBef>
              <a:defRPr/>
            </a:pPr>
            <a:r>
              <a:rPr lang="it-IT" sz="1800" b="1"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è verità assoluta e indiscussa: </a:t>
            </a:r>
            <a:r>
              <a:rPr lang="it-IT" sz="1800" dirty="0" smtClean="0">
                <a:solidFill>
                  <a:schemeClr val="tx1">
                    <a:lumMod val="85000"/>
                    <a:lumOff val="15000"/>
                  </a:schemeClr>
                </a:solidFill>
                <a:latin typeface="Verdana" panose="020B0604030504040204" pitchFamily="34" charset="0"/>
                <a:ea typeface="Verdana" panose="020B0604030504040204" pitchFamily="34" charset="0"/>
                <a:cs typeface="Verdana" panose="020B0604030504040204" pitchFamily="34" charset="0"/>
              </a:rPr>
              <a:t>il dato è di per sé eloquente; il dato è la realtà «oggettiva»</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7483" y="2891392"/>
            <a:ext cx="1109296" cy="19664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335962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777922" y="495015"/>
            <a:ext cx="8137478" cy="456631"/>
          </a:xfrm>
        </p:spPr>
        <p:txBody>
          <a:bodyPr/>
          <a:lstStyle/>
          <a:p>
            <a:r>
              <a:rPr altLang="it-IT" sz="2400" b="1" dirty="0" err="1" smtClean="0">
                <a:solidFill>
                  <a:srgbClr val="C00000"/>
                </a:solidFill>
                <a:effectLst/>
                <a:latin typeface="Verdana" charset="0"/>
                <a:ea typeface="ＭＳ Ｐゴシック" charset="-128"/>
              </a:rPr>
              <a:t>Questo</a:t>
            </a:r>
            <a:r>
              <a:rPr altLang="it-IT" sz="2400" b="1" dirty="0" smtClean="0">
                <a:solidFill>
                  <a:srgbClr val="C00000"/>
                </a:solidFill>
                <a:effectLst/>
                <a:latin typeface="Verdana" charset="0"/>
                <a:ea typeface="ＭＳ Ｐゴシック" charset="-128"/>
              </a:rPr>
              <a:t> </a:t>
            </a:r>
            <a:r>
              <a:rPr altLang="it-IT" sz="2400" b="1" dirty="0" err="1" smtClean="0">
                <a:solidFill>
                  <a:srgbClr val="C00000"/>
                </a:solidFill>
                <a:effectLst/>
                <a:latin typeface="Verdana" charset="0"/>
                <a:ea typeface="ＭＳ Ｐゴシック" charset="-128"/>
              </a:rPr>
              <a:t>perché</a:t>
            </a:r>
            <a:r>
              <a:rPr altLang="it-IT" sz="2400" b="1" dirty="0" smtClean="0">
                <a:solidFill>
                  <a:srgbClr val="C00000"/>
                </a:solidFill>
                <a:effectLst/>
                <a:latin typeface="Verdana" charset="0"/>
                <a:ea typeface="ＭＳ Ｐゴシック" charset="-128"/>
              </a:rPr>
              <a:t> la </a:t>
            </a:r>
            <a:r>
              <a:rPr altLang="it-IT" sz="2400" b="1" dirty="0" err="1" smtClean="0">
                <a:solidFill>
                  <a:srgbClr val="C00000"/>
                </a:solidFill>
                <a:effectLst/>
                <a:latin typeface="Verdana" charset="0"/>
                <a:ea typeface="ＭＳ Ｐゴシック" charset="-128"/>
              </a:rPr>
              <a:t>sintesi</a:t>
            </a:r>
            <a:r>
              <a:rPr altLang="it-IT" sz="2400" b="1" dirty="0" smtClean="0">
                <a:solidFill>
                  <a:srgbClr val="C00000"/>
                </a:solidFill>
                <a:effectLst/>
                <a:latin typeface="Verdana" charset="0"/>
                <a:ea typeface="ＭＳ Ｐゴシック" charset="-128"/>
              </a:rPr>
              <a:t> </a:t>
            </a:r>
            <a:r>
              <a:rPr lang="it-IT" altLang="it-IT" sz="2400" b="1" dirty="0" smtClean="0">
                <a:solidFill>
                  <a:srgbClr val="C00000"/>
                </a:solidFill>
                <a:effectLst/>
                <a:latin typeface="Verdana" charset="0"/>
                <a:ea typeface="ＭＳ Ｐゴシック" charset="-128"/>
              </a:rPr>
              <a:t>quantitativa </a:t>
            </a:r>
            <a:r>
              <a:rPr altLang="it-IT" sz="2400" b="1" dirty="0" smtClean="0">
                <a:solidFill>
                  <a:srgbClr val="C00000"/>
                </a:solidFill>
                <a:effectLst/>
                <a:latin typeface="Verdana" charset="0"/>
                <a:ea typeface="ＭＳ Ｐゴシック" charset="-128"/>
              </a:rPr>
              <a:t>produce:</a:t>
            </a:r>
          </a:p>
        </p:txBody>
      </p:sp>
      <p:sp>
        <p:nvSpPr>
          <p:cNvPr id="20483" name="Text Box 13"/>
          <p:cNvSpPr>
            <a:spLocks noGrp="1" noChangeArrowheads="1"/>
          </p:cNvSpPr>
          <p:nvPr>
            <p:ph type="body" sz="half" idx="3"/>
          </p:nvPr>
        </p:nvSpPr>
        <p:spPr>
          <a:xfrm>
            <a:off x="777922" y="4318794"/>
            <a:ext cx="3465466" cy="1263650"/>
          </a:xfrm>
        </p:spPr>
        <p:txBody>
          <a:bodyPr/>
          <a:lstStyle/>
          <a:p>
            <a:pPr marL="0" indent="0">
              <a:buFontTx/>
              <a:buNone/>
            </a:pPr>
            <a:r>
              <a:rPr lang="it-IT" altLang="it-IT" sz="1800" dirty="0" smtClean="0">
                <a:latin typeface="Verdana" charset="0"/>
                <a:ea typeface="ＭＳ Ｐゴシック" charset="-128"/>
              </a:rPr>
              <a:t>Le misure di sintesi  fanno perdere informazioni sulle singole unità osservate</a:t>
            </a:r>
          </a:p>
        </p:txBody>
      </p:sp>
      <p:sp>
        <p:nvSpPr>
          <p:cNvPr id="248903" name="Text Box 71"/>
          <p:cNvSpPr txBox="1">
            <a:spLocks noChangeArrowheads="1"/>
          </p:cNvSpPr>
          <p:nvPr/>
        </p:nvSpPr>
        <p:spPr bwMode="auto">
          <a:xfrm>
            <a:off x="829515" y="3699669"/>
            <a:ext cx="3465466" cy="369887"/>
          </a:xfrm>
          <a:prstGeom prst="rect">
            <a:avLst/>
          </a:prstGeom>
          <a:solidFill>
            <a:schemeClr val="bg1">
              <a:lumMod val="85000"/>
            </a:schemeClr>
          </a:solidFill>
          <a:ln w="9525">
            <a:noFill/>
            <a:miter lim="800000"/>
            <a:headEnd/>
            <a:tailEnd/>
          </a:ln>
          <a:effectLst/>
        </p:spPr>
        <p:txBody>
          <a:bodyPr wrap="square" lIns="92075" tIns="46038" rIns="92075" bIns="46038">
            <a:spAutoFit/>
          </a:bodyPr>
          <a:lstStyle/>
          <a:p>
            <a:pPr>
              <a:spcBef>
                <a:spcPct val="10000"/>
              </a:spcBef>
              <a:defRPr/>
            </a:pPr>
            <a:r>
              <a:rPr lang="it-IT" dirty="0">
                <a:solidFill>
                  <a:srgbClr val="505150"/>
                </a:solidFill>
                <a:latin typeface="Verdana" pitchFamily="34" charset="0"/>
              </a:rPr>
              <a:t>… anche una </a:t>
            </a:r>
            <a:r>
              <a:rPr lang="it-IT" b="1" dirty="0">
                <a:solidFill>
                  <a:srgbClr val="505150"/>
                </a:solidFill>
                <a:latin typeface="Verdana" pitchFamily="34" charset="0"/>
              </a:rPr>
              <a:t>PERDITA</a:t>
            </a:r>
          </a:p>
        </p:txBody>
      </p:sp>
      <p:sp>
        <p:nvSpPr>
          <p:cNvPr id="13" name="Freccia a destra 12"/>
          <p:cNvSpPr/>
          <p:nvPr/>
        </p:nvSpPr>
        <p:spPr>
          <a:xfrm>
            <a:off x="4512126" y="1805343"/>
            <a:ext cx="663575" cy="633413"/>
          </a:xfrm>
          <a:prstGeom prst="rightArrow">
            <a:avLst/>
          </a:prstGeom>
          <a:gradFill>
            <a:gsLst>
              <a:gs pos="0">
                <a:schemeClr val="bg1">
                  <a:lumMod val="85000"/>
                </a:schemeClr>
              </a:gs>
              <a:gs pos="100000">
                <a:schemeClr val="tx1">
                  <a:lumMod val="65000"/>
                  <a:lumOff val="35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sp>
        <p:nvSpPr>
          <p:cNvPr id="14" name="Rettangolo 13"/>
          <p:cNvSpPr/>
          <p:nvPr/>
        </p:nvSpPr>
        <p:spPr>
          <a:xfrm>
            <a:off x="5353050" y="1805343"/>
            <a:ext cx="2849563" cy="674688"/>
          </a:xfrm>
          <a:prstGeom prst="rect">
            <a:avLst/>
          </a:prstGeom>
          <a:ln w="19050">
            <a:solidFill>
              <a:schemeClr val="tx1">
                <a:lumMod val="65000"/>
                <a:lumOff val="35000"/>
              </a:schemeClr>
            </a:solidFill>
          </a:ln>
        </p:spPr>
        <p:txBody>
          <a:bodyPr>
            <a:spAutoFit/>
          </a:bodyPr>
          <a:lstStyle/>
          <a:p>
            <a:pPr algn="ctr" eaLnBrk="0" hangingPunct="0">
              <a:lnSpc>
                <a:spcPct val="105000"/>
              </a:lnSpc>
              <a:defRPr/>
            </a:pPr>
            <a:r>
              <a:rPr lang="it-IT" b="0" dirty="0">
                <a:solidFill>
                  <a:srgbClr val="505150"/>
                </a:solidFill>
                <a:latin typeface="Verdana" pitchFamily="34" charset="0"/>
              </a:rPr>
              <a:t>Numero </a:t>
            </a:r>
            <a:r>
              <a:rPr lang="it-IT" dirty="0">
                <a:solidFill>
                  <a:srgbClr val="505150"/>
                </a:solidFill>
                <a:latin typeface="Verdana" pitchFamily="34" charset="0"/>
              </a:rPr>
              <a:t>medio</a:t>
            </a:r>
            <a:r>
              <a:rPr lang="it-IT" b="0" dirty="0">
                <a:solidFill>
                  <a:srgbClr val="505150"/>
                </a:solidFill>
                <a:latin typeface="Verdana" pitchFamily="34" charset="0"/>
              </a:rPr>
              <a:t> di libri </a:t>
            </a:r>
          </a:p>
          <a:p>
            <a:pPr algn="ctr" eaLnBrk="0" hangingPunct="0">
              <a:lnSpc>
                <a:spcPct val="105000"/>
              </a:lnSpc>
              <a:defRPr/>
            </a:pPr>
            <a:r>
              <a:rPr lang="it-IT" b="0" dirty="0">
                <a:solidFill>
                  <a:srgbClr val="505150"/>
                </a:solidFill>
                <a:latin typeface="Verdana" pitchFamily="34" charset="0"/>
              </a:rPr>
              <a:t>letti in un anno </a:t>
            </a:r>
            <a:r>
              <a:rPr lang="it-IT" dirty="0">
                <a:solidFill>
                  <a:srgbClr val="505150"/>
                </a:solidFill>
                <a:latin typeface="Verdana" pitchFamily="34" charset="0"/>
              </a:rPr>
              <a:t>= 4</a:t>
            </a:r>
          </a:p>
        </p:txBody>
      </p:sp>
      <p:grpSp>
        <p:nvGrpSpPr>
          <p:cNvPr id="20487" name="Gruppo 24"/>
          <p:cNvGrpSpPr>
            <a:grpSpLocks/>
          </p:cNvGrpSpPr>
          <p:nvPr/>
        </p:nvGrpSpPr>
        <p:grpSpPr bwMode="auto">
          <a:xfrm>
            <a:off x="829515" y="1233049"/>
            <a:ext cx="3668666" cy="1819275"/>
            <a:chOff x="590549" y="1371600"/>
            <a:chExt cx="4060953" cy="1819311"/>
          </a:xfrm>
        </p:grpSpPr>
        <p:sp>
          <p:nvSpPr>
            <p:cNvPr id="248914" name="Text Box 82"/>
            <p:cNvSpPr txBox="1">
              <a:spLocks noChangeArrowheads="1"/>
            </p:cNvSpPr>
            <p:nvPr/>
          </p:nvSpPr>
          <p:spPr bwMode="auto">
            <a:xfrm>
              <a:off x="590549" y="1371600"/>
              <a:ext cx="3950246" cy="369894"/>
            </a:xfrm>
            <a:prstGeom prst="rect">
              <a:avLst/>
            </a:prstGeom>
            <a:solidFill>
              <a:schemeClr val="bg1">
                <a:lumMod val="85000"/>
              </a:schemeClr>
            </a:solidFill>
            <a:ln w="9525">
              <a:noFill/>
              <a:miter lim="800000"/>
              <a:headEnd/>
              <a:tailEnd/>
            </a:ln>
            <a:effectLst/>
          </p:spPr>
          <p:txBody>
            <a:bodyPr wrap="square" lIns="92075" tIns="46038" rIns="92075" bIns="46038">
              <a:spAutoFit/>
            </a:bodyPr>
            <a:lstStyle/>
            <a:p>
              <a:pPr>
                <a:spcBef>
                  <a:spcPct val="10000"/>
                </a:spcBef>
                <a:defRPr/>
              </a:pPr>
              <a:r>
                <a:rPr lang="it-IT" dirty="0">
                  <a:solidFill>
                    <a:srgbClr val="505150"/>
                  </a:solidFill>
                  <a:latin typeface="Verdana" pitchFamily="34" charset="0"/>
                </a:rPr>
                <a:t>oltre a un </a:t>
              </a:r>
              <a:r>
                <a:rPr lang="it-IT" b="1" dirty="0">
                  <a:solidFill>
                    <a:srgbClr val="505150"/>
                  </a:solidFill>
                  <a:latin typeface="Verdana" pitchFamily="34" charset="0"/>
                </a:rPr>
                <a:t>GUADAGNO</a:t>
              </a:r>
            </a:p>
          </p:txBody>
        </p:sp>
        <p:sp>
          <p:nvSpPr>
            <p:cNvPr id="20523" name="Text Box 115"/>
            <p:cNvSpPr txBox="1">
              <a:spLocks noChangeArrowheads="1"/>
            </p:cNvSpPr>
            <p:nvPr/>
          </p:nvSpPr>
          <p:spPr bwMode="auto">
            <a:xfrm>
              <a:off x="590549" y="1989940"/>
              <a:ext cx="4060953" cy="1200971"/>
            </a:xfrm>
            <a:prstGeom prst="rect">
              <a:avLst/>
            </a:prstGeom>
            <a:noFill/>
            <a:ln w="9525">
              <a:noFill/>
              <a:miter lim="800000"/>
              <a:headEnd/>
              <a:tailEnd/>
            </a:ln>
          </p:spPr>
          <p:txBody>
            <a:bodyPr lIns="92075" tIns="46038" rIns="92075" bIns="46038">
              <a:spAutoFit/>
            </a:bodyPr>
            <a:lstStyle/>
            <a:p>
              <a:r>
                <a:rPr lang="it-IT" altLang="it-IT" b="0" dirty="0">
                  <a:latin typeface="Verdana" charset="0"/>
                </a:rPr>
                <a:t>Le misure di sintesi (es. le medie) permettono di avere informazioni sintetiche su collettivi numerosi</a:t>
              </a:r>
            </a:p>
          </p:txBody>
        </p:sp>
      </p:grpSp>
      <p:sp>
        <p:nvSpPr>
          <p:cNvPr id="23" name="Freccia a destra 22"/>
          <p:cNvSpPr/>
          <p:nvPr/>
        </p:nvSpPr>
        <p:spPr>
          <a:xfrm>
            <a:off x="4356100" y="4442845"/>
            <a:ext cx="663575" cy="633412"/>
          </a:xfrm>
          <a:prstGeom prst="rightArrow">
            <a:avLst/>
          </a:prstGeom>
          <a:gradFill>
            <a:gsLst>
              <a:gs pos="0">
                <a:schemeClr val="bg1">
                  <a:lumMod val="85000"/>
                </a:schemeClr>
              </a:gs>
              <a:gs pos="100000">
                <a:schemeClr val="tx1">
                  <a:lumMod val="65000"/>
                  <a:lumOff val="35000"/>
                </a:schemeClr>
              </a:gs>
            </a:gsLst>
          </a:gra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graphicFrame>
        <p:nvGraphicFramePr>
          <p:cNvPr id="24" name="Tabella 23"/>
          <p:cNvGraphicFramePr>
            <a:graphicFrameLocks noGrp="1"/>
          </p:cNvGraphicFramePr>
          <p:nvPr>
            <p:extLst/>
          </p:nvPr>
        </p:nvGraphicFramePr>
        <p:xfrm>
          <a:off x="5353050" y="2695128"/>
          <a:ext cx="2958437" cy="3495434"/>
        </p:xfrm>
        <a:graphic>
          <a:graphicData uri="http://schemas.openxmlformats.org/drawingml/2006/table">
            <a:tbl>
              <a:tblPr/>
              <a:tblGrid>
                <a:gridCol w="1371249"/>
                <a:gridCol w="1587188"/>
              </a:tblGrid>
              <a:tr h="6160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dirty="0" smtClean="0">
                          <a:solidFill>
                            <a:srgbClr val="595959"/>
                          </a:solidFill>
                          <a:latin typeface="Verdana" pitchFamily="34" charset="0"/>
                        </a:rPr>
                        <a:t>Studente</a:t>
                      </a:r>
                      <a:endParaRPr lang="it-IT" sz="1800" b="1" dirty="0">
                        <a:solidFill>
                          <a:srgbClr val="595959"/>
                        </a:solidFill>
                        <a:latin typeface="Verdana" pitchFamily="34" charset="0"/>
                      </a:endParaRPr>
                    </a:p>
                  </a:txBody>
                  <a:tcPr marL="91455" marR="91455" marT="45719" marB="45719" anchor="ctr">
                    <a:lnL w="12700" cmpd="sng">
                      <a:solidFill>
                        <a:srgbClr val="595959"/>
                      </a:solidFill>
                      <a:prstDash val="solid"/>
                    </a:lnL>
                    <a:lnR w="12700" cap="flat" cmpd="sng" algn="ctr">
                      <a:solidFill>
                        <a:srgbClr val="595959"/>
                      </a:solidFill>
                      <a:prstDash val="solid"/>
                      <a:round/>
                      <a:headEnd type="none" w="med" len="med"/>
                      <a:tailEnd type="none" w="med" len="med"/>
                    </a:lnR>
                    <a:lnT w="12700" cmpd="sng">
                      <a:solidFill>
                        <a:srgbClr val="595959"/>
                      </a:solidFill>
                      <a:prstDash val="solid"/>
                    </a:lnT>
                    <a:lnB w="12700" cap="flat" cmpd="sng" algn="ctr">
                      <a:solidFill>
                        <a:srgbClr val="595959"/>
                      </a:solidFill>
                      <a:prstDash val="solid"/>
                      <a:round/>
                      <a:headEnd type="none" w="med" len="med"/>
                      <a:tailEnd type="none" w="med" len="med"/>
                    </a:lnB>
                    <a:solidFill>
                      <a:schemeClr val="bg1">
                        <a:lumMod val="85000"/>
                      </a:schemeClr>
                    </a:solidFill>
                  </a:tcPr>
                </a:tc>
                <a:tc>
                  <a:txBody>
                    <a:bodyPr/>
                    <a:lstStyle/>
                    <a:p>
                      <a:pPr algn="ctr"/>
                      <a:r>
                        <a:rPr lang="it-IT" sz="1800" b="1" dirty="0" smtClean="0">
                          <a:solidFill>
                            <a:srgbClr val="595959"/>
                          </a:solidFill>
                          <a:latin typeface="Verdana" pitchFamily="34" charset="0"/>
                        </a:rPr>
                        <a:t>Libri</a:t>
                      </a:r>
                      <a:r>
                        <a:rPr lang="it-IT" sz="1800" b="1" baseline="0" dirty="0" smtClean="0">
                          <a:solidFill>
                            <a:srgbClr val="595959"/>
                          </a:solidFill>
                          <a:latin typeface="Verdana" pitchFamily="34" charset="0"/>
                        </a:rPr>
                        <a:t> letti in un anno</a:t>
                      </a:r>
                      <a:endParaRPr lang="it-IT" sz="1800" b="1"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mpd="sng">
                      <a:solidFill>
                        <a:srgbClr val="595959"/>
                      </a:solidFill>
                      <a:prstDash val="soli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chemeClr val="bg1">
                        <a:lumMod val="85000"/>
                      </a:schemeClr>
                    </a:solidFill>
                  </a:tcPr>
                </a:tc>
              </a:tr>
              <a:tr h="407908">
                <a:tc>
                  <a:txBody>
                    <a:bodyPr/>
                    <a:lstStyle/>
                    <a:p>
                      <a:r>
                        <a:rPr lang="it-IT" sz="1800" dirty="0" smtClean="0">
                          <a:solidFill>
                            <a:srgbClr val="595959"/>
                          </a:solidFill>
                          <a:latin typeface="Verdana" pitchFamily="34" charset="0"/>
                        </a:rPr>
                        <a:t>Giacomo</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a:r>
                        <a:rPr lang="it-IT" sz="1800" dirty="0" smtClean="0">
                          <a:solidFill>
                            <a:srgbClr val="595959"/>
                          </a:solidFill>
                          <a:latin typeface="Verdana" pitchFamily="34" charset="0"/>
                        </a:rPr>
                        <a:t>6</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407908">
                <a:tc>
                  <a:txBody>
                    <a:bodyPr/>
                    <a:lstStyle/>
                    <a:p>
                      <a:r>
                        <a:rPr lang="it-IT" sz="1800" dirty="0" smtClean="0">
                          <a:solidFill>
                            <a:srgbClr val="595959"/>
                          </a:solidFill>
                          <a:latin typeface="Verdana" pitchFamily="34" charset="0"/>
                        </a:rPr>
                        <a:t>Mirella</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a:r>
                        <a:rPr lang="it-IT" sz="1800" dirty="0" smtClean="0">
                          <a:solidFill>
                            <a:srgbClr val="595959"/>
                          </a:solidFill>
                          <a:latin typeface="Verdana" pitchFamily="34" charset="0"/>
                        </a:rPr>
                        <a:t>6</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407908">
                <a:tc>
                  <a:txBody>
                    <a:bodyPr/>
                    <a:lstStyle/>
                    <a:p>
                      <a:r>
                        <a:rPr lang="it-IT" sz="1800" dirty="0" smtClean="0">
                          <a:solidFill>
                            <a:srgbClr val="595959"/>
                          </a:solidFill>
                          <a:latin typeface="Verdana" pitchFamily="34" charset="0"/>
                        </a:rPr>
                        <a:t>Luca</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a:r>
                        <a:rPr lang="it-IT" sz="1800" dirty="0" smtClean="0">
                          <a:solidFill>
                            <a:srgbClr val="595959"/>
                          </a:solidFill>
                          <a:latin typeface="Verdana" pitchFamily="34" charset="0"/>
                        </a:rPr>
                        <a:t>0</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407908">
                <a:tc>
                  <a:txBody>
                    <a:bodyPr/>
                    <a:lstStyle/>
                    <a:p>
                      <a:r>
                        <a:rPr lang="it-IT" sz="1800" dirty="0" smtClean="0">
                          <a:solidFill>
                            <a:srgbClr val="595959"/>
                          </a:solidFill>
                          <a:latin typeface="Verdana" pitchFamily="34" charset="0"/>
                        </a:rPr>
                        <a:t>Andrea</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a:r>
                        <a:rPr lang="it-IT" sz="1800" dirty="0" smtClean="0">
                          <a:solidFill>
                            <a:srgbClr val="595959"/>
                          </a:solidFill>
                          <a:latin typeface="Verdana" pitchFamily="34" charset="0"/>
                        </a:rPr>
                        <a:t>5</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407908">
                <a:tc>
                  <a:txBody>
                    <a:bodyPr/>
                    <a:lstStyle/>
                    <a:p>
                      <a:r>
                        <a:rPr lang="it-IT" sz="1800" dirty="0" smtClean="0">
                          <a:solidFill>
                            <a:srgbClr val="595959"/>
                          </a:solidFill>
                          <a:latin typeface="Verdana" pitchFamily="34" charset="0"/>
                        </a:rPr>
                        <a:t>Valerio</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a:r>
                        <a:rPr lang="it-IT" sz="1800" dirty="0" smtClean="0">
                          <a:solidFill>
                            <a:srgbClr val="595959"/>
                          </a:solidFill>
                          <a:latin typeface="Verdana" pitchFamily="34" charset="0"/>
                        </a:rPr>
                        <a:t>3</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407908">
                <a:tc>
                  <a:txBody>
                    <a:bodyPr/>
                    <a:lstStyle/>
                    <a:p>
                      <a:r>
                        <a:rPr lang="it-IT" sz="1800" dirty="0" smtClean="0">
                          <a:solidFill>
                            <a:srgbClr val="595959"/>
                          </a:solidFill>
                          <a:latin typeface="Verdana" pitchFamily="34" charset="0"/>
                        </a:rPr>
                        <a:t>Martina</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c>
                  <a:txBody>
                    <a:bodyPr/>
                    <a:lstStyle/>
                    <a:p>
                      <a:pPr algn="ctr"/>
                      <a:r>
                        <a:rPr lang="it-IT" sz="1800" dirty="0" smtClean="0">
                          <a:solidFill>
                            <a:srgbClr val="595959"/>
                          </a:solidFill>
                          <a:latin typeface="Verdana" pitchFamily="34" charset="0"/>
                        </a:rPr>
                        <a:t>6</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r h="407908">
                <a:tc>
                  <a:txBody>
                    <a:bodyPr/>
                    <a:lstStyle/>
                    <a:p>
                      <a:r>
                        <a:rPr lang="it-IT" sz="1800" dirty="0" smtClean="0">
                          <a:solidFill>
                            <a:srgbClr val="595959"/>
                          </a:solidFill>
                          <a:latin typeface="Verdana" pitchFamily="34" charset="0"/>
                        </a:rPr>
                        <a:t>Anna</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mpd="sng">
                      <a:solidFill>
                        <a:srgbClr val="595959"/>
                      </a:solidFill>
                      <a:prstDash val="solid"/>
                    </a:lnB>
                  </a:tcPr>
                </a:tc>
                <a:tc>
                  <a:txBody>
                    <a:bodyPr/>
                    <a:lstStyle/>
                    <a:p>
                      <a:pPr algn="ctr"/>
                      <a:r>
                        <a:rPr lang="it-IT" sz="1800" dirty="0" smtClean="0">
                          <a:solidFill>
                            <a:srgbClr val="595959"/>
                          </a:solidFill>
                          <a:latin typeface="Verdana" pitchFamily="34" charset="0"/>
                        </a:rPr>
                        <a:t>2</a:t>
                      </a:r>
                      <a:endParaRPr lang="it-IT" sz="1800" dirty="0">
                        <a:solidFill>
                          <a:srgbClr val="595959"/>
                        </a:solidFill>
                        <a:latin typeface="Verdana" pitchFamily="34" charset="0"/>
                      </a:endParaRPr>
                    </a:p>
                  </a:txBody>
                  <a:tcPr marL="91455" marR="91455" marT="45719" marB="45719" anchor="ctr">
                    <a:lnL w="12700" cap="flat" cmpd="sng" algn="ctr">
                      <a:solidFill>
                        <a:srgbClr val="595959"/>
                      </a:solidFill>
                      <a:prstDash val="solid"/>
                      <a:round/>
                      <a:headEnd type="none" w="med" len="med"/>
                      <a:tailEnd type="none" w="med" len="med"/>
                    </a:lnL>
                    <a:lnR w="12700" cap="flat" cmpd="sng" algn="ctr">
                      <a:solidFill>
                        <a:srgbClr val="595959"/>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59595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31769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
          <p:cNvSpPr>
            <a:spLocks noGrp="1"/>
          </p:cNvSpPr>
          <p:nvPr>
            <p:ph type="title"/>
          </p:nvPr>
        </p:nvSpPr>
        <p:spPr>
          <a:xfrm>
            <a:off x="866775" y="2598738"/>
            <a:ext cx="7410450" cy="1435100"/>
          </a:xfrm>
        </p:spPr>
        <p:txBody>
          <a:bodyPr/>
          <a:lstStyle/>
          <a:p>
            <a:pPr marL="457200" indent="-457200">
              <a:spcBef>
                <a:spcPts val="2400"/>
              </a:spcBef>
            </a:pPr>
            <a:r>
              <a:rPr lang="it-IT" altLang="it-IT" sz="2400" b="1" dirty="0">
                <a:solidFill>
                  <a:srgbClr val="C00000"/>
                </a:solidFill>
                <a:latin typeface="Verdana" charset="0"/>
                <a:ea typeface="ＭＳ Ｐゴシック" charset="-128"/>
              </a:rPr>
              <a:t>Informazioni per la lettura corretta </a:t>
            </a:r>
            <a:r>
              <a:rPr lang="it-IT" altLang="it-IT" sz="2400" b="1" dirty="0" smtClean="0">
                <a:solidFill>
                  <a:srgbClr val="C00000"/>
                </a:solidFill>
                <a:latin typeface="Verdana" charset="0"/>
                <a:ea typeface="ＭＳ Ｐゴシック" charset="-128"/>
              </a:rPr>
              <a:t>dei </a:t>
            </a:r>
            <a:r>
              <a:rPr lang="it-IT" altLang="it-IT" sz="2400" b="1" dirty="0">
                <a:solidFill>
                  <a:srgbClr val="C00000"/>
                </a:solidFill>
                <a:latin typeface="Verdana" charset="0"/>
                <a:ea typeface="ＭＳ Ｐゴシック" charset="-128"/>
              </a:rPr>
              <a:t>dati: i metadati</a:t>
            </a:r>
            <a:endParaRPr lang="it-IT" altLang="ja-JP" sz="2400" b="1" dirty="0">
              <a:solidFill>
                <a:srgbClr val="C00000"/>
              </a:solidFill>
              <a:latin typeface="Verdana" charset="0"/>
              <a:ea typeface="ＭＳ Ｐゴシック" charset="-128"/>
            </a:endParaRPr>
          </a:p>
        </p:txBody>
      </p:sp>
    </p:spTree>
    <p:extLst>
      <p:ext uri="{BB962C8B-B14F-4D97-AF65-F5344CB8AC3E}">
        <p14:creationId xmlns:p14="http://schemas.microsoft.com/office/powerpoint/2010/main" val="1885936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pertina">
  <a:themeElements>
    <a:clrScheme name="Impostazioni personalizzat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15790</TotalTime>
  <Words>4385</Words>
  <Application>Microsoft Office PowerPoint</Application>
  <PresentationFormat>Presentazione su schermo (4:3)</PresentationFormat>
  <Paragraphs>519</Paragraphs>
  <Slides>36</Slides>
  <Notes>31</Notes>
  <HiddenSlides>0</HiddenSlides>
  <MMClips>0</MMClips>
  <ScaleCrop>false</ScaleCrop>
  <HeadingPairs>
    <vt:vector size="8" baseType="variant">
      <vt:variant>
        <vt:lpstr>Caratteri utilizzati</vt:lpstr>
      </vt:variant>
      <vt:variant>
        <vt:i4>9</vt:i4>
      </vt:variant>
      <vt:variant>
        <vt:lpstr>Tema</vt:lpstr>
      </vt:variant>
      <vt:variant>
        <vt:i4>1</vt:i4>
      </vt:variant>
      <vt:variant>
        <vt:lpstr>Server OLE incorporati</vt:lpstr>
      </vt:variant>
      <vt:variant>
        <vt:i4>1</vt:i4>
      </vt:variant>
      <vt:variant>
        <vt:lpstr>Titoli diapositive</vt:lpstr>
      </vt:variant>
      <vt:variant>
        <vt:i4>36</vt:i4>
      </vt:variant>
    </vt:vector>
  </HeadingPairs>
  <TitlesOfParts>
    <vt:vector size="47" baseType="lpstr">
      <vt:lpstr>MS PGothic</vt:lpstr>
      <vt:lpstr>MS PGothic</vt:lpstr>
      <vt:lpstr>Arial</vt:lpstr>
      <vt:lpstr>Bookman Old Style</vt:lpstr>
      <vt:lpstr>Calibri</vt:lpstr>
      <vt:lpstr>Comic Sans MS</vt:lpstr>
      <vt:lpstr>Times New Roman</vt:lpstr>
      <vt:lpstr>Verdana</vt:lpstr>
      <vt:lpstr>Wingdings</vt:lpstr>
      <vt:lpstr>copertina</vt:lpstr>
      <vt:lpstr>Equazione</vt:lpstr>
      <vt:lpstr>Presentazione standard di PowerPoint</vt:lpstr>
      <vt:lpstr>INDICE</vt:lpstr>
      <vt:lpstr>Statistica e vita quotidiana</vt:lpstr>
      <vt:lpstr>La statistica è…</vt:lpstr>
      <vt:lpstr>Statistica e vita quotidiana</vt:lpstr>
      <vt:lpstr>Statistica e vita quotidiana (2/2)</vt:lpstr>
      <vt:lpstr>Come viene percepita la statistica?</vt:lpstr>
      <vt:lpstr>Questo perché la sintesi quantitativa produce:</vt:lpstr>
      <vt:lpstr>Informazioni per la lettura corretta dei dati: i metadati</vt:lpstr>
      <vt:lpstr>I metadati</vt:lpstr>
      <vt:lpstr>I metadati</vt:lpstr>
      <vt:lpstr>I principi fondamentali che regolano la statistica pubblica</vt:lpstr>
      <vt:lpstr>L’uso improprio della statistica: alcuni esempi</vt:lpstr>
      <vt:lpstr>A volte i dati statistici vengono usati impropriamente</vt:lpstr>
      <vt:lpstr>A volte i dati statistici vengono usati impropriamente</vt:lpstr>
      <vt:lpstr>I numeri che “mancano”</vt:lpstr>
      <vt:lpstr>Se il carattere è “concentrato”</vt:lpstr>
      <vt:lpstr>Qual è il numero medio di figli per donna? </vt:lpstr>
      <vt:lpstr>Cosa pensereste se vi dicessi che …</vt:lpstr>
      <vt:lpstr>Osservate i risultati con  maggiore attenzione</vt:lpstr>
      <vt:lpstr>Come si spiegano queste differenze? </vt:lpstr>
      <vt:lpstr>Giorno medio settimanale  e media generica</vt:lpstr>
      <vt:lpstr>Giorno feriale e media specifica</vt:lpstr>
      <vt:lpstr>Media generica e  media specifica</vt:lpstr>
      <vt:lpstr>L'uso fuorviante dei grafici statistici: alcuni esempi</vt:lpstr>
      <vt:lpstr>Le rappresentazioni grafiche</vt:lpstr>
      <vt:lpstr>Rappresentazione grafica o tabellare?</vt:lpstr>
      <vt:lpstr>Ad ogni modo è bene ricordare che …</vt:lpstr>
      <vt:lpstr>Ma anche quando un grafico  ha tutti i requisiti…</vt:lpstr>
      <vt:lpstr>Il fenomeno è in calo: quanto?</vt:lpstr>
      <vt:lpstr>La tabella dei dati sottostante …</vt:lpstr>
      <vt:lpstr>I grafici a torta sono utili per rappresentare il contributo di ogni parte alla formazione del totale</vt:lpstr>
      <vt:lpstr>Attenzione: troppe categorie!</vt:lpstr>
      <vt:lpstr>Le torte "esplose” possono ingannare…</vt:lpstr>
      <vt:lpstr>Conclusioni…</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Introduzione leggere i dati</dc:title>
  <dc:subject>Introduzione leggere i dati</dc:subject>
  <dc:creator>S2.A5</dc:creator>
  <cp:keywords>Introduzione leggere i dati</cp:keywords>
  <cp:lastModifiedBy>Barbara Ascari</cp:lastModifiedBy>
  <cp:revision>193</cp:revision>
  <cp:lastPrinted>2015-02-05T12:51:26Z</cp:lastPrinted>
  <dcterms:created xsi:type="dcterms:W3CDTF">2012-12-11T11:00:35Z</dcterms:created>
  <dcterms:modified xsi:type="dcterms:W3CDTF">2020-05-04T18:38:38Z</dcterms:modified>
</cp:coreProperties>
</file>