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95" r:id="rId2"/>
    <p:sldId id="257" r:id="rId3"/>
    <p:sldId id="258" r:id="rId4"/>
    <p:sldId id="259" r:id="rId5"/>
    <p:sldId id="260" r:id="rId6"/>
    <p:sldId id="265" r:id="rId7"/>
    <p:sldId id="263" r:id="rId8"/>
    <p:sldId id="264" r:id="rId9"/>
    <p:sldId id="261" r:id="rId10"/>
    <p:sldId id="26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4">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una Tabanell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150"/>
    <a:srgbClr val="7F14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09" autoAdjust="0"/>
  </p:normalViewPr>
  <p:slideViewPr>
    <p:cSldViewPr snapToGrid="0" snapToObjects="1" showGuides="1">
      <p:cViewPr varScale="1">
        <p:scale>
          <a:sx n="74" d="100"/>
          <a:sy n="74" d="100"/>
        </p:scale>
        <p:origin x="1692" y="54"/>
      </p:cViewPr>
      <p:guideLst>
        <p:guide orient="horz" pos="1354"/>
        <p:guide pos="5759"/>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B02443-FBCD-464B-A641-477EEE59C588}" type="datetimeFigureOut">
              <a:rPr lang="it-IT" smtClean="0"/>
              <a:pPr/>
              <a:t>04/05/2020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405DF-48F5-439D-A6F6-8C44BB03A80D}" type="slidenum">
              <a:rPr lang="it-IT" smtClean="0"/>
              <a:pPr/>
              <a:t>‹N›</a:t>
            </a:fld>
            <a:endParaRPr lang="it-IT"/>
          </a:p>
        </p:txBody>
      </p:sp>
    </p:spTree>
    <p:extLst>
      <p:ext uri="{BB962C8B-B14F-4D97-AF65-F5344CB8AC3E}">
        <p14:creationId xmlns:p14="http://schemas.microsoft.com/office/powerpoint/2010/main" val="341535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latin typeface="Arial" charset="0"/>
              <a:ea typeface="ＭＳ Ｐゴシック" charset="-128"/>
            </a:endParaRPr>
          </a:p>
        </p:txBody>
      </p:sp>
    </p:spTree>
    <p:extLst>
      <p:ext uri="{BB962C8B-B14F-4D97-AF65-F5344CB8AC3E}">
        <p14:creationId xmlns:p14="http://schemas.microsoft.com/office/powerpoint/2010/main" val="3102855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4465ECA3-F496-4986-82F2-C02B72440C23}" type="slidenum">
              <a:rPr lang="en-GB" smtClean="0">
                <a:latin typeface="Arial" charset="0"/>
              </a:rPr>
              <a:pPr>
                <a:defRPr/>
              </a:pPr>
              <a:t>28</a:t>
            </a:fld>
            <a:endParaRPr lang="en-GB"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extLst>
      <p:ext uri="{BB962C8B-B14F-4D97-AF65-F5344CB8AC3E}">
        <p14:creationId xmlns:p14="http://schemas.microsoft.com/office/powerpoint/2010/main" val="3883364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MODIFICATA</a:t>
            </a:r>
            <a:endParaRPr lang="it-IT" sz="1200" b="0" i="0" kern="1200" dirty="0" smtClean="0">
              <a:solidFill>
                <a:schemeClr val="tx1"/>
              </a:solidFill>
              <a:effectLst/>
              <a:latin typeface="+mn-lt"/>
              <a:ea typeface="+mn-ea"/>
              <a:cs typeface="+mn-cs"/>
            </a:endParaRPr>
          </a:p>
          <a:p>
            <a:endParaRPr lang="it-IT" sz="1200" b="0" i="0" kern="1200" dirty="0" smtClean="0">
              <a:solidFill>
                <a:schemeClr val="tx1"/>
              </a:solidFill>
              <a:effectLst/>
              <a:latin typeface="+mn-lt"/>
              <a:ea typeface="+mn-ea"/>
              <a:cs typeface="+mn-cs"/>
            </a:endParaRPr>
          </a:p>
          <a:p>
            <a:r>
              <a:rPr lang="it-IT" sz="1200" b="0" i="0" kern="1200" dirty="0" smtClean="0">
                <a:solidFill>
                  <a:schemeClr val="tx1"/>
                </a:solidFill>
                <a:effectLst/>
                <a:latin typeface="+mn-lt"/>
                <a:ea typeface="+mn-ea"/>
                <a:cs typeface="+mn-cs"/>
              </a:rPr>
              <a:t>Le fasi del processo produttivo statistico applicati alle indagini Istat sono conformi a</a:t>
            </a:r>
            <a:r>
              <a:rPr lang="it-IT" dirty="0" smtClean="0"/>
              <a:t>gli standard internazionali, quali il </a:t>
            </a:r>
            <a:r>
              <a:rPr lang="it-IT" dirty="0" err="1" smtClean="0"/>
              <a:t>Generic</a:t>
            </a:r>
            <a:r>
              <a:rPr lang="it-IT" dirty="0" smtClean="0"/>
              <a:t> </a:t>
            </a:r>
            <a:r>
              <a:rPr lang="it-IT" dirty="0" err="1" smtClean="0"/>
              <a:t>Statistic</a:t>
            </a:r>
            <a:r>
              <a:rPr lang="it-IT" dirty="0" smtClean="0"/>
              <a:t> Business </a:t>
            </a:r>
            <a:r>
              <a:rPr lang="it-IT" dirty="0" err="1" smtClean="0"/>
              <a:t>Process</a:t>
            </a:r>
            <a:r>
              <a:rPr lang="it-IT" dirty="0" smtClean="0"/>
              <a:t> Model - GSBPM e il </a:t>
            </a:r>
            <a:r>
              <a:rPr lang="it-IT" dirty="0" err="1" smtClean="0"/>
              <a:t>Generic</a:t>
            </a:r>
            <a:r>
              <a:rPr lang="it-IT" dirty="0" smtClean="0"/>
              <a:t> Statistical Information Model.</a:t>
            </a:r>
          </a:p>
          <a:p>
            <a:r>
              <a:rPr lang="it-IT" sz="1200" b="0" i="0" kern="1200" dirty="0" smtClean="0">
                <a:solidFill>
                  <a:schemeClr val="tx1"/>
                </a:solidFill>
                <a:effectLst/>
                <a:latin typeface="+mn-lt"/>
                <a:ea typeface="+mn-ea"/>
                <a:cs typeface="+mn-cs"/>
              </a:rPr>
              <a:t>Il GSBPM ha tra i suoi obiettivi prioritari quello di descrivere un generico processo di produzione statistica, indipendentemente dalla tipologia (indagine diretta, acquisizione di dati amministrativi, costruzione di registri statistici ed è largamente utilizzato in ambito internazionale</a:t>
            </a:r>
            <a:r>
              <a:rPr lang="it-IT" sz="1200" b="0" i="0" kern="1200" baseline="0" dirty="0" smtClean="0">
                <a:solidFill>
                  <a:schemeClr val="tx1"/>
                </a:solidFill>
                <a:effectLst/>
                <a:latin typeface="+mn-lt"/>
                <a:ea typeface="+mn-ea"/>
                <a:cs typeface="+mn-cs"/>
              </a:rPr>
              <a:t> per descrivere, razionalizzare e standardizzare i processi statistici e per favorire un linguaggio comune. Anche l’Istat ha recepito questo standard come modello descrittivo dei propri processi statistici.</a:t>
            </a:r>
            <a:endParaRPr lang="it-IT" sz="1200" b="0" i="0" kern="1200" dirty="0" smtClean="0">
              <a:solidFill>
                <a:schemeClr val="tx1"/>
              </a:solidFill>
              <a:effectLst/>
              <a:latin typeface="+mn-lt"/>
              <a:ea typeface="+mn-ea"/>
              <a:cs typeface="+mn-cs"/>
            </a:endParaRPr>
          </a:p>
          <a:p>
            <a:endParaRPr lang="it-IT" sz="1200" b="0" i="0" kern="1200" dirty="0" smtClean="0">
              <a:solidFill>
                <a:schemeClr val="tx1"/>
              </a:solidFill>
              <a:effectLst/>
              <a:latin typeface="+mn-lt"/>
              <a:ea typeface="+mn-ea"/>
              <a:cs typeface="+mn-cs"/>
            </a:endParaRPr>
          </a:p>
          <a:p>
            <a:r>
              <a:rPr lang="it-IT" dirty="0" smtClean="0"/>
              <a:t>In particolare,</a:t>
            </a:r>
            <a:r>
              <a:rPr lang="it-IT" baseline="0" dirty="0" smtClean="0"/>
              <a:t> l</a:t>
            </a:r>
            <a:r>
              <a:rPr lang="it-IT" dirty="0" smtClean="0"/>
              <a:t>e Linee guida per la qualità (pubblicazione Istat, </a:t>
            </a:r>
            <a:r>
              <a:rPr lang="it-IT" sz="1200" b="0" i="0" kern="1200" dirty="0" smtClean="0">
                <a:solidFill>
                  <a:schemeClr val="tx1"/>
                </a:solidFill>
                <a:effectLst/>
                <a:latin typeface="+mn-lt"/>
                <a:ea typeface="+mn-ea"/>
                <a:cs typeface="+mn-cs"/>
              </a:rPr>
              <a:t>versione 1.1 di dicembre 2012</a:t>
            </a:r>
            <a:r>
              <a:rPr lang="it-IT" dirty="0" smtClean="0"/>
              <a:t>) e  Linee guida per la qualità dei processi statistici di fonte amministrativa (pubblicazione Istat, versione 1.1 di Agosto 2016) illustrano i principi a cui attenersi nella progettazione, esecuzione e controllo di una indagine statistica e descrivono i requisiti di qualità che le statistiche devono soddisfare. </a:t>
            </a: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29</a:t>
            </a:fld>
            <a:endParaRPr lang="it-IT"/>
          </a:p>
        </p:txBody>
      </p:sp>
    </p:spTree>
    <p:extLst>
      <p:ext uri="{BB962C8B-B14F-4D97-AF65-F5344CB8AC3E}">
        <p14:creationId xmlns:p14="http://schemas.microsoft.com/office/powerpoint/2010/main" val="3662058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 Linee guida per la qualità) Nella fase di progettazione (o di ristrutturazione) dell’indagine gli obiettivi conoscitivi devono essere  chiaramente specificati in forma scritta. Devono, infatti, essere esplicitamente descritti in un documento: lo scopo dell’indagine, le esigenze informative che si intendono soddisfare, i requisiti specifici in termini di contenuti, concetti, periodicità e livelli di qualità, nonché gli usi attesi dei risultati dell’indagine. È inoltre opportuno evidenziare chiaramente anche la base normativa da cui origina il processo statistico (es. regolamento o direttiva europea, legge nazionale). Inoltre, la necessità di condurre l’indagine deve essere adeguatamente giustificata rispetto ai costi e al carico sui rispondenti che essa comporta</a:t>
            </a: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30</a:t>
            </a:fld>
            <a:endParaRPr lang="it-IT"/>
          </a:p>
        </p:txBody>
      </p:sp>
    </p:spTree>
    <p:extLst>
      <p:ext uri="{BB962C8B-B14F-4D97-AF65-F5344CB8AC3E}">
        <p14:creationId xmlns:p14="http://schemas.microsoft.com/office/powerpoint/2010/main" val="1648629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PAOLA: Questione metodologica - La strategia campionaria</a:t>
            </a:r>
            <a:r>
              <a:rPr lang="it-IT" baseline="0" dirty="0" smtClean="0"/>
              <a:t> va oltre l’estrazione del campione, riguarda infatti anche la definizione degli stimatori: h</a:t>
            </a:r>
            <a:endParaRPr lang="it-IT" dirty="0" smtClean="0"/>
          </a:p>
          <a:p>
            <a:r>
              <a:rPr lang="it-IT" dirty="0" smtClean="0"/>
              <a:t>O quindi aggiunto quest’ultima componente</a:t>
            </a:r>
          </a:p>
          <a:p>
            <a:endParaRPr lang="it-IT" dirty="0" smtClean="0"/>
          </a:p>
          <a:p>
            <a:r>
              <a:rPr lang="it-IT" dirty="0" smtClean="0"/>
              <a:t>MODIFICATA</a:t>
            </a:r>
          </a:p>
          <a:p>
            <a:endParaRPr lang="it-IT" dirty="0" smtClean="0"/>
          </a:p>
          <a:p>
            <a:r>
              <a:rPr lang="it-IT" dirty="0" smtClean="0"/>
              <a:t>Con il termine tecnica di indagine si intende l’insieme delle modalità di contatto delle unità statistiche interessate dalla rilevazione e di reperimento delle informazioni oggetto di interesse. </a:t>
            </a:r>
          </a:p>
          <a:p>
            <a:endParaRPr lang="it-IT" b="1" dirty="0" smtClean="0"/>
          </a:p>
          <a:p>
            <a:r>
              <a:rPr lang="it-IT" b="1" dirty="0" smtClean="0"/>
              <a:t>Le indagini dirette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Una rilevazione si definisce diretta quando le osservazioni sono desunte dalle singole unità che costituiscono la popolazione e che vengono contattate nella fase di rilevazione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smtClean="0"/>
          </a:p>
          <a:p>
            <a:r>
              <a:rPr lang="it-IT" b="1" i="1" dirty="0" smtClean="0"/>
              <a:t>Tecniche di indagine</a:t>
            </a: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Alle differenti tecniche di indagine è associato un diverso grado di attendibilità dei risultati </a:t>
            </a:r>
          </a:p>
          <a:p>
            <a:endParaRPr lang="it-IT" b="1" i="1" dirty="0" smtClean="0"/>
          </a:p>
          <a:p>
            <a:pPr marL="171450" indent="-171450">
              <a:buFont typeface="Arial" panose="020B0604020202020204" pitchFamily="34" charset="0"/>
              <a:buChar char="•"/>
            </a:pPr>
            <a:r>
              <a:rPr lang="it-IT" dirty="0" smtClean="0"/>
              <a:t>interviste dirette o faccia a faccia o rilevazione </a:t>
            </a:r>
          </a:p>
          <a:p>
            <a:pPr marL="171450" indent="-171450">
              <a:buFont typeface="Arial" panose="020B0604020202020204" pitchFamily="34" charset="0"/>
              <a:buChar char="•"/>
            </a:pPr>
            <a:r>
              <a:rPr lang="it-IT" dirty="0" smtClean="0"/>
              <a:t>interviste postali </a:t>
            </a:r>
          </a:p>
          <a:p>
            <a:pPr marL="171450" indent="-171450">
              <a:buFont typeface="Arial" panose="020B0604020202020204" pitchFamily="34" charset="0"/>
              <a:buChar char="•"/>
            </a:pPr>
            <a:r>
              <a:rPr lang="it-IT" dirty="0" smtClean="0"/>
              <a:t>interviste telefoniche </a:t>
            </a:r>
          </a:p>
          <a:p>
            <a:pPr marL="171450" indent="-171450">
              <a:buFont typeface="Arial" panose="020B0604020202020204" pitchFamily="34" charset="0"/>
              <a:buChar char="•"/>
            </a:pPr>
            <a:r>
              <a:rPr lang="it-IT" dirty="0" err="1" smtClean="0"/>
              <a:t>autocompilazione</a:t>
            </a:r>
            <a:r>
              <a:rPr lang="it-IT" dirty="0" smtClean="0"/>
              <a:t> </a:t>
            </a:r>
          </a:p>
          <a:p>
            <a:pPr marL="171450" indent="-171450">
              <a:buFont typeface="Arial" panose="020B0604020202020204" pitchFamily="34" charset="0"/>
              <a:buChar char="•"/>
            </a:pPr>
            <a:r>
              <a:rPr lang="it-IT" dirty="0" smtClean="0"/>
              <a:t>Diario</a:t>
            </a:r>
          </a:p>
          <a:p>
            <a:pPr marL="171450" indent="-171450">
              <a:buFont typeface="Arial" panose="020B0604020202020204" pitchFamily="34" charset="0"/>
              <a:buChar char="•"/>
            </a:pPr>
            <a:r>
              <a:rPr lang="it-IT" dirty="0" smtClean="0"/>
              <a:t>Osservazione diretta </a:t>
            </a:r>
          </a:p>
          <a:p>
            <a:endParaRPr lang="it-IT" dirty="0" smtClean="0"/>
          </a:p>
          <a:p>
            <a:pPr marL="171450" indent="-171450">
              <a:buFont typeface="Arial" panose="020B0604020202020204" pitchFamily="34" charset="0"/>
              <a:buChar char="•"/>
            </a:pPr>
            <a:r>
              <a:rPr lang="it-IT" dirty="0" smtClean="0"/>
              <a:t>Intervista diretta (o faccia a faccia): le informazioni sulle unità statistiche sono raccolte mediante intervista diretta effettuata da un rilevatore che compila un</a:t>
            </a:r>
          </a:p>
          <a:p>
            <a:pPr marL="171450" indent="-171450">
              <a:buFont typeface="Arial" panose="020B0604020202020204" pitchFamily="34" charset="0"/>
              <a:buChar char="•"/>
            </a:pPr>
            <a:r>
              <a:rPr lang="it-IT" dirty="0" smtClean="0"/>
              <a:t>questionario in cui sono riportate le risposte.</a:t>
            </a:r>
          </a:p>
          <a:p>
            <a:pPr marL="171450" indent="-171450">
              <a:buFont typeface="Arial" panose="020B0604020202020204" pitchFamily="34" charset="0"/>
              <a:buChar char="•"/>
            </a:pPr>
            <a:r>
              <a:rPr lang="it-IT" dirty="0" smtClean="0"/>
              <a:t>Intervista telefonica: le informazioni sulle unità statistiche sono raccolte mediante intervista telefonica effettuata da un rilevatore che compila un questionario in cui sono riportate le risposte.</a:t>
            </a:r>
          </a:p>
          <a:p>
            <a:pPr marL="171450" indent="-171450">
              <a:buFont typeface="Arial" panose="020B0604020202020204" pitchFamily="34" charset="0"/>
              <a:buChar char="•"/>
            </a:pPr>
            <a:r>
              <a:rPr lang="it-IT" dirty="0" smtClean="0"/>
              <a:t>Questionario postale o </a:t>
            </a:r>
            <a:r>
              <a:rPr lang="it-IT" dirty="0" err="1" smtClean="0"/>
              <a:t>autocompilato</a:t>
            </a:r>
            <a:r>
              <a:rPr lang="it-IT" dirty="0" smtClean="0"/>
              <a:t>: le informazioni sulle unità statistiche sono raccolte mediante </a:t>
            </a:r>
            <a:r>
              <a:rPr lang="it-IT" dirty="0" err="1" smtClean="0"/>
              <a:t>autocompilazione</a:t>
            </a:r>
            <a:r>
              <a:rPr lang="it-IT" dirty="0" smtClean="0"/>
              <a:t> di un questionario recapitato a mezzo posta.</a:t>
            </a:r>
          </a:p>
          <a:p>
            <a:pPr marL="171450" indent="-171450">
              <a:buFont typeface="Arial" panose="020B0604020202020204" pitchFamily="34" charset="0"/>
              <a:buChar char="•"/>
            </a:pPr>
            <a:r>
              <a:rPr lang="it-IT" dirty="0" smtClean="0"/>
              <a:t>Diario: E’ un particolare tipo di questionario strutturato appositamente per registrare eventi frequenti quali spese o attività quotidiane. L’organizzazione di tale strumento è tale da permettere la registrazione degli eventi nel momento in cui avvengono in modo tale da non dover ricorrere ad uno sforzo di memoria nello svolgimento di una intervista di tipo classico.</a:t>
            </a:r>
          </a:p>
          <a:p>
            <a:pPr marL="171450" indent="-171450">
              <a:buFont typeface="Arial" panose="020B0604020202020204" pitchFamily="34" charset="0"/>
              <a:buChar char="•"/>
            </a:pPr>
            <a:r>
              <a:rPr lang="it-IT" dirty="0" smtClean="0"/>
              <a:t>Osservazione diretta: le informazioni sulle unità statistiche sono raccolte dal rilevatore per mezzo dei propri sensi o mediante strumenti di misurazione fisici (applicazioni in antropologia, psicologia, geologia, telerilevamento,...)</a:t>
            </a:r>
          </a:p>
          <a:p>
            <a:endParaRPr lang="it-IT" dirty="0" smtClean="0"/>
          </a:p>
          <a:p>
            <a:r>
              <a:rPr lang="it-IT" dirty="0" smtClean="0"/>
              <a:t>Molte tecniche di indagine utilizzano il questionario come strumento di raccolta dei dati.</a:t>
            </a:r>
          </a:p>
          <a:p>
            <a:endParaRPr lang="it-IT" dirty="0" smtClean="0"/>
          </a:p>
          <a:p>
            <a:r>
              <a:rPr lang="it-IT" dirty="0" smtClean="0"/>
              <a:t>Si distinguono diverse tipologie di questionario e di intervista:</a:t>
            </a: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 PAPI (</a:t>
            </a:r>
            <a:r>
              <a:rPr lang="it-IT" dirty="0" err="1" smtClean="0"/>
              <a:t>Pencil</a:t>
            </a:r>
            <a:r>
              <a:rPr lang="it-IT" dirty="0" smtClean="0"/>
              <a:t> e </a:t>
            </a:r>
            <a:r>
              <a:rPr lang="it-IT" dirty="0" err="1" smtClean="0"/>
              <a:t>paper</a:t>
            </a:r>
            <a:r>
              <a:rPr lang="it-IT" dirty="0" smtClean="0"/>
              <a:t>) Questionario cartaceo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 Questionario informatizzato </a:t>
            </a:r>
          </a:p>
          <a:p>
            <a:pPr marL="171450" indent="-171450">
              <a:buFont typeface="Arial" panose="020B0604020202020204" pitchFamily="34" charset="0"/>
              <a:buChar char="•"/>
            </a:pPr>
            <a:r>
              <a:rPr lang="it-IT" dirty="0" smtClean="0"/>
              <a:t>CAPI (Computer </a:t>
            </a:r>
            <a:r>
              <a:rPr lang="it-IT" dirty="0" err="1" smtClean="0"/>
              <a:t>Assisted</a:t>
            </a:r>
            <a:r>
              <a:rPr lang="it-IT" dirty="0" smtClean="0"/>
              <a:t> Personal </a:t>
            </a:r>
            <a:r>
              <a:rPr lang="it-IT" dirty="0" err="1" smtClean="0"/>
              <a:t>Interview</a:t>
            </a:r>
            <a:r>
              <a:rPr lang="it-IT" dirty="0" smtClean="0"/>
              <a:t>) </a:t>
            </a:r>
          </a:p>
          <a:p>
            <a:pPr marL="171450" indent="-171450">
              <a:buFont typeface="Arial" panose="020B0604020202020204" pitchFamily="34" charset="0"/>
              <a:buChar char="•"/>
            </a:pPr>
            <a:r>
              <a:rPr lang="it-IT" dirty="0" smtClean="0"/>
              <a:t>CATI (Computer </a:t>
            </a:r>
            <a:r>
              <a:rPr lang="it-IT" dirty="0" err="1" smtClean="0"/>
              <a:t>Assisted</a:t>
            </a:r>
            <a:r>
              <a:rPr lang="it-IT" dirty="0" smtClean="0"/>
              <a:t> Telephone </a:t>
            </a:r>
            <a:r>
              <a:rPr lang="it-IT" dirty="0" err="1" smtClean="0"/>
              <a:t>Interview</a:t>
            </a:r>
            <a:r>
              <a:rPr lang="it-IT" dirty="0" smtClean="0"/>
              <a:t>) </a:t>
            </a:r>
          </a:p>
          <a:p>
            <a:pPr marL="171450" indent="-171450">
              <a:buFont typeface="Arial" panose="020B0604020202020204" pitchFamily="34" charset="0"/>
              <a:buChar char="•"/>
            </a:pPr>
            <a:r>
              <a:rPr lang="it-IT" dirty="0" smtClean="0"/>
              <a:t>CAWI (Computer </a:t>
            </a:r>
            <a:r>
              <a:rPr lang="it-IT" dirty="0" err="1" smtClean="0"/>
              <a:t>Assisted</a:t>
            </a:r>
            <a:r>
              <a:rPr lang="it-IT" dirty="0" smtClean="0"/>
              <a:t> Web </a:t>
            </a:r>
            <a:r>
              <a:rPr lang="it-IT" dirty="0" err="1" smtClean="0"/>
              <a:t>Interview</a:t>
            </a:r>
            <a:r>
              <a:rPr lang="it-IT" dirty="0" smtClean="0"/>
              <a:t>) </a:t>
            </a:r>
          </a:p>
          <a:p>
            <a:endParaRPr lang="it-IT" dirty="0" smtClean="0"/>
          </a:p>
          <a:p>
            <a:pPr marL="171450" indent="-171450">
              <a:buFont typeface="Arial" panose="020B0604020202020204" pitchFamily="34" charset="0"/>
              <a:buChar char="•"/>
            </a:pPr>
            <a:endParaRPr lang="it-IT" dirty="0" smtClean="0"/>
          </a:p>
          <a:p>
            <a:pPr marL="0" indent="0">
              <a:buFont typeface="Arial" panose="020B0604020202020204" pitchFamily="34" charset="0"/>
              <a:buNone/>
            </a:pPr>
            <a:r>
              <a:rPr lang="it-IT" b="1" dirty="0" smtClean="0"/>
              <a:t>Le indagini indirette </a:t>
            </a:r>
          </a:p>
          <a:p>
            <a:pPr marL="0" indent="0">
              <a:buFont typeface="Arial" panose="020B0604020202020204" pitchFamily="34" charset="0"/>
              <a:buNone/>
            </a:pPr>
            <a:r>
              <a:rPr lang="it-IT" dirty="0" smtClean="0"/>
              <a:t>Si definisce rilevazione indiretta (o indagine statistica basata su dati di fonte amministrativa) l’indagine che utilizza dati amministrativi con finalità di tipo statistico. La gran parte delle rilevazioni svolte dall’Istat ha base amministrativa.</a:t>
            </a:r>
          </a:p>
          <a:p>
            <a:pPr marL="0" indent="0">
              <a:buFont typeface="Arial" panose="020B0604020202020204" pitchFamily="34" charset="0"/>
              <a:buNone/>
            </a:pPr>
            <a:endParaRPr lang="it-IT" dirty="0" smtClean="0"/>
          </a:p>
          <a:p>
            <a:pPr marL="171450" indent="-171450">
              <a:buFont typeface="Arial" panose="020B0604020202020204" pitchFamily="34" charset="0"/>
              <a:buChar char="•"/>
            </a:pPr>
            <a:r>
              <a:rPr lang="it-IT" dirty="0" smtClean="0"/>
              <a:t>Dati amministrativi: le informazioni sulle unità statistiche provengono da archivi di dati amministrativi, ovvero informazioni raccolte e conservate da istituzioni pubbliche o private per scopi amministrativi e non statistici. Ad esempio sono dati amministrativi</a:t>
            </a:r>
            <a:r>
              <a:rPr lang="it-IT" baseline="0" dirty="0" smtClean="0"/>
              <a:t> </a:t>
            </a:r>
            <a:r>
              <a:rPr lang="it-IT" dirty="0" smtClean="0"/>
              <a:t>quelli raccolti su persone ed imprese ai fini fiscali, pensionistici, anagrafici o giuridici.</a:t>
            </a:r>
          </a:p>
          <a:p>
            <a:pPr marL="0" indent="0">
              <a:buFont typeface="Arial" panose="020B0604020202020204" pitchFamily="34" charset="0"/>
              <a:buNone/>
            </a:pPr>
            <a:r>
              <a:rPr lang="it-IT" dirty="0" smtClean="0"/>
              <a:t> </a:t>
            </a:r>
          </a:p>
          <a:p>
            <a:pPr marL="0" indent="0">
              <a:buFont typeface="Arial" panose="020B0604020202020204" pitchFamily="34" charset="0"/>
              <a:buNone/>
            </a:pPr>
            <a:r>
              <a:rPr lang="it-IT" b="1" dirty="0" smtClean="0"/>
              <a:t>Tecniche miste:</a:t>
            </a:r>
          </a:p>
          <a:p>
            <a:pPr marL="0" indent="0">
              <a:buFont typeface="Arial" panose="020B0604020202020204" pitchFamily="34" charset="0"/>
              <a:buNone/>
            </a:pPr>
            <a:r>
              <a:rPr lang="it-IT" dirty="0" smtClean="0"/>
              <a:t>le informazioni sulle unità statistiche sono raccolte mediante la combinazione di due o più tecniche di indagine. Esempi di tecniche miste:</a:t>
            </a:r>
          </a:p>
          <a:p>
            <a:pPr marL="0" indent="0">
              <a:buFont typeface="Arial" panose="020B0604020202020204" pitchFamily="34" charset="0"/>
              <a:buNone/>
            </a:pPr>
            <a:r>
              <a:rPr lang="it-IT" dirty="0" smtClean="0"/>
              <a:t>Indagine postale + indagine diretta sui non rispondenti all’indagine postale</a:t>
            </a:r>
          </a:p>
          <a:p>
            <a:pPr marL="0" indent="0">
              <a:buFont typeface="Arial" panose="020B0604020202020204" pitchFamily="34" charset="0"/>
              <a:buNone/>
            </a:pPr>
            <a:r>
              <a:rPr lang="it-IT" dirty="0" smtClean="0"/>
              <a:t>Indagine telefonica + indagine diretta su coloro che non possiedono il telefono</a:t>
            </a:r>
          </a:p>
          <a:p>
            <a:pPr marL="0" indent="0">
              <a:buFont typeface="Arial" panose="020B0604020202020204" pitchFamily="34" charset="0"/>
              <a:buNone/>
            </a:pPr>
            <a:r>
              <a:rPr lang="it-IT" dirty="0" smtClean="0"/>
              <a:t>Diario + intervista diretta</a:t>
            </a:r>
          </a:p>
          <a:p>
            <a:pPr marL="0" indent="0">
              <a:buFont typeface="Arial" panose="020B0604020202020204" pitchFamily="34" charset="0"/>
              <a:buNone/>
            </a:pPr>
            <a:r>
              <a:rPr lang="it-IT" dirty="0" smtClean="0"/>
              <a:t>Prima intervista diretta e successive con modalità telefonica</a:t>
            </a:r>
          </a:p>
          <a:p>
            <a:pPr marL="0" indent="0">
              <a:buFont typeface="Arial" panose="020B0604020202020204" pitchFamily="34" charset="0"/>
              <a:buNone/>
            </a:pPr>
            <a:r>
              <a:rPr lang="it-IT" dirty="0" smtClean="0"/>
              <a:t>Dati amministrativi + controllo campionario con questionario postale </a:t>
            </a:r>
            <a:r>
              <a:rPr lang="it-IT" dirty="0" err="1" smtClean="0"/>
              <a:t>autocompilato</a:t>
            </a:r>
            <a:endParaRPr lang="it-IT" dirty="0" smtClean="0"/>
          </a:p>
          <a:p>
            <a:pPr marL="171450" indent="-171450">
              <a:buFont typeface="Arial" panose="020B0604020202020204" pitchFamily="34" charset="0"/>
              <a:buChar char="•"/>
            </a:pPr>
            <a:endParaRPr lang="it-IT" dirty="0" smtClean="0"/>
          </a:p>
          <a:p>
            <a:pPr marL="0" indent="0">
              <a:buFont typeface="Arial" panose="020B0604020202020204" pitchFamily="34" charset="0"/>
              <a:buNone/>
            </a:pPr>
            <a:r>
              <a:rPr lang="it-IT" dirty="0" smtClean="0"/>
              <a:t>**** </a:t>
            </a:r>
          </a:p>
          <a:p>
            <a:pPr marL="0" indent="0">
              <a:buFont typeface="Arial" panose="020B0604020202020204" pitchFamily="34" charset="0"/>
              <a:buNone/>
            </a:pPr>
            <a:r>
              <a:rPr lang="it-IT" b="1" dirty="0" smtClean="0"/>
              <a:t>Indagini totali e campionarie </a:t>
            </a:r>
          </a:p>
          <a:p>
            <a:pPr marL="0" indent="0">
              <a:buFont typeface="Arial" panose="020B0604020202020204" pitchFamily="34" charset="0"/>
              <a:buNone/>
            </a:pPr>
            <a:r>
              <a:rPr lang="it-IT" dirty="0" smtClean="0"/>
              <a:t>Lo studio di una popolazione può essere effettuato scegliendo tra due metodi alternativi </a:t>
            </a:r>
          </a:p>
          <a:p>
            <a:pPr marL="0" indent="0">
              <a:buFont typeface="Arial" panose="020B0604020202020204" pitchFamily="34" charset="0"/>
              <a:buNone/>
            </a:pPr>
            <a:r>
              <a:rPr lang="it-IT" b="1" dirty="0" smtClean="0"/>
              <a:t>indagine totale (o censimento) </a:t>
            </a:r>
            <a:r>
              <a:rPr lang="it-IT" dirty="0" smtClean="0"/>
              <a:t>, </a:t>
            </a:r>
          </a:p>
          <a:p>
            <a:pPr marL="0" indent="0">
              <a:buFont typeface="Arial" panose="020B0604020202020204" pitchFamily="34" charset="0"/>
              <a:buNone/>
            </a:pPr>
            <a:r>
              <a:rPr lang="it-IT" dirty="0" smtClean="0"/>
              <a:t>compiendo una enumerazione completa delle unità statistiche di interesse e raccogliendo studiando ogni unità, sia che siano cose sia persone, in una popolazione </a:t>
            </a:r>
          </a:p>
          <a:p>
            <a:pPr marL="0" indent="0">
              <a:buFont typeface="Arial" panose="020B0604020202020204" pitchFamily="34" charset="0"/>
              <a:buNone/>
            </a:pPr>
            <a:r>
              <a:rPr lang="it-IT" b="1" dirty="0" smtClean="0"/>
              <a:t>indagine campionaria</a:t>
            </a:r>
            <a:r>
              <a:rPr lang="it-IT" dirty="0" smtClean="0"/>
              <a:t>, </a:t>
            </a:r>
          </a:p>
          <a:p>
            <a:pPr marL="0" indent="0">
              <a:buFont typeface="Arial" panose="020B0604020202020204" pitchFamily="34" charset="0"/>
              <a:buNone/>
            </a:pPr>
            <a:r>
              <a:rPr lang="it-IT" dirty="0" smtClean="0"/>
              <a:t>scegliendo un sottoinsieme di unità della popolazione, selezionate in modo da essere rappresentative di tutte le unità nella popolazione di riferimento </a:t>
            </a:r>
          </a:p>
          <a:p>
            <a:pPr marL="0" indent="0">
              <a:buFont typeface="Arial" panose="020B0604020202020204" pitchFamily="34" charset="0"/>
              <a:buNone/>
            </a:pPr>
            <a:endParaRPr lang="it-IT" dirty="0" smtClean="0"/>
          </a:p>
          <a:p>
            <a:pPr marL="0" indent="0">
              <a:buFont typeface="Arial" panose="020B0604020202020204" pitchFamily="34" charset="0"/>
              <a:buNone/>
            </a:pPr>
            <a:r>
              <a:rPr lang="it-IT" dirty="0" smtClean="0"/>
              <a:t>Entrambi gli approcci forniscono informazioni in grado di descrivere l’intera popolazione </a:t>
            </a:r>
          </a:p>
          <a:p>
            <a:pPr marL="0" indent="0">
              <a:buFont typeface="Arial" panose="020B0604020202020204" pitchFamily="34" charset="0"/>
              <a:buNone/>
            </a:pPr>
            <a:endParaRPr lang="it-IT" dirty="0" smtClean="0"/>
          </a:p>
          <a:p>
            <a:pPr marL="0" indent="0">
              <a:buFont typeface="Arial" panose="020B0604020202020204" pitchFamily="34" charset="0"/>
              <a:buNone/>
            </a:pPr>
            <a:r>
              <a:rPr lang="it-IT" b="1" dirty="0" smtClean="0"/>
              <a:t>Strategia di campionamento</a:t>
            </a:r>
          </a:p>
          <a:p>
            <a:pPr marL="0" indent="0">
              <a:buFont typeface="Arial" panose="020B0604020202020204" pitchFamily="34" charset="0"/>
              <a:buNone/>
            </a:pPr>
            <a:r>
              <a:rPr lang="it-IT" dirty="0" smtClean="0"/>
              <a:t>La definizione delle modalità di estrazione del campione, della sua dimensione e delle funzioni dei dati utilizzate per ottenere, dai dati rilevati dal campione, stime riferite alla popolazione di interesse prende il nome di strategia di campionamento. I criteri di scelta del campione possono essere: </a:t>
            </a:r>
          </a:p>
          <a:p>
            <a:pPr marL="171450" indent="-171450">
              <a:buFont typeface="Arial" panose="020B0604020202020204" pitchFamily="34" charset="0"/>
              <a:buChar char="•"/>
            </a:pPr>
            <a:r>
              <a:rPr lang="it-IT" b="1" i="1" dirty="0" smtClean="0"/>
              <a:t>Probabilistici: </a:t>
            </a:r>
            <a:r>
              <a:rPr lang="it-IT" dirty="0" smtClean="0"/>
              <a:t>il piano di campionamento avviene mediante meccanismi aleatori, per i quali è possibile determinare la probabilità (costante o variabile) di estrarre un’unità statistica </a:t>
            </a:r>
          </a:p>
          <a:p>
            <a:pPr marL="171450" indent="-171450">
              <a:buFont typeface="Arial" panose="020B0604020202020204" pitchFamily="34" charset="0"/>
              <a:buChar char="•"/>
            </a:pPr>
            <a:r>
              <a:rPr lang="it-IT" b="1" i="1" dirty="0" smtClean="0"/>
              <a:t>Non probabilistici: </a:t>
            </a:r>
            <a:r>
              <a:rPr lang="it-IT" dirty="0" smtClean="0"/>
              <a:t>il piano di campionamento prescinde dai criteri di casualità nella scelta delle unità campionate </a:t>
            </a:r>
          </a:p>
          <a:p>
            <a:pPr marL="171450" indent="-171450">
              <a:buFont typeface="Arial" panose="020B0604020202020204" pitchFamily="34" charset="0"/>
              <a:buChar char="•"/>
            </a:pPr>
            <a:endParaRPr lang="it-IT" dirty="0" smtClean="0"/>
          </a:p>
          <a:p>
            <a:pPr marL="0" indent="0">
              <a:buFont typeface="Arial" panose="020B0604020202020204" pitchFamily="34" charset="0"/>
              <a:buNone/>
            </a:pPr>
            <a:endParaRPr lang="it-IT" dirty="0" smtClean="0"/>
          </a:p>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31</a:t>
            </a:fld>
            <a:endParaRPr lang="it-IT"/>
          </a:p>
        </p:txBody>
      </p:sp>
    </p:spTree>
    <p:extLst>
      <p:ext uri="{BB962C8B-B14F-4D97-AF65-F5344CB8AC3E}">
        <p14:creationId xmlns:p14="http://schemas.microsoft.com/office/powerpoint/2010/main" val="2706885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MODIFICATA (ho cambiato</a:t>
            </a:r>
            <a:r>
              <a:rPr lang="it-IT" baseline="0" dirty="0" smtClean="0"/>
              <a:t> la fase a cui appartiene perché seconde me è la fase 2 non la 3 di raccolta dati)</a:t>
            </a:r>
          </a:p>
          <a:p>
            <a:r>
              <a:rPr lang="it-IT" baseline="0" dirty="0" smtClean="0"/>
              <a:t>IN REALTA’ la toglierei</a:t>
            </a: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32</a:t>
            </a:fld>
            <a:endParaRPr lang="it-IT"/>
          </a:p>
        </p:txBody>
      </p:sp>
    </p:spTree>
    <p:extLst>
      <p:ext uri="{BB962C8B-B14F-4D97-AF65-F5344CB8AC3E}">
        <p14:creationId xmlns:p14="http://schemas.microsoft.com/office/powerpoint/2010/main" val="2364713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AGGIUNTA</a:t>
            </a:r>
          </a:p>
          <a:p>
            <a:endParaRPr lang="it-IT"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Alle differenti tecniche di indagine è associato un diverso grado di attendibilità dei risultati </a:t>
            </a:r>
          </a:p>
          <a:p>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33</a:t>
            </a:fld>
            <a:endParaRPr lang="it-IT"/>
          </a:p>
        </p:txBody>
      </p:sp>
    </p:spTree>
    <p:extLst>
      <p:ext uri="{BB962C8B-B14F-4D97-AF65-F5344CB8AC3E}">
        <p14:creationId xmlns:p14="http://schemas.microsoft.com/office/powerpoint/2010/main" val="1193492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AGGIUNTA</a:t>
            </a:r>
            <a:r>
              <a:rPr lang="it-IT" baseline="0" dirty="0" smtClean="0"/>
              <a:t> IN SOSTITUZIONE</a:t>
            </a: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34</a:t>
            </a:fld>
            <a:endParaRPr lang="it-IT"/>
          </a:p>
        </p:txBody>
      </p:sp>
    </p:spTree>
    <p:extLst>
      <p:ext uri="{BB962C8B-B14F-4D97-AF65-F5344CB8AC3E}">
        <p14:creationId xmlns:p14="http://schemas.microsoft.com/office/powerpoint/2010/main" val="2475484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a:ln/>
        </p:spPr>
      </p:sp>
      <p:sp>
        <p:nvSpPr>
          <p:cNvPr id="3" name="Segnaposto note 2"/>
          <p:cNvSpPr>
            <a:spLocks noGrp="1"/>
          </p:cNvSpPr>
          <p:nvPr>
            <p:ph type="body" idx="1"/>
          </p:nvPr>
        </p:nvSpPr>
        <p:spPr/>
        <p:txBody>
          <a:bodyPr>
            <a:normAutofit/>
          </a:bodyPr>
          <a:lstStyle/>
          <a:p>
            <a:pPr>
              <a:defRPr/>
            </a:pPr>
            <a:r>
              <a:rPr lang="it-IT" dirty="0" smtClean="0">
                <a:solidFill>
                  <a:schemeClr val="tx1">
                    <a:lumMod val="65000"/>
                    <a:lumOff val="35000"/>
                  </a:schemeClr>
                </a:solidFill>
                <a:latin typeface="Verdana" pitchFamily="34" charset="0"/>
                <a:ea typeface="Verdana" pitchFamily="34" charset="0"/>
                <a:cs typeface="Verdana" pitchFamily="34" charset="0"/>
              </a:rPr>
              <a:t>NON MODIFICATA</a:t>
            </a:r>
          </a:p>
          <a:p>
            <a:pPr>
              <a:defRPr/>
            </a:pPr>
            <a:endParaRPr lang="it-IT" dirty="0" smtClean="0">
              <a:solidFill>
                <a:schemeClr val="tx1">
                  <a:lumMod val="65000"/>
                  <a:lumOff val="35000"/>
                </a:schemeClr>
              </a:solidFill>
              <a:latin typeface="Verdana" pitchFamily="34" charset="0"/>
              <a:ea typeface="Verdana" pitchFamily="34" charset="0"/>
              <a:cs typeface="Verdana" pitchFamily="34" charset="0"/>
            </a:endParaRPr>
          </a:p>
          <a:p>
            <a:pPr>
              <a:defRPr/>
            </a:pPr>
            <a:r>
              <a:rPr lang="it-IT" dirty="0" smtClean="0">
                <a:solidFill>
                  <a:schemeClr val="tx1">
                    <a:lumMod val="65000"/>
                    <a:lumOff val="35000"/>
                  </a:schemeClr>
                </a:solidFill>
                <a:latin typeface="Verdana" pitchFamily="34" charset="0"/>
                <a:ea typeface="Verdana" pitchFamily="34" charset="0"/>
                <a:cs typeface="Verdana" pitchFamily="34" charset="0"/>
              </a:rPr>
              <a:t>Nel caso di interviste CAPI </a:t>
            </a:r>
            <a:r>
              <a:rPr lang="it-IT"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(Computer </a:t>
            </a:r>
            <a:r>
              <a:rPr lang="it-IT" dirty="0" err="1"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Assisted</a:t>
            </a:r>
            <a:r>
              <a:rPr lang="it-IT"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Personal </a:t>
            </a:r>
            <a:r>
              <a:rPr lang="it-IT" dirty="0" err="1"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Interviewing</a:t>
            </a:r>
            <a:r>
              <a:rPr lang="it-IT"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e </a:t>
            </a:r>
            <a:r>
              <a:rPr lang="it-IT" dirty="0" smtClean="0">
                <a:solidFill>
                  <a:schemeClr val="tx1">
                    <a:lumMod val="65000"/>
                    <a:lumOff val="35000"/>
                  </a:schemeClr>
                </a:solidFill>
                <a:latin typeface="Verdana" pitchFamily="34" charset="0"/>
                <a:ea typeface="Verdana" pitchFamily="34" charset="0"/>
                <a:cs typeface="Verdana" pitchFamily="34" charset="0"/>
              </a:rPr>
              <a:t>CATI (</a:t>
            </a:r>
            <a:r>
              <a:rPr lang="it-IT"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Computer </a:t>
            </a:r>
            <a:r>
              <a:rPr lang="it-IT" dirty="0" err="1"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Assisted</a:t>
            </a:r>
            <a:r>
              <a:rPr lang="it-IT"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Telephone </a:t>
            </a:r>
            <a:r>
              <a:rPr lang="it-IT" dirty="0" err="1"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Interviewing</a:t>
            </a:r>
            <a:r>
              <a:rPr lang="it-IT"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è lo stesso rilevatore ad effettuare la registrazione direttamente al momento dell’intervista.</a:t>
            </a:r>
            <a:endParaRPr lang="it-IT" dirty="0" smtClean="0">
              <a:solidFill>
                <a:schemeClr val="tx1">
                  <a:lumMod val="65000"/>
                  <a:lumOff val="35000"/>
                </a:schemeClr>
              </a:solidFill>
              <a:latin typeface="Verdana" pitchFamily="34" charset="0"/>
              <a:ea typeface="Verdana" panose="020B0604030504040204" pitchFamily="34" charset="0"/>
              <a:cs typeface="Verdana" panose="020B0604030504040204" pitchFamily="34" charset="0"/>
            </a:endParaRPr>
          </a:p>
          <a:p>
            <a:pPr>
              <a:defRPr/>
            </a:pPr>
            <a:endParaRPr lang="it-IT" dirty="0"/>
          </a:p>
        </p:txBody>
      </p:sp>
      <p:sp>
        <p:nvSpPr>
          <p:cNvPr id="4" name="Segnaposto numero diapositiva 3"/>
          <p:cNvSpPr>
            <a:spLocks noGrp="1"/>
          </p:cNvSpPr>
          <p:nvPr>
            <p:ph type="sldNum" sz="quarter" idx="5"/>
          </p:nvPr>
        </p:nvSpPr>
        <p:spPr/>
        <p:txBody>
          <a:bodyPr/>
          <a:lstStyle/>
          <a:p>
            <a:pPr>
              <a:defRPr/>
            </a:pPr>
            <a:fld id="{B9751C33-4912-4319-BE12-0E9169111FB8}" type="slidenum">
              <a:rPr lang="en-GB" smtClean="0"/>
              <a:pPr>
                <a:defRPr/>
              </a:pPr>
              <a:t>35</a:t>
            </a:fld>
            <a:endParaRPr lang="en-GB"/>
          </a:p>
        </p:txBody>
      </p:sp>
    </p:spTree>
    <p:extLst>
      <p:ext uri="{BB962C8B-B14F-4D97-AF65-F5344CB8AC3E}">
        <p14:creationId xmlns:p14="http://schemas.microsoft.com/office/powerpoint/2010/main" val="2393529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MODIFICATA</a:t>
            </a: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36</a:t>
            </a:fld>
            <a:endParaRPr lang="it-IT"/>
          </a:p>
        </p:txBody>
      </p:sp>
    </p:spTree>
    <p:extLst>
      <p:ext uri="{BB962C8B-B14F-4D97-AF65-F5344CB8AC3E}">
        <p14:creationId xmlns:p14="http://schemas.microsoft.com/office/powerpoint/2010/main" val="3207448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MODIFICATA</a:t>
            </a: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37</a:t>
            </a:fld>
            <a:endParaRPr lang="it-IT"/>
          </a:p>
        </p:txBody>
      </p:sp>
    </p:spTree>
    <p:extLst>
      <p:ext uri="{BB962C8B-B14F-4D97-AF65-F5344CB8AC3E}">
        <p14:creationId xmlns:p14="http://schemas.microsoft.com/office/powerpoint/2010/main" val="446726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909DB9C5-387F-4BBF-B66B-E30059BDCA76}" type="slidenum">
              <a:rPr lang="en-GB" smtClean="0">
                <a:latin typeface="Arial" charset="0"/>
              </a:rPr>
              <a:pPr>
                <a:defRPr/>
              </a:pPr>
              <a:t>2</a:t>
            </a:fld>
            <a:endParaRPr lang="en-GB" dirty="0"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GB" dirty="0" smtClean="0">
              <a:latin typeface="Arial" charset="0"/>
            </a:endParaRPr>
          </a:p>
        </p:txBody>
      </p:sp>
    </p:spTree>
    <p:extLst>
      <p:ext uri="{BB962C8B-B14F-4D97-AF65-F5344CB8AC3E}">
        <p14:creationId xmlns:p14="http://schemas.microsoft.com/office/powerpoint/2010/main" val="705913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a:ln/>
        </p:spPr>
      </p:sp>
      <p:sp>
        <p:nvSpPr>
          <p:cNvPr id="53251" name="Segnaposto note 2"/>
          <p:cNvSpPr>
            <a:spLocks noGrp="1"/>
          </p:cNvSpPr>
          <p:nvPr>
            <p:ph type="body" idx="1"/>
          </p:nvPr>
        </p:nvSpPr>
        <p:spPr>
          <a:noFill/>
          <a:ln/>
        </p:spPr>
        <p:txBody>
          <a:bodyPr/>
          <a:lstStyle/>
          <a:p>
            <a:r>
              <a:rPr lang="it-IT" dirty="0" smtClean="0">
                <a:latin typeface="Arial" charset="0"/>
              </a:rPr>
              <a:t>NON MODIFICATA</a:t>
            </a:r>
          </a:p>
        </p:txBody>
      </p:sp>
      <p:sp>
        <p:nvSpPr>
          <p:cNvPr id="4" name="Segnaposto numero diapositiva 3"/>
          <p:cNvSpPr>
            <a:spLocks noGrp="1"/>
          </p:cNvSpPr>
          <p:nvPr>
            <p:ph type="sldNum" sz="quarter" idx="5"/>
          </p:nvPr>
        </p:nvSpPr>
        <p:spPr/>
        <p:txBody>
          <a:bodyPr/>
          <a:lstStyle/>
          <a:p>
            <a:pPr>
              <a:defRPr/>
            </a:pPr>
            <a:fld id="{7E54E2D2-C999-4652-AC24-35DCC36DE53F}" type="slidenum">
              <a:rPr lang="en-GB" smtClean="0"/>
              <a:pPr>
                <a:defRPr/>
              </a:pPr>
              <a:t>38</a:t>
            </a:fld>
            <a:endParaRPr lang="en-GB"/>
          </a:p>
        </p:txBody>
      </p:sp>
    </p:spTree>
    <p:extLst>
      <p:ext uri="{BB962C8B-B14F-4D97-AF65-F5344CB8AC3E}">
        <p14:creationId xmlns:p14="http://schemas.microsoft.com/office/powerpoint/2010/main" val="863652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defRPr/>
            </a:pPr>
            <a:r>
              <a:rPr lang="it-IT" dirty="0" smtClean="0"/>
              <a:t>PAOLA:</a:t>
            </a:r>
            <a:r>
              <a:rPr lang="it-IT" baseline="0" dirty="0" smtClean="0"/>
              <a:t> </a:t>
            </a:r>
            <a:r>
              <a:rPr lang="it-IT" dirty="0" smtClean="0"/>
              <a:t>Corretto</a:t>
            </a:r>
            <a:r>
              <a:rPr lang="it-IT" baseline="0" dirty="0" smtClean="0"/>
              <a:t> refusi: “</a:t>
            </a:r>
            <a:r>
              <a:rPr lang="it-IT" b="0" dirty="0" smtClean="0">
                <a:solidFill>
                  <a:schemeClr val="tx1">
                    <a:lumMod val="65000"/>
                    <a:lumOff val="35000"/>
                  </a:schemeClr>
                </a:solidFill>
                <a:latin typeface="Verdana" pitchFamily="34" charset="0"/>
                <a:ea typeface="Verdana" pitchFamily="34" charset="0"/>
                <a:cs typeface="Verdana" pitchFamily="34" charset="0"/>
              </a:rPr>
              <a:t>Le statistiche prodotte e diffuse sono sottoposte ad una valutazione </a:t>
            </a:r>
            <a:r>
              <a:rPr lang="it-IT" dirty="0" smtClean="0">
                <a:solidFill>
                  <a:schemeClr val="tx1">
                    <a:lumMod val="65000"/>
                    <a:lumOff val="35000"/>
                  </a:schemeClr>
                </a:solidFill>
                <a:latin typeface="Verdana" pitchFamily="34" charset="0"/>
                <a:ea typeface="Verdana" pitchFamily="34" charset="0"/>
                <a:cs typeface="Verdana" pitchFamily="34" charset="0"/>
              </a:rPr>
              <a:t>di qualità deve essere valutata con riferimento </a:t>
            </a:r>
          </a:p>
          <a:p>
            <a:pPr>
              <a:defRPr/>
            </a:pPr>
            <a:r>
              <a:rPr lang="it-IT" dirty="0" smtClean="0">
                <a:solidFill>
                  <a:schemeClr val="tx1">
                    <a:lumMod val="65000"/>
                    <a:lumOff val="35000"/>
                  </a:schemeClr>
                </a:solidFill>
                <a:latin typeface="Verdana" pitchFamily="34" charset="0"/>
                <a:ea typeface="Verdana" pitchFamily="34" charset="0"/>
                <a:cs typeface="Verdana" pitchFamily="34" charset="0"/>
              </a:rPr>
              <a:t>ai diversi criteri” diventa “</a:t>
            </a:r>
            <a:r>
              <a:rPr lang="it-IT" b="0" dirty="0" smtClean="0">
                <a:solidFill>
                  <a:schemeClr val="tx1">
                    <a:lumMod val="65000"/>
                    <a:lumOff val="35000"/>
                  </a:schemeClr>
                </a:solidFill>
                <a:latin typeface="Verdana" pitchFamily="34" charset="0"/>
                <a:ea typeface="Verdana" pitchFamily="34" charset="0"/>
                <a:cs typeface="Verdana" pitchFamily="34" charset="0"/>
              </a:rPr>
              <a:t>Le statistiche prodotte e diffuse sono sottoposte ad una valutazione </a:t>
            </a:r>
            <a:r>
              <a:rPr lang="it-IT" dirty="0" smtClean="0">
                <a:solidFill>
                  <a:schemeClr val="tx1">
                    <a:lumMod val="65000"/>
                    <a:lumOff val="35000"/>
                  </a:schemeClr>
                </a:solidFill>
                <a:latin typeface="Verdana" pitchFamily="34" charset="0"/>
                <a:ea typeface="Verdana" pitchFamily="34" charset="0"/>
                <a:cs typeface="Verdana" pitchFamily="34" charset="0"/>
              </a:rPr>
              <a:t>di qualità con riferimento ai diversi criteri”</a:t>
            </a:r>
            <a:endParaRPr lang="it-IT" dirty="0" smtClean="0"/>
          </a:p>
          <a:p>
            <a:endParaRPr lang="it-IT" dirty="0" smtClean="0"/>
          </a:p>
          <a:p>
            <a:r>
              <a:rPr lang="it-IT" dirty="0" smtClean="0"/>
              <a:t>MODIFICATA LA PARTE RELATIVA ALLA QUALITA’</a:t>
            </a: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39</a:t>
            </a:fld>
            <a:endParaRPr lang="it-IT"/>
          </a:p>
        </p:txBody>
      </p:sp>
    </p:spTree>
    <p:extLst>
      <p:ext uri="{BB962C8B-B14F-4D97-AF65-F5344CB8AC3E}">
        <p14:creationId xmlns:p14="http://schemas.microsoft.com/office/powerpoint/2010/main" val="16292671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5F58BC-5B2E-4FD8-8DE2-C1066E05FD2A}" type="slidenum">
              <a:rPr lang="en-GB" altLang="it-IT" smtClean="0">
                <a:latin typeface="Arial" panose="020B0604020202020204" pitchFamily="34" charset="0"/>
                <a:ea typeface="MS PGothic" panose="020B0600070205080204" pitchFamily="34" charset="-128"/>
              </a:rPr>
              <a:pPr>
                <a:spcBef>
                  <a:spcPct val="0"/>
                </a:spcBef>
              </a:pPr>
              <a:t>40</a:t>
            </a:fld>
            <a:endParaRPr lang="en-GB" altLang="it-IT" smtClean="0">
              <a:latin typeface="Arial" panose="020B0604020202020204" pitchFamily="34" charset="0"/>
              <a:ea typeface="MS PGothic" panose="020B0600070205080204" pitchFamily="34" charset="-128"/>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smtClean="0">
              <a:latin typeface="Arial" panose="020B0604020202020204" pitchFamily="34" charset="0"/>
            </a:endParaRPr>
          </a:p>
        </p:txBody>
      </p:sp>
    </p:spTree>
    <p:extLst>
      <p:ext uri="{BB962C8B-B14F-4D97-AF65-F5344CB8AC3E}">
        <p14:creationId xmlns:p14="http://schemas.microsoft.com/office/powerpoint/2010/main" val="3876539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defTabSz="886328">
              <a:defRPr/>
            </a:pPr>
            <a:fld id="{06051033-09FE-4C5E-8091-FA77916ABAED}" type="slidenum">
              <a:rPr lang="en-GB">
                <a:solidFill>
                  <a:srgbClr val="000000"/>
                </a:solidFill>
                <a:latin typeface="Arial" charset="0"/>
              </a:rPr>
              <a:pPr defTabSz="886328">
                <a:defRPr/>
              </a:pPr>
              <a:t>3</a:t>
            </a:fld>
            <a:endParaRPr lang="en-GB" dirty="0">
              <a:solidFill>
                <a:srgbClr val="000000"/>
              </a:solidFill>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GB" dirty="0" smtClean="0">
              <a:latin typeface="Arial" charset="0"/>
            </a:endParaRPr>
          </a:p>
        </p:txBody>
      </p:sp>
    </p:spTree>
    <p:extLst>
      <p:ext uri="{BB962C8B-B14F-4D97-AF65-F5344CB8AC3E}">
        <p14:creationId xmlns:p14="http://schemas.microsoft.com/office/powerpoint/2010/main" val="2394103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60572F7D-2F43-4D42-8105-3D77FE8DE5FA}" type="slidenum">
              <a:rPr lang="en-GB" smtClean="0">
                <a:latin typeface="Arial" charset="0"/>
              </a:rPr>
              <a:pPr>
                <a:defRPr/>
              </a:pPr>
              <a:t>11</a:t>
            </a:fld>
            <a:endParaRPr lang="en-GB"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extLst>
      <p:ext uri="{BB962C8B-B14F-4D97-AF65-F5344CB8AC3E}">
        <p14:creationId xmlns:p14="http://schemas.microsoft.com/office/powerpoint/2010/main" val="3972895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14</a:t>
            </a:fld>
            <a:endParaRPr lang="it-IT"/>
          </a:p>
        </p:txBody>
      </p:sp>
    </p:spTree>
    <p:extLst>
      <p:ext uri="{BB962C8B-B14F-4D97-AF65-F5344CB8AC3E}">
        <p14:creationId xmlns:p14="http://schemas.microsoft.com/office/powerpoint/2010/main" val="3247795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15</a:t>
            </a:fld>
            <a:endParaRPr lang="it-IT"/>
          </a:p>
        </p:txBody>
      </p:sp>
    </p:spTree>
    <p:extLst>
      <p:ext uri="{BB962C8B-B14F-4D97-AF65-F5344CB8AC3E}">
        <p14:creationId xmlns:p14="http://schemas.microsoft.com/office/powerpoint/2010/main" val="2778010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pPr>
              <a:defRPr/>
            </a:pPr>
            <a:fld id="{0419D3E8-2B2B-4A11-B908-7B5B634FF672}" type="slidenum">
              <a:rPr lang="en-GB" smtClean="0">
                <a:latin typeface="Arial" charset="0"/>
              </a:rPr>
              <a:pPr>
                <a:defRPr/>
              </a:pPr>
              <a:t>19</a:t>
            </a:fld>
            <a:endParaRPr lang="en-GB"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extLst>
      <p:ext uri="{BB962C8B-B14F-4D97-AF65-F5344CB8AC3E}">
        <p14:creationId xmlns:p14="http://schemas.microsoft.com/office/powerpoint/2010/main" val="3105480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a:ln/>
        </p:spPr>
      </p:sp>
      <p:sp>
        <p:nvSpPr>
          <p:cNvPr id="49155" name="Segnaposto note 2"/>
          <p:cNvSpPr>
            <a:spLocks noGrp="1"/>
          </p:cNvSpPr>
          <p:nvPr>
            <p:ph type="body" idx="1"/>
          </p:nvPr>
        </p:nvSpPr>
        <p:spPr>
          <a:noFill/>
          <a:ln/>
        </p:spPr>
        <p:txBody>
          <a:bodyPr/>
          <a:lstStyle/>
          <a:p>
            <a:endParaRPr lang="it-IT" smtClean="0">
              <a:latin typeface="Arial" charset="0"/>
            </a:endParaRPr>
          </a:p>
        </p:txBody>
      </p:sp>
      <p:sp>
        <p:nvSpPr>
          <p:cNvPr id="4" name="Segnaposto numero diapositiva 3"/>
          <p:cNvSpPr>
            <a:spLocks noGrp="1"/>
          </p:cNvSpPr>
          <p:nvPr>
            <p:ph type="sldNum" sz="quarter" idx="5"/>
          </p:nvPr>
        </p:nvSpPr>
        <p:spPr/>
        <p:txBody>
          <a:bodyPr/>
          <a:lstStyle/>
          <a:p>
            <a:pPr>
              <a:defRPr/>
            </a:pPr>
            <a:fld id="{C15BA514-12A3-4594-9CFC-5C39CAC8D591}" type="slidenum">
              <a:rPr lang="en-GB" smtClean="0"/>
              <a:pPr>
                <a:defRPr/>
              </a:pPr>
              <a:t>20</a:t>
            </a:fld>
            <a:endParaRPr lang="en-GB"/>
          </a:p>
        </p:txBody>
      </p:sp>
    </p:spTree>
    <p:extLst>
      <p:ext uri="{BB962C8B-B14F-4D97-AF65-F5344CB8AC3E}">
        <p14:creationId xmlns:p14="http://schemas.microsoft.com/office/powerpoint/2010/main" val="2095357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a:ln/>
        </p:spPr>
      </p:sp>
      <p:sp>
        <p:nvSpPr>
          <p:cNvPr id="50179" name="Segnaposto note 2"/>
          <p:cNvSpPr>
            <a:spLocks noGrp="1"/>
          </p:cNvSpPr>
          <p:nvPr>
            <p:ph type="body" idx="1"/>
          </p:nvPr>
        </p:nvSpPr>
        <p:spPr>
          <a:noFill/>
          <a:ln/>
        </p:spPr>
        <p:txBody>
          <a:bodyPr/>
          <a:lstStyle/>
          <a:p>
            <a:pPr defTabSz="872808"/>
            <a:endParaRPr lang="it-IT" smtClean="0">
              <a:latin typeface="Arial" charset="0"/>
            </a:endParaRPr>
          </a:p>
        </p:txBody>
      </p:sp>
      <p:sp>
        <p:nvSpPr>
          <p:cNvPr id="4" name="Segnaposto numero diapositiva 3"/>
          <p:cNvSpPr>
            <a:spLocks noGrp="1"/>
          </p:cNvSpPr>
          <p:nvPr>
            <p:ph type="sldNum" sz="quarter" idx="5"/>
          </p:nvPr>
        </p:nvSpPr>
        <p:spPr/>
        <p:txBody>
          <a:bodyPr/>
          <a:lstStyle/>
          <a:p>
            <a:pPr>
              <a:defRPr/>
            </a:pPr>
            <a:fld id="{42E259E9-9F2A-4FD3-987F-61687E46E5BD}" type="slidenum">
              <a:rPr lang="en-GB" smtClean="0"/>
              <a:pPr>
                <a:defRPr/>
              </a:pPr>
              <a:t>21</a:t>
            </a:fld>
            <a:endParaRPr lang="en-GB"/>
          </a:p>
        </p:txBody>
      </p:sp>
    </p:spTree>
    <p:extLst>
      <p:ext uri="{BB962C8B-B14F-4D97-AF65-F5344CB8AC3E}">
        <p14:creationId xmlns:p14="http://schemas.microsoft.com/office/powerpoint/2010/main" val="2966034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318872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266353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2544814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a titolo capitolo">
    <p:spTree>
      <p:nvGrpSpPr>
        <p:cNvPr id="1" name=""/>
        <p:cNvGrpSpPr/>
        <p:nvPr/>
      </p:nvGrpSpPr>
      <p:grpSpPr>
        <a:xfrm>
          <a:off x="0" y="0"/>
          <a:ext cx="0" cy="0"/>
          <a:chOff x="0" y="0"/>
          <a:chExt cx="0" cy="0"/>
        </a:xfrm>
      </p:grpSpPr>
      <p:sp>
        <p:nvSpPr>
          <p:cNvPr id="7" name="Titolo 6"/>
          <p:cNvSpPr>
            <a:spLocks noGrp="1"/>
          </p:cNvSpPr>
          <p:nvPr>
            <p:ph type="title"/>
          </p:nvPr>
        </p:nvSpPr>
        <p:spPr>
          <a:xfrm>
            <a:off x="866775" y="2598738"/>
            <a:ext cx="7410450" cy="1143000"/>
          </a:xfrm>
          <a:prstGeom prst="rect">
            <a:avLst/>
          </a:prstGeom>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426355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40528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89021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25427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p>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44287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p>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352413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144644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414527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1004873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userDrawn="1"/>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28" charset="0"/>
              <a:buNone/>
              <a:defRPr/>
            </a:pPr>
            <a:endParaRPr lang="en-US"/>
          </a:p>
        </p:txBody>
      </p:sp>
      <p:cxnSp>
        <p:nvCxnSpPr>
          <p:cNvPr id="9" name="Connettore 1 8"/>
          <p:cNvCxnSpPr/>
          <p:nvPr userDrawn="1"/>
        </p:nvCxnSpPr>
        <p:spPr>
          <a:xfrm>
            <a:off x="777875" y="6254519"/>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1" name="Immagine 10" descr="marchio 2.jp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7558379" y="6346121"/>
            <a:ext cx="806786" cy="335805"/>
          </a:xfrm>
          <a:prstGeom prst="rect">
            <a:avLst/>
          </a:prstGeom>
        </p:spPr>
      </p:pic>
    </p:spTree>
    <p:extLst>
      <p:ext uri="{BB962C8B-B14F-4D97-AF65-F5344CB8AC3E}">
        <p14:creationId xmlns:p14="http://schemas.microsoft.com/office/powerpoint/2010/main" val="250297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p:cNvSpPr>
          <p:nvPr/>
        </p:nvSpPr>
        <p:spPr bwMode="auto">
          <a:xfrm>
            <a:off x="0" y="2246313"/>
            <a:ext cx="9156700" cy="3619500"/>
          </a:xfrm>
          <a:prstGeom prst="rect">
            <a:avLst/>
          </a:prstGeom>
          <a:noFill/>
          <a:ln>
            <a:noFill/>
          </a:ln>
        </p:spPr>
        <p:txBody>
          <a:bodyPr lIns="0" tIns="0" rIns="0" bIns="0"/>
          <a:lstStyle>
            <a:lvl1pPr eaLnBrk="0" hangingPunct="0">
              <a:defRPr b="1">
                <a:solidFill>
                  <a:schemeClr val="tx1"/>
                </a:solidFill>
                <a:latin typeface="Bookman Old Style" charset="0"/>
                <a:ea typeface="ＭＳ Ｐゴシック" charset="-128"/>
              </a:defRPr>
            </a:lvl1pPr>
            <a:lvl2pPr marL="742950" indent="-285750" eaLnBrk="0" hangingPunct="0">
              <a:defRPr b="1">
                <a:solidFill>
                  <a:schemeClr val="tx1"/>
                </a:solidFill>
                <a:latin typeface="Bookman Old Style" charset="0"/>
                <a:ea typeface="ＭＳ Ｐゴシック" charset="-128"/>
              </a:defRPr>
            </a:lvl2pPr>
            <a:lvl3pPr marL="1143000" indent="-228600" eaLnBrk="0" hangingPunct="0">
              <a:defRPr b="1">
                <a:solidFill>
                  <a:schemeClr val="tx1"/>
                </a:solidFill>
                <a:latin typeface="Bookman Old Style" charset="0"/>
                <a:ea typeface="ＭＳ Ｐゴシック" charset="-128"/>
              </a:defRPr>
            </a:lvl3pPr>
            <a:lvl4pPr marL="1600200" indent="-228600" eaLnBrk="0" hangingPunct="0">
              <a:defRPr b="1">
                <a:solidFill>
                  <a:schemeClr val="tx1"/>
                </a:solidFill>
                <a:latin typeface="Bookman Old Style" charset="0"/>
                <a:ea typeface="ＭＳ Ｐゴシック" charset="-128"/>
              </a:defRPr>
            </a:lvl4pPr>
            <a:lvl5pPr marL="2057400" indent="-228600" eaLnBrk="0" hangingPunct="0">
              <a:defRPr b="1">
                <a:solidFill>
                  <a:schemeClr val="tx1"/>
                </a:solidFill>
                <a:latin typeface="Bookman Old Style" charset="0"/>
                <a:ea typeface="ＭＳ Ｐゴシック" charset="-128"/>
              </a:defRPr>
            </a:lvl5pPr>
            <a:lvl6pPr marL="2514600" indent="-228600" eaLnBrk="0" fontAlgn="base" hangingPunct="0">
              <a:spcBef>
                <a:spcPct val="0"/>
              </a:spcBef>
              <a:spcAft>
                <a:spcPct val="0"/>
              </a:spcAft>
              <a:defRPr b="1">
                <a:solidFill>
                  <a:schemeClr val="tx1"/>
                </a:solidFill>
                <a:latin typeface="Bookman Old Style" charset="0"/>
                <a:ea typeface="ＭＳ Ｐゴシック" charset="-128"/>
              </a:defRPr>
            </a:lvl6pPr>
            <a:lvl7pPr marL="2971800" indent="-228600" eaLnBrk="0" fontAlgn="base" hangingPunct="0">
              <a:spcBef>
                <a:spcPct val="0"/>
              </a:spcBef>
              <a:spcAft>
                <a:spcPct val="0"/>
              </a:spcAft>
              <a:defRPr b="1">
                <a:solidFill>
                  <a:schemeClr val="tx1"/>
                </a:solidFill>
                <a:latin typeface="Bookman Old Style" charset="0"/>
                <a:ea typeface="ＭＳ Ｐゴシック" charset="-128"/>
              </a:defRPr>
            </a:lvl7pPr>
            <a:lvl8pPr marL="3429000" indent="-228600" eaLnBrk="0" fontAlgn="base" hangingPunct="0">
              <a:spcBef>
                <a:spcPct val="0"/>
              </a:spcBef>
              <a:spcAft>
                <a:spcPct val="0"/>
              </a:spcAft>
              <a:defRPr b="1">
                <a:solidFill>
                  <a:schemeClr val="tx1"/>
                </a:solidFill>
                <a:latin typeface="Bookman Old Style" charset="0"/>
                <a:ea typeface="ＭＳ Ｐゴシック" charset="-128"/>
              </a:defRPr>
            </a:lvl8pPr>
            <a:lvl9pPr marL="3886200" indent="-228600" eaLnBrk="0" fontAlgn="base" hangingPunct="0">
              <a:spcBef>
                <a:spcPct val="0"/>
              </a:spcBef>
              <a:spcAft>
                <a:spcPct val="0"/>
              </a:spcAft>
              <a:defRPr b="1">
                <a:solidFill>
                  <a:schemeClr val="tx1"/>
                </a:solidFill>
                <a:latin typeface="Bookman Old Style" charset="0"/>
                <a:ea typeface="ＭＳ Ｐゴシック" charset="-128"/>
              </a:defRPr>
            </a:lvl9pPr>
          </a:lstStyle>
          <a:p>
            <a:pPr algn="ctr" eaLnBrk="1" fontAlgn="base" hangingPunct="1">
              <a:spcBef>
                <a:spcPct val="0"/>
              </a:spcBef>
              <a:spcAft>
                <a:spcPct val="0"/>
              </a:spcAft>
              <a:defRPr/>
            </a:pP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Come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raccogliere</a:t>
            </a: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leggere</a:t>
            </a: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 e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rappresentare</a:t>
            </a: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i</a:t>
            </a: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dati</a:t>
            </a:r>
            <a:endParaRPr lang="en-US" altLang="it-IT" sz="2800" dirty="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endParaRPr>
          </a:p>
          <a:p>
            <a:pPr algn="ctr" eaLnBrk="1" hangingPunct="1">
              <a:defRPr/>
            </a:pPr>
            <a:endParaRPr lang="en-US" altLang="it-IT" sz="2400" b="0" dirty="0">
              <a:solidFill>
                <a:srgbClr val="FFFFFF"/>
              </a:solidFill>
              <a:effectLst>
                <a:outerShdw blurRad="38100" dist="38100" dir="2700000" algn="tl">
                  <a:srgbClr val="C0C0C0"/>
                </a:outerShdw>
              </a:effectLst>
              <a:latin typeface="Verdana" charset="0"/>
            </a:endParaRPr>
          </a:p>
          <a:p>
            <a:pPr algn="ctr" eaLnBrk="1" hangingPunct="1">
              <a:defRPr/>
            </a:pPr>
            <a:endParaRPr lang="en-US" altLang="it-IT" sz="2400" b="0" dirty="0">
              <a:solidFill>
                <a:srgbClr val="FFFFFF"/>
              </a:solidFill>
              <a:effectLst>
                <a:outerShdw blurRad="38100" dist="38100" dir="2700000" algn="tl">
                  <a:srgbClr val="C0C0C0"/>
                </a:outerShdw>
              </a:effectLst>
              <a:latin typeface="Verdana" charset="0"/>
            </a:endParaRPr>
          </a:p>
          <a:p>
            <a:pPr algn="ctr" eaLnBrk="1" hangingPunct="1">
              <a:spcBef>
                <a:spcPct val="0"/>
              </a:spcBef>
              <a:defRPr/>
            </a:pPr>
            <a:r>
              <a:rPr lang="en-US" altLang="it-IT" sz="3000" dirty="0" smtClean="0">
                <a:solidFill>
                  <a:srgbClr val="9E0000"/>
                </a:solidFill>
                <a:latin typeface="+mj-lt"/>
                <a:ea typeface="ＭＳ Ｐゴシック" charset="0"/>
                <a:cs typeface="Arial" charset="0"/>
              </a:rPr>
              <a:t>L’INDAGINE STATISTICA</a:t>
            </a:r>
            <a:endParaRPr lang="en-US" altLang="it-IT" sz="3000" dirty="0">
              <a:solidFill>
                <a:srgbClr val="9E0000"/>
              </a:solidFill>
              <a:latin typeface="+mj-lt"/>
              <a:ea typeface="ＭＳ Ｐゴシック" charset="0"/>
              <a:cs typeface="Arial" charset="0"/>
            </a:endParaRPr>
          </a:p>
          <a:p>
            <a:pPr algn="ctr" eaLnBrk="1" hangingPunct="1">
              <a:lnSpc>
                <a:spcPct val="80000"/>
              </a:lnSpc>
              <a:spcBef>
                <a:spcPts val="800"/>
              </a:spcBef>
              <a:defRPr/>
            </a:pPr>
            <a:r>
              <a:rPr lang="en-US" altLang="it-IT" sz="2400" dirty="0">
                <a:solidFill>
                  <a:srgbClr val="C00000"/>
                </a:solidFill>
                <a:effectLst>
                  <a:outerShdw blurRad="38100" dist="38100" dir="2700000" algn="tl">
                    <a:srgbClr val="C0C0C0"/>
                  </a:outerShdw>
                </a:effectLst>
                <a:latin typeface="Verdana" charset="0"/>
              </a:rPr>
              <a:t> </a:t>
            </a:r>
          </a:p>
        </p:txBody>
      </p:sp>
      <p:sp>
        <p:nvSpPr>
          <p:cNvPr id="3" name="CasellaDiTesto 2"/>
          <p:cNvSpPr txBox="1"/>
          <p:nvPr/>
        </p:nvSpPr>
        <p:spPr>
          <a:xfrm>
            <a:off x="607039" y="6372226"/>
            <a:ext cx="6606561" cy="246221"/>
          </a:xfrm>
          <a:prstGeom prst="rect">
            <a:avLst/>
          </a:prstGeom>
          <a:noFill/>
        </p:spPr>
        <p:txBody>
          <a:bodyPr wrap="square">
            <a:spAutoFit/>
          </a:bodyPr>
          <a:lstStyle/>
          <a:p>
            <a:pPr algn="r" eaLnBrk="1" fontAlgn="auto" hangingPunct="1">
              <a:spcBef>
                <a:spcPts val="0"/>
              </a:spcBef>
              <a:spcAft>
                <a:spcPts val="0"/>
              </a:spcAft>
              <a:defRPr/>
            </a:pPr>
            <a:r>
              <a:rPr lang="it-IT" sz="1000" dirty="0" smtClean="0">
                <a:solidFill>
                  <a:schemeClr val="bg1">
                    <a:lumMod val="50000"/>
                  </a:schemeClr>
                </a:solidFill>
                <a:latin typeface="+mn-lt"/>
                <a:ea typeface="MS PGothic" pitchFamily="34" charset="-128"/>
                <a:cs typeface="+mn-cs"/>
              </a:rPr>
              <a:t>Scuola secondaria di secondo grado </a:t>
            </a:r>
            <a:r>
              <a:rPr lang="it-IT" sz="1000" dirty="0" smtClean="0">
                <a:solidFill>
                  <a:srgbClr val="C00000"/>
                </a:solidFill>
                <a:latin typeface="+mn-lt"/>
                <a:ea typeface="MS PGothic" pitchFamily="34" charset="-128"/>
                <a:cs typeface="+mn-cs"/>
              </a:rPr>
              <a:t>|</a:t>
            </a:r>
            <a:r>
              <a:rPr lang="it-IT" sz="1000" dirty="0" smtClean="0">
                <a:solidFill>
                  <a:schemeClr val="bg1">
                    <a:lumMod val="50000"/>
                  </a:schemeClr>
                </a:solidFill>
                <a:latin typeface="+mn-lt"/>
                <a:ea typeface="MS PGothic" pitchFamily="34" charset="-128"/>
                <a:cs typeface="+mn-cs"/>
              </a:rPr>
              <a:t> Come raccogliere … i dati – </a:t>
            </a:r>
            <a:r>
              <a:rPr lang="it-IT" sz="1000" dirty="0" smtClean="0">
                <a:solidFill>
                  <a:schemeClr val="bg1">
                    <a:lumMod val="50000"/>
                  </a:schemeClr>
                </a:solidFill>
                <a:latin typeface="+mn-lt"/>
                <a:ea typeface="MS PGothic" pitchFamily="34" charset="-128"/>
              </a:rPr>
              <a:t>L’indagine statistica </a:t>
            </a:r>
            <a:r>
              <a:rPr lang="it-IT" sz="1000" dirty="0" smtClean="0">
                <a:solidFill>
                  <a:srgbClr val="C00000"/>
                </a:solidFill>
                <a:latin typeface="+mn-lt"/>
                <a:ea typeface="MS PGothic" pitchFamily="34" charset="-128"/>
                <a:cs typeface="+mn-cs"/>
              </a:rPr>
              <a:t>| </a:t>
            </a:r>
            <a:r>
              <a:rPr lang="it-IT" sz="1000" dirty="0">
                <a:solidFill>
                  <a:schemeClr val="bg1">
                    <a:lumMod val="50000"/>
                  </a:schemeClr>
                </a:solidFill>
                <a:latin typeface="+mn-lt"/>
                <a:ea typeface="MS PGothic" pitchFamily="34" charset="-128"/>
                <a:cs typeface="+mn-cs"/>
              </a:rPr>
              <a:t>Pacchetto: </a:t>
            </a:r>
            <a:r>
              <a:rPr lang="it-IT" sz="1000" dirty="0" smtClean="0">
                <a:solidFill>
                  <a:schemeClr val="bg1">
                    <a:lumMod val="50000"/>
                  </a:schemeClr>
                </a:solidFill>
                <a:ea typeface="MS PGothic" pitchFamily="34" charset="-128"/>
              </a:rPr>
              <a:t>L3</a:t>
            </a:r>
            <a:r>
              <a:rPr lang="it-IT" sz="1000" dirty="0" smtClean="0">
                <a:solidFill>
                  <a:schemeClr val="bg1">
                    <a:lumMod val="50000"/>
                  </a:schemeClr>
                </a:solidFill>
                <a:latin typeface="+mn-lt"/>
                <a:ea typeface="MS PGothic" pitchFamily="34" charset="-128"/>
                <a:cs typeface="+mn-cs"/>
              </a:rPr>
              <a:t>.1</a:t>
            </a:r>
            <a:endParaRPr lang="it-IT" sz="1000" dirty="0">
              <a:solidFill>
                <a:schemeClr val="bg1">
                  <a:lumMod val="50000"/>
                </a:schemeClr>
              </a:solidFill>
              <a:latin typeface="+mn-lt"/>
              <a:ea typeface="MS PGothic" pitchFamily="34" charset="-128"/>
              <a:cs typeface="+mn-cs"/>
            </a:endParaRPr>
          </a:p>
        </p:txBody>
      </p:sp>
    </p:spTree>
    <p:extLst>
      <p:ext uri="{BB962C8B-B14F-4D97-AF65-F5344CB8AC3E}">
        <p14:creationId xmlns:p14="http://schemas.microsoft.com/office/powerpoint/2010/main" val="395142728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olo 4"/>
          <p:cNvSpPr>
            <a:spLocks noGrp="1"/>
          </p:cNvSpPr>
          <p:nvPr>
            <p:ph type="title"/>
          </p:nvPr>
        </p:nvSpPr>
        <p:spPr>
          <a:xfrm>
            <a:off x="928047" y="397467"/>
            <a:ext cx="7742877" cy="74930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Campione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5366" name="Segnaposto contenuto 5"/>
          <p:cNvSpPr>
            <a:spLocks noGrp="1"/>
          </p:cNvSpPr>
          <p:nvPr>
            <p:ph idx="4294967295"/>
          </p:nvPr>
        </p:nvSpPr>
        <p:spPr>
          <a:xfrm>
            <a:off x="568326" y="1146767"/>
            <a:ext cx="4874008" cy="4239427"/>
          </a:xfrm>
          <a:prstGeom prst="rect">
            <a:avLst/>
          </a:prstGeom>
        </p:spPr>
        <p:txBody>
          <a:bodyPr/>
          <a:lstStyle/>
          <a:p>
            <a:pPr>
              <a:spcBef>
                <a:spcPts val="1800"/>
              </a:spcBef>
            </a:pPr>
            <a:r>
              <a:rPr lang="it-IT" sz="1800" b="1" kern="0" dirty="0">
                <a:solidFill>
                  <a:srgbClr val="595959"/>
                </a:solidFill>
                <a:latin typeface="Verdana" pitchFamily="34" charset="0"/>
                <a:ea typeface="MS PGothic" pitchFamily="34" charset="-128"/>
              </a:rPr>
              <a:t>Campione</a:t>
            </a:r>
            <a:r>
              <a:rPr lang="it-IT" sz="1800" kern="0" dirty="0">
                <a:solidFill>
                  <a:srgbClr val="595959"/>
                </a:solidFill>
                <a:latin typeface="Verdana" pitchFamily="34" charset="0"/>
                <a:ea typeface="MS PGothic" pitchFamily="34" charset="-128"/>
              </a:rPr>
              <a:t>: è il sottoinsieme di una popolazione oggetto di indagine che viene selezionato per rappresentarla.</a:t>
            </a:r>
          </a:p>
          <a:p>
            <a:pPr>
              <a:spcBef>
                <a:spcPts val="1800"/>
              </a:spcBef>
            </a:pPr>
            <a:r>
              <a:rPr lang="it-IT" sz="1800" kern="0" dirty="0">
                <a:solidFill>
                  <a:srgbClr val="595959"/>
                </a:solidFill>
                <a:latin typeface="Verdana" pitchFamily="34" charset="0"/>
                <a:ea typeface="MS PGothic" pitchFamily="34" charset="-128"/>
              </a:rPr>
              <a:t>I criteri usati per la formazione dei campioni possono essere diversi ma, affinché le informazioni ottenute dal campione possano essere estese alla popolazione di provenienza, è necessario che il campione sia </a:t>
            </a:r>
            <a:r>
              <a:rPr lang="it-IT" sz="1800" b="1" kern="0" dirty="0">
                <a:solidFill>
                  <a:srgbClr val="595959"/>
                </a:solidFill>
                <a:latin typeface="Verdana" pitchFamily="34" charset="0"/>
                <a:ea typeface="MS PGothic" pitchFamily="34" charset="-128"/>
              </a:rPr>
              <a:t>rappresentativo</a:t>
            </a:r>
            <a:r>
              <a:rPr lang="it-IT" sz="1800" kern="0" dirty="0">
                <a:solidFill>
                  <a:srgbClr val="595959"/>
                </a:solidFill>
                <a:latin typeface="Verdana" pitchFamily="34" charset="0"/>
                <a:ea typeface="MS PGothic" pitchFamily="34" charset="-128"/>
              </a:rPr>
              <a:t> ovvero riproduca le caratteristiche più rilevanti ai fini dell’indagine della popolazione di origine.</a:t>
            </a:r>
          </a:p>
        </p:txBody>
      </p:sp>
      <p:pic>
        <p:nvPicPr>
          <p:cNvPr id="2" name="Immagine 1"/>
          <p:cNvPicPr>
            <a:picLocks noChangeAspect="1"/>
          </p:cNvPicPr>
          <p:nvPr/>
        </p:nvPicPr>
        <p:blipFill>
          <a:blip r:embed="rId2"/>
          <a:stretch>
            <a:fillRect/>
          </a:stretch>
        </p:blipFill>
        <p:spPr>
          <a:xfrm>
            <a:off x="5442334" y="1776802"/>
            <a:ext cx="2865393" cy="2979357"/>
          </a:xfrm>
          <a:prstGeom prst="rect">
            <a:avLst/>
          </a:prstGeom>
        </p:spPr>
      </p:pic>
    </p:spTree>
    <p:extLst>
      <p:ext uri="{BB962C8B-B14F-4D97-AF65-F5344CB8AC3E}">
        <p14:creationId xmlns:p14="http://schemas.microsoft.com/office/powerpoint/2010/main" val="1710676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a:xfrm>
            <a:off x="866775" y="2779713"/>
            <a:ext cx="7410450" cy="1143000"/>
          </a:xfrm>
        </p:spPr>
        <p:txBody>
          <a:bodyPr/>
          <a:lstStyle/>
          <a:p>
            <a:pPr algn="ctr"/>
            <a:r>
              <a:rPr lang="it-IT"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Rilevazioni</a:t>
            </a:r>
            <a:r>
              <a:rP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it-IT"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dirette</a:t>
            </a:r>
            <a:r>
              <a:rP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e </a:t>
            </a:r>
            <a:r>
              <a:rPr lang="it-IT"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indirette</a:t>
            </a:r>
          </a:p>
        </p:txBody>
      </p:sp>
    </p:spTree>
    <p:extLst>
      <p:ext uri="{BB962C8B-B14F-4D97-AF65-F5344CB8AC3E}">
        <p14:creationId xmlns:p14="http://schemas.microsoft.com/office/powerpoint/2010/main" val="108222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7"/>
          <p:cNvSpPr>
            <a:spLocks noGrp="1"/>
          </p:cNvSpPr>
          <p:nvPr>
            <p:ph type="title"/>
          </p:nvPr>
        </p:nvSpPr>
        <p:spPr>
          <a:xfrm>
            <a:off x="616766" y="438152"/>
            <a:ext cx="8102600" cy="74930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Rilevazioni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dirette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8435" name="Rettangolo 5"/>
          <p:cNvSpPr>
            <a:spLocks noChangeArrowheads="1"/>
          </p:cNvSpPr>
          <p:nvPr/>
        </p:nvSpPr>
        <p:spPr bwMode="auto">
          <a:xfrm>
            <a:off x="777600" y="1274512"/>
            <a:ext cx="7561832" cy="4555093"/>
          </a:xfrm>
          <a:prstGeom prst="rect">
            <a:avLst/>
          </a:prstGeom>
          <a:noFill/>
          <a:ln w="9525">
            <a:noFill/>
            <a:miter lim="800000"/>
            <a:headEnd/>
            <a:tailEnd/>
          </a:ln>
        </p:spPr>
        <p:txBody>
          <a:bodyPr wrap="square">
            <a:spAutoFit/>
          </a:bodyPr>
          <a:lstStyle/>
          <a:p>
            <a:pPr>
              <a:spcBef>
                <a:spcPts val="600"/>
              </a:spcBef>
            </a:pPr>
            <a:r>
              <a:rPr lang="it-IT" sz="2000" b="1" dirty="0" smtClean="0">
                <a:solidFill>
                  <a:srgbClr val="595959"/>
                </a:solidFill>
                <a:latin typeface="Verdana" pitchFamily="34" charset="0"/>
              </a:rPr>
              <a:t>Definizione:</a:t>
            </a:r>
          </a:p>
          <a:p>
            <a:r>
              <a:rPr lang="it-IT" sz="2000" dirty="0" smtClean="0">
                <a:solidFill>
                  <a:srgbClr val="505150"/>
                </a:solidFill>
                <a:latin typeface="Verdana" pitchFamily="34" charset="0"/>
                <a:ea typeface="Verdana" pitchFamily="34" charset="0"/>
                <a:cs typeface="Verdana" pitchFamily="34" charset="0"/>
              </a:rPr>
              <a:t>Una rilevazione si definisce </a:t>
            </a:r>
            <a:r>
              <a:rPr lang="it-IT" sz="2000" i="1" dirty="0" smtClean="0">
                <a:solidFill>
                  <a:srgbClr val="505150"/>
                </a:solidFill>
                <a:latin typeface="Verdana" pitchFamily="34" charset="0"/>
                <a:ea typeface="Verdana" pitchFamily="34" charset="0"/>
                <a:cs typeface="Verdana" pitchFamily="34" charset="0"/>
              </a:rPr>
              <a:t>diretta</a:t>
            </a:r>
            <a:r>
              <a:rPr lang="it-IT" sz="2000" dirty="0" smtClean="0">
                <a:solidFill>
                  <a:srgbClr val="505150"/>
                </a:solidFill>
                <a:latin typeface="Verdana" pitchFamily="34" charset="0"/>
                <a:ea typeface="Verdana" pitchFamily="34" charset="0"/>
                <a:cs typeface="Verdana" pitchFamily="34" charset="0"/>
              </a:rPr>
              <a:t> quando le osservazioni sono desunte dalle singole unità che costituiscono la popolazione e che vengono contattate nella fase di rilevazione.</a:t>
            </a:r>
          </a:p>
          <a:p>
            <a:endParaRPr lang="it-IT" sz="2000" b="1" dirty="0" smtClean="0">
              <a:solidFill>
                <a:srgbClr val="505150"/>
              </a:solidFill>
              <a:latin typeface="Verdana" pitchFamily="34" charset="0"/>
            </a:endParaRPr>
          </a:p>
          <a:p>
            <a:r>
              <a:rPr lang="it-IT" sz="2000" b="1" dirty="0" smtClean="0">
                <a:solidFill>
                  <a:srgbClr val="505150"/>
                </a:solidFill>
                <a:latin typeface="Verdana" pitchFamily="34" charset="0"/>
              </a:rPr>
              <a:t>Esempi: </a:t>
            </a:r>
            <a:r>
              <a:rPr lang="it-IT" sz="2000" dirty="0" smtClean="0">
                <a:solidFill>
                  <a:srgbClr val="505150"/>
                </a:solidFill>
                <a:latin typeface="Verdana" pitchFamily="34" charset="0"/>
              </a:rPr>
              <a:t>indagini su:</a:t>
            </a:r>
          </a:p>
          <a:p>
            <a:pPr>
              <a:spcBef>
                <a:spcPts val="600"/>
              </a:spcBef>
              <a:buFont typeface="Arial" pitchFamily="34" charset="0"/>
              <a:buChar char="•"/>
            </a:pPr>
            <a:r>
              <a:rPr lang="it-IT" sz="2000" dirty="0" smtClean="0">
                <a:solidFill>
                  <a:srgbClr val="595959"/>
                </a:solidFill>
                <a:latin typeface="Verdana" pitchFamily="34" charset="0"/>
              </a:rPr>
              <a:t> condizioni di salute </a:t>
            </a:r>
          </a:p>
          <a:p>
            <a:pPr>
              <a:spcBef>
                <a:spcPts val="600"/>
              </a:spcBef>
              <a:buFont typeface="Arial" pitchFamily="34" charset="0"/>
              <a:buChar char="•"/>
            </a:pPr>
            <a:r>
              <a:rPr lang="it-IT" sz="2000" dirty="0" smtClean="0">
                <a:solidFill>
                  <a:srgbClr val="595959"/>
                </a:solidFill>
                <a:latin typeface="Verdana" pitchFamily="34" charset="0"/>
              </a:rPr>
              <a:t> tempo libero </a:t>
            </a:r>
          </a:p>
          <a:p>
            <a:pPr>
              <a:spcBef>
                <a:spcPts val="600"/>
              </a:spcBef>
              <a:buFont typeface="Arial" pitchFamily="34" charset="0"/>
              <a:buChar char="•"/>
            </a:pPr>
            <a:r>
              <a:rPr lang="it-IT" sz="2000" dirty="0" smtClean="0">
                <a:solidFill>
                  <a:srgbClr val="595959"/>
                </a:solidFill>
                <a:latin typeface="Verdana" pitchFamily="34" charset="0"/>
              </a:rPr>
              <a:t> sicurezza dei cittadini </a:t>
            </a:r>
          </a:p>
          <a:p>
            <a:pPr>
              <a:spcBef>
                <a:spcPts val="600"/>
              </a:spcBef>
              <a:buFont typeface="Arial" pitchFamily="34" charset="0"/>
              <a:buChar char="•"/>
            </a:pPr>
            <a:r>
              <a:rPr lang="it-IT" sz="2000" dirty="0" smtClean="0">
                <a:solidFill>
                  <a:srgbClr val="595959"/>
                </a:solidFill>
                <a:latin typeface="Verdana" pitchFamily="34" charset="0"/>
              </a:rPr>
              <a:t> spese delle famiglie</a:t>
            </a:r>
          </a:p>
          <a:p>
            <a:pPr>
              <a:spcBef>
                <a:spcPts val="600"/>
              </a:spcBef>
              <a:buFont typeface="Arial" pitchFamily="34" charset="0"/>
              <a:buChar char="•"/>
            </a:pPr>
            <a:r>
              <a:rPr lang="it-IT" sz="2000" dirty="0" smtClean="0">
                <a:solidFill>
                  <a:srgbClr val="595959"/>
                </a:solidFill>
                <a:latin typeface="Verdana" pitchFamily="34" charset="0"/>
              </a:rPr>
              <a:t> forze lavoro</a:t>
            </a:r>
          </a:p>
          <a:p>
            <a:pPr>
              <a:spcBef>
                <a:spcPts val="600"/>
              </a:spcBef>
              <a:buFont typeface="Arial" pitchFamily="34" charset="0"/>
              <a:buChar char="•"/>
            </a:pPr>
            <a:r>
              <a:rPr lang="it-IT" sz="2000" dirty="0" smtClean="0">
                <a:solidFill>
                  <a:srgbClr val="595959"/>
                </a:solidFill>
                <a:latin typeface="Verdana" pitchFamily="34" charset="0"/>
              </a:rPr>
              <a:t> …</a:t>
            </a:r>
            <a:endParaRPr lang="it-IT" sz="2000" b="1" dirty="0" smtClean="0">
              <a:solidFill>
                <a:srgbClr val="595959"/>
              </a:solidFill>
              <a:latin typeface="Verdana" pitchFamily="34" charset="0"/>
            </a:endParaRPr>
          </a:p>
        </p:txBody>
      </p:sp>
      <p:pic>
        <p:nvPicPr>
          <p:cNvPr id="5" name="Immagine 4" descr="shutterstock_8697398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91432" y="3084394"/>
            <a:ext cx="3048000" cy="2033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0676453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7"/>
          <p:cNvSpPr>
            <a:spLocks noGrp="1"/>
          </p:cNvSpPr>
          <p:nvPr>
            <p:ph type="title"/>
          </p:nvPr>
        </p:nvSpPr>
        <p:spPr>
          <a:xfrm>
            <a:off x="615600" y="439200"/>
            <a:ext cx="8102600" cy="74930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Vantaggi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e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svantaggi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delle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rilevazioni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dirette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Immagine 4" descr="shutterstock_8697398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71366" y="2569802"/>
            <a:ext cx="3048000" cy="2033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8437" name="Rettangolo 6"/>
          <p:cNvSpPr>
            <a:spLocks noChangeArrowheads="1"/>
          </p:cNvSpPr>
          <p:nvPr/>
        </p:nvSpPr>
        <p:spPr bwMode="auto">
          <a:xfrm>
            <a:off x="777922" y="1415114"/>
            <a:ext cx="4893444" cy="4862870"/>
          </a:xfrm>
          <a:prstGeom prst="rect">
            <a:avLst/>
          </a:prstGeom>
          <a:noFill/>
          <a:ln w="9525">
            <a:noFill/>
            <a:miter lim="800000"/>
            <a:headEnd/>
            <a:tailEnd/>
          </a:ln>
        </p:spPr>
        <p:txBody>
          <a:bodyPr wrap="square">
            <a:spAutoFit/>
          </a:bodyPr>
          <a:lstStyle/>
          <a:p>
            <a:pPr>
              <a:spcBef>
                <a:spcPts val="600"/>
              </a:spcBef>
            </a:pPr>
            <a:r>
              <a:rPr lang="it-IT" sz="2000" dirty="0" smtClean="0">
                <a:solidFill>
                  <a:srgbClr val="C00000"/>
                </a:solidFill>
                <a:latin typeface="Verdana" pitchFamily="34" charset="0"/>
                <a:ea typeface="ＭＳ Ｐゴシック" charset="-128"/>
              </a:rPr>
              <a:t>Vantaggi </a:t>
            </a:r>
          </a:p>
          <a:p>
            <a:pPr marL="285750" indent="-285750">
              <a:spcBef>
                <a:spcPts val="900"/>
              </a:spcBef>
              <a:buSzPct val="150000"/>
              <a:buFont typeface="Arial" pitchFamily="34" charset="0"/>
              <a:buChar char="•"/>
              <a:defRPr/>
            </a:pPr>
            <a:r>
              <a:rPr lang="it-IT" sz="2000" dirty="0" smtClean="0">
                <a:solidFill>
                  <a:srgbClr val="000000">
                    <a:lumMod val="65000"/>
                    <a:lumOff val="35000"/>
                  </a:srgbClr>
                </a:solidFill>
                <a:latin typeface="Verdana" pitchFamily="34" charset="0"/>
                <a:ea typeface="Verdana" pitchFamily="34" charset="0"/>
                <a:cs typeface="Verdana" pitchFamily="34" charset="0"/>
              </a:rPr>
              <a:t>l’in</a:t>
            </a:r>
            <a:r>
              <a:rPr lang="it-IT" sz="2000" b="0" dirty="0" smtClean="0">
                <a:solidFill>
                  <a:srgbClr val="595959"/>
                </a:solidFill>
                <a:latin typeface="Verdana" pitchFamily="34" charset="0"/>
              </a:rPr>
              <a:t>formazione richiesta è proprio quella necessaria a descrivere un certo fenomeno;</a:t>
            </a:r>
          </a:p>
          <a:p>
            <a:pPr marL="285750" indent="-285750">
              <a:spcBef>
                <a:spcPts val="900"/>
              </a:spcBef>
              <a:buSzPct val="150000"/>
              <a:buFont typeface="Arial" pitchFamily="34" charset="0"/>
              <a:buChar char="•"/>
              <a:defRPr/>
            </a:pPr>
            <a:r>
              <a:rPr lang="it-IT" sz="2000" dirty="0" smtClean="0">
                <a:solidFill>
                  <a:srgbClr val="595959"/>
                </a:solidFill>
                <a:latin typeface="Verdana" pitchFamily="34" charset="0"/>
              </a:rPr>
              <a:t>possibilità di contattare il rispondente e fornire spiegazioni.</a:t>
            </a:r>
            <a:endParaRPr lang="it-IT" sz="2000" b="0" dirty="0" smtClean="0">
              <a:solidFill>
                <a:srgbClr val="595959"/>
              </a:solidFill>
              <a:latin typeface="Verdana" pitchFamily="34" charset="0"/>
            </a:endParaRPr>
          </a:p>
          <a:p>
            <a:pPr>
              <a:spcBef>
                <a:spcPts val="2400"/>
              </a:spcBef>
            </a:pPr>
            <a:r>
              <a:rPr lang="it-IT" sz="2000" dirty="0" smtClean="0">
                <a:solidFill>
                  <a:srgbClr val="C00000"/>
                </a:solidFill>
                <a:latin typeface="Verdana" pitchFamily="34" charset="0"/>
                <a:ea typeface="ＭＳ Ｐゴシック" charset="-128"/>
              </a:rPr>
              <a:t>Svantaggi</a:t>
            </a:r>
          </a:p>
          <a:p>
            <a:pPr marL="285750" indent="-285750">
              <a:spcBef>
                <a:spcPts val="900"/>
              </a:spcBef>
              <a:buSzPct val="150000"/>
              <a:buFont typeface="Arial" pitchFamily="34" charset="0"/>
              <a:buChar char="•"/>
              <a:defRPr/>
            </a:pPr>
            <a:r>
              <a:rPr lang="it-IT" sz="2000" dirty="0" smtClean="0">
                <a:solidFill>
                  <a:srgbClr val="000000">
                    <a:lumMod val="65000"/>
                    <a:lumOff val="35000"/>
                  </a:srgbClr>
                </a:solidFill>
                <a:latin typeface="Verdana" pitchFamily="34" charset="0"/>
                <a:ea typeface="Verdana" pitchFamily="34" charset="0"/>
                <a:cs typeface="Verdana" pitchFamily="34" charset="0"/>
              </a:rPr>
              <a:t>alti costi di rilevazione;</a:t>
            </a:r>
          </a:p>
          <a:p>
            <a:pPr marL="285750" indent="-285750">
              <a:spcBef>
                <a:spcPts val="900"/>
              </a:spcBef>
              <a:buSzPct val="150000"/>
              <a:buFont typeface="Arial" pitchFamily="34" charset="0"/>
              <a:buChar char="•"/>
              <a:defRPr/>
            </a:pPr>
            <a:r>
              <a:rPr lang="it-IT" sz="2000" dirty="0" smtClean="0">
                <a:solidFill>
                  <a:srgbClr val="000000">
                    <a:lumMod val="65000"/>
                    <a:lumOff val="35000"/>
                  </a:srgbClr>
                </a:solidFill>
                <a:latin typeface="Verdana" pitchFamily="34" charset="0"/>
                <a:ea typeface="Verdana" pitchFamily="34" charset="0"/>
                <a:cs typeface="Verdana" pitchFamily="34" charset="0"/>
              </a:rPr>
              <a:t>maggior “disturbo statistico”.*</a:t>
            </a:r>
          </a:p>
          <a:p>
            <a:pPr>
              <a:spcBef>
                <a:spcPts val="2400"/>
              </a:spcBef>
            </a:pPr>
            <a:endParaRPr lang="it-IT" sz="2000" dirty="0" smtClean="0">
              <a:solidFill>
                <a:srgbClr val="C00000"/>
              </a:solidFill>
              <a:latin typeface="Verdana" pitchFamily="34" charset="0"/>
              <a:ea typeface="ＭＳ Ｐゴシック" charset="-128"/>
            </a:endParaRPr>
          </a:p>
          <a:p>
            <a:pPr>
              <a:spcBef>
                <a:spcPts val="2400"/>
              </a:spcBef>
            </a:pPr>
            <a:endParaRPr lang="it-IT" sz="2000" b="0" dirty="0" smtClean="0">
              <a:solidFill>
                <a:srgbClr val="595959"/>
              </a:solidFill>
              <a:latin typeface="Verdana" pitchFamily="34" charset="0"/>
            </a:endParaRPr>
          </a:p>
        </p:txBody>
      </p:sp>
      <p:sp>
        <p:nvSpPr>
          <p:cNvPr id="8" name="Rettangolo 7"/>
          <p:cNvSpPr/>
          <p:nvPr/>
        </p:nvSpPr>
        <p:spPr>
          <a:xfrm>
            <a:off x="777600" y="5663825"/>
            <a:ext cx="6590418" cy="338554"/>
          </a:xfrm>
          <a:prstGeom prst="rect">
            <a:avLst/>
          </a:prstGeom>
        </p:spPr>
        <p:txBody>
          <a:bodyPr wrap="square">
            <a:spAutoFit/>
          </a:bodyPr>
          <a:lstStyle/>
          <a:p>
            <a:pPr algn="just">
              <a:spcBef>
                <a:spcPts val="2400"/>
              </a:spcBef>
              <a:defRPr/>
            </a:pPr>
            <a:r>
              <a:rPr lang="it-IT" sz="1600" dirty="0" smtClean="0">
                <a:solidFill>
                  <a:srgbClr val="000000">
                    <a:lumMod val="65000"/>
                    <a:lumOff val="35000"/>
                  </a:srgbClr>
                </a:solidFill>
                <a:latin typeface="Verdana" pitchFamily="34" charset="0"/>
                <a:ea typeface="Verdana" pitchFamily="34" charset="0"/>
                <a:cs typeface="Verdana" pitchFamily="34" charset="0"/>
              </a:rPr>
              <a:t>* carico di risposta sulle unità di rilevazione</a:t>
            </a:r>
          </a:p>
        </p:txBody>
      </p:sp>
    </p:spTree>
    <p:extLst>
      <p:ext uri="{BB962C8B-B14F-4D97-AF65-F5344CB8AC3E}">
        <p14:creationId xmlns:p14="http://schemas.microsoft.com/office/powerpoint/2010/main" val="95350449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Text Box 9"/>
          <p:cNvSpPr txBox="1">
            <a:spLocks noChangeArrowheads="1"/>
          </p:cNvSpPr>
          <p:nvPr/>
        </p:nvSpPr>
        <p:spPr bwMode="auto">
          <a:xfrm>
            <a:off x="777600" y="1414800"/>
            <a:ext cx="7826991"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ts val="600"/>
              </a:spcBef>
            </a:pPr>
            <a:r>
              <a:rPr lang="it-IT" sz="2000" b="1" dirty="0">
                <a:solidFill>
                  <a:srgbClr val="595959"/>
                </a:solidFill>
                <a:latin typeface="Verdana" pitchFamily="34" charset="0"/>
                <a:ea typeface="Verdana" pitchFamily="34" charset="0"/>
                <a:cs typeface="Verdana" pitchFamily="34" charset="0"/>
              </a:rPr>
              <a:t>Definizione:</a:t>
            </a:r>
          </a:p>
          <a:p>
            <a:pPr>
              <a:spcBef>
                <a:spcPts val="600"/>
              </a:spcBef>
            </a:pPr>
            <a:r>
              <a:rPr lang="it-IT" sz="2000" b="0" dirty="0">
                <a:solidFill>
                  <a:srgbClr val="595959"/>
                </a:solidFill>
                <a:latin typeface="Verdana" pitchFamily="34" charset="0"/>
                <a:ea typeface="Verdana" pitchFamily="34" charset="0"/>
                <a:cs typeface="Verdana" pitchFamily="34" charset="0"/>
              </a:rPr>
              <a:t>Si definisce rilevazione </a:t>
            </a:r>
            <a:r>
              <a:rPr lang="it-IT" sz="2000" b="0" i="1" dirty="0">
                <a:solidFill>
                  <a:srgbClr val="595959"/>
                </a:solidFill>
                <a:latin typeface="Verdana" pitchFamily="34" charset="0"/>
                <a:ea typeface="Verdana" pitchFamily="34" charset="0"/>
                <a:cs typeface="Verdana" pitchFamily="34" charset="0"/>
              </a:rPr>
              <a:t>indiretta</a:t>
            </a:r>
            <a:r>
              <a:rPr lang="it-IT" sz="2000" b="0" dirty="0">
                <a:solidFill>
                  <a:srgbClr val="595959"/>
                </a:solidFill>
                <a:latin typeface="Verdana" pitchFamily="34" charset="0"/>
                <a:ea typeface="Verdana" pitchFamily="34" charset="0"/>
                <a:cs typeface="Verdana" pitchFamily="34" charset="0"/>
              </a:rPr>
              <a:t> (</a:t>
            </a:r>
            <a:r>
              <a:rPr lang="it-IT" sz="2000" b="0" i="1" dirty="0">
                <a:solidFill>
                  <a:srgbClr val="595959"/>
                </a:solidFill>
                <a:latin typeface="Verdana" pitchFamily="34" charset="0"/>
                <a:ea typeface="Verdana" pitchFamily="34" charset="0"/>
                <a:cs typeface="Verdana" pitchFamily="34" charset="0"/>
              </a:rPr>
              <a:t>o indagine statistica basata su dati di fonte amministrativa</a:t>
            </a:r>
            <a:r>
              <a:rPr lang="it-IT" sz="2000" b="0" dirty="0">
                <a:solidFill>
                  <a:srgbClr val="595959"/>
                </a:solidFill>
                <a:latin typeface="Verdana" pitchFamily="34" charset="0"/>
                <a:ea typeface="Verdana" pitchFamily="34" charset="0"/>
                <a:cs typeface="Verdana" pitchFamily="34" charset="0"/>
              </a:rPr>
              <a:t>) </a:t>
            </a:r>
            <a:r>
              <a:rPr lang="it-IT" sz="2000" b="0" dirty="0" smtClean="0">
                <a:solidFill>
                  <a:srgbClr val="595959"/>
                </a:solidFill>
                <a:latin typeface="Verdana" pitchFamily="34" charset="0"/>
                <a:ea typeface="Verdana" pitchFamily="34" charset="0"/>
                <a:cs typeface="Verdana" pitchFamily="34" charset="0"/>
              </a:rPr>
              <a:t>l’indagine </a:t>
            </a:r>
            <a:r>
              <a:rPr lang="it-IT" sz="2000" b="0" dirty="0">
                <a:solidFill>
                  <a:srgbClr val="595959"/>
                </a:solidFill>
                <a:latin typeface="Verdana" pitchFamily="34" charset="0"/>
                <a:ea typeface="Verdana" pitchFamily="34" charset="0"/>
                <a:cs typeface="Verdana" pitchFamily="34" charset="0"/>
              </a:rPr>
              <a:t>che utilizza </a:t>
            </a:r>
            <a:r>
              <a:rPr lang="it-IT" sz="2000" b="0" dirty="0" smtClean="0">
                <a:solidFill>
                  <a:srgbClr val="595959"/>
                </a:solidFill>
                <a:latin typeface="Verdana" pitchFamily="34" charset="0"/>
                <a:ea typeface="Verdana" pitchFamily="34" charset="0"/>
                <a:cs typeface="Verdana" pitchFamily="34" charset="0"/>
              </a:rPr>
              <a:t>dati </a:t>
            </a:r>
            <a:r>
              <a:rPr lang="it-IT" sz="2000" b="0" dirty="0">
                <a:solidFill>
                  <a:srgbClr val="595959"/>
                </a:solidFill>
                <a:latin typeface="Verdana" pitchFamily="34" charset="0"/>
                <a:ea typeface="Verdana" pitchFamily="34" charset="0"/>
                <a:cs typeface="Verdana" pitchFamily="34" charset="0"/>
              </a:rPr>
              <a:t>amministrativi con finalità di tipo </a:t>
            </a:r>
            <a:r>
              <a:rPr lang="it-IT" sz="2000" b="0" dirty="0" smtClean="0">
                <a:solidFill>
                  <a:srgbClr val="595959"/>
                </a:solidFill>
                <a:latin typeface="Verdana" pitchFamily="34" charset="0"/>
                <a:ea typeface="Verdana" pitchFamily="34" charset="0"/>
                <a:cs typeface="Verdana" pitchFamily="34" charset="0"/>
              </a:rPr>
              <a:t>statistico. </a:t>
            </a:r>
            <a:endParaRPr lang="it-IT" sz="2000" b="0" dirty="0">
              <a:solidFill>
                <a:srgbClr val="595959"/>
              </a:solidFill>
              <a:latin typeface="Verdana" pitchFamily="34" charset="0"/>
              <a:ea typeface="Verdana" pitchFamily="34" charset="0"/>
              <a:cs typeface="Verdana" pitchFamily="34" charset="0"/>
            </a:endParaRPr>
          </a:p>
          <a:p>
            <a:pPr>
              <a:spcBef>
                <a:spcPts val="600"/>
              </a:spcBef>
            </a:pPr>
            <a:r>
              <a:rPr lang="it-IT" sz="2000" b="0" dirty="0">
                <a:solidFill>
                  <a:srgbClr val="595959"/>
                </a:solidFill>
                <a:latin typeface="Verdana" pitchFamily="34" charset="0"/>
                <a:ea typeface="Verdana" pitchFamily="34" charset="0"/>
                <a:cs typeface="Verdana" pitchFamily="34" charset="0"/>
              </a:rPr>
              <a:t>La gran parte delle rilevazioni svolte dall’Istat ha base </a:t>
            </a:r>
            <a:r>
              <a:rPr lang="it-IT" sz="2000" b="0" dirty="0" smtClean="0">
                <a:solidFill>
                  <a:srgbClr val="595959"/>
                </a:solidFill>
                <a:latin typeface="Verdana" pitchFamily="34" charset="0"/>
                <a:ea typeface="Verdana" pitchFamily="34" charset="0"/>
                <a:cs typeface="Verdana" pitchFamily="34" charset="0"/>
              </a:rPr>
              <a:t>amministrativa.</a:t>
            </a:r>
          </a:p>
          <a:p>
            <a:pPr>
              <a:spcBef>
                <a:spcPts val="600"/>
              </a:spcBef>
            </a:pPr>
            <a:r>
              <a:rPr lang="it-IT" sz="2000" dirty="0" smtClean="0">
                <a:solidFill>
                  <a:srgbClr val="595959"/>
                </a:solidFill>
                <a:latin typeface="Verdana" pitchFamily="34" charset="0"/>
                <a:ea typeface="Verdana" pitchFamily="34" charset="0"/>
                <a:cs typeface="Verdana" pitchFamily="34" charset="0"/>
              </a:rPr>
              <a:t> </a:t>
            </a:r>
            <a:r>
              <a:rPr lang="it-IT" sz="2000" b="0" dirty="0" smtClean="0">
                <a:solidFill>
                  <a:srgbClr val="595959"/>
                </a:solidFill>
                <a:latin typeface="Verdana" pitchFamily="34" charset="0"/>
                <a:ea typeface="Verdana" pitchFamily="34" charset="0"/>
                <a:cs typeface="Verdana" pitchFamily="34" charset="0"/>
              </a:rPr>
              <a:t> </a:t>
            </a:r>
          </a:p>
          <a:p>
            <a:pPr>
              <a:spcBef>
                <a:spcPts val="600"/>
              </a:spcBef>
            </a:pPr>
            <a:r>
              <a:rPr lang="it-IT" sz="2000" b="1" dirty="0" smtClean="0">
                <a:solidFill>
                  <a:srgbClr val="595959"/>
                </a:solidFill>
                <a:latin typeface="Verdana" pitchFamily="34" charset="0"/>
                <a:ea typeface="Verdana" pitchFamily="34" charset="0"/>
                <a:cs typeface="Verdana" pitchFamily="34" charset="0"/>
              </a:rPr>
              <a:t>Caratteristiche del dato amministrativo:</a:t>
            </a:r>
            <a:endParaRPr lang="it-IT" sz="2000" b="1" dirty="0">
              <a:solidFill>
                <a:srgbClr val="595959"/>
              </a:solidFill>
              <a:latin typeface="Verdana" pitchFamily="34" charset="0"/>
              <a:ea typeface="Verdana" pitchFamily="34" charset="0"/>
              <a:cs typeface="Verdana" pitchFamily="34" charset="0"/>
            </a:endParaRPr>
          </a:p>
          <a:p>
            <a:pPr marL="363538" indent="-363538">
              <a:spcBef>
                <a:spcPts val="600"/>
              </a:spcBef>
              <a:buSzPct val="150000"/>
              <a:buFont typeface="Arial" pitchFamily="34" charset="0"/>
              <a:buChar char="•"/>
            </a:pPr>
            <a:r>
              <a:rPr lang="it-IT" sz="2000" b="0" dirty="0" smtClean="0">
                <a:solidFill>
                  <a:srgbClr val="595959"/>
                </a:solidFill>
                <a:latin typeface="Verdana" pitchFamily="34" charset="0"/>
                <a:ea typeface="Verdana" pitchFamily="34" charset="0"/>
                <a:cs typeface="Verdana" pitchFamily="34" charset="0"/>
              </a:rPr>
              <a:t>è </a:t>
            </a:r>
            <a:r>
              <a:rPr lang="it-IT" sz="2000" b="0" dirty="0">
                <a:solidFill>
                  <a:srgbClr val="595959"/>
                </a:solidFill>
                <a:latin typeface="Verdana" pitchFamily="34" charset="0"/>
                <a:ea typeface="Verdana" pitchFamily="34" charset="0"/>
                <a:cs typeface="Verdana" pitchFamily="34" charset="0"/>
              </a:rPr>
              <a:t>generato dalla normale attività </a:t>
            </a:r>
            <a:r>
              <a:rPr lang="it-IT" sz="2000" b="0" dirty="0" smtClean="0">
                <a:solidFill>
                  <a:srgbClr val="595959"/>
                </a:solidFill>
                <a:latin typeface="Verdana" pitchFamily="34" charset="0"/>
                <a:ea typeface="Verdana" pitchFamily="34" charset="0"/>
                <a:cs typeface="Verdana" pitchFamily="34" charset="0"/>
              </a:rPr>
              <a:t>amministrativa;</a:t>
            </a:r>
            <a:endParaRPr lang="it-IT" sz="2000" b="0" dirty="0">
              <a:solidFill>
                <a:srgbClr val="595959"/>
              </a:solidFill>
              <a:latin typeface="Verdana" pitchFamily="34" charset="0"/>
              <a:ea typeface="Verdana" pitchFamily="34" charset="0"/>
              <a:cs typeface="Verdana" pitchFamily="34" charset="0"/>
            </a:endParaRPr>
          </a:p>
          <a:p>
            <a:pPr marL="363538" indent="-363538">
              <a:spcBef>
                <a:spcPts val="600"/>
              </a:spcBef>
              <a:buSzPct val="150000"/>
              <a:buFont typeface="Arial" pitchFamily="34" charset="0"/>
              <a:buChar char="•"/>
            </a:pPr>
            <a:r>
              <a:rPr lang="it-IT" sz="2000" b="0" dirty="0" smtClean="0">
                <a:solidFill>
                  <a:srgbClr val="595959"/>
                </a:solidFill>
                <a:latin typeface="Verdana" pitchFamily="34" charset="0"/>
                <a:ea typeface="Verdana" pitchFamily="34" charset="0"/>
                <a:cs typeface="Verdana" pitchFamily="34" charset="0"/>
              </a:rPr>
              <a:t>nasce </a:t>
            </a:r>
            <a:r>
              <a:rPr lang="it-IT" sz="2000" b="0" dirty="0">
                <a:solidFill>
                  <a:srgbClr val="595959"/>
                </a:solidFill>
                <a:latin typeface="Verdana" pitchFamily="34" charset="0"/>
                <a:ea typeface="Verdana" pitchFamily="34" charset="0"/>
                <a:cs typeface="Verdana" pitchFamily="34" charset="0"/>
              </a:rPr>
              <a:t>dalla registrazione di </a:t>
            </a:r>
            <a:r>
              <a:rPr lang="it-IT" sz="2000" b="0" dirty="0" smtClean="0">
                <a:solidFill>
                  <a:srgbClr val="595959"/>
                </a:solidFill>
                <a:latin typeface="Verdana" pitchFamily="34" charset="0"/>
                <a:ea typeface="Verdana" pitchFamily="34" charset="0"/>
                <a:cs typeface="Verdana" pitchFamily="34" charset="0"/>
              </a:rPr>
              <a:t>uno </a:t>
            </a:r>
            <a:r>
              <a:rPr lang="it-IT" sz="2000" b="0" dirty="0">
                <a:solidFill>
                  <a:srgbClr val="595959"/>
                </a:solidFill>
                <a:latin typeface="Verdana" pitchFamily="34" charset="0"/>
                <a:ea typeface="Verdana" pitchFamily="34" charset="0"/>
                <a:cs typeface="Verdana" pitchFamily="34" charset="0"/>
              </a:rPr>
              <a:t>stato di fatto (ricovero ospedaliero, cambio di residenza, </a:t>
            </a:r>
            <a:r>
              <a:rPr lang="it-IT" sz="2000" b="0" dirty="0" smtClean="0">
                <a:solidFill>
                  <a:srgbClr val="595959"/>
                </a:solidFill>
                <a:latin typeface="Verdana" pitchFamily="34" charset="0"/>
                <a:ea typeface="Verdana" pitchFamily="34" charset="0"/>
                <a:cs typeface="Verdana" pitchFamily="34" charset="0"/>
              </a:rPr>
              <a:t>etc.);</a:t>
            </a:r>
          </a:p>
          <a:p>
            <a:pPr marL="363538" indent="-363538">
              <a:spcBef>
                <a:spcPts val="600"/>
              </a:spcBef>
              <a:buSzPct val="150000"/>
              <a:buFont typeface="Arial" pitchFamily="34" charset="0"/>
              <a:buChar char="•"/>
            </a:pPr>
            <a:r>
              <a:rPr lang="it-IT" sz="2000" b="0" dirty="0" smtClean="0">
                <a:solidFill>
                  <a:srgbClr val="595959"/>
                </a:solidFill>
                <a:latin typeface="Verdana" pitchFamily="34" charset="0"/>
                <a:ea typeface="Verdana" pitchFamily="34" charset="0"/>
                <a:cs typeface="Verdana" pitchFamily="34" charset="0"/>
              </a:rPr>
              <a:t>è esaustivo.</a:t>
            </a: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a:p>
            <a:pPr>
              <a:spcBef>
                <a:spcPts val="2400"/>
              </a:spcBef>
            </a:pPr>
            <a:endParaRPr lang="it-IT" b="0" dirty="0">
              <a:solidFill>
                <a:srgbClr val="595959"/>
              </a:solidFill>
              <a:latin typeface="Verdana" pitchFamily="34" charset="0"/>
              <a:ea typeface="Verdana" pitchFamily="34" charset="0"/>
              <a:cs typeface="Verdana" pitchFamily="34" charset="0"/>
            </a:endParaRPr>
          </a:p>
        </p:txBody>
      </p:sp>
      <p:sp>
        <p:nvSpPr>
          <p:cNvPr id="19459" name="Titolo 7"/>
          <p:cNvSpPr>
            <a:spLocks noGrp="1"/>
          </p:cNvSpPr>
          <p:nvPr>
            <p:ph type="title"/>
          </p:nvPr>
        </p:nvSpPr>
        <p:spPr>
          <a:xfrm>
            <a:off x="859808" y="424762"/>
            <a:ext cx="7826992" cy="74930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Rilevazioni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indirette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8269164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Text Box 9"/>
          <p:cNvSpPr txBox="1">
            <a:spLocks noChangeArrowheads="1"/>
          </p:cNvSpPr>
          <p:nvPr/>
        </p:nvSpPr>
        <p:spPr bwMode="auto">
          <a:xfrm>
            <a:off x="777600" y="1414800"/>
            <a:ext cx="7826991" cy="2734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63538" indent="-363538">
              <a:spcBef>
                <a:spcPts val="600"/>
              </a:spcBef>
              <a:buSzPct val="150000"/>
              <a:buFont typeface="Arial" pitchFamily="34" charset="0"/>
              <a:buChar char="•"/>
            </a:pPr>
            <a:r>
              <a:rPr lang="it-IT" sz="2000" dirty="0" smtClean="0">
                <a:solidFill>
                  <a:srgbClr val="595959"/>
                </a:solidFill>
                <a:latin typeface="Verdana" pitchFamily="34" charset="0"/>
                <a:ea typeface="Verdana" pitchFamily="34" charset="0"/>
                <a:cs typeface="Verdana" pitchFamily="34" charset="0"/>
              </a:rPr>
              <a:t>s</a:t>
            </a:r>
            <a:r>
              <a:rPr lang="it-IT" sz="2000" b="0" dirty="0" smtClean="0">
                <a:solidFill>
                  <a:srgbClr val="595959"/>
                </a:solidFill>
                <a:latin typeface="Verdana" pitchFamily="34" charset="0"/>
                <a:ea typeface="Verdana" pitchFamily="34" charset="0"/>
                <a:cs typeface="Verdana" pitchFamily="34" charset="0"/>
              </a:rPr>
              <a:t>tatistiche demografiche basate sulle iscrizioni e cancellazioni anagrafiche;</a:t>
            </a:r>
          </a:p>
          <a:p>
            <a:pPr marL="363538" indent="-363538">
              <a:spcBef>
                <a:spcPts val="600"/>
              </a:spcBef>
              <a:buSzPct val="150000"/>
              <a:buFont typeface="Arial" pitchFamily="34" charset="0"/>
              <a:buChar char="•"/>
            </a:pPr>
            <a:r>
              <a:rPr lang="it-IT" sz="2000" b="0" dirty="0" smtClean="0">
                <a:solidFill>
                  <a:srgbClr val="595959"/>
                </a:solidFill>
                <a:latin typeface="Verdana" pitchFamily="34" charset="0"/>
                <a:ea typeface="Verdana" pitchFamily="34" charset="0"/>
                <a:cs typeface="Verdana" pitchFamily="34" charset="0"/>
              </a:rPr>
              <a:t>statistiche </a:t>
            </a:r>
            <a:r>
              <a:rPr lang="it-IT" sz="2000" b="0" dirty="0">
                <a:solidFill>
                  <a:srgbClr val="595959"/>
                </a:solidFill>
                <a:latin typeface="Verdana" pitchFamily="34" charset="0"/>
                <a:ea typeface="Verdana" pitchFamily="34" charset="0"/>
                <a:cs typeface="Verdana" pitchFamily="34" charset="0"/>
              </a:rPr>
              <a:t>sul commercio con l’estero a partire dalle bolle </a:t>
            </a:r>
            <a:r>
              <a:rPr lang="it-IT" sz="2000" b="0" dirty="0" smtClean="0">
                <a:solidFill>
                  <a:srgbClr val="595959"/>
                </a:solidFill>
                <a:latin typeface="Verdana" pitchFamily="34" charset="0"/>
                <a:ea typeface="Verdana" pitchFamily="34" charset="0"/>
                <a:cs typeface="Verdana" pitchFamily="34" charset="0"/>
              </a:rPr>
              <a:t>doganali;</a:t>
            </a:r>
            <a:endParaRPr lang="it-IT" sz="2000" b="0" dirty="0">
              <a:solidFill>
                <a:srgbClr val="595959"/>
              </a:solidFill>
              <a:latin typeface="Verdana" pitchFamily="34" charset="0"/>
              <a:ea typeface="Verdana" pitchFamily="34" charset="0"/>
              <a:cs typeface="Verdana" pitchFamily="34" charset="0"/>
            </a:endParaRPr>
          </a:p>
          <a:p>
            <a:pPr marL="363538" indent="-363538">
              <a:spcBef>
                <a:spcPts val="600"/>
              </a:spcBef>
              <a:buSzPct val="150000"/>
              <a:buFont typeface="Arial" pitchFamily="34" charset="0"/>
              <a:buChar char="•"/>
            </a:pPr>
            <a:r>
              <a:rPr lang="it-IT" sz="2000" b="0" dirty="0" smtClean="0">
                <a:solidFill>
                  <a:srgbClr val="595959"/>
                </a:solidFill>
                <a:latin typeface="Verdana" pitchFamily="34" charset="0"/>
                <a:ea typeface="Verdana" pitchFamily="34" charset="0"/>
                <a:cs typeface="Verdana" pitchFamily="34" charset="0"/>
              </a:rPr>
              <a:t>statistiche </a:t>
            </a:r>
            <a:r>
              <a:rPr lang="it-IT" sz="2000" b="0" dirty="0">
                <a:solidFill>
                  <a:srgbClr val="595959"/>
                </a:solidFill>
                <a:latin typeface="Verdana" pitchFamily="34" charset="0"/>
                <a:ea typeface="Verdana" pitchFamily="34" charset="0"/>
                <a:cs typeface="Verdana" pitchFamily="34" charset="0"/>
              </a:rPr>
              <a:t>dell’istruzione attraverso la registrazione degli iscritti e dei licenziati negli istituti </a:t>
            </a:r>
            <a:r>
              <a:rPr lang="it-IT" sz="2000" b="0" dirty="0" smtClean="0">
                <a:solidFill>
                  <a:srgbClr val="595959"/>
                </a:solidFill>
                <a:latin typeface="Verdana" pitchFamily="34" charset="0"/>
                <a:ea typeface="Verdana" pitchFamily="34" charset="0"/>
                <a:cs typeface="Verdana" pitchFamily="34" charset="0"/>
              </a:rPr>
              <a:t>scolastici;</a:t>
            </a:r>
            <a:endParaRPr lang="it-IT" sz="2000" b="0" dirty="0">
              <a:solidFill>
                <a:srgbClr val="595959"/>
              </a:solidFill>
              <a:latin typeface="Verdana" pitchFamily="34" charset="0"/>
              <a:ea typeface="Verdana" pitchFamily="34" charset="0"/>
              <a:cs typeface="Verdana" pitchFamily="34" charset="0"/>
            </a:endParaRPr>
          </a:p>
          <a:p>
            <a:pPr marL="363538" indent="-363538">
              <a:spcBef>
                <a:spcPts val="600"/>
              </a:spcBef>
              <a:buSzPct val="150000"/>
              <a:buFont typeface="Arial" pitchFamily="34" charset="0"/>
              <a:buChar char="•"/>
            </a:pPr>
            <a:r>
              <a:rPr lang="it-IT" sz="2000" b="0" dirty="0" smtClean="0">
                <a:solidFill>
                  <a:srgbClr val="595959"/>
                </a:solidFill>
                <a:latin typeface="Verdana" pitchFamily="34" charset="0"/>
                <a:ea typeface="Verdana" pitchFamily="34" charset="0"/>
                <a:cs typeface="Verdana" pitchFamily="34" charset="0"/>
              </a:rPr>
              <a:t>statistiche </a:t>
            </a:r>
            <a:r>
              <a:rPr lang="it-IT" sz="2000" b="0" dirty="0">
                <a:solidFill>
                  <a:srgbClr val="595959"/>
                </a:solidFill>
                <a:latin typeface="Verdana" pitchFamily="34" charset="0"/>
                <a:ea typeface="Verdana" pitchFamily="34" charset="0"/>
                <a:cs typeface="Verdana" pitchFamily="34" charset="0"/>
              </a:rPr>
              <a:t>sanitarie a seguito delle registrazioni fatte dai medici e dalle strutture </a:t>
            </a:r>
            <a:r>
              <a:rPr lang="it-IT" sz="2000" b="0" dirty="0" smtClean="0">
                <a:solidFill>
                  <a:srgbClr val="595959"/>
                </a:solidFill>
                <a:latin typeface="Verdana" pitchFamily="34" charset="0"/>
                <a:ea typeface="Verdana" pitchFamily="34" charset="0"/>
                <a:cs typeface="Verdana" pitchFamily="34" charset="0"/>
              </a:rPr>
              <a:t>ospedaliere.</a:t>
            </a:r>
            <a:endParaRPr lang="it-IT" sz="2000" b="0" dirty="0">
              <a:solidFill>
                <a:srgbClr val="595959"/>
              </a:solidFill>
              <a:latin typeface="Verdana" pitchFamily="34" charset="0"/>
              <a:ea typeface="Verdana" pitchFamily="34" charset="0"/>
              <a:cs typeface="Verdana" pitchFamily="34" charset="0"/>
            </a:endParaRPr>
          </a:p>
          <a:p>
            <a:pPr>
              <a:spcBef>
                <a:spcPts val="2400"/>
              </a:spcBef>
            </a:pPr>
            <a:endParaRPr lang="it-IT" sz="2000" b="0" dirty="0">
              <a:solidFill>
                <a:srgbClr val="595959"/>
              </a:solidFill>
              <a:latin typeface="Verdana" pitchFamily="34" charset="0"/>
              <a:ea typeface="Verdana" pitchFamily="34" charset="0"/>
              <a:cs typeface="Verdana" pitchFamily="34" charset="0"/>
            </a:endParaRPr>
          </a:p>
          <a:p>
            <a:pPr>
              <a:spcBef>
                <a:spcPts val="2400"/>
              </a:spcBef>
            </a:pPr>
            <a:endParaRPr lang="it-IT" sz="2000" b="0" dirty="0">
              <a:solidFill>
                <a:srgbClr val="595959"/>
              </a:solidFill>
              <a:latin typeface="Verdana" pitchFamily="34" charset="0"/>
              <a:ea typeface="Verdana" pitchFamily="34" charset="0"/>
              <a:cs typeface="Verdana" pitchFamily="34" charset="0"/>
            </a:endParaRPr>
          </a:p>
          <a:p>
            <a:pPr>
              <a:spcBef>
                <a:spcPts val="2400"/>
              </a:spcBef>
            </a:pPr>
            <a:endParaRPr lang="it-IT" sz="2000" b="0" dirty="0">
              <a:solidFill>
                <a:srgbClr val="595959"/>
              </a:solidFill>
              <a:latin typeface="Verdana" pitchFamily="34" charset="0"/>
              <a:ea typeface="Verdana" pitchFamily="34" charset="0"/>
              <a:cs typeface="Verdana" pitchFamily="34" charset="0"/>
            </a:endParaRPr>
          </a:p>
          <a:p>
            <a:pPr>
              <a:spcBef>
                <a:spcPts val="2400"/>
              </a:spcBef>
            </a:pPr>
            <a:endParaRPr lang="it-IT" sz="2000" b="0" dirty="0">
              <a:solidFill>
                <a:srgbClr val="595959"/>
              </a:solidFill>
              <a:latin typeface="Verdana" pitchFamily="34" charset="0"/>
              <a:ea typeface="Verdana" pitchFamily="34" charset="0"/>
              <a:cs typeface="Verdana" pitchFamily="34" charset="0"/>
            </a:endParaRPr>
          </a:p>
          <a:p>
            <a:pPr>
              <a:spcBef>
                <a:spcPts val="2400"/>
              </a:spcBef>
            </a:pPr>
            <a:endParaRPr lang="it-IT" sz="2000" b="0" dirty="0">
              <a:solidFill>
                <a:srgbClr val="595959"/>
              </a:solidFill>
              <a:latin typeface="Verdana" pitchFamily="34" charset="0"/>
              <a:ea typeface="Verdana" pitchFamily="34" charset="0"/>
              <a:cs typeface="Verdana" pitchFamily="34" charset="0"/>
            </a:endParaRPr>
          </a:p>
        </p:txBody>
      </p:sp>
      <p:sp>
        <p:nvSpPr>
          <p:cNvPr id="19459" name="Titolo 7"/>
          <p:cNvSpPr>
            <a:spLocks noGrp="1"/>
          </p:cNvSpPr>
          <p:nvPr>
            <p:ph type="title"/>
          </p:nvPr>
        </p:nvSpPr>
        <p:spPr>
          <a:xfrm>
            <a:off x="859808" y="424762"/>
            <a:ext cx="7826992" cy="749300"/>
          </a:xfrm>
        </p:spPr>
        <p:txBody>
          <a:bodyPr/>
          <a:lstStyle/>
          <a:p>
            <a:pPr algn="l"/>
            <a:r>
              <a:rPr lang="it-IT"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Esempi di </a:t>
            </a:r>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ilevazioni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indirette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4638088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Text Box 9"/>
          <p:cNvSpPr txBox="1">
            <a:spLocks noChangeArrowheads="1"/>
          </p:cNvSpPr>
          <p:nvPr/>
        </p:nvSpPr>
        <p:spPr bwMode="auto">
          <a:xfrm>
            <a:off x="1193800" y="1536700"/>
            <a:ext cx="6791325"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2900" indent="-342900" algn="just">
              <a:spcBef>
                <a:spcPts val="600"/>
              </a:spcBef>
            </a:pPr>
            <a:endParaRPr lang="it-IT" sz="2000" dirty="0">
              <a:solidFill>
                <a:srgbClr val="595959"/>
              </a:solidFill>
              <a:latin typeface="Verdana" pitchFamily="34" charset="0"/>
              <a:ea typeface="Verdana" pitchFamily="34" charset="0"/>
              <a:cs typeface="Verdana" pitchFamily="34" charset="0"/>
            </a:endParaRPr>
          </a:p>
          <a:p>
            <a:pPr marL="342900" indent="-342900" algn="just">
              <a:spcBef>
                <a:spcPts val="600"/>
              </a:spcBef>
            </a:pPr>
            <a:endParaRPr lang="it-IT" sz="2000" dirty="0">
              <a:solidFill>
                <a:srgbClr val="595959"/>
              </a:solidFill>
              <a:latin typeface="Verdana" pitchFamily="34" charset="0"/>
              <a:ea typeface="Verdana" pitchFamily="34" charset="0"/>
              <a:cs typeface="Verdana" pitchFamily="34" charset="0"/>
            </a:endParaRPr>
          </a:p>
          <a:p>
            <a:pPr marL="342900" indent="-342900" algn="just">
              <a:spcBef>
                <a:spcPts val="600"/>
              </a:spcBef>
              <a:buClr>
                <a:srgbClr val="9E0000"/>
              </a:buClr>
              <a:buSzPct val="100000"/>
              <a:buFont typeface="Wingdings" pitchFamily="2" charset="2"/>
              <a:buChar char="q"/>
            </a:pPr>
            <a:r>
              <a:rPr lang="it-IT" sz="2000" dirty="0">
                <a:solidFill>
                  <a:srgbClr val="595959"/>
                </a:solidFill>
                <a:latin typeface="Verdana" pitchFamily="34" charset="0"/>
                <a:ea typeface="Verdana" pitchFamily="34" charset="0"/>
                <a:cs typeface="Verdana" pitchFamily="34" charset="0"/>
              </a:rPr>
              <a:t>r</a:t>
            </a:r>
            <a:r>
              <a:rPr lang="it-IT" sz="2000" b="0" dirty="0" smtClean="0">
                <a:solidFill>
                  <a:srgbClr val="595959"/>
                </a:solidFill>
                <a:latin typeface="Verdana" pitchFamily="34" charset="0"/>
                <a:ea typeface="Verdana" pitchFamily="34" charset="0"/>
                <a:cs typeface="Verdana" pitchFamily="34" charset="0"/>
              </a:rPr>
              <a:t>iduzione </a:t>
            </a:r>
            <a:r>
              <a:rPr lang="it-IT" sz="2000" b="0" dirty="0">
                <a:solidFill>
                  <a:srgbClr val="595959"/>
                </a:solidFill>
                <a:latin typeface="Verdana" pitchFamily="34" charset="0"/>
                <a:ea typeface="Verdana" pitchFamily="34" charset="0"/>
                <a:cs typeface="Verdana" pitchFamily="34" charset="0"/>
              </a:rPr>
              <a:t>del costo della </a:t>
            </a:r>
            <a:r>
              <a:rPr lang="it-IT" sz="2000" b="0" dirty="0" smtClean="0">
                <a:solidFill>
                  <a:srgbClr val="595959"/>
                </a:solidFill>
                <a:latin typeface="Verdana" pitchFamily="34" charset="0"/>
                <a:ea typeface="Verdana" pitchFamily="34" charset="0"/>
                <a:cs typeface="Verdana" pitchFamily="34" charset="0"/>
              </a:rPr>
              <a:t>rilevazione</a:t>
            </a:r>
          </a:p>
          <a:p>
            <a:pPr marL="342900" indent="-342900" algn="just">
              <a:spcBef>
                <a:spcPts val="600"/>
              </a:spcBef>
              <a:buClr>
                <a:srgbClr val="9E0000"/>
              </a:buClr>
              <a:buSzPct val="100000"/>
              <a:buFont typeface="Wingdings" pitchFamily="2" charset="2"/>
              <a:buChar char="q"/>
            </a:pPr>
            <a:endParaRPr lang="it-IT" sz="2000" b="0" dirty="0">
              <a:solidFill>
                <a:srgbClr val="595959"/>
              </a:solidFill>
              <a:latin typeface="Verdana" pitchFamily="34" charset="0"/>
              <a:ea typeface="Verdana" pitchFamily="34" charset="0"/>
              <a:cs typeface="Verdana" pitchFamily="34" charset="0"/>
            </a:endParaRPr>
          </a:p>
          <a:p>
            <a:pPr marL="342900" indent="-342900" algn="just">
              <a:spcBef>
                <a:spcPts val="600"/>
              </a:spcBef>
              <a:buClr>
                <a:srgbClr val="9E0000"/>
              </a:buClr>
              <a:buSzPct val="100000"/>
              <a:buFont typeface="Wingdings" pitchFamily="2" charset="2"/>
              <a:buChar char="q"/>
            </a:pPr>
            <a:r>
              <a:rPr lang="it-IT" sz="2000" dirty="0">
                <a:solidFill>
                  <a:srgbClr val="595959"/>
                </a:solidFill>
                <a:latin typeface="Verdana" pitchFamily="34" charset="0"/>
                <a:ea typeface="Verdana" pitchFamily="34" charset="0"/>
                <a:cs typeface="Verdana" pitchFamily="34" charset="0"/>
              </a:rPr>
              <a:t>r</a:t>
            </a:r>
            <a:r>
              <a:rPr lang="it-IT" sz="2000" b="0" dirty="0" smtClean="0">
                <a:solidFill>
                  <a:srgbClr val="595959"/>
                </a:solidFill>
                <a:latin typeface="Verdana" pitchFamily="34" charset="0"/>
                <a:ea typeface="Verdana" pitchFamily="34" charset="0"/>
                <a:cs typeface="Verdana" pitchFamily="34" charset="0"/>
              </a:rPr>
              <a:t>iduzione </a:t>
            </a:r>
            <a:r>
              <a:rPr lang="it-IT" sz="2000" b="0" dirty="0">
                <a:solidFill>
                  <a:srgbClr val="595959"/>
                </a:solidFill>
                <a:latin typeface="Verdana" pitchFamily="34" charset="0"/>
                <a:ea typeface="Verdana" pitchFamily="34" charset="0"/>
                <a:cs typeface="Verdana" pitchFamily="34" charset="0"/>
              </a:rPr>
              <a:t>del “disturbo statistico”</a:t>
            </a:r>
          </a:p>
          <a:p>
            <a:pPr marL="342900" indent="-342900">
              <a:spcBef>
                <a:spcPts val="600"/>
              </a:spcBef>
              <a:buSzPct val="150000"/>
              <a:buFontTx/>
              <a:buChar char="•"/>
            </a:pPr>
            <a:endParaRPr lang="it-IT" sz="2000" b="0" dirty="0">
              <a:solidFill>
                <a:srgbClr val="595959"/>
              </a:solidFill>
              <a:latin typeface="Verdana" pitchFamily="34" charset="0"/>
              <a:ea typeface="Verdana" pitchFamily="34" charset="0"/>
              <a:cs typeface="Verdana" pitchFamily="34" charset="0"/>
            </a:endParaRPr>
          </a:p>
          <a:p>
            <a:pPr marL="342900" indent="-342900">
              <a:spcBef>
                <a:spcPts val="600"/>
              </a:spcBef>
            </a:pPr>
            <a:endParaRPr lang="it-IT" sz="2000" b="0" dirty="0">
              <a:solidFill>
                <a:srgbClr val="595959"/>
              </a:solidFill>
              <a:latin typeface="Verdana" pitchFamily="34" charset="0"/>
              <a:ea typeface="Verdana" pitchFamily="34" charset="0"/>
              <a:cs typeface="Verdana" pitchFamily="34" charset="0"/>
            </a:endParaRPr>
          </a:p>
          <a:p>
            <a:pPr marL="342900" indent="-342900">
              <a:spcBef>
                <a:spcPts val="600"/>
              </a:spcBef>
            </a:pPr>
            <a:endParaRPr lang="it-IT" sz="2000" b="0" dirty="0">
              <a:solidFill>
                <a:srgbClr val="595959"/>
              </a:solidFill>
              <a:latin typeface="Verdana" pitchFamily="34" charset="0"/>
              <a:ea typeface="Verdana" pitchFamily="34" charset="0"/>
              <a:cs typeface="Verdana" pitchFamily="34" charset="0"/>
            </a:endParaRPr>
          </a:p>
          <a:p>
            <a:pPr marL="342900" indent="-342900">
              <a:spcBef>
                <a:spcPts val="600"/>
              </a:spcBef>
            </a:pPr>
            <a:endParaRPr lang="it-IT" sz="2000" b="0" dirty="0">
              <a:solidFill>
                <a:srgbClr val="595959"/>
              </a:solidFill>
              <a:latin typeface="Verdana" pitchFamily="34" charset="0"/>
              <a:ea typeface="Verdana" pitchFamily="34" charset="0"/>
              <a:cs typeface="Verdana" pitchFamily="34" charset="0"/>
            </a:endParaRPr>
          </a:p>
          <a:p>
            <a:pPr marL="342900" indent="-342900">
              <a:spcBef>
                <a:spcPts val="600"/>
              </a:spcBef>
            </a:pPr>
            <a:endParaRPr lang="it-IT" sz="2000" b="0" dirty="0">
              <a:solidFill>
                <a:srgbClr val="595959"/>
              </a:solidFill>
              <a:latin typeface="Verdana" pitchFamily="34" charset="0"/>
              <a:ea typeface="Verdana" pitchFamily="34" charset="0"/>
              <a:cs typeface="Verdana" pitchFamily="34" charset="0"/>
            </a:endParaRPr>
          </a:p>
          <a:p>
            <a:pPr marL="342900" indent="-342900">
              <a:spcBef>
                <a:spcPts val="600"/>
              </a:spcBef>
            </a:pPr>
            <a:endParaRPr lang="it-IT" sz="2000" b="0" dirty="0">
              <a:solidFill>
                <a:srgbClr val="595959"/>
              </a:solidFill>
              <a:latin typeface="Verdana" pitchFamily="34" charset="0"/>
              <a:ea typeface="Verdana" pitchFamily="34" charset="0"/>
              <a:cs typeface="Verdana" pitchFamily="34" charset="0"/>
            </a:endParaRPr>
          </a:p>
          <a:p>
            <a:pPr marL="342900" indent="-342900">
              <a:spcBef>
                <a:spcPts val="600"/>
              </a:spcBef>
            </a:pPr>
            <a:endParaRPr lang="it-IT" sz="2000" b="0" dirty="0">
              <a:solidFill>
                <a:srgbClr val="595959"/>
              </a:solidFill>
              <a:latin typeface="Verdana" pitchFamily="34" charset="0"/>
              <a:ea typeface="Verdana" pitchFamily="34" charset="0"/>
              <a:cs typeface="Verdana" pitchFamily="34" charset="0"/>
            </a:endParaRPr>
          </a:p>
          <a:p>
            <a:pPr marL="342900" indent="-342900">
              <a:spcBef>
                <a:spcPts val="600"/>
              </a:spcBef>
            </a:pPr>
            <a:endParaRPr lang="it-IT" sz="2000" b="0" dirty="0">
              <a:solidFill>
                <a:srgbClr val="595959"/>
              </a:solidFill>
              <a:latin typeface="Verdana" pitchFamily="34" charset="0"/>
              <a:ea typeface="Verdana" pitchFamily="34" charset="0"/>
              <a:cs typeface="Verdana" pitchFamily="34" charset="0"/>
            </a:endParaRPr>
          </a:p>
        </p:txBody>
      </p:sp>
      <p:sp>
        <p:nvSpPr>
          <p:cNvPr id="20483" name="Titolo 1"/>
          <p:cNvSpPr>
            <a:spLocks noGrp="1"/>
          </p:cNvSpPr>
          <p:nvPr>
            <p:ph type="title"/>
          </p:nvPr>
        </p:nvSpPr>
        <p:spPr>
          <a:xfrm>
            <a:off x="832513" y="533945"/>
            <a:ext cx="7854287" cy="749300"/>
          </a:xfrm>
        </p:spPr>
        <p:txBody>
          <a:bodyPr/>
          <a:lstStyle/>
          <a:p>
            <a:pPr algn="l"/>
            <a:r>
              <a:rPr lang="en-GB"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Vantaggi</a:t>
            </a:r>
            <a:r>
              <a:rPr lang="en-GB"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delle</a:t>
            </a:r>
            <a:r>
              <a:rPr lang="en-GB"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rilevazioni</a:t>
            </a:r>
            <a:r>
              <a:rPr lang="en-GB"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indirette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3403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Text Box 9"/>
          <p:cNvSpPr txBox="1">
            <a:spLocks noChangeArrowheads="1"/>
          </p:cNvSpPr>
          <p:nvPr/>
        </p:nvSpPr>
        <p:spPr bwMode="auto">
          <a:xfrm>
            <a:off x="777600" y="1160416"/>
            <a:ext cx="7562169" cy="5072062"/>
          </a:xfrm>
          <a:prstGeom prst="rect">
            <a:avLst/>
          </a:prstGeom>
          <a:noFill/>
          <a:ln w="9525">
            <a:noFill/>
            <a:miter lim="800000"/>
            <a:headEnd/>
            <a:tailEnd/>
          </a:ln>
        </p:spPr>
        <p:txBody>
          <a:bodyPr lIns="0" tIns="0" rIns="0" bIns="0"/>
          <a:lstStyle/>
          <a:p>
            <a:pPr marL="266700" indent="-266700">
              <a:spcBef>
                <a:spcPts val="1200"/>
              </a:spcBef>
              <a:buSzPct val="150000"/>
              <a:buFont typeface="Arial" pitchFamily="34" charset="0"/>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la </a:t>
            </a:r>
            <a:r>
              <a:rPr lang="it-IT" sz="2000" b="0" dirty="0">
                <a:solidFill>
                  <a:schemeClr val="tx1">
                    <a:lumMod val="65000"/>
                    <a:lumOff val="35000"/>
                  </a:schemeClr>
                </a:solidFill>
                <a:latin typeface="Verdana" pitchFamily="34" charset="0"/>
                <a:ea typeface="Verdana" pitchFamily="34" charset="0"/>
                <a:cs typeface="Verdana" pitchFamily="34" charset="0"/>
              </a:rPr>
              <a:t>popolazione alla quale interessa riferire l'informazione può non coincidere con quella della raccolta dei dati amministrativi; </a:t>
            </a:r>
          </a:p>
          <a:p>
            <a:pPr marL="266700" indent="-266700">
              <a:spcBef>
                <a:spcPts val="1200"/>
              </a:spcBef>
              <a:buSzPct val="150000"/>
              <a:buFont typeface="Arial" pitchFamily="34" charset="0"/>
              <a:buChar char="•"/>
              <a:defRPr/>
            </a:pPr>
            <a:r>
              <a:rPr lang="it-IT" sz="2000" b="0" dirty="0">
                <a:solidFill>
                  <a:schemeClr val="tx1">
                    <a:lumMod val="65000"/>
                    <a:lumOff val="35000"/>
                  </a:schemeClr>
                </a:solidFill>
                <a:latin typeface="Verdana" pitchFamily="34" charset="0"/>
                <a:ea typeface="Verdana" pitchFamily="34" charset="0"/>
                <a:cs typeface="Verdana" pitchFamily="34" charset="0"/>
              </a:rPr>
              <a:t>i concetti, le definizioni e le classificazioni adottate nella raccolta dei dati amministrativi possono non coincidere con quelli della ricerca </a:t>
            </a:r>
            <a:r>
              <a:rPr lang="it-IT" sz="2000" b="0" dirty="0" smtClean="0">
                <a:solidFill>
                  <a:schemeClr val="tx1">
                    <a:lumMod val="65000"/>
                    <a:lumOff val="35000"/>
                  </a:schemeClr>
                </a:solidFill>
                <a:latin typeface="Verdana" pitchFamily="34" charset="0"/>
                <a:ea typeface="Verdana" pitchFamily="34" charset="0"/>
                <a:cs typeface="Verdana" pitchFamily="34" charset="0"/>
              </a:rPr>
              <a:t>statistica;</a:t>
            </a:r>
            <a:endParaRPr lang="it-IT" sz="2000" b="0" dirty="0">
              <a:solidFill>
                <a:schemeClr val="tx1">
                  <a:lumMod val="65000"/>
                  <a:lumOff val="35000"/>
                </a:schemeClr>
              </a:solidFill>
              <a:latin typeface="Verdana" pitchFamily="34" charset="0"/>
              <a:ea typeface="Verdana" pitchFamily="34" charset="0"/>
              <a:cs typeface="Verdana" pitchFamily="34" charset="0"/>
            </a:endParaRPr>
          </a:p>
          <a:p>
            <a:pPr marL="266700" indent="-266700">
              <a:spcBef>
                <a:spcPts val="1200"/>
              </a:spcBef>
              <a:buSzPct val="150000"/>
              <a:buFont typeface="Arial" pitchFamily="34" charset="0"/>
              <a:buChar char="•"/>
              <a:defRPr/>
            </a:pPr>
            <a:r>
              <a:rPr lang="it-IT" sz="2000" b="0" dirty="0">
                <a:solidFill>
                  <a:schemeClr val="tx1">
                    <a:lumMod val="65000"/>
                    <a:lumOff val="35000"/>
                  </a:schemeClr>
                </a:solidFill>
                <a:latin typeface="Verdana" pitchFamily="34" charset="0"/>
                <a:ea typeface="Verdana" pitchFamily="34" charset="0"/>
                <a:cs typeface="Verdana" pitchFamily="34" charset="0"/>
              </a:rPr>
              <a:t>la qualità con cui le informazioni sono raccolte nei dati amministrativi può non essere sufficiente per gli obiettivi della ricerca; </a:t>
            </a:r>
            <a:endParaRPr lang="it-IT" sz="2000" b="0" dirty="0" smtClean="0">
              <a:solidFill>
                <a:schemeClr val="tx1">
                  <a:lumMod val="65000"/>
                  <a:lumOff val="35000"/>
                </a:schemeClr>
              </a:solidFill>
              <a:latin typeface="Verdana" pitchFamily="34" charset="0"/>
              <a:ea typeface="Verdana" pitchFamily="34" charset="0"/>
              <a:cs typeface="Verdana" pitchFamily="34" charset="0"/>
            </a:endParaRPr>
          </a:p>
          <a:p>
            <a:pPr marL="266700" indent="-266700">
              <a:spcBef>
                <a:spcPts val="1200"/>
              </a:spcBef>
              <a:buSzPct val="150000"/>
              <a:buFont typeface="Arial" pitchFamily="34" charset="0"/>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ci </a:t>
            </a:r>
            <a:r>
              <a:rPr lang="it-IT" sz="2000" b="0" dirty="0">
                <a:solidFill>
                  <a:schemeClr val="tx1">
                    <a:lumMod val="65000"/>
                    <a:lumOff val="35000"/>
                  </a:schemeClr>
                </a:solidFill>
                <a:latin typeface="Verdana" pitchFamily="34" charset="0"/>
                <a:ea typeface="Verdana" pitchFamily="34" charset="0"/>
                <a:cs typeface="Verdana" pitchFamily="34" charset="0"/>
              </a:rPr>
              <a:t>sono fatti sociali che sfuggono a qualsiasi atto amministrativo (</a:t>
            </a:r>
            <a:r>
              <a:rPr lang="it-IT" sz="2000" b="0" dirty="0" smtClean="0">
                <a:solidFill>
                  <a:schemeClr val="tx1">
                    <a:lumMod val="65000"/>
                    <a:lumOff val="35000"/>
                  </a:schemeClr>
                </a:solidFill>
                <a:latin typeface="Verdana" pitchFamily="34" charset="0"/>
                <a:ea typeface="Verdana" pitchFamily="34" charset="0"/>
                <a:cs typeface="Verdana" pitchFamily="34" charset="0"/>
              </a:rPr>
              <a:t>p.es. </a:t>
            </a:r>
            <a:r>
              <a:rPr lang="it-IT" sz="2000" b="0" dirty="0">
                <a:solidFill>
                  <a:schemeClr val="tx1">
                    <a:lumMod val="65000"/>
                    <a:lumOff val="35000"/>
                  </a:schemeClr>
                </a:solidFill>
                <a:latin typeface="Verdana" pitchFamily="34" charset="0"/>
                <a:ea typeface="Verdana" pitchFamily="34" charset="0"/>
                <a:cs typeface="Verdana" pitchFamily="34" charset="0"/>
              </a:rPr>
              <a:t>nuove forme di struttura familiare come le famiglie di fatto, reati non denunciati all’autorità giudiziaria, etc</a:t>
            </a:r>
            <a:r>
              <a:rPr lang="it-IT" sz="2000" b="0" dirty="0" smtClean="0">
                <a:solidFill>
                  <a:schemeClr val="tx1">
                    <a:lumMod val="65000"/>
                    <a:lumOff val="35000"/>
                  </a:schemeClr>
                </a:solidFill>
                <a:latin typeface="Verdana" pitchFamily="34" charset="0"/>
                <a:ea typeface="Verdana" pitchFamily="34" charset="0"/>
                <a:cs typeface="Verdana" pitchFamily="34" charset="0"/>
              </a:rPr>
              <a:t>.).</a:t>
            </a:r>
            <a:endParaRPr lang="it-IT" sz="2000" b="0" dirty="0">
              <a:solidFill>
                <a:schemeClr val="tx1">
                  <a:lumMod val="65000"/>
                  <a:lumOff val="35000"/>
                </a:schemeClr>
              </a:solidFill>
              <a:latin typeface="Verdana" pitchFamily="34" charset="0"/>
              <a:ea typeface="Verdana" pitchFamily="34" charset="0"/>
              <a:cs typeface="Verdana" pitchFamily="34" charset="0"/>
            </a:endParaRPr>
          </a:p>
          <a:p>
            <a:pPr marL="266700" indent="-266700">
              <a:spcBef>
                <a:spcPts val="1200"/>
              </a:spcBef>
              <a:buSzPct val="150000"/>
              <a:defRPr/>
            </a:pPr>
            <a:endParaRPr lang="it-IT" sz="2000" b="0" dirty="0">
              <a:solidFill>
                <a:schemeClr val="tx1">
                  <a:lumMod val="65000"/>
                  <a:lumOff val="35000"/>
                </a:schemeClr>
              </a:solidFill>
              <a:latin typeface="Verdana" pitchFamily="34" charset="0"/>
              <a:ea typeface="Verdana" pitchFamily="34" charset="0"/>
              <a:cs typeface="Verdana" pitchFamily="34" charset="0"/>
            </a:endParaRPr>
          </a:p>
        </p:txBody>
      </p:sp>
      <p:sp>
        <p:nvSpPr>
          <p:cNvPr id="21507" name="Titolo 2"/>
          <p:cNvSpPr>
            <a:spLocks noGrp="1"/>
          </p:cNvSpPr>
          <p:nvPr>
            <p:ph type="title"/>
          </p:nvPr>
        </p:nvSpPr>
        <p:spPr>
          <a:xfrm>
            <a:off x="791570" y="411116"/>
            <a:ext cx="7895230" cy="749300"/>
          </a:xfrm>
        </p:spPr>
        <p:txBody>
          <a:bodyPr/>
          <a:lstStyle/>
          <a:p>
            <a:pPr algn="l"/>
            <a:r>
              <a:rPr lang="en-GB"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Svantaggi</a:t>
            </a:r>
            <a:r>
              <a:rPr lang="en-GB"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delle</a:t>
            </a:r>
            <a:r>
              <a:rPr lang="en-GB"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rilevazioni</a:t>
            </a:r>
            <a:r>
              <a:rPr lang="en-GB"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indirette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17450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2"/>
          <p:cNvSpPr>
            <a:spLocks noGrp="1"/>
          </p:cNvSpPr>
          <p:nvPr>
            <p:ph type="title"/>
          </p:nvPr>
        </p:nvSpPr>
        <p:spPr>
          <a:xfrm>
            <a:off x="805218" y="370173"/>
            <a:ext cx="7057670" cy="69850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Sintetizzando</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9" name="Group 36"/>
          <p:cNvGraphicFramePr>
            <a:graphicFrameLocks noGrp="1"/>
          </p:cNvGraphicFramePr>
          <p:nvPr>
            <p:ph idx="4294967295"/>
            <p:extLst/>
          </p:nvPr>
        </p:nvGraphicFramePr>
        <p:xfrm>
          <a:off x="304800" y="865188"/>
          <a:ext cx="8402472" cy="5460207"/>
        </p:xfrm>
        <a:graphic>
          <a:graphicData uri="http://schemas.openxmlformats.org/drawingml/2006/table">
            <a:tbl>
              <a:tblPr/>
              <a:tblGrid>
                <a:gridCol w="1764819"/>
                <a:gridCol w="2548134"/>
                <a:gridCol w="4089519"/>
              </a:tblGrid>
              <a:tr h="3022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endParaRPr>
                    </a:p>
                  </a:txBody>
                  <a:tcPr marL="88214" marR="88214"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550" b="1"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Dirette</a:t>
                      </a:r>
                    </a:p>
                  </a:txBody>
                  <a:tcPr marL="88214" marR="88214"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550" b="1"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Indirette</a:t>
                      </a:r>
                    </a:p>
                  </a:txBody>
                  <a:tcPr marL="88214" marR="88214"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37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50" b="1"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Caratteristica</a:t>
                      </a:r>
                    </a:p>
                  </a:txBody>
                  <a:tcPr marL="88214" marR="88214"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600" b="0" dirty="0" smtClean="0">
                          <a:solidFill>
                            <a:srgbClr val="000000">
                              <a:lumMod val="65000"/>
                              <a:lumOff val="35000"/>
                            </a:srgbClr>
                          </a:solidFill>
                          <a:latin typeface="Verdana" pitchFamily="34" charset="0"/>
                          <a:ea typeface="Verdana" pitchFamily="34" charset="0"/>
                          <a:cs typeface="Verdana" pitchFamily="34" charset="0"/>
                        </a:rPr>
                        <a:t>L’informazione è espressamente raccolta al</a:t>
                      </a:r>
                      <a:r>
                        <a:rPr lang="it-IT" sz="1600" b="0" baseline="0" dirty="0" smtClean="0">
                          <a:solidFill>
                            <a:srgbClr val="000000">
                              <a:lumMod val="65000"/>
                              <a:lumOff val="35000"/>
                            </a:srgbClr>
                          </a:solidFill>
                          <a:latin typeface="Verdana" pitchFamily="34" charset="0"/>
                          <a:ea typeface="Verdana" pitchFamily="34" charset="0"/>
                          <a:cs typeface="Verdana" pitchFamily="34" charset="0"/>
                        </a:rPr>
                        <a:t> </a:t>
                      </a:r>
                      <a:r>
                        <a:rPr lang="it-IT" sz="1600" b="0" dirty="0" smtClean="0">
                          <a:solidFill>
                            <a:srgbClr val="000000">
                              <a:lumMod val="65000"/>
                              <a:lumOff val="35000"/>
                            </a:srgbClr>
                          </a:solidFill>
                          <a:latin typeface="Verdana" pitchFamily="34" charset="0"/>
                          <a:ea typeface="Verdana" pitchFamily="34" charset="0"/>
                          <a:cs typeface="Verdana" pitchFamily="34" charset="0"/>
                        </a:rPr>
                        <a:t>fine di conoscere un determinato fenomeno</a:t>
                      </a:r>
                      <a:endPar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endParaRPr>
                    </a:p>
                  </a:txBody>
                  <a:tcPr marL="88214" marR="88214"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Si utilizzano i dati amministrativi con finalità di tipo statistico</a:t>
                      </a:r>
                    </a:p>
                  </a:txBody>
                  <a:tcPr marL="88214" marR="88214"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7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50" b="1"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Pro</a:t>
                      </a:r>
                    </a:p>
                  </a:txBody>
                  <a:tcPr marL="88214" marR="88214"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Rispondenza tra gli obiettivi dell’indagine e l’informazione raccolta</a:t>
                      </a:r>
                    </a:p>
                  </a:txBody>
                  <a:tcPr marL="88214" marR="88214"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180975" algn="l" defTabSz="914400" rtl="0" eaLnBrk="1" fontAlgn="base" latinLnBrk="0" hangingPunct="1">
                        <a:lnSpc>
                          <a:spcPct val="110000"/>
                        </a:lnSpc>
                        <a:spcBef>
                          <a:spcPct val="20000"/>
                        </a:spcBef>
                        <a:spcAft>
                          <a:spcPct val="0"/>
                        </a:spcAft>
                        <a:buClrTx/>
                        <a:buSzTx/>
                        <a:buFontTx/>
                        <a:buChar char="•"/>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Minori costi di rilevazione</a:t>
                      </a:r>
                    </a:p>
                    <a:p>
                      <a:pPr marL="180975" marR="0" lvl="0" indent="-180975" algn="l" defTabSz="914400" rtl="0" eaLnBrk="1" fontAlgn="base" latinLnBrk="0" hangingPunct="1">
                        <a:lnSpc>
                          <a:spcPct val="110000"/>
                        </a:lnSpc>
                        <a:spcBef>
                          <a:spcPct val="20000"/>
                        </a:spcBef>
                        <a:spcAft>
                          <a:spcPct val="0"/>
                        </a:spcAft>
                        <a:buClrTx/>
                        <a:buSzTx/>
                        <a:buFontTx/>
                        <a:buChar char="•"/>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Minor “disturbo statistico”</a:t>
                      </a:r>
                    </a:p>
                  </a:txBody>
                  <a:tcPr marL="88214" marR="88214"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38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50" b="1"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Contro</a:t>
                      </a:r>
                    </a:p>
                  </a:txBody>
                  <a:tcPr marL="88214" marR="88214"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Maggiori costi di rilevazione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Maggior “disturbo statistico”</a:t>
                      </a:r>
                    </a:p>
                  </a:txBody>
                  <a:tcPr marL="88214" marR="88214"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La “popolazione amministrativa” può non coincidere con la popolazione statistica</a:t>
                      </a:r>
                    </a:p>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I concetti, le definizioni e le classificazioni adottate possono non coincidere con quelli della ricerca statistica</a:t>
                      </a:r>
                    </a:p>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Minore qualità dei dati amministrativi rispetto agli obiettivi della ricerca </a:t>
                      </a:r>
                    </a:p>
                    <a:p>
                      <a:pPr marL="180975" marR="0" lvl="0" indent="-180975" algn="l" defTabSz="914400" rtl="0" eaLnBrk="1" fontAlgn="base" latinLnBrk="0" hangingPunct="1">
                        <a:lnSpc>
                          <a:spcPct val="100000"/>
                        </a:lnSpc>
                        <a:spcBef>
                          <a:spcPct val="20000"/>
                        </a:spcBef>
                        <a:spcAft>
                          <a:spcPct val="0"/>
                        </a:spcAft>
                        <a:buClrTx/>
                        <a:buSzTx/>
                        <a:buFontTx/>
                        <a:buChar char="•"/>
                        <a:tabLst/>
                      </a:pPr>
                      <a:r>
                        <a:rPr kumimoji="0" lang="it-IT" sz="155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Verdana" pitchFamily="34" charset="0"/>
                        </a:rPr>
                        <a:t>Ci sono fatti sociali che sfuggono agli atti amministrativi</a:t>
                      </a:r>
                    </a:p>
                  </a:txBody>
                  <a:tcPr marL="88214" marR="88214"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96845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txBox="1">
            <a:spLocks/>
          </p:cNvSpPr>
          <p:nvPr/>
        </p:nvSpPr>
        <p:spPr bwMode="auto">
          <a:xfrm>
            <a:off x="866775" y="2779713"/>
            <a:ext cx="7410450" cy="1143000"/>
          </a:xfrm>
          <a:prstGeom prst="rect">
            <a:avLst/>
          </a:prstGeom>
          <a:noFill/>
          <a:ln w="9525">
            <a:noFill/>
            <a:miter lim="800000"/>
            <a:headEnd/>
            <a:tailEnd/>
          </a:ln>
        </p:spPr>
        <p:txBody>
          <a:bodyPr anchor="ctr"/>
          <a:lstStyle/>
          <a:p>
            <a:pPr marL="361950" indent="-361950" algn="ctr" eaLnBrk="0" hangingPunct="0">
              <a:tabLst>
                <a:tab pos="361950" algn="l"/>
                <a:tab pos="6821488" algn="l"/>
              </a:tabLst>
            </a:pPr>
            <a:r>
              <a:rPr lang="it-IT" sz="2400" b="1" dirty="0">
                <a:solidFill>
                  <a:srgbClr val="C00000"/>
                </a:solidFill>
                <a:latin typeface="Verdana" pitchFamily="34" charset="0"/>
              </a:rPr>
              <a:t>Rilevazioni totali e campionarie</a:t>
            </a:r>
          </a:p>
        </p:txBody>
      </p:sp>
    </p:spTree>
    <p:extLst>
      <p:ext uri="{BB962C8B-B14F-4D97-AF65-F5344CB8AC3E}">
        <p14:creationId xmlns:p14="http://schemas.microsoft.com/office/powerpoint/2010/main" val="2469192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9"/>
          <p:cNvSpPr txBox="1">
            <a:spLocks noGrp="1" noChangeArrowheads="1"/>
          </p:cNvSpPr>
          <p:nvPr>
            <p:ph type="subTitle" idx="1"/>
          </p:nvPr>
        </p:nvSpPr>
        <p:spPr>
          <a:xfrm>
            <a:off x="954088" y="2160588"/>
            <a:ext cx="6400800" cy="3149600"/>
          </a:xfrm>
        </p:spPr>
        <p:txBody>
          <a:bodyPr/>
          <a:lstStyle/>
          <a:p>
            <a:pPr marL="457200" indent="-457200" algn="l">
              <a:lnSpc>
                <a:spcPct val="150000"/>
              </a:lnSpc>
              <a:buClr>
                <a:srgbClr val="9E0000"/>
              </a:buClr>
              <a:buFontTx/>
              <a:buAutoNum type="arabicPeriod"/>
            </a:pPr>
            <a:r>
              <a:rPr lang="it-IT" sz="1800" dirty="0" smtClean="0">
                <a:solidFill>
                  <a:srgbClr val="595959"/>
                </a:solidFill>
                <a:effectLst/>
                <a:latin typeface="Verdana" panose="020B0604030504040204" pitchFamily="34" charset="0"/>
                <a:ea typeface="Verdana" panose="020B0604030504040204" pitchFamily="34" charset="0"/>
                <a:cs typeface="Verdana" panose="020B0604030504040204" pitchFamily="34" charset="0"/>
              </a:rPr>
              <a:t>Alcune definizioni</a:t>
            </a:r>
          </a:p>
          <a:p>
            <a:pPr marL="457200" indent="-457200" algn="l">
              <a:lnSpc>
                <a:spcPct val="150000"/>
              </a:lnSpc>
              <a:buClr>
                <a:srgbClr val="9E0000"/>
              </a:buClr>
              <a:buFontTx/>
              <a:buAutoNum type="arabicPeriod"/>
            </a:pPr>
            <a:r>
              <a:rPr lang="it-IT" sz="1800" dirty="0" smtClean="0">
                <a:solidFill>
                  <a:srgbClr val="595959"/>
                </a:solidFill>
                <a:effectLst/>
                <a:latin typeface="Verdana" panose="020B0604030504040204" pitchFamily="34" charset="0"/>
                <a:ea typeface="Verdana" panose="020B0604030504040204" pitchFamily="34" charset="0"/>
                <a:cs typeface="Verdana" panose="020B0604030504040204" pitchFamily="34" charset="0"/>
              </a:rPr>
              <a:t>Rilevazioni dirette e indirette</a:t>
            </a:r>
          </a:p>
          <a:p>
            <a:pPr marL="457200" indent="-457200" algn="l">
              <a:lnSpc>
                <a:spcPct val="150000"/>
              </a:lnSpc>
              <a:buClr>
                <a:srgbClr val="9E0000"/>
              </a:buClr>
              <a:buFontTx/>
              <a:buAutoNum type="arabicPeriod"/>
            </a:pPr>
            <a:r>
              <a:rPr lang="it-IT" sz="1800" dirty="0">
                <a:solidFill>
                  <a:srgbClr val="595959"/>
                </a:solidFill>
                <a:latin typeface="Verdana" panose="020B0604030504040204" pitchFamily="34" charset="0"/>
                <a:ea typeface="Verdana" panose="020B0604030504040204" pitchFamily="34" charset="0"/>
                <a:cs typeface="Verdana" panose="020B0604030504040204" pitchFamily="34" charset="0"/>
              </a:rPr>
              <a:t>Rilevazioni</a:t>
            </a:r>
            <a:r>
              <a:rPr lang="it-IT" sz="1800" dirty="0" smtClean="0">
                <a:solidFill>
                  <a:srgbClr val="595959"/>
                </a:solidFill>
                <a:effectLst/>
                <a:latin typeface="Verdana" panose="020B0604030504040204" pitchFamily="34" charset="0"/>
                <a:ea typeface="Verdana" panose="020B0604030504040204" pitchFamily="34" charset="0"/>
                <a:cs typeface="Verdana" panose="020B0604030504040204" pitchFamily="34" charset="0"/>
              </a:rPr>
              <a:t> totali e campionarie</a:t>
            </a:r>
          </a:p>
          <a:p>
            <a:pPr marL="457200" indent="-457200" algn="l">
              <a:lnSpc>
                <a:spcPct val="150000"/>
              </a:lnSpc>
              <a:buClr>
                <a:srgbClr val="9E0000"/>
              </a:buClr>
              <a:buFontTx/>
              <a:buAutoNum type="arabicPeriod"/>
            </a:pPr>
            <a:r>
              <a:rPr lang="it-IT" sz="1800" dirty="0" smtClean="0">
                <a:solidFill>
                  <a:srgbClr val="595959"/>
                </a:solidFill>
                <a:effectLst/>
                <a:latin typeface="Verdana" panose="020B0604030504040204" pitchFamily="34" charset="0"/>
                <a:ea typeface="Verdana" panose="020B0604030504040204" pitchFamily="34" charset="0"/>
                <a:cs typeface="Verdana" panose="020B0604030504040204" pitchFamily="34" charset="0"/>
              </a:rPr>
              <a:t>Fasi di un’indagine</a:t>
            </a:r>
          </a:p>
          <a:p>
            <a:pPr marL="457200" indent="-457200" algn="l">
              <a:lnSpc>
                <a:spcPct val="150000"/>
              </a:lnSpc>
              <a:buFontTx/>
              <a:buAutoNum type="arabicPeriod"/>
            </a:pPr>
            <a:endParaRPr lang="it-IT" dirty="0" smtClean="0">
              <a:solidFill>
                <a:schemeClr val="tx1"/>
              </a:solidFill>
              <a:effectLst/>
            </a:endParaRPr>
          </a:p>
          <a:p>
            <a:pPr marL="457200" indent="-457200">
              <a:lnSpc>
                <a:spcPct val="150000"/>
              </a:lnSpc>
            </a:pPr>
            <a:endParaRPr lang="it-IT" dirty="0" smtClean="0">
              <a:solidFill>
                <a:schemeClr val="tx1"/>
              </a:solidFill>
              <a:effectLst/>
            </a:endParaRPr>
          </a:p>
          <a:p>
            <a:pPr marL="457200" indent="-457200">
              <a:lnSpc>
                <a:spcPct val="150000"/>
              </a:lnSpc>
            </a:pPr>
            <a:endParaRPr lang="it-IT" dirty="0" smtClean="0">
              <a:solidFill>
                <a:schemeClr val="tx1"/>
              </a:solidFill>
              <a:effectLst/>
            </a:endParaRPr>
          </a:p>
        </p:txBody>
      </p:sp>
      <p:sp>
        <p:nvSpPr>
          <p:cNvPr id="10243" name="Titolo 9"/>
          <p:cNvSpPr txBox="1">
            <a:spLocks/>
          </p:cNvSpPr>
          <p:nvPr/>
        </p:nvSpPr>
        <p:spPr bwMode="auto">
          <a:xfrm>
            <a:off x="584200" y="465707"/>
            <a:ext cx="8102600" cy="749300"/>
          </a:xfrm>
          <a:prstGeom prst="rect">
            <a:avLst/>
          </a:prstGeom>
          <a:noFill/>
          <a:ln w="9525">
            <a:noFill/>
            <a:miter lim="800000"/>
            <a:headEnd/>
            <a:tailEnd/>
          </a:ln>
        </p:spPr>
        <p:txBody>
          <a:bodyPr anchor="ctr"/>
          <a:lstStyle/>
          <a:p>
            <a:pPr marL="361950" indent="-361950" algn="ctr" eaLnBrk="0" hangingPunct="0">
              <a:tabLst>
                <a:tab pos="361950" algn="l"/>
                <a:tab pos="6821488" algn="l"/>
              </a:tabLst>
            </a:pPr>
            <a:r>
              <a:rPr lang="it-IT" sz="2400" b="0" dirty="0" smtClean="0">
                <a:solidFill>
                  <a:srgbClr val="C00000"/>
                </a:solidFill>
                <a:latin typeface="Verdana" pitchFamily="34" charset="0"/>
              </a:rPr>
              <a:t>Indice</a:t>
            </a:r>
            <a:endParaRPr lang="it-IT" sz="2400" b="0" dirty="0">
              <a:solidFill>
                <a:srgbClr val="C00000"/>
              </a:solidFill>
              <a:latin typeface="Verdana" pitchFamily="34" charset="0"/>
            </a:endParaRPr>
          </a:p>
        </p:txBody>
      </p:sp>
    </p:spTree>
    <p:extLst>
      <p:ext uri="{BB962C8B-B14F-4D97-AF65-F5344CB8AC3E}">
        <p14:creationId xmlns:p14="http://schemas.microsoft.com/office/powerpoint/2010/main" val="3096835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a:xfrm>
            <a:off x="747713" y="602185"/>
            <a:ext cx="7939087" cy="695325"/>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Indagini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totali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e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campionarie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asellaDiTesto 2"/>
          <p:cNvSpPr txBox="1"/>
          <p:nvPr/>
        </p:nvSpPr>
        <p:spPr>
          <a:xfrm>
            <a:off x="777600" y="1414800"/>
            <a:ext cx="7532687" cy="5016758"/>
          </a:xfrm>
          <a:prstGeom prst="rect">
            <a:avLst/>
          </a:prstGeom>
          <a:noFill/>
        </p:spPr>
        <p:txBody>
          <a:bodyPr>
            <a:spAutoFit/>
          </a:bodyPr>
          <a:lstStyle/>
          <a:p>
            <a:pPr>
              <a:defRPr/>
            </a:pPr>
            <a:r>
              <a:rPr lang="it-IT" sz="2000" b="0" dirty="0" smtClean="0">
                <a:solidFill>
                  <a:srgbClr val="595959"/>
                </a:solidFill>
                <a:latin typeface="Verdana" pitchFamily="34" charset="0"/>
                <a:ea typeface="ＭＳ Ｐゴシック" charset="-128"/>
                <a:cs typeface="+mn-cs"/>
              </a:rPr>
              <a:t>Per lo studio di una popolazione si può scegliere di condurre:</a:t>
            </a:r>
            <a:endParaRPr lang="it-IT" sz="2000" b="0" dirty="0">
              <a:solidFill>
                <a:srgbClr val="595959"/>
              </a:solidFill>
              <a:latin typeface="Verdana" pitchFamily="34" charset="0"/>
              <a:ea typeface="ＭＳ Ｐゴシック" charset="-128"/>
              <a:cs typeface="+mn-cs"/>
            </a:endParaRPr>
          </a:p>
          <a:p>
            <a:pPr>
              <a:defRPr/>
            </a:pPr>
            <a:endParaRPr lang="it-IT" sz="2000" b="0" dirty="0">
              <a:solidFill>
                <a:srgbClr val="595959"/>
              </a:solidFill>
              <a:latin typeface="Verdana" pitchFamily="34" charset="0"/>
              <a:ea typeface="ＭＳ Ｐゴシック" charset="-128"/>
              <a:cs typeface="+mn-cs"/>
            </a:endParaRPr>
          </a:p>
          <a:p>
            <a:pPr marL="285750" indent="-285750">
              <a:buClr>
                <a:srgbClr val="C00000"/>
              </a:buClr>
              <a:buFont typeface="Wingdings" pitchFamily="2" charset="2"/>
              <a:buChar char="q"/>
              <a:defRPr/>
            </a:pPr>
            <a:r>
              <a:rPr lang="it-IT" sz="2000" b="0" dirty="0" smtClean="0">
                <a:solidFill>
                  <a:srgbClr val="9E0000"/>
                </a:solidFill>
                <a:latin typeface="Verdana" pitchFamily="34" charset="0"/>
                <a:ea typeface="ＭＳ Ｐゴシック" charset="-128"/>
                <a:cs typeface="+mn-cs"/>
              </a:rPr>
              <a:t>un’indagine </a:t>
            </a:r>
            <a:r>
              <a:rPr lang="it-IT" sz="2000" b="0" dirty="0">
                <a:solidFill>
                  <a:srgbClr val="9E0000"/>
                </a:solidFill>
                <a:latin typeface="Verdana" pitchFamily="34" charset="0"/>
                <a:ea typeface="ＭＳ Ｐゴシック" charset="-128"/>
                <a:cs typeface="+mn-cs"/>
              </a:rPr>
              <a:t>totale (o </a:t>
            </a:r>
            <a:r>
              <a:rPr lang="it-IT" sz="2000" b="0" dirty="0" smtClean="0">
                <a:solidFill>
                  <a:srgbClr val="9E0000"/>
                </a:solidFill>
                <a:latin typeface="Verdana" pitchFamily="34" charset="0"/>
                <a:ea typeface="ＭＳ Ｐゴシック" charset="-128"/>
                <a:cs typeface="+mn-cs"/>
              </a:rPr>
              <a:t>completa)</a:t>
            </a:r>
            <a:r>
              <a:rPr lang="it-IT" sz="2000" dirty="0" smtClean="0">
                <a:solidFill>
                  <a:srgbClr val="595959"/>
                </a:solidFill>
                <a:latin typeface="Verdana" pitchFamily="34" charset="0"/>
                <a:ea typeface="ＭＳ Ｐゴシック" charset="-128"/>
              </a:rPr>
              <a:t> su</a:t>
            </a:r>
            <a:r>
              <a:rPr lang="it-IT" sz="2000" b="0" dirty="0" smtClean="0">
                <a:solidFill>
                  <a:srgbClr val="595959"/>
                </a:solidFill>
                <a:latin typeface="Verdana" pitchFamily="34" charset="0"/>
                <a:ea typeface="ＭＳ Ｐゴシック" charset="-128"/>
                <a:cs typeface="+mn-cs"/>
              </a:rPr>
              <a:t> </a:t>
            </a:r>
            <a:r>
              <a:rPr lang="it-IT" sz="2000" b="0" dirty="0">
                <a:solidFill>
                  <a:srgbClr val="595959"/>
                </a:solidFill>
                <a:latin typeface="Verdana" pitchFamily="34" charset="0"/>
                <a:ea typeface="ＭＳ Ｐゴシック" charset="-128"/>
                <a:cs typeface="+mn-cs"/>
              </a:rPr>
              <a:t>tutte le unità </a:t>
            </a:r>
            <a:r>
              <a:rPr lang="it-IT" sz="2000" b="0" dirty="0" smtClean="0">
                <a:solidFill>
                  <a:srgbClr val="595959"/>
                </a:solidFill>
                <a:latin typeface="Verdana" pitchFamily="34" charset="0"/>
                <a:ea typeface="ＭＳ Ｐゴシック" charset="-128"/>
                <a:cs typeface="+mn-cs"/>
              </a:rPr>
              <a:t>della popolazione,</a:t>
            </a:r>
          </a:p>
          <a:p>
            <a:pPr marL="285750" indent="-285750">
              <a:buClr>
                <a:srgbClr val="C00000"/>
              </a:buClr>
              <a:defRPr/>
            </a:pPr>
            <a:endParaRPr lang="it-IT" sz="2000" dirty="0" smtClean="0">
              <a:solidFill>
                <a:srgbClr val="595959"/>
              </a:solidFill>
              <a:latin typeface="Verdana" pitchFamily="34" charset="0"/>
              <a:ea typeface="ＭＳ Ｐゴシック" charset="-128"/>
            </a:endParaRPr>
          </a:p>
          <a:p>
            <a:pPr marL="285750" indent="-285750">
              <a:buClr>
                <a:srgbClr val="C00000"/>
              </a:buClr>
              <a:defRPr/>
            </a:pPr>
            <a:r>
              <a:rPr lang="it-IT" sz="2000" b="0" dirty="0" smtClean="0">
                <a:solidFill>
                  <a:srgbClr val="595959"/>
                </a:solidFill>
                <a:latin typeface="Verdana" pitchFamily="34" charset="0"/>
                <a:ea typeface="ＭＳ Ｐゴシック" charset="-128"/>
                <a:cs typeface="+mn-cs"/>
              </a:rPr>
              <a:t>oppure</a:t>
            </a:r>
            <a:endParaRPr lang="it-IT" sz="2000" b="0" dirty="0">
              <a:solidFill>
                <a:srgbClr val="595959"/>
              </a:solidFill>
              <a:latin typeface="Verdana" pitchFamily="34" charset="0"/>
              <a:ea typeface="ＭＳ Ｐゴシック" charset="-128"/>
              <a:cs typeface="+mn-cs"/>
            </a:endParaRPr>
          </a:p>
          <a:p>
            <a:pPr marL="285750" indent="-285750">
              <a:buClr>
                <a:srgbClr val="C00000"/>
              </a:buClr>
              <a:buFont typeface="Wingdings" pitchFamily="2" charset="2"/>
              <a:buChar char="q"/>
              <a:defRPr/>
            </a:pPr>
            <a:endParaRPr lang="it-IT" sz="2000" b="0" dirty="0">
              <a:solidFill>
                <a:srgbClr val="595959"/>
              </a:solidFill>
              <a:latin typeface="Verdana" pitchFamily="34" charset="0"/>
              <a:ea typeface="ＭＳ Ｐゴシック" charset="-128"/>
              <a:cs typeface="+mn-cs"/>
            </a:endParaRPr>
          </a:p>
          <a:p>
            <a:pPr marL="285750" indent="-285750">
              <a:buClr>
                <a:srgbClr val="C00000"/>
              </a:buClr>
              <a:buFont typeface="Wingdings" pitchFamily="2" charset="2"/>
              <a:buChar char="q"/>
              <a:defRPr/>
            </a:pPr>
            <a:r>
              <a:rPr lang="it-IT" sz="2000" b="0" dirty="0" smtClean="0">
                <a:solidFill>
                  <a:srgbClr val="9E0000"/>
                </a:solidFill>
                <a:latin typeface="Verdana" pitchFamily="34" charset="0"/>
                <a:ea typeface="ＭＳ Ｐゴシック" charset="-128"/>
                <a:cs typeface="+mn-cs"/>
              </a:rPr>
              <a:t>un’indagine campionaria (o parziale)</a:t>
            </a:r>
            <a:r>
              <a:rPr lang="it-IT" sz="2000" b="0" dirty="0" smtClean="0">
                <a:solidFill>
                  <a:srgbClr val="595959"/>
                </a:solidFill>
                <a:latin typeface="Verdana" pitchFamily="34" charset="0"/>
                <a:ea typeface="ＭＳ Ｐゴシック" charset="-128"/>
                <a:cs typeface="+mn-cs"/>
              </a:rPr>
              <a:t> su un sottoinsieme di unità della popolazione. Se le unità sono selezionate in modo casuale, i risultati della rilevazione possono essere estesi</a:t>
            </a:r>
            <a:r>
              <a:rPr lang="it-IT" sz="2000" b="0" dirty="0">
                <a:solidFill>
                  <a:srgbClr val="595959"/>
                </a:solidFill>
                <a:latin typeface="Verdana" pitchFamily="34" charset="0"/>
                <a:ea typeface="ＭＳ Ｐゴシック" charset="-128"/>
                <a:cs typeface="+mn-cs"/>
              </a:rPr>
              <a:t>, grazie a tecniche probabilistiche, all’intera </a:t>
            </a:r>
            <a:r>
              <a:rPr lang="it-IT" sz="2000" b="0" dirty="0" smtClean="0">
                <a:solidFill>
                  <a:srgbClr val="595959"/>
                </a:solidFill>
                <a:latin typeface="Verdana" pitchFamily="34" charset="0"/>
                <a:ea typeface="ＭＳ Ｐゴシック" charset="-128"/>
                <a:cs typeface="+mn-cs"/>
              </a:rPr>
              <a:t>popolazione ed è possibile stimare la “bontà” dei risultati (errore campionario).</a:t>
            </a:r>
            <a:endParaRPr lang="it-IT" sz="2000" b="0" dirty="0">
              <a:solidFill>
                <a:srgbClr val="595959"/>
              </a:solidFill>
              <a:latin typeface="Verdana" pitchFamily="34" charset="0"/>
              <a:ea typeface="ＭＳ Ｐゴシック" charset="-128"/>
              <a:cs typeface="+mn-cs"/>
            </a:endParaRPr>
          </a:p>
          <a:p>
            <a:pPr marL="285750" indent="-285750">
              <a:buClr>
                <a:srgbClr val="FF0000"/>
              </a:buClr>
              <a:buFont typeface="Wingdings" pitchFamily="2" charset="2"/>
              <a:buChar char="q"/>
              <a:defRPr/>
            </a:pPr>
            <a:endParaRPr lang="it-IT" sz="2000" b="0" dirty="0">
              <a:solidFill>
                <a:schemeClr val="bg1">
                  <a:lumMod val="50000"/>
                </a:schemeClr>
              </a:solidFill>
              <a:ea typeface="ＭＳ Ｐゴシック" charset="-128"/>
              <a:cs typeface="+mn-cs"/>
            </a:endParaRPr>
          </a:p>
          <a:p>
            <a:pPr marL="285750" indent="-285750">
              <a:buClr>
                <a:srgbClr val="FF0000"/>
              </a:buClr>
              <a:defRPr/>
            </a:pPr>
            <a:endParaRPr lang="it-IT" sz="2000" b="0" dirty="0">
              <a:solidFill>
                <a:schemeClr val="bg1">
                  <a:lumMod val="50000"/>
                </a:schemeClr>
              </a:solidFill>
              <a:ea typeface="ＭＳ Ｐゴシック" charset="-128"/>
              <a:cs typeface="+mn-cs"/>
            </a:endParaRPr>
          </a:p>
        </p:txBody>
      </p:sp>
    </p:spTree>
    <p:extLst>
      <p:ext uri="{BB962C8B-B14F-4D97-AF65-F5344CB8AC3E}">
        <p14:creationId xmlns:p14="http://schemas.microsoft.com/office/powerpoint/2010/main" val="550403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a:xfrm>
            <a:off x="777922" y="534917"/>
            <a:ext cx="7869983" cy="695325"/>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Vantaggi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e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svantaggi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delle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indagini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totali</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asellaDiTesto 2"/>
          <p:cNvSpPr txBox="1"/>
          <p:nvPr/>
        </p:nvSpPr>
        <p:spPr>
          <a:xfrm>
            <a:off x="777600" y="1416050"/>
            <a:ext cx="7726363" cy="3862596"/>
          </a:xfrm>
          <a:prstGeom prst="rect">
            <a:avLst/>
          </a:prstGeom>
          <a:noFill/>
        </p:spPr>
        <p:txBody>
          <a:bodyPr>
            <a:spAutoFit/>
          </a:bodyPr>
          <a:lstStyle/>
          <a:p>
            <a:pPr>
              <a:lnSpc>
                <a:spcPct val="150000"/>
              </a:lnSpc>
              <a:buClr>
                <a:srgbClr val="FF0000"/>
              </a:buClr>
              <a:defRPr/>
            </a:pPr>
            <a:r>
              <a:rPr lang="it-IT" sz="2000" b="0" dirty="0">
                <a:solidFill>
                  <a:srgbClr val="C00000"/>
                </a:solidFill>
                <a:latin typeface="Verdana" pitchFamily="34" charset="0"/>
                <a:ea typeface="ＭＳ Ｐゴシック" charset="-128"/>
                <a:cs typeface="+mn-cs"/>
              </a:rPr>
              <a:t>Vantaggi</a:t>
            </a:r>
          </a:p>
          <a:p>
            <a:pPr marL="285750" indent="-285750">
              <a:spcBef>
                <a:spcPts val="600"/>
              </a:spcBef>
              <a:buClr>
                <a:srgbClr val="C00000"/>
              </a:buClr>
              <a:buFont typeface="Wingdings" pitchFamily="2" charset="2"/>
              <a:buChar char="q"/>
              <a:defRPr/>
            </a:pPr>
            <a:r>
              <a:rPr lang="it-IT" sz="2000" dirty="0">
                <a:solidFill>
                  <a:srgbClr val="595959"/>
                </a:solidFill>
                <a:latin typeface="Verdana" pitchFamily="34" charset="0"/>
                <a:ea typeface="ＭＳ Ｐゴシック" charset="-128"/>
              </a:rPr>
              <a:t>f</a:t>
            </a:r>
            <a:r>
              <a:rPr lang="it-IT" sz="2000" b="0" dirty="0" smtClean="0">
                <a:solidFill>
                  <a:srgbClr val="595959"/>
                </a:solidFill>
                <a:latin typeface="Verdana" pitchFamily="34" charset="0"/>
                <a:ea typeface="ＭＳ Ｐゴシック" charset="-128"/>
                <a:cs typeface="+mn-cs"/>
              </a:rPr>
              <a:t>orniscono </a:t>
            </a:r>
            <a:r>
              <a:rPr lang="it-IT" sz="2000" b="0" dirty="0">
                <a:solidFill>
                  <a:srgbClr val="595959"/>
                </a:solidFill>
                <a:latin typeface="Verdana" pitchFamily="34" charset="0"/>
                <a:ea typeface="ＭＳ Ｐゴシック" charset="-128"/>
                <a:cs typeface="+mn-cs"/>
              </a:rPr>
              <a:t>una misura </a:t>
            </a:r>
            <a:r>
              <a:rPr lang="it-IT" sz="2000" b="0" dirty="0" smtClean="0">
                <a:solidFill>
                  <a:srgbClr val="595959"/>
                </a:solidFill>
                <a:latin typeface="Verdana" pitchFamily="34" charset="0"/>
                <a:ea typeface="ＭＳ Ｐゴシック" charset="-128"/>
                <a:cs typeface="+mn-cs"/>
              </a:rPr>
              <a:t>del fenomen</a:t>
            </a:r>
            <a:r>
              <a:rPr lang="it-IT" sz="2000" dirty="0" smtClean="0">
                <a:solidFill>
                  <a:srgbClr val="595959"/>
                </a:solidFill>
                <a:latin typeface="Verdana" pitchFamily="34" charset="0"/>
                <a:ea typeface="ＭＳ Ｐゴシック" charset="-128"/>
              </a:rPr>
              <a:t>o </a:t>
            </a:r>
            <a:r>
              <a:rPr lang="it-IT" sz="2000" b="0" dirty="0" smtClean="0">
                <a:solidFill>
                  <a:srgbClr val="595959"/>
                </a:solidFill>
                <a:latin typeface="Verdana" pitchFamily="34" charset="0"/>
                <a:ea typeface="ＭＳ Ｐゴシック" charset="-128"/>
                <a:cs typeface="+mn-cs"/>
              </a:rPr>
              <a:t>non </a:t>
            </a:r>
            <a:r>
              <a:rPr lang="it-IT" sz="2000" b="0" dirty="0">
                <a:solidFill>
                  <a:srgbClr val="595959"/>
                </a:solidFill>
                <a:latin typeface="Verdana" pitchFamily="34" charset="0"/>
                <a:ea typeface="ＭＳ Ｐゴシック" charset="-128"/>
                <a:cs typeface="+mn-cs"/>
              </a:rPr>
              <a:t>affetta da errore </a:t>
            </a:r>
            <a:r>
              <a:rPr lang="it-IT" sz="2000" b="0" dirty="0" smtClean="0">
                <a:solidFill>
                  <a:srgbClr val="595959"/>
                </a:solidFill>
                <a:latin typeface="Verdana" pitchFamily="34" charset="0"/>
                <a:ea typeface="ＭＳ Ｐゴシック" charset="-128"/>
                <a:cs typeface="+mn-cs"/>
              </a:rPr>
              <a:t>campionario;</a:t>
            </a:r>
            <a:endParaRPr lang="it-IT" sz="2000" b="0" dirty="0">
              <a:solidFill>
                <a:srgbClr val="595959"/>
              </a:solidFill>
              <a:latin typeface="Verdana" pitchFamily="34" charset="0"/>
              <a:ea typeface="ＭＳ Ｐゴシック" charset="-128"/>
              <a:cs typeface="+mn-cs"/>
            </a:endParaRPr>
          </a:p>
          <a:p>
            <a:pPr marL="285750" indent="-285750">
              <a:spcBef>
                <a:spcPts val="600"/>
              </a:spcBef>
              <a:buClr>
                <a:srgbClr val="C00000"/>
              </a:buClr>
              <a:buFont typeface="Wingdings" pitchFamily="2" charset="2"/>
              <a:buChar char="q"/>
              <a:defRPr/>
            </a:pPr>
            <a:r>
              <a:rPr lang="it-IT" sz="2000" dirty="0">
                <a:solidFill>
                  <a:srgbClr val="595959"/>
                </a:solidFill>
                <a:latin typeface="Verdana" pitchFamily="34" charset="0"/>
                <a:ea typeface="ＭＳ Ｐゴシック" charset="-128"/>
              </a:rPr>
              <a:t>f</a:t>
            </a:r>
            <a:r>
              <a:rPr lang="it-IT" sz="2000" dirty="0" smtClean="0">
                <a:solidFill>
                  <a:srgbClr val="595959"/>
                </a:solidFill>
                <a:latin typeface="Verdana" pitchFamily="34" charset="0"/>
                <a:ea typeface="ＭＳ Ｐゴシック" charset="-128"/>
              </a:rPr>
              <a:t>orniscono la base per successive indagini campionarie;</a:t>
            </a:r>
            <a:endParaRPr lang="it-IT" sz="2000" dirty="0">
              <a:solidFill>
                <a:srgbClr val="595959"/>
              </a:solidFill>
              <a:latin typeface="Verdana" pitchFamily="34" charset="0"/>
              <a:ea typeface="ＭＳ Ｐゴシック" charset="-128"/>
            </a:endParaRPr>
          </a:p>
          <a:p>
            <a:pPr marL="285750" indent="-285750">
              <a:spcBef>
                <a:spcPts val="600"/>
              </a:spcBef>
              <a:buClr>
                <a:srgbClr val="C00000"/>
              </a:buClr>
              <a:buFont typeface="Wingdings" pitchFamily="2" charset="2"/>
              <a:buChar char="q"/>
              <a:defRPr/>
            </a:pPr>
            <a:r>
              <a:rPr lang="it-IT" sz="2000" dirty="0" smtClean="0">
                <a:solidFill>
                  <a:srgbClr val="595959"/>
                </a:solidFill>
                <a:latin typeface="Verdana" pitchFamily="34" charset="0"/>
                <a:ea typeface="ＭＳ Ｐゴシック" charset="-128"/>
              </a:rPr>
              <a:t>consentono un elevato </a:t>
            </a:r>
            <a:r>
              <a:rPr lang="it-IT" sz="2000" dirty="0">
                <a:solidFill>
                  <a:srgbClr val="595959"/>
                </a:solidFill>
                <a:latin typeface="Verdana" pitchFamily="34" charset="0"/>
                <a:ea typeface="ＭＳ Ｐゴシック" charset="-128"/>
              </a:rPr>
              <a:t>dettaglio di </a:t>
            </a:r>
            <a:r>
              <a:rPr lang="it-IT" sz="2000" dirty="0" smtClean="0">
                <a:solidFill>
                  <a:srgbClr val="595959"/>
                </a:solidFill>
                <a:latin typeface="Verdana" pitchFamily="34" charset="0"/>
                <a:ea typeface="ＭＳ Ｐゴシック" charset="-128"/>
              </a:rPr>
              <a:t>analisi territoriale.</a:t>
            </a:r>
            <a:endParaRPr lang="it-IT" sz="2000" dirty="0">
              <a:solidFill>
                <a:srgbClr val="595959"/>
              </a:solidFill>
              <a:latin typeface="Verdana" pitchFamily="34" charset="0"/>
              <a:ea typeface="ＭＳ Ｐゴシック" charset="-128"/>
            </a:endParaRPr>
          </a:p>
          <a:p>
            <a:pPr marL="285750" indent="-285750">
              <a:spcBef>
                <a:spcPts val="600"/>
              </a:spcBef>
              <a:buClr>
                <a:srgbClr val="FF0000"/>
              </a:buClr>
              <a:buFont typeface="Wingdings" pitchFamily="2" charset="2"/>
              <a:buChar char="q"/>
              <a:defRPr/>
            </a:pPr>
            <a:endParaRPr lang="it-IT" sz="2000" b="0" dirty="0">
              <a:solidFill>
                <a:schemeClr val="bg1">
                  <a:lumMod val="50000"/>
                </a:schemeClr>
              </a:solidFill>
              <a:ea typeface="ＭＳ Ｐゴシック" charset="-128"/>
              <a:cs typeface="+mn-cs"/>
            </a:endParaRPr>
          </a:p>
          <a:p>
            <a:pPr>
              <a:spcBef>
                <a:spcPts val="600"/>
              </a:spcBef>
              <a:buClr>
                <a:srgbClr val="FF0000"/>
              </a:buClr>
              <a:defRPr/>
            </a:pPr>
            <a:r>
              <a:rPr lang="it-IT" sz="2000" b="0" dirty="0">
                <a:solidFill>
                  <a:srgbClr val="C00000"/>
                </a:solidFill>
                <a:latin typeface="Verdana" pitchFamily="34" charset="0"/>
                <a:ea typeface="ＭＳ Ｐゴシック" charset="-128"/>
                <a:cs typeface="+mn-cs"/>
              </a:rPr>
              <a:t>Svantaggi</a:t>
            </a:r>
          </a:p>
          <a:p>
            <a:pPr marL="285750" indent="-285750">
              <a:spcBef>
                <a:spcPts val="600"/>
              </a:spcBef>
              <a:buClr>
                <a:srgbClr val="C00000"/>
              </a:buClr>
              <a:buFont typeface="Wingdings" pitchFamily="2" charset="2"/>
              <a:buChar char="q"/>
              <a:defRPr/>
            </a:pPr>
            <a:r>
              <a:rPr lang="it-IT" sz="2000" b="0" dirty="0" smtClean="0">
                <a:solidFill>
                  <a:srgbClr val="595959"/>
                </a:solidFill>
                <a:latin typeface="Verdana" pitchFamily="34" charset="0"/>
                <a:ea typeface="ＭＳ Ｐゴシック" charset="-128"/>
                <a:cs typeface="+mn-cs"/>
              </a:rPr>
              <a:t>la </a:t>
            </a:r>
            <a:r>
              <a:rPr lang="it-IT" sz="2000" b="0" dirty="0">
                <a:solidFill>
                  <a:srgbClr val="595959"/>
                </a:solidFill>
                <a:latin typeface="Verdana" pitchFamily="34" charset="0"/>
                <a:ea typeface="ＭＳ Ｐゴシック" charset="-128"/>
                <a:cs typeface="+mn-cs"/>
              </a:rPr>
              <a:t>realizzazione e il rilascio delle informazioni richiede tempi molto </a:t>
            </a:r>
            <a:r>
              <a:rPr lang="it-IT" sz="2000" b="0" dirty="0" smtClean="0">
                <a:solidFill>
                  <a:srgbClr val="595959"/>
                </a:solidFill>
                <a:latin typeface="Verdana" pitchFamily="34" charset="0"/>
                <a:ea typeface="ＭＳ Ｐゴシック" charset="-128"/>
                <a:cs typeface="+mn-cs"/>
              </a:rPr>
              <a:t>lunghi;</a:t>
            </a:r>
            <a:endParaRPr lang="it-IT" sz="2000" b="0" dirty="0">
              <a:solidFill>
                <a:srgbClr val="595959"/>
              </a:solidFill>
              <a:latin typeface="Verdana" pitchFamily="34" charset="0"/>
              <a:ea typeface="ＭＳ Ｐゴシック" charset="-128"/>
              <a:cs typeface="+mn-cs"/>
            </a:endParaRPr>
          </a:p>
          <a:p>
            <a:pPr marL="285750" indent="-285750">
              <a:spcBef>
                <a:spcPts val="600"/>
              </a:spcBef>
              <a:buClr>
                <a:srgbClr val="C00000"/>
              </a:buClr>
              <a:buFont typeface="Wingdings" pitchFamily="2" charset="2"/>
              <a:buChar char="q"/>
              <a:defRPr/>
            </a:pPr>
            <a:r>
              <a:rPr lang="it-IT" sz="2000" dirty="0">
                <a:solidFill>
                  <a:srgbClr val="595959"/>
                </a:solidFill>
                <a:latin typeface="Verdana" pitchFamily="34" charset="0"/>
                <a:ea typeface="ＭＳ Ｐゴシック" charset="-128"/>
              </a:rPr>
              <a:t>c</a:t>
            </a:r>
            <a:r>
              <a:rPr lang="it-IT" sz="2000" b="0" dirty="0" smtClean="0">
                <a:solidFill>
                  <a:srgbClr val="595959"/>
                </a:solidFill>
                <a:latin typeface="Verdana" pitchFamily="34" charset="0"/>
                <a:ea typeface="ＭＳ Ｐゴシック" charset="-128"/>
                <a:cs typeface="+mn-cs"/>
              </a:rPr>
              <a:t>osti </a:t>
            </a:r>
            <a:r>
              <a:rPr lang="it-IT" sz="2000" b="0" dirty="0">
                <a:solidFill>
                  <a:srgbClr val="595959"/>
                </a:solidFill>
                <a:latin typeface="Verdana" pitchFamily="34" charset="0"/>
                <a:ea typeface="ＭＳ Ｐゴシック" charset="-128"/>
                <a:cs typeface="+mn-cs"/>
              </a:rPr>
              <a:t>elevati sia in termini di risorse che </a:t>
            </a:r>
            <a:r>
              <a:rPr lang="it-IT" sz="2000" b="0" dirty="0" smtClean="0">
                <a:solidFill>
                  <a:srgbClr val="595959"/>
                </a:solidFill>
                <a:latin typeface="Verdana" pitchFamily="34" charset="0"/>
                <a:ea typeface="ＭＳ Ｐゴシック" charset="-128"/>
                <a:cs typeface="+mn-cs"/>
              </a:rPr>
              <a:t>economici.</a:t>
            </a:r>
            <a:endParaRPr lang="it-IT" sz="2000" b="0" dirty="0">
              <a:solidFill>
                <a:srgbClr val="595959"/>
              </a:solidFill>
              <a:latin typeface="Verdana" pitchFamily="34" charset="0"/>
              <a:ea typeface="ＭＳ Ｐゴシック" charset="-128"/>
              <a:cs typeface="+mn-cs"/>
            </a:endParaRPr>
          </a:p>
        </p:txBody>
      </p:sp>
    </p:spTree>
    <p:extLst>
      <p:ext uri="{BB962C8B-B14F-4D97-AF65-F5344CB8AC3E}">
        <p14:creationId xmlns:p14="http://schemas.microsoft.com/office/powerpoint/2010/main" val="3818840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9"/>
          <p:cNvSpPr txBox="1">
            <a:spLocks noChangeArrowheads="1"/>
          </p:cNvSpPr>
          <p:nvPr/>
        </p:nvSpPr>
        <p:spPr bwMode="auto">
          <a:xfrm>
            <a:off x="777600" y="1414800"/>
            <a:ext cx="7656394" cy="258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b="1">
                <a:solidFill>
                  <a:schemeClr val="tx1"/>
                </a:solidFill>
                <a:latin typeface="Bookman Old Style" pitchFamily="18" charset="0"/>
              </a:defRPr>
            </a:lvl1pPr>
            <a:lvl2pPr marL="742950" indent="-285750" eaLnBrk="0" hangingPunct="0">
              <a:defRPr b="1">
                <a:solidFill>
                  <a:schemeClr val="tx1"/>
                </a:solidFill>
                <a:latin typeface="Bookman Old Style" pitchFamily="18" charset="0"/>
              </a:defRPr>
            </a:lvl2pPr>
            <a:lvl3pPr marL="1143000" indent="-228600" eaLnBrk="0" hangingPunct="0">
              <a:defRPr b="1">
                <a:solidFill>
                  <a:schemeClr val="tx1"/>
                </a:solidFill>
                <a:latin typeface="Bookman Old Style" pitchFamily="18" charset="0"/>
              </a:defRPr>
            </a:lvl3pPr>
            <a:lvl4pPr marL="1600200" indent="-228600" eaLnBrk="0" hangingPunct="0">
              <a:defRPr b="1">
                <a:solidFill>
                  <a:schemeClr val="tx1"/>
                </a:solidFill>
                <a:latin typeface="Bookman Old Style" pitchFamily="18" charset="0"/>
              </a:defRPr>
            </a:lvl4pPr>
            <a:lvl5pPr marL="2057400" indent="-228600" eaLnBrk="0" hangingPunct="0">
              <a:defRPr b="1">
                <a:solidFill>
                  <a:schemeClr val="tx1"/>
                </a:solidFill>
                <a:latin typeface="Bookman Old Style" pitchFamily="18" charset="0"/>
              </a:defRPr>
            </a:lvl5pPr>
            <a:lvl6pPr marL="2514600" indent="-228600" eaLnBrk="0" fontAlgn="base" hangingPunct="0">
              <a:spcBef>
                <a:spcPct val="0"/>
              </a:spcBef>
              <a:spcAft>
                <a:spcPct val="0"/>
              </a:spcAft>
              <a:defRPr b="1">
                <a:solidFill>
                  <a:schemeClr val="tx1"/>
                </a:solidFill>
                <a:latin typeface="Bookman Old Style" pitchFamily="18" charset="0"/>
              </a:defRPr>
            </a:lvl6pPr>
            <a:lvl7pPr marL="2971800" indent="-228600" eaLnBrk="0" fontAlgn="base" hangingPunct="0">
              <a:spcBef>
                <a:spcPct val="0"/>
              </a:spcBef>
              <a:spcAft>
                <a:spcPct val="0"/>
              </a:spcAft>
              <a:defRPr b="1">
                <a:solidFill>
                  <a:schemeClr val="tx1"/>
                </a:solidFill>
                <a:latin typeface="Bookman Old Style" pitchFamily="18" charset="0"/>
              </a:defRPr>
            </a:lvl7pPr>
            <a:lvl8pPr marL="3429000" indent="-228600" eaLnBrk="0" fontAlgn="base" hangingPunct="0">
              <a:spcBef>
                <a:spcPct val="0"/>
              </a:spcBef>
              <a:spcAft>
                <a:spcPct val="0"/>
              </a:spcAft>
              <a:defRPr b="1">
                <a:solidFill>
                  <a:schemeClr val="tx1"/>
                </a:solidFill>
                <a:latin typeface="Bookman Old Style" pitchFamily="18" charset="0"/>
              </a:defRPr>
            </a:lvl8pPr>
            <a:lvl9pPr marL="3886200" indent="-228600" eaLnBrk="0" fontAlgn="base" hangingPunct="0">
              <a:spcBef>
                <a:spcPct val="0"/>
              </a:spcBef>
              <a:spcAft>
                <a:spcPct val="0"/>
              </a:spcAft>
              <a:defRPr b="1">
                <a:solidFill>
                  <a:schemeClr val="tx1"/>
                </a:solidFill>
                <a:latin typeface="Bookman Old Style" pitchFamily="18" charset="0"/>
              </a:defRPr>
            </a:lvl9pPr>
          </a:lstStyle>
          <a:p>
            <a:pPr eaLnBrk="1" hangingPunct="1">
              <a:spcBef>
                <a:spcPts val="600"/>
              </a:spcBef>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L’indagine campionaria viene condotta quando, per svariati motivi, non è possibile rilevare tutte le unità in cui il fenomeno si presenta. Si rende necessaria quando:</a:t>
            </a:r>
          </a:p>
          <a:p>
            <a:pPr marL="266700" indent="-266700" eaLnBrk="1" hangingPunct="1">
              <a:spcBef>
                <a:spcPts val="600"/>
              </a:spcBef>
              <a:buFontTx/>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l’ampiezza della popolazione è infinita;</a:t>
            </a:r>
          </a:p>
          <a:p>
            <a:pPr marL="266700" indent="-266700" eaLnBrk="1" hangingPunct="1">
              <a:spcBef>
                <a:spcPts val="600"/>
              </a:spcBef>
              <a:buFontTx/>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comporta la distruzione delle unità osservate (si pensi di voler verificare il funzionamento di una partita di fuochi d’artificio).</a:t>
            </a:r>
          </a:p>
        </p:txBody>
      </p:sp>
      <p:sp>
        <p:nvSpPr>
          <p:cNvPr id="28675" name="Titolo 2"/>
          <p:cNvSpPr>
            <a:spLocks noGrp="1"/>
          </p:cNvSpPr>
          <p:nvPr>
            <p:ph type="title"/>
          </p:nvPr>
        </p:nvSpPr>
        <p:spPr>
          <a:xfrm>
            <a:off x="764274" y="493002"/>
            <a:ext cx="7098613" cy="69850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Indagine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campionaria</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68678928"/>
      </p:ext>
    </p:extLst>
  </p:cSld>
  <p:clrMapOvr>
    <a:masterClrMapping/>
  </p:clrMapOvr>
  <p:transition advClick="0">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9"/>
          <p:cNvSpPr txBox="1">
            <a:spLocks noChangeArrowheads="1"/>
          </p:cNvSpPr>
          <p:nvPr/>
        </p:nvSpPr>
        <p:spPr bwMode="auto">
          <a:xfrm>
            <a:off x="777600" y="1414800"/>
            <a:ext cx="7656394" cy="519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b="1">
                <a:solidFill>
                  <a:schemeClr val="tx1"/>
                </a:solidFill>
                <a:latin typeface="Bookman Old Style" pitchFamily="18" charset="0"/>
              </a:defRPr>
            </a:lvl1pPr>
            <a:lvl2pPr marL="742950" indent="-285750" eaLnBrk="0" hangingPunct="0">
              <a:defRPr b="1">
                <a:solidFill>
                  <a:schemeClr val="tx1"/>
                </a:solidFill>
                <a:latin typeface="Bookman Old Style" pitchFamily="18" charset="0"/>
              </a:defRPr>
            </a:lvl2pPr>
            <a:lvl3pPr marL="1143000" indent="-228600" eaLnBrk="0" hangingPunct="0">
              <a:defRPr b="1">
                <a:solidFill>
                  <a:schemeClr val="tx1"/>
                </a:solidFill>
                <a:latin typeface="Bookman Old Style" pitchFamily="18" charset="0"/>
              </a:defRPr>
            </a:lvl3pPr>
            <a:lvl4pPr marL="1600200" indent="-228600" eaLnBrk="0" hangingPunct="0">
              <a:defRPr b="1">
                <a:solidFill>
                  <a:schemeClr val="tx1"/>
                </a:solidFill>
                <a:latin typeface="Bookman Old Style" pitchFamily="18" charset="0"/>
              </a:defRPr>
            </a:lvl4pPr>
            <a:lvl5pPr marL="2057400" indent="-228600" eaLnBrk="0" hangingPunct="0">
              <a:defRPr b="1">
                <a:solidFill>
                  <a:schemeClr val="tx1"/>
                </a:solidFill>
                <a:latin typeface="Bookman Old Style" pitchFamily="18" charset="0"/>
              </a:defRPr>
            </a:lvl5pPr>
            <a:lvl6pPr marL="2514600" indent="-228600" eaLnBrk="0" fontAlgn="base" hangingPunct="0">
              <a:spcBef>
                <a:spcPct val="0"/>
              </a:spcBef>
              <a:spcAft>
                <a:spcPct val="0"/>
              </a:spcAft>
              <a:defRPr b="1">
                <a:solidFill>
                  <a:schemeClr val="tx1"/>
                </a:solidFill>
                <a:latin typeface="Bookman Old Style" pitchFamily="18" charset="0"/>
              </a:defRPr>
            </a:lvl6pPr>
            <a:lvl7pPr marL="2971800" indent="-228600" eaLnBrk="0" fontAlgn="base" hangingPunct="0">
              <a:spcBef>
                <a:spcPct val="0"/>
              </a:spcBef>
              <a:spcAft>
                <a:spcPct val="0"/>
              </a:spcAft>
              <a:defRPr b="1">
                <a:solidFill>
                  <a:schemeClr val="tx1"/>
                </a:solidFill>
                <a:latin typeface="Bookman Old Style" pitchFamily="18" charset="0"/>
              </a:defRPr>
            </a:lvl7pPr>
            <a:lvl8pPr marL="3429000" indent="-228600" eaLnBrk="0" fontAlgn="base" hangingPunct="0">
              <a:spcBef>
                <a:spcPct val="0"/>
              </a:spcBef>
              <a:spcAft>
                <a:spcPct val="0"/>
              </a:spcAft>
              <a:defRPr b="1">
                <a:solidFill>
                  <a:schemeClr val="tx1"/>
                </a:solidFill>
                <a:latin typeface="Bookman Old Style" pitchFamily="18" charset="0"/>
              </a:defRPr>
            </a:lvl8pPr>
            <a:lvl9pPr marL="3886200" indent="-228600" eaLnBrk="0" fontAlgn="base" hangingPunct="0">
              <a:spcBef>
                <a:spcPct val="0"/>
              </a:spcBef>
              <a:spcAft>
                <a:spcPct val="0"/>
              </a:spcAft>
              <a:defRPr b="1">
                <a:solidFill>
                  <a:schemeClr val="tx1"/>
                </a:solidFill>
                <a:latin typeface="Bookman Old Style" pitchFamily="18" charset="0"/>
              </a:defRPr>
            </a:lvl9pPr>
          </a:lstStyle>
          <a:p>
            <a:pPr eaLnBrk="1" hangingPunct="1">
              <a:spcBef>
                <a:spcPts val="0"/>
              </a:spcBef>
              <a:defRPr/>
            </a:pPr>
            <a:r>
              <a:rPr lang="it-IT" sz="2000" b="0" dirty="0" smtClean="0">
                <a:solidFill>
                  <a:srgbClr val="9E0000"/>
                </a:solidFill>
                <a:latin typeface="Verdana" pitchFamily="34" charset="0"/>
                <a:ea typeface="Verdana" pitchFamily="34" charset="0"/>
                <a:cs typeface="Verdana" pitchFamily="34" charset="0"/>
              </a:rPr>
              <a:t>Vantaggi</a:t>
            </a:r>
          </a:p>
          <a:p>
            <a:pPr marL="266700" indent="-266700" eaLnBrk="1" hangingPunct="1">
              <a:spcBef>
                <a:spcPts val="600"/>
              </a:spcBef>
              <a:buFontTx/>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riduzione dei costi;</a:t>
            </a:r>
          </a:p>
          <a:p>
            <a:pPr marL="266700" indent="-266700" eaLnBrk="1" hangingPunct="1">
              <a:spcBef>
                <a:spcPts val="600"/>
              </a:spcBef>
              <a:buFontTx/>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riduzione dei tempi;</a:t>
            </a:r>
          </a:p>
          <a:p>
            <a:pPr marL="266700" indent="-266700" eaLnBrk="1" hangingPunct="1">
              <a:spcBef>
                <a:spcPts val="600"/>
              </a:spcBef>
              <a:buFontTx/>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riduzione del carico organizzativo (è quindi possibile dedicare maggiore attenzione al miglioramento e al controllo della qualità dei dati raccolti).</a:t>
            </a:r>
          </a:p>
          <a:p>
            <a:pPr marL="266700" indent="-266700" eaLnBrk="1" hangingPunct="1">
              <a:spcBef>
                <a:spcPts val="600"/>
              </a:spcBef>
              <a:buFontTx/>
              <a:buChar char="•"/>
              <a:defRPr/>
            </a:pPr>
            <a:endParaRPr lang="it-IT" sz="2000" b="0" dirty="0" smtClean="0">
              <a:solidFill>
                <a:schemeClr val="tx1">
                  <a:lumMod val="65000"/>
                  <a:lumOff val="35000"/>
                </a:schemeClr>
              </a:solidFill>
              <a:latin typeface="Verdana" pitchFamily="34" charset="0"/>
              <a:ea typeface="Verdana" pitchFamily="34" charset="0"/>
              <a:cs typeface="Verdana" pitchFamily="34" charset="0"/>
            </a:endParaRPr>
          </a:p>
          <a:p>
            <a:pPr marL="266700" indent="-266700" eaLnBrk="1" hangingPunct="1">
              <a:spcBef>
                <a:spcPts val="600"/>
              </a:spcBef>
              <a:defRPr/>
            </a:pPr>
            <a:r>
              <a:rPr lang="it-IT" sz="2000" b="0" dirty="0" smtClean="0">
                <a:solidFill>
                  <a:srgbClr val="9E0000"/>
                </a:solidFill>
                <a:latin typeface="Verdana" pitchFamily="34" charset="0"/>
                <a:ea typeface="Verdana" pitchFamily="34" charset="0"/>
                <a:cs typeface="Verdana" pitchFamily="34" charset="0"/>
              </a:rPr>
              <a:t>Svantaggi</a:t>
            </a:r>
          </a:p>
          <a:p>
            <a:pPr marL="266700" indent="-266700" eaLnBrk="1" hangingPunct="1">
              <a:spcBef>
                <a:spcPts val="600"/>
              </a:spcBef>
              <a:buFontTx/>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minore dettaglio nella disaggregazione territoriale (servono campioni molto grandi per ottenere stime attendibili a livello comunale/provinciale);</a:t>
            </a:r>
          </a:p>
          <a:p>
            <a:pPr marL="266700" indent="-266700" eaLnBrk="1" hangingPunct="1">
              <a:spcBef>
                <a:spcPts val="600"/>
              </a:spcBef>
              <a:buFontTx/>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presenza dell’errore campionario.</a:t>
            </a:r>
          </a:p>
        </p:txBody>
      </p:sp>
      <p:sp>
        <p:nvSpPr>
          <p:cNvPr id="28675" name="Titolo 2"/>
          <p:cNvSpPr>
            <a:spLocks noGrp="1"/>
          </p:cNvSpPr>
          <p:nvPr>
            <p:ph type="title"/>
          </p:nvPr>
        </p:nvSpPr>
        <p:spPr>
          <a:xfrm>
            <a:off x="764274" y="493002"/>
            <a:ext cx="7820168" cy="698500"/>
          </a:xfrm>
        </p:spPr>
        <p:txBody>
          <a:bodyPr/>
          <a:lstStyle/>
          <a:p>
            <a:pPr algn="l"/>
            <a:r>
              <a:rPr lang="it-IT"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Vantaggi e svantaggi delle i</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ndagin</a:t>
            </a:r>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campionari</a:t>
            </a:r>
            <a:r>
              <a:rPr lang="it-IT"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95157337"/>
      </p:ext>
    </p:extLst>
  </p:cSld>
  <p:clrMapOvr>
    <a:masterClrMapping/>
  </p:clrMapOvr>
  <p:transition advClick="0">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a:xfrm>
            <a:off x="887103" y="522951"/>
            <a:ext cx="6942447" cy="698500"/>
          </a:xfrm>
        </p:spPr>
        <p:txBody>
          <a:bodyPr/>
          <a:lstStyle/>
          <a:p>
            <a:pPr algn="l"/>
            <a:r>
              <a:rPr lang="it-IT"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Sintetizzando …</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9722" name="Group 26"/>
          <p:cNvGraphicFramePr>
            <a:graphicFrameLocks noGrp="1"/>
          </p:cNvGraphicFramePr>
          <p:nvPr>
            <p:ph idx="4294967295"/>
            <p:extLst/>
          </p:nvPr>
        </p:nvGraphicFramePr>
        <p:xfrm>
          <a:off x="777922" y="1057753"/>
          <a:ext cx="7560861" cy="4988206"/>
        </p:xfrm>
        <a:graphic>
          <a:graphicData uri="http://schemas.openxmlformats.org/drawingml/2006/table">
            <a:tbl>
              <a:tblPr/>
              <a:tblGrid>
                <a:gridCol w="1801505"/>
                <a:gridCol w="2331810"/>
                <a:gridCol w="3427546"/>
              </a:tblGrid>
              <a:tr h="3654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rgbClr val="595959"/>
                        </a:solidFill>
                        <a:effectLst/>
                        <a:latin typeface="Verdana" pitchFamily="34" charset="0"/>
                      </a:endParaRPr>
                    </a:p>
                  </a:txBody>
                  <a:tcPr marL="88306" marR="88306"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rgbClr val="595959"/>
                          </a:solidFill>
                          <a:effectLst/>
                          <a:latin typeface="Verdana" pitchFamily="34" charset="0"/>
                        </a:rPr>
                        <a:t>Totali</a:t>
                      </a:r>
                    </a:p>
                  </a:txBody>
                  <a:tcPr marL="88306" marR="8830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rgbClr val="595959"/>
                          </a:solidFill>
                          <a:effectLst/>
                          <a:latin typeface="Verdana" pitchFamily="34" charset="0"/>
                        </a:rPr>
                        <a:t>Campionarie</a:t>
                      </a:r>
                    </a:p>
                  </a:txBody>
                  <a:tcPr marL="88306" marR="88306"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4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rgbClr val="595959"/>
                          </a:solidFill>
                          <a:effectLst/>
                          <a:latin typeface="Verdana" pitchFamily="34" charset="0"/>
                        </a:rPr>
                        <a:t>Caratteristica</a:t>
                      </a:r>
                    </a:p>
                  </a:txBody>
                  <a:tcPr marL="88306" marR="88306"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20000"/>
                        </a:spcBef>
                        <a:spcAft>
                          <a:spcPct val="0"/>
                        </a:spcAft>
                        <a:buClrTx/>
                        <a:buSzTx/>
                        <a:buFont typeface="Verdana" pitchFamily="34" charset="0"/>
                        <a:buChar char="•"/>
                        <a:tabLst/>
                      </a:pPr>
                      <a:r>
                        <a:rPr kumimoji="0" lang="it-IT" sz="1600" b="0" i="0" u="none" strike="noStrike" cap="none" normalizeH="0" baseline="0" dirty="0" smtClean="0">
                          <a:ln>
                            <a:noFill/>
                          </a:ln>
                          <a:solidFill>
                            <a:srgbClr val="595959"/>
                          </a:solidFill>
                          <a:effectLst/>
                          <a:latin typeface="Verdana" pitchFamily="34" charset="0"/>
                        </a:rPr>
                        <a:t>Viene osservata l’intera popolazione oggetto di studio</a:t>
                      </a:r>
                    </a:p>
                    <a:p>
                      <a:pPr marL="285750" marR="0" lvl="0" indent="-285750" algn="l" defTabSz="914400" rtl="0" eaLnBrk="1" fontAlgn="base" latinLnBrk="0" hangingPunct="1">
                        <a:lnSpc>
                          <a:spcPct val="100000"/>
                        </a:lnSpc>
                        <a:spcBef>
                          <a:spcPct val="20000"/>
                        </a:spcBef>
                        <a:spcAft>
                          <a:spcPct val="0"/>
                        </a:spcAft>
                        <a:buClrTx/>
                        <a:buSzTx/>
                        <a:buFont typeface="Verdana" pitchFamily="34" charset="0"/>
                        <a:buChar char="•"/>
                        <a:tabLst/>
                      </a:pPr>
                      <a:endParaRPr kumimoji="0" lang="it-IT" sz="1600" b="0" i="0" u="none" strike="noStrike" cap="none" normalizeH="0" baseline="0" dirty="0" smtClean="0">
                        <a:ln>
                          <a:noFill/>
                        </a:ln>
                        <a:solidFill>
                          <a:srgbClr val="595959"/>
                        </a:solidFill>
                        <a:effectLst/>
                        <a:latin typeface="Verdana" pitchFamily="34" charset="0"/>
                      </a:endParaRPr>
                    </a:p>
                  </a:txBody>
                  <a:tcPr marL="88306" marR="8830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20000"/>
                        </a:spcBef>
                        <a:spcAft>
                          <a:spcPct val="0"/>
                        </a:spcAft>
                        <a:buClrTx/>
                        <a:buSzTx/>
                        <a:buFont typeface="Verdana" pitchFamily="34" charset="0"/>
                        <a:buChar char="•"/>
                        <a:tabLst/>
                      </a:pPr>
                      <a:r>
                        <a:rPr kumimoji="0" lang="it-IT" sz="1600" b="0" i="0" u="none" strike="noStrike" cap="none" normalizeH="0" baseline="0" dirty="0" smtClean="0">
                          <a:ln>
                            <a:noFill/>
                          </a:ln>
                          <a:solidFill>
                            <a:srgbClr val="595959"/>
                          </a:solidFill>
                          <a:effectLst/>
                          <a:latin typeface="Verdana" pitchFamily="34" charset="0"/>
                        </a:rPr>
                        <a:t>Viene osservato solo un sottoinsieme della popolazione, definito “campione”</a:t>
                      </a:r>
                    </a:p>
                  </a:txBody>
                  <a:tcPr marL="88306" marR="88306"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75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rgbClr val="595959"/>
                          </a:solidFill>
                          <a:effectLst/>
                          <a:latin typeface="Verdana" pitchFamily="34" charset="0"/>
                        </a:rPr>
                        <a:t>Pro</a:t>
                      </a:r>
                    </a:p>
                  </a:txBody>
                  <a:tcPr marL="88306" marR="88306"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20000"/>
                        </a:spcBef>
                        <a:spcAft>
                          <a:spcPct val="0"/>
                        </a:spcAft>
                        <a:buClrTx/>
                        <a:buSzTx/>
                        <a:buFont typeface="Verdana" pitchFamily="34" charset="0"/>
                        <a:buChar char="•"/>
                        <a:tabLst/>
                      </a:pPr>
                      <a:r>
                        <a:rPr kumimoji="0" lang="it-IT" sz="1600" b="0" i="0" u="none" strike="noStrike" cap="none" normalizeH="0" baseline="0" dirty="0" smtClean="0">
                          <a:ln>
                            <a:noFill/>
                          </a:ln>
                          <a:solidFill>
                            <a:srgbClr val="595959"/>
                          </a:solidFill>
                          <a:effectLst/>
                          <a:latin typeface="Verdana" pitchFamily="34" charset="0"/>
                        </a:rPr>
                        <a:t>Elevato dettaglio di analisi territoriale</a:t>
                      </a:r>
                    </a:p>
                  </a:txBody>
                  <a:tcPr marL="88306" marR="8830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66700" indent="-266700" algn="just" eaLnBrk="1" hangingPunct="1">
                        <a:spcBef>
                          <a:spcPts val="600"/>
                        </a:spcBef>
                        <a:buFontTx/>
                        <a:buChar char="•"/>
                        <a:defRPr/>
                      </a:pPr>
                      <a:r>
                        <a:rPr lang="it-IT" sz="1600" b="0" dirty="0" smtClean="0">
                          <a:solidFill>
                            <a:schemeClr val="tx1">
                              <a:lumMod val="65000"/>
                              <a:lumOff val="35000"/>
                            </a:schemeClr>
                          </a:solidFill>
                          <a:latin typeface="Verdana" pitchFamily="34" charset="0"/>
                          <a:ea typeface="Verdana" pitchFamily="34" charset="0"/>
                          <a:cs typeface="Verdana" pitchFamily="34" charset="0"/>
                        </a:rPr>
                        <a:t>Riduzione dei costi</a:t>
                      </a:r>
                    </a:p>
                    <a:p>
                      <a:pPr marL="266700" indent="-266700" algn="just" eaLnBrk="1" hangingPunct="1">
                        <a:spcBef>
                          <a:spcPts val="600"/>
                        </a:spcBef>
                        <a:buFontTx/>
                        <a:buChar char="•"/>
                        <a:defRPr/>
                      </a:pPr>
                      <a:r>
                        <a:rPr lang="it-IT" sz="1600" b="0" dirty="0" smtClean="0">
                          <a:solidFill>
                            <a:schemeClr val="tx1">
                              <a:lumMod val="65000"/>
                              <a:lumOff val="35000"/>
                            </a:schemeClr>
                          </a:solidFill>
                          <a:latin typeface="Verdana" pitchFamily="34" charset="0"/>
                          <a:ea typeface="Verdana" pitchFamily="34" charset="0"/>
                          <a:cs typeface="Verdana" pitchFamily="34" charset="0"/>
                        </a:rPr>
                        <a:t>Riduzione dei tempi</a:t>
                      </a:r>
                    </a:p>
                    <a:p>
                      <a:pPr marL="266700" indent="-266700" algn="l" eaLnBrk="1" hangingPunct="1">
                        <a:spcBef>
                          <a:spcPts val="600"/>
                        </a:spcBef>
                        <a:buFontTx/>
                        <a:buChar char="•"/>
                        <a:defRPr/>
                      </a:pPr>
                      <a:r>
                        <a:rPr lang="it-IT" sz="1600" b="0" dirty="0" smtClean="0">
                          <a:solidFill>
                            <a:schemeClr val="tx1">
                              <a:lumMod val="65000"/>
                              <a:lumOff val="35000"/>
                            </a:schemeClr>
                          </a:solidFill>
                          <a:latin typeface="Verdana" pitchFamily="34" charset="0"/>
                          <a:ea typeface="Verdana" pitchFamily="34" charset="0"/>
                          <a:cs typeface="Verdana" pitchFamily="34" charset="0"/>
                        </a:rPr>
                        <a:t>Riduzione</a:t>
                      </a:r>
                      <a:r>
                        <a:rPr lang="it-IT" sz="1600" b="0" baseline="0" dirty="0" smtClean="0">
                          <a:solidFill>
                            <a:schemeClr val="tx1">
                              <a:lumMod val="65000"/>
                              <a:lumOff val="35000"/>
                            </a:schemeClr>
                          </a:solidFill>
                          <a:latin typeface="Verdana" pitchFamily="34" charset="0"/>
                          <a:ea typeface="Verdana" pitchFamily="34" charset="0"/>
                          <a:cs typeface="Verdana" pitchFamily="34" charset="0"/>
                        </a:rPr>
                        <a:t> </a:t>
                      </a:r>
                      <a:r>
                        <a:rPr lang="it-IT" sz="1600" b="0" dirty="0" smtClean="0">
                          <a:solidFill>
                            <a:schemeClr val="tx1">
                              <a:lumMod val="65000"/>
                              <a:lumOff val="35000"/>
                            </a:schemeClr>
                          </a:solidFill>
                          <a:latin typeface="Verdana" pitchFamily="34" charset="0"/>
                          <a:ea typeface="Verdana" pitchFamily="34" charset="0"/>
                          <a:cs typeface="Verdana" pitchFamily="34" charset="0"/>
                        </a:rPr>
                        <a:t>del carico organizzativo </a:t>
                      </a:r>
                      <a:endParaRPr kumimoji="0" lang="it-IT" sz="1600" b="0" i="0" u="none" strike="noStrike" cap="none" normalizeH="0" baseline="0" dirty="0" smtClean="0">
                        <a:ln>
                          <a:noFill/>
                        </a:ln>
                        <a:solidFill>
                          <a:srgbClr val="595959"/>
                        </a:solidFill>
                        <a:effectLst/>
                        <a:latin typeface="Verdana" pitchFamily="34" charset="0"/>
                      </a:endParaRPr>
                    </a:p>
                  </a:txBody>
                  <a:tcPr marL="88306" marR="88306"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21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rgbClr val="595959"/>
                          </a:solidFill>
                          <a:effectLst/>
                          <a:latin typeface="Verdana" pitchFamily="34" charset="0"/>
                        </a:rPr>
                        <a:t>Contro</a:t>
                      </a:r>
                    </a:p>
                  </a:txBody>
                  <a:tcPr marL="88306" marR="88306"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20000"/>
                        </a:spcBef>
                        <a:spcAft>
                          <a:spcPct val="0"/>
                        </a:spcAft>
                        <a:buClrTx/>
                        <a:buSzTx/>
                        <a:buFont typeface="Verdana" pitchFamily="34" charset="0"/>
                        <a:buChar char="•"/>
                        <a:tabLst/>
                      </a:pPr>
                      <a:r>
                        <a:rPr kumimoji="0" lang="it-IT" sz="1600" b="0" i="0" u="none" strike="noStrike" cap="none" normalizeH="0" baseline="0" dirty="0" smtClean="0">
                          <a:ln>
                            <a:noFill/>
                          </a:ln>
                          <a:solidFill>
                            <a:srgbClr val="595959"/>
                          </a:solidFill>
                          <a:effectLst/>
                          <a:latin typeface="Verdana" pitchFamily="34" charset="0"/>
                        </a:rPr>
                        <a:t>Costi elevati</a:t>
                      </a:r>
                    </a:p>
                    <a:p>
                      <a:pPr marL="285750" marR="0" lvl="0" indent="-285750" algn="l" defTabSz="914400" rtl="0" eaLnBrk="1" fontAlgn="base" latinLnBrk="0" hangingPunct="1">
                        <a:lnSpc>
                          <a:spcPct val="100000"/>
                        </a:lnSpc>
                        <a:spcBef>
                          <a:spcPct val="20000"/>
                        </a:spcBef>
                        <a:spcAft>
                          <a:spcPct val="0"/>
                        </a:spcAft>
                        <a:buClrTx/>
                        <a:buSzTx/>
                        <a:buFont typeface="Verdana" pitchFamily="34" charset="0"/>
                        <a:buChar char="•"/>
                        <a:tabLst/>
                      </a:pPr>
                      <a:r>
                        <a:rPr kumimoji="0" lang="it-IT" sz="1600" b="0" i="0" u="none" strike="noStrike" cap="none" normalizeH="0" baseline="0" dirty="0" smtClean="0">
                          <a:ln>
                            <a:noFill/>
                          </a:ln>
                          <a:solidFill>
                            <a:srgbClr val="595959"/>
                          </a:solidFill>
                          <a:effectLst/>
                          <a:latin typeface="Verdana" pitchFamily="34" charset="0"/>
                        </a:rPr>
                        <a:t>Minore accuratezza dei dati</a:t>
                      </a:r>
                    </a:p>
                    <a:p>
                      <a:pPr marL="285750" marR="0" lvl="0" indent="-285750" algn="l" defTabSz="914400" rtl="0" eaLnBrk="1" fontAlgn="base" latinLnBrk="0" hangingPunct="1">
                        <a:lnSpc>
                          <a:spcPct val="100000"/>
                        </a:lnSpc>
                        <a:spcBef>
                          <a:spcPct val="20000"/>
                        </a:spcBef>
                        <a:spcAft>
                          <a:spcPct val="0"/>
                        </a:spcAft>
                        <a:buClrTx/>
                        <a:buSzTx/>
                        <a:buFont typeface="Verdana" pitchFamily="34" charset="0"/>
                        <a:buChar char="•"/>
                        <a:tabLst/>
                      </a:pPr>
                      <a:r>
                        <a:rPr kumimoji="0" lang="it-IT" sz="1600" b="0" i="0" u="none" strike="noStrike" cap="none" normalizeH="0" baseline="0" dirty="0" smtClean="0">
                          <a:ln>
                            <a:noFill/>
                          </a:ln>
                          <a:solidFill>
                            <a:srgbClr val="595959"/>
                          </a:solidFill>
                          <a:effectLst/>
                          <a:latin typeface="Verdana" pitchFamily="34" charset="0"/>
                        </a:rPr>
                        <a:t>Ottenimento delle informazioni in tempi più lunghi</a:t>
                      </a:r>
                    </a:p>
                  </a:txBody>
                  <a:tcPr marL="88306" marR="8830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20000"/>
                        </a:spcBef>
                        <a:spcAft>
                          <a:spcPct val="0"/>
                        </a:spcAft>
                        <a:buClrTx/>
                        <a:buSzTx/>
                        <a:buFont typeface="Verdana" pitchFamily="34" charset="0"/>
                        <a:buChar char="•"/>
                        <a:tabLst/>
                      </a:pPr>
                      <a:r>
                        <a:rPr lang="it-IT" sz="1600" b="0" dirty="0" smtClean="0">
                          <a:solidFill>
                            <a:schemeClr val="tx1">
                              <a:lumMod val="65000"/>
                              <a:lumOff val="35000"/>
                            </a:schemeClr>
                          </a:solidFill>
                          <a:latin typeface="Verdana" pitchFamily="34" charset="0"/>
                          <a:ea typeface="Verdana" pitchFamily="34" charset="0"/>
                          <a:cs typeface="Verdana" pitchFamily="34" charset="0"/>
                        </a:rPr>
                        <a:t>Minore dettaglio nella disaggregazione territoriale</a:t>
                      </a:r>
                      <a:endParaRPr kumimoji="0" lang="it-IT" sz="1600" b="0" i="0" u="none" strike="noStrike" cap="none" normalizeH="0" baseline="0" dirty="0" smtClean="0">
                        <a:ln>
                          <a:noFill/>
                        </a:ln>
                        <a:solidFill>
                          <a:srgbClr val="595959"/>
                        </a:solidFill>
                        <a:effectLst/>
                        <a:latin typeface="Verdana" pitchFamily="34" charset="0"/>
                      </a:endParaRPr>
                    </a:p>
                  </a:txBody>
                  <a:tcPr marL="88306" marR="88306"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53013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9"/>
          <p:cNvSpPr txBox="1">
            <a:spLocks noChangeArrowheads="1"/>
          </p:cNvSpPr>
          <p:nvPr/>
        </p:nvSpPr>
        <p:spPr bwMode="auto">
          <a:xfrm>
            <a:off x="805218" y="1119757"/>
            <a:ext cx="7545032" cy="462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b="1">
                <a:solidFill>
                  <a:schemeClr val="tx1"/>
                </a:solidFill>
                <a:latin typeface="Bookman Old Style" pitchFamily="18" charset="0"/>
              </a:defRPr>
            </a:lvl1pPr>
            <a:lvl2pPr marL="742950" indent="-285750" eaLnBrk="0" hangingPunct="0">
              <a:defRPr b="1">
                <a:solidFill>
                  <a:schemeClr val="tx1"/>
                </a:solidFill>
                <a:latin typeface="Bookman Old Style" pitchFamily="18" charset="0"/>
              </a:defRPr>
            </a:lvl2pPr>
            <a:lvl3pPr marL="1143000" indent="-228600" eaLnBrk="0" hangingPunct="0">
              <a:defRPr b="1">
                <a:solidFill>
                  <a:schemeClr val="tx1"/>
                </a:solidFill>
                <a:latin typeface="Bookman Old Style" pitchFamily="18" charset="0"/>
              </a:defRPr>
            </a:lvl3pPr>
            <a:lvl4pPr marL="1600200" indent="-228600" eaLnBrk="0" hangingPunct="0">
              <a:defRPr b="1">
                <a:solidFill>
                  <a:schemeClr val="tx1"/>
                </a:solidFill>
                <a:latin typeface="Bookman Old Style" pitchFamily="18" charset="0"/>
              </a:defRPr>
            </a:lvl4pPr>
            <a:lvl5pPr marL="2057400" indent="-228600" eaLnBrk="0" hangingPunct="0">
              <a:defRPr b="1">
                <a:solidFill>
                  <a:schemeClr val="tx1"/>
                </a:solidFill>
                <a:latin typeface="Bookman Old Style" pitchFamily="18" charset="0"/>
              </a:defRPr>
            </a:lvl5pPr>
            <a:lvl6pPr marL="2514600" indent="-228600" eaLnBrk="0" fontAlgn="base" hangingPunct="0">
              <a:spcBef>
                <a:spcPct val="0"/>
              </a:spcBef>
              <a:spcAft>
                <a:spcPct val="0"/>
              </a:spcAft>
              <a:defRPr b="1">
                <a:solidFill>
                  <a:schemeClr val="tx1"/>
                </a:solidFill>
                <a:latin typeface="Bookman Old Style" pitchFamily="18" charset="0"/>
              </a:defRPr>
            </a:lvl6pPr>
            <a:lvl7pPr marL="2971800" indent="-228600" eaLnBrk="0" fontAlgn="base" hangingPunct="0">
              <a:spcBef>
                <a:spcPct val="0"/>
              </a:spcBef>
              <a:spcAft>
                <a:spcPct val="0"/>
              </a:spcAft>
              <a:defRPr b="1">
                <a:solidFill>
                  <a:schemeClr val="tx1"/>
                </a:solidFill>
                <a:latin typeface="Bookman Old Style" pitchFamily="18" charset="0"/>
              </a:defRPr>
            </a:lvl7pPr>
            <a:lvl8pPr marL="3429000" indent="-228600" eaLnBrk="0" fontAlgn="base" hangingPunct="0">
              <a:spcBef>
                <a:spcPct val="0"/>
              </a:spcBef>
              <a:spcAft>
                <a:spcPct val="0"/>
              </a:spcAft>
              <a:defRPr b="1">
                <a:solidFill>
                  <a:schemeClr val="tx1"/>
                </a:solidFill>
                <a:latin typeface="Bookman Old Style" pitchFamily="18" charset="0"/>
              </a:defRPr>
            </a:lvl8pPr>
            <a:lvl9pPr marL="3886200" indent="-228600" eaLnBrk="0" fontAlgn="base" hangingPunct="0">
              <a:spcBef>
                <a:spcPct val="0"/>
              </a:spcBef>
              <a:spcAft>
                <a:spcPct val="0"/>
              </a:spcAft>
              <a:defRPr b="1">
                <a:solidFill>
                  <a:schemeClr val="tx1"/>
                </a:solidFill>
                <a:latin typeface="Bookman Old Style" pitchFamily="18" charset="0"/>
              </a:defRPr>
            </a:lvl9pPr>
          </a:lstStyle>
          <a:p>
            <a:pPr eaLnBrk="1" hangingPunct="1">
              <a:spcBef>
                <a:spcPts val="0"/>
              </a:spcBef>
              <a:spcAft>
                <a:spcPts val="1200"/>
              </a:spcAft>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Il Censimento è una rilevazione:</a:t>
            </a:r>
          </a:p>
          <a:p>
            <a:pPr eaLnBrk="1" hangingPunct="1">
              <a:spcBef>
                <a:spcPts val="0"/>
              </a:spcBef>
              <a:spcAft>
                <a:spcPts val="0"/>
              </a:spcAft>
              <a:defRPr/>
            </a:pPr>
            <a:r>
              <a:rPr lang="it-IT" sz="2000" dirty="0" smtClean="0">
                <a:solidFill>
                  <a:schemeClr val="tx1">
                    <a:lumMod val="65000"/>
                    <a:lumOff val="35000"/>
                  </a:schemeClr>
                </a:solidFill>
                <a:latin typeface="Verdana" pitchFamily="34" charset="0"/>
                <a:ea typeface="Verdana" pitchFamily="34" charset="0"/>
                <a:cs typeface="Verdana" pitchFamily="34" charset="0"/>
              </a:rPr>
              <a:t>Totale o universale</a:t>
            </a:r>
          </a:p>
          <a:p>
            <a:pPr eaLnBrk="1" hangingPunct="1">
              <a:spcBef>
                <a:spcPts val="0"/>
              </a:spcBef>
              <a:spcAft>
                <a:spcPts val="1200"/>
              </a:spcAft>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Viene osservata l’intera popolazione di riferimento</a:t>
            </a:r>
          </a:p>
          <a:p>
            <a:pPr eaLnBrk="1" hangingPunct="1">
              <a:spcBef>
                <a:spcPts val="0"/>
              </a:spcBef>
              <a:spcAft>
                <a:spcPts val="0"/>
              </a:spcAft>
              <a:defRPr/>
            </a:pPr>
            <a:r>
              <a:rPr lang="it-IT" sz="2000" dirty="0">
                <a:solidFill>
                  <a:schemeClr val="tx1">
                    <a:lumMod val="65000"/>
                    <a:lumOff val="35000"/>
                  </a:schemeClr>
                </a:solidFill>
                <a:latin typeface="Verdana" pitchFamily="34" charset="0"/>
                <a:ea typeface="Verdana" pitchFamily="34" charset="0"/>
                <a:cs typeface="Verdana" pitchFamily="34" charset="0"/>
              </a:rPr>
              <a:t>G</a:t>
            </a:r>
            <a:r>
              <a:rPr lang="it-IT" sz="2000" dirty="0" smtClean="0">
                <a:solidFill>
                  <a:schemeClr val="tx1">
                    <a:lumMod val="65000"/>
                    <a:lumOff val="35000"/>
                  </a:schemeClr>
                </a:solidFill>
                <a:latin typeface="Verdana" pitchFamily="34" charset="0"/>
                <a:ea typeface="Verdana" pitchFamily="34" charset="0"/>
                <a:cs typeface="Verdana" pitchFamily="34" charset="0"/>
              </a:rPr>
              <a:t>enerale</a:t>
            </a:r>
          </a:p>
          <a:p>
            <a:pPr eaLnBrk="1" hangingPunct="1">
              <a:spcBef>
                <a:spcPts val="0"/>
              </a:spcBef>
              <a:spcAft>
                <a:spcPts val="1200"/>
              </a:spcAft>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Riguarda i principali aspetti strutturali che caratterizzano le unità di rilevazione</a:t>
            </a:r>
          </a:p>
          <a:p>
            <a:pPr eaLnBrk="1" hangingPunct="1">
              <a:spcBef>
                <a:spcPts val="0"/>
              </a:spcBef>
              <a:spcAft>
                <a:spcPts val="0"/>
              </a:spcAft>
              <a:defRPr/>
            </a:pPr>
            <a:r>
              <a:rPr lang="it-IT" sz="2000" dirty="0" smtClean="0">
                <a:solidFill>
                  <a:schemeClr val="tx1">
                    <a:lumMod val="65000"/>
                    <a:lumOff val="35000"/>
                  </a:schemeClr>
                </a:solidFill>
                <a:latin typeface="Verdana" pitchFamily="34" charset="0"/>
                <a:ea typeface="Verdana" pitchFamily="34" charset="0"/>
                <a:cs typeface="Verdana" pitchFamily="34" charset="0"/>
              </a:rPr>
              <a:t>Simultanea</a:t>
            </a:r>
          </a:p>
          <a:p>
            <a:pPr eaLnBrk="1" hangingPunct="1">
              <a:spcBef>
                <a:spcPts val="0"/>
              </a:spcBef>
              <a:spcAft>
                <a:spcPts val="1200"/>
              </a:spcAft>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Le notizie devono essere riferite allo stesso istante (la situazione rilevata deve essere quella del momento stabilito come data di riferimento del censimento)</a:t>
            </a:r>
          </a:p>
          <a:p>
            <a:pPr eaLnBrk="1" hangingPunct="1">
              <a:spcBef>
                <a:spcPts val="0"/>
              </a:spcBef>
              <a:spcAft>
                <a:spcPts val="0"/>
              </a:spcAft>
              <a:defRPr/>
            </a:pPr>
            <a:r>
              <a:rPr lang="it-IT" sz="2000" dirty="0" smtClean="0">
                <a:solidFill>
                  <a:schemeClr val="tx1">
                    <a:lumMod val="65000"/>
                    <a:lumOff val="35000"/>
                  </a:schemeClr>
                </a:solidFill>
                <a:latin typeface="Verdana" pitchFamily="34" charset="0"/>
                <a:ea typeface="Verdana" pitchFamily="34" charset="0"/>
                <a:cs typeface="Verdana" pitchFamily="34" charset="0"/>
              </a:rPr>
              <a:t>Periodica</a:t>
            </a:r>
          </a:p>
          <a:p>
            <a:pPr eaLnBrk="1" hangingPunct="1">
              <a:spcBef>
                <a:spcPts val="0"/>
              </a:spcBef>
              <a:spcAft>
                <a:spcPts val="1200"/>
              </a:spcAft>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Viene ripetuta ad intervalli regolari</a:t>
            </a:r>
          </a:p>
        </p:txBody>
      </p:sp>
      <p:sp>
        <p:nvSpPr>
          <p:cNvPr id="25603" name="Titolo 2"/>
          <p:cNvSpPr>
            <a:spLocks noGrp="1"/>
          </p:cNvSpPr>
          <p:nvPr>
            <p:ph type="title"/>
          </p:nvPr>
        </p:nvSpPr>
        <p:spPr>
          <a:xfrm>
            <a:off x="969963" y="427583"/>
            <a:ext cx="7380287" cy="698500"/>
          </a:xfrm>
        </p:spPr>
        <p:txBody>
          <a:bodyPr/>
          <a:lstStyle/>
          <a:p>
            <a:pPr algn="l"/>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Il </a:t>
            </a:r>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ensimento</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0495752"/>
      </p:ext>
    </p:extLst>
  </p:cSld>
  <p:clrMapOvr>
    <a:masterClrMapping/>
  </p:clrMapOvr>
  <p:transition advClick="0">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9"/>
          <p:cNvSpPr txBox="1">
            <a:spLocks noChangeArrowheads="1"/>
          </p:cNvSpPr>
          <p:nvPr/>
        </p:nvSpPr>
        <p:spPr bwMode="auto">
          <a:xfrm>
            <a:off x="805218" y="1119757"/>
            <a:ext cx="7545032" cy="462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b="1">
                <a:solidFill>
                  <a:schemeClr val="tx1"/>
                </a:solidFill>
                <a:latin typeface="Bookman Old Style" pitchFamily="18" charset="0"/>
              </a:defRPr>
            </a:lvl1pPr>
            <a:lvl2pPr marL="742950" indent="-285750" eaLnBrk="0" hangingPunct="0">
              <a:defRPr b="1">
                <a:solidFill>
                  <a:schemeClr val="tx1"/>
                </a:solidFill>
                <a:latin typeface="Bookman Old Style" pitchFamily="18" charset="0"/>
              </a:defRPr>
            </a:lvl2pPr>
            <a:lvl3pPr marL="1143000" indent="-228600" eaLnBrk="0" hangingPunct="0">
              <a:defRPr b="1">
                <a:solidFill>
                  <a:schemeClr val="tx1"/>
                </a:solidFill>
                <a:latin typeface="Bookman Old Style" pitchFamily="18" charset="0"/>
              </a:defRPr>
            </a:lvl3pPr>
            <a:lvl4pPr marL="1600200" indent="-228600" eaLnBrk="0" hangingPunct="0">
              <a:defRPr b="1">
                <a:solidFill>
                  <a:schemeClr val="tx1"/>
                </a:solidFill>
                <a:latin typeface="Bookman Old Style" pitchFamily="18" charset="0"/>
              </a:defRPr>
            </a:lvl4pPr>
            <a:lvl5pPr marL="2057400" indent="-228600" eaLnBrk="0" hangingPunct="0">
              <a:defRPr b="1">
                <a:solidFill>
                  <a:schemeClr val="tx1"/>
                </a:solidFill>
                <a:latin typeface="Bookman Old Style" pitchFamily="18" charset="0"/>
              </a:defRPr>
            </a:lvl5pPr>
            <a:lvl6pPr marL="2514600" indent="-228600" eaLnBrk="0" fontAlgn="base" hangingPunct="0">
              <a:spcBef>
                <a:spcPct val="0"/>
              </a:spcBef>
              <a:spcAft>
                <a:spcPct val="0"/>
              </a:spcAft>
              <a:defRPr b="1">
                <a:solidFill>
                  <a:schemeClr val="tx1"/>
                </a:solidFill>
                <a:latin typeface="Bookman Old Style" pitchFamily="18" charset="0"/>
              </a:defRPr>
            </a:lvl6pPr>
            <a:lvl7pPr marL="2971800" indent="-228600" eaLnBrk="0" fontAlgn="base" hangingPunct="0">
              <a:spcBef>
                <a:spcPct val="0"/>
              </a:spcBef>
              <a:spcAft>
                <a:spcPct val="0"/>
              </a:spcAft>
              <a:defRPr b="1">
                <a:solidFill>
                  <a:schemeClr val="tx1"/>
                </a:solidFill>
                <a:latin typeface="Bookman Old Style" pitchFamily="18" charset="0"/>
              </a:defRPr>
            </a:lvl7pPr>
            <a:lvl8pPr marL="3429000" indent="-228600" eaLnBrk="0" fontAlgn="base" hangingPunct="0">
              <a:spcBef>
                <a:spcPct val="0"/>
              </a:spcBef>
              <a:spcAft>
                <a:spcPct val="0"/>
              </a:spcAft>
              <a:defRPr b="1">
                <a:solidFill>
                  <a:schemeClr val="tx1"/>
                </a:solidFill>
                <a:latin typeface="Bookman Old Style" pitchFamily="18" charset="0"/>
              </a:defRPr>
            </a:lvl8pPr>
            <a:lvl9pPr marL="3886200" indent="-228600" eaLnBrk="0" fontAlgn="base" hangingPunct="0">
              <a:spcBef>
                <a:spcPct val="0"/>
              </a:spcBef>
              <a:spcAft>
                <a:spcPct val="0"/>
              </a:spcAft>
              <a:defRPr b="1">
                <a:solidFill>
                  <a:schemeClr val="tx1"/>
                </a:solidFill>
                <a:latin typeface="Bookman Old Style" pitchFamily="18" charset="0"/>
              </a:defRPr>
            </a:lvl9pPr>
          </a:lstStyle>
          <a:p>
            <a:pPr eaLnBrk="1" hangingPunct="1">
              <a:spcBef>
                <a:spcPts val="0"/>
              </a:spcBef>
              <a:spcAft>
                <a:spcPts val="1200"/>
              </a:spcAft>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Fino al 2011, l’Istat ha realizzato i Censimenti </a:t>
            </a:r>
            <a:r>
              <a:rPr lang="it-IT" sz="2000" b="0" i="1" dirty="0" smtClean="0">
                <a:solidFill>
                  <a:schemeClr val="tx1">
                    <a:lumMod val="65000"/>
                    <a:lumOff val="35000"/>
                  </a:schemeClr>
                </a:solidFill>
                <a:latin typeface="Verdana" pitchFamily="34" charset="0"/>
                <a:ea typeface="Verdana" pitchFamily="34" charset="0"/>
                <a:cs typeface="Verdana" pitchFamily="34" charset="0"/>
              </a:rPr>
              <a:t>generali </a:t>
            </a:r>
            <a:r>
              <a:rPr lang="it-IT" sz="2000" b="0" dirty="0" smtClean="0">
                <a:solidFill>
                  <a:schemeClr val="tx1">
                    <a:lumMod val="65000"/>
                    <a:lumOff val="35000"/>
                  </a:schemeClr>
                </a:solidFill>
                <a:latin typeface="Verdana" pitchFamily="34" charset="0"/>
                <a:ea typeface="Verdana" pitchFamily="34" charset="0"/>
                <a:cs typeface="Verdana" pitchFamily="34" charset="0"/>
              </a:rPr>
              <a:t>attraverso rilevazioni dirette a cadenza decennale:</a:t>
            </a:r>
          </a:p>
          <a:p>
            <a:pPr marL="355600" lvl="1" indent="-355600" eaLnBrk="1" hangingPunct="1">
              <a:spcBef>
                <a:spcPts val="600"/>
              </a:spcBef>
              <a:spcAft>
                <a:spcPts val="0"/>
              </a:spcAft>
              <a:buFont typeface="Arial" pitchFamily="34" charset="0"/>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Censimento Generale della Popolazione e delle Abitazioni</a:t>
            </a:r>
          </a:p>
          <a:p>
            <a:pPr marL="355600" lvl="1" indent="-355600" eaLnBrk="1" hangingPunct="1">
              <a:spcBef>
                <a:spcPts val="600"/>
              </a:spcBef>
              <a:spcAft>
                <a:spcPts val="0"/>
              </a:spcAft>
              <a:buFont typeface="Arial" pitchFamily="34" charset="0"/>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Censimento Generale dell’Agricoltura</a:t>
            </a:r>
          </a:p>
          <a:p>
            <a:pPr marL="355600" lvl="1" indent="-355600" eaLnBrk="1" hangingPunct="1">
              <a:spcBef>
                <a:spcPts val="600"/>
              </a:spcBef>
              <a:spcAft>
                <a:spcPts val="0"/>
              </a:spcAft>
              <a:buFont typeface="Arial" pitchFamily="34" charset="0"/>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Censimento Generale dell’Industria, dei Servizi e delle Istituzioni Non Profit</a:t>
            </a:r>
          </a:p>
          <a:p>
            <a:pPr marL="355600" lvl="1" indent="-355600" eaLnBrk="1" hangingPunct="1">
              <a:spcBef>
                <a:spcPts val="600"/>
              </a:spcBef>
              <a:spcAft>
                <a:spcPts val="0"/>
              </a:spcAft>
              <a:buFont typeface="Arial" pitchFamily="34" charset="0"/>
              <a:buChar char="•"/>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Censimento delle Istituzioni Pubbliche</a:t>
            </a:r>
          </a:p>
          <a:p>
            <a:pPr eaLnBrk="1" hangingPunct="1">
              <a:spcBef>
                <a:spcPts val="0"/>
              </a:spcBef>
              <a:spcAft>
                <a:spcPts val="1200"/>
              </a:spcAft>
              <a:defRPr/>
            </a:pPr>
            <a:endParaRPr lang="it-IT" sz="2000" b="0" dirty="0" smtClean="0">
              <a:solidFill>
                <a:schemeClr val="tx1">
                  <a:lumMod val="65000"/>
                  <a:lumOff val="35000"/>
                </a:schemeClr>
              </a:solidFill>
              <a:latin typeface="Verdana" pitchFamily="34" charset="0"/>
              <a:ea typeface="Verdana" pitchFamily="34" charset="0"/>
              <a:cs typeface="Verdana" pitchFamily="34" charset="0"/>
            </a:endParaRPr>
          </a:p>
        </p:txBody>
      </p:sp>
      <p:sp>
        <p:nvSpPr>
          <p:cNvPr id="25603" name="Titolo 2"/>
          <p:cNvSpPr>
            <a:spLocks noGrp="1"/>
          </p:cNvSpPr>
          <p:nvPr>
            <p:ph type="title"/>
          </p:nvPr>
        </p:nvSpPr>
        <p:spPr>
          <a:xfrm>
            <a:off x="627797" y="427583"/>
            <a:ext cx="8516203" cy="698500"/>
          </a:xfrm>
        </p:spPr>
        <p:txBody>
          <a:bodyPr/>
          <a:lstStyle/>
          <a:p>
            <a:pPr algn="l"/>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Dal Censimento generale al Censimento permanente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40320041"/>
      </p:ext>
    </p:extLst>
  </p:cSld>
  <p:clrMapOvr>
    <a:masterClrMapping/>
  </p:clrMapOvr>
  <p:transition advClick="0">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9"/>
          <p:cNvSpPr txBox="1">
            <a:spLocks noChangeArrowheads="1"/>
          </p:cNvSpPr>
          <p:nvPr/>
        </p:nvSpPr>
        <p:spPr bwMode="auto">
          <a:xfrm>
            <a:off x="805218" y="1119757"/>
            <a:ext cx="7545032" cy="241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b="1">
                <a:solidFill>
                  <a:schemeClr val="tx1"/>
                </a:solidFill>
                <a:latin typeface="Bookman Old Style" pitchFamily="18" charset="0"/>
              </a:defRPr>
            </a:lvl1pPr>
            <a:lvl2pPr marL="742950" indent="-285750" eaLnBrk="0" hangingPunct="0">
              <a:defRPr b="1">
                <a:solidFill>
                  <a:schemeClr val="tx1"/>
                </a:solidFill>
                <a:latin typeface="Bookman Old Style" pitchFamily="18" charset="0"/>
              </a:defRPr>
            </a:lvl2pPr>
            <a:lvl3pPr marL="1143000" indent="-228600" eaLnBrk="0" hangingPunct="0">
              <a:defRPr b="1">
                <a:solidFill>
                  <a:schemeClr val="tx1"/>
                </a:solidFill>
                <a:latin typeface="Bookman Old Style" pitchFamily="18" charset="0"/>
              </a:defRPr>
            </a:lvl3pPr>
            <a:lvl4pPr marL="1600200" indent="-228600" eaLnBrk="0" hangingPunct="0">
              <a:defRPr b="1">
                <a:solidFill>
                  <a:schemeClr val="tx1"/>
                </a:solidFill>
                <a:latin typeface="Bookman Old Style" pitchFamily="18" charset="0"/>
              </a:defRPr>
            </a:lvl4pPr>
            <a:lvl5pPr marL="2057400" indent="-228600" eaLnBrk="0" hangingPunct="0">
              <a:defRPr b="1">
                <a:solidFill>
                  <a:schemeClr val="tx1"/>
                </a:solidFill>
                <a:latin typeface="Bookman Old Style" pitchFamily="18" charset="0"/>
              </a:defRPr>
            </a:lvl5pPr>
            <a:lvl6pPr marL="2514600" indent="-228600" eaLnBrk="0" fontAlgn="base" hangingPunct="0">
              <a:spcBef>
                <a:spcPct val="0"/>
              </a:spcBef>
              <a:spcAft>
                <a:spcPct val="0"/>
              </a:spcAft>
              <a:defRPr b="1">
                <a:solidFill>
                  <a:schemeClr val="tx1"/>
                </a:solidFill>
                <a:latin typeface="Bookman Old Style" pitchFamily="18" charset="0"/>
              </a:defRPr>
            </a:lvl6pPr>
            <a:lvl7pPr marL="2971800" indent="-228600" eaLnBrk="0" fontAlgn="base" hangingPunct="0">
              <a:spcBef>
                <a:spcPct val="0"/>
              </a:spcBef>
              <a:spcAft>
                <a:spcPct val="0"/>
              </a:spcAft>
              <a:defRPr b="1">
                <a:solidFill>
                  <a:schemeClr val="tx1"/>
                </a:solidFill>
                <a:latin typeface="Bookman Old Style" pitchFamily="18" charset="0"/>
              </a:defRPr>
            </a:lvl7pPr>
            <a:lvl8pPr marL="3429000" indent="-228600" eaLnBrk="0" fontAlgn="base" hangingPunct="0">
              <a:spcBef>
                <a:spcPct val="0"/>
              </a:spcBef>
              <a:spcAft>
                <a:spcPct val="0"/>
              </a:spcAft>
              <a:defRPr b="1">
                <a:solidFill>
                  <a:schemeClr val="tx1"/>
                </a:solidFill>
                <a:latin typeface="Bookman Old Style" pitchFamily="18" charset="0"/>
              </a:defRPr>
            </a:lvl8pPr>
            <a:lvl9pPr marL="3886200" indent="-228600" eaLnBrk="0" fontAlgn="base" hangingPunct="0">
              <a:spcBef>
                <a:spcPct val="0"/>
              </a:spcBef>
              <a:spcAft>
                <a:spcPct val="0"/>
              </a:spcAft>
              <a:defRPr b="1">
                <a:solidFill>
                  <a:schemeClr val="tx1"/>
                </a:solidFill>
                <a:latin typeface="Bookman Old Style" pitchFamily="18" charset="0"/>
              </a:defRPr>
            </a:lvl9pPr>
          </a:lstStyle>
          <a:p>
            <a:pPr>
              <a:spcBef>
                <a:spcPts val="600"/>
              </a:spcBef>
            </a:pPr>
            <a:r>
              <a:rPr lang="it-IT" sz="2000" b="0" dirty="0" smtClean="0">
                <a:solidFill>
                  <a:srgbClr val="505150"/>
                </a:solidFill>
                <a:latin typeface="Verdana" pitchFamily="34" charset="0"/>
                <a:ea typeface="Verdana" pitchFamily="34" charset="0"/>
                <a:cs typeface="Verdana" pitchFamily="34" charset="0"/>
              </a:rPr>
              <a:t>Dal 2016 il Censimento è diventato </a:t>
            </a:r>
            <a:r>
              <a:rPr lang="it-IT" sz="2000" b="0" i="1" dirty="0" smtClean="0">
                <a:solidFill>
                  <a:srgbClr val="505150"/>
                </a:solidFill>
                <a:latin typeface="Verdana" pitchFamily="34" charset="0"/>
                <a:ea typeface="Verdana" pitchFamily="34" charset="0"/>
                <a:cs typeface="Verdana" pitchFamily="34" charset="0"/>
              </a:rPr>
              <a:t>permanente</a:t>
            </a:r>
            <a:r>
              <a:rPr lang="it-IT" sz="2000" b="0" dirty="0" smtClean="0">
                <a:solidFill>
                  <a:srgbClr val="505150"/>
                </a:solidFill>
                <a:latin typeface="Verdana" pitchFamily="34" charset="0"/>
                <a:ea typeface="Verdana" pitchFamily="34" charset="0"/>
                <a:cs typeface="Verdana" pitchFamily="34" charset="0"/>
              </a:rPr>
              <a:t>.</a:t>
            </a:r>
          </a:p>
          <a:p>
            <a:pPr>
              <a:spcBef>
                <a:spcPts val="600"/>
              </a:spcBef>
            </a:pPr>
            <a:r>
              <a:rPr lang="it-IT" sz="2000" b="0" dirty="0" smtClean="0">
                <a:solidFill>
                  <a:srgbClr val="505150"/>
                </a:solidFill>
                <a:latin typeface="Verdana" pitchFamily="34" charset="0"/>
                <a:ea typeface="Verdana" pitchFamily="34" charset="0"/>
                <a:cs typeface="Verdana" pitchFamily="34" charset="0"/>
              </a:rPr>
              <a:t>A differenza del passato, i censimenti permanenti non coinvolgono tutte le unità della popolazione, ma di volta in volta una parte di esse, ovvero dei campioni rappresentativi. </a:t>
            </a:r>
          </a:p>
          <a:p>
            <a:pPr>
              <a:spcBef>
                <a:spcPts val="600"/>
              </a:spcBef>
            </a:pPr>
            <a:r>
              <a:rPr lang="it-IT" sz="2000" b="0" dirty="0" smtClean="0">
                <a:solidFill>
                  <a:srgbClr val="505150"/>
                </a:solidFill>
                <a:latin typeface="Verdana" pitchFamily="34" charset="0"/>
                <a:ea typeface="Verdana" pitchFamily="34" charset="0"/>
                <a:cs typeface="Verdana" pitchFamily="34" charset="0"/>
              </a:rPr>
              <a:t>Tuttavia, la restituzione al Paese dei dati ottenuti è di tipo censuario, quindi riferibile all’intero campo d’osservazione.</a:t>
            </a:r>
          </a:p>
        </p:txBody>
      </p:sp>
      <p:sp>
        <p:nvSpPr>
          <p:cNvPr id="25603" name="Titolo 2"/>
          <p:cNvSpPr>
            <a:spLocks noGrp="1"/>
          </p:cNvSpPr>
          <p:nvPr>
            <p:ph type="title"/>
          </p:nvPr>
        </p:nvSpPr>
        <p:spPr>
          <a:xfrm>
            <a:off x="627797" y="427583"/>
            <a:ext cx="8516203" cy="698500"/>
          </a:xfrm>
        </p:spPr>
        <p:txBody>
          <a:bodyPr/>
          <a:lstStyle/>
          <a:p>
            <a:pPr algn="l"/>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Dal Censimento generale al Censimento permanente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p:cNvPicPr>
            <a:picLocks noChangeAspect="1" noChangeArrowheads="1"/>
          </p:cNvPicPr>
          <p:nvPr/>
        </p:nvPicPr>
        <p:blipFill>
          <a:blip r:embed="rId2"/>
          <a:srcRect/>
          <a:stretch>
            <a:fillRect/>
          </a:stretch>
        </p:blipFill>
        <p:spPr bwMode="auto">
          <a:xfrm>
            <a:off x="6521261" y="3534770"/>
            <a:ext cx="2438400" cy="2314575"/>
          </a:xfrm>
          <a:prstGeom prst="rect">
            <a:avLst/>
          </a:prstGeom>
          <a:noFill/>
          <a:ln w="9525">
            <a:noFill/>
            <a:miter lim="800000"/>
            <a:headEnd/>
            <a:tailEnd/>
          </a:ln>
        </p:spPr>
      </p:pic>
      <p:sp>
        <p:nvSpPr>
          <p:cNvPr id="5" name="Text Box 9"/>
          <p:cNvSpPr txBox="1">
            <a:spLocks noChangeArrowheads="1"/>
          </p:cNvSpPr>
          <p:nvPr/>
        </p:nvSpPr>
        <p:spPr bwMode="auto">
          <a:xfrm>
            <a:off x="805218" y="3548411"/>
            <a:ext cx="5536442" cy="241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b="1">
                <a:solidFill>
                  <a:schemeClr val="tx1"/>
                </a:solidFill>
                <a:latin typeface="Bookman Old Style" pitchFamily="18" charset="0"/>
              </a:defRPr>
            </a:lvl1pPr>
            <a:lvl2pPr marL="742950" indent="-285750" eaLnBrk="0" hangingPunct="0">
              <a:defRPr b="1">
                <a:solidFill>
                  <a:schemeClr val="tx1"/>
                </a:solidFill>
                <a:latin typeface="Bookman Old Style" pitchFamily="18" charset="0"/>
              </a:defRPr>
            </a:lvl2pPr>
            <a:lvl3pPr marL="1143000" indent="-228600" eaLnBrk="0" hangingPunct="0">
              <a:defRPr b="1">
                <a:solidFill>
                  <a:schemeClr val="tx1"/>
                </a:solidFill>
                <a:latin typeface="Bookman Old Style" pitchFamily="18" charset="0"/>
              </a:defRPr>
            </a:lvl3pPr>
            <a:lvl4pPr marL="1600200" indent="-228600" eaLnBrk="0" hangingPunct="0">
              <a:defRPr b="1">
                <a:solidFill>
                  <a:schemeClr val="tx1"/>
                </a:solidFill>
                <a:latin typeface="Bookman Old Style" pitchFamily="18" charset="0"/>
              </a:defRPr>
            </a:lvl4pPr>
            <a:lvl5pPr marL="2057400" indent="-228600" eaLnBrk="0" hangingPunct="0">
              <a:defRPr b="1">
                <a:solidFill>
                  <a:schemeClr val="tx1"/>
                </a:solidFill>
                <a:latin typeface="Bookman Old Style" pitchFamily="18" charset="0"/>
              </a:defRPr>
            </a:lvl5pPr>
            <a:lvl6pPr marL="2514600" indent="-228600" eaLnBrk="0" fontAlgn="base" hangingPunct="0">
              <a:spcBef>
                <a:spcPct val="0"/>
              </a:spcBef>
              <a:spcAft>
                <a:spcPct val="0"/>
              </a:spcAft>
              <a:defRPr b="1">
                <a:solidFill>
                  <a:schemeClr val="tx1"/>
                </a:solidFill>
                <a:latin typeface="Bookman Old Style" pitchFamily="18" charset="0"/>
              </a:defRPr>
            </a:lvl6pPr>
            <a:lvl7pPr marL="2971800" indent="-228600" eaLnBrk="0" fontAlgn="base" hangingPunct="0">
              <a:spcBef>
                <a:spcPct val="0"/>
              </a:spcBef>
              <a:spcAft>
                <a:spcPct val="0"/>
              </a:spcAft>
              <a:defRPr b="1">
                <a:solidFill>
                  <a:schemeClr val="tx1"/>
                </a:solidFill>
                <a:latin typeface="Bookman Old Style" pitchFamily="18" charset="0"/>
              </a:defRPr>
            </a:lvl7pPr>
            <a:lvl8pPr marL="3429000" indent="-228600" eaLnBrk="0" fontAlgn="base" hangingPunct="0">
              <a:spcBef>
                <a:spcPct val="0"/>
              </a:spcBef>
              <a:spcAft>
                <a:spcPct val="0"/>
              </a:spcAft>
              <a:defRPr b="1">
                <a:solidFill>
                  <a:schemeClr val="tx1"/>
                </a:solidFill>
                <a:latin typeface="Bookman Old Style" pitchFamily="18" charset="0"/>
              </a:defRPr>
            </a:lvl8pPr>
            <a:lvl9pPr marL="3886200" indent="-228600" eaLnBrk="0" fontAlgn="base" hangingPunct="0">
              <a:spcBef>
                <a:spcPct val="0"/>
              </a:spcBef>
              <a:spcAft>
                <a:spcPct val="0"/>
              </a:spcAft>
              <a:defRPr b="1">
                <a:solidFill>
                  <a:schemeClr val="tx1"/>
                </a:solidFill>
                <a:latin typeface="Bookman Old Style" pitchFamily="18" charset="0"/>
              </a:defRPr>
            </a:lvl9pPr>
          </a:lstStyle>
          <a:p>
            <a:pPr>
              <a:spcBef>
                <a:spcPts val="600"/>
              </a:spcBef>
            </a:pPr>
            <a:r>
              <a:rPr lang="it-IT" sz="2000" b="0" dirty="0" smtClean="0">
                <a:solidFill>
                  <a:srgbClr val="505150"/>
                </a:solidFill>
                <a:latin typeface="Verdana" pitchFamily="34" charset="0"/>
                <a:ea typeface="Verdana" pitchFamily="34" charset="0"/>
                <a:cs typeface="Verdana" pitchFamily="34" charset="0"/>
              </a:rPr>
              <a:t>Questo è possibile grazie all’integrazione di fonti amministrative con rilevazioni campionarie: i nuovi censimenti garantiscono l’esaustività, l’aumento della quantità e qualità dell’offerta informativa, la riduzione del disturbo statistico e il contenimento dei costi.</a:t>
            </a:r>
            <a:endParaRPr lang="it-IT" sz="2000" b="0" dirty="0">
              <a:solidFill>
                <a:srgbClr val="50515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09249310"/>
      </p:ext>
    </p:extLst>
  </p:cSld>
  <p:clrMapOvr>
    <a:masterClrMapping/>
  </p:clrMapOvr>
  <p:transition advClick="0">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txBox="1">
            <a:spLocks/>
          </p:cNvSpPr>
          <p:nvPr/>
        </p:nvSpPr>
        <p:spPr bwMode="auto">
          <a:xfrm>
            <a:off x="866775" y="2779713"/>
            <a:ext cx="7410450" cy="1143000"/>
          </a:xfrm>
          <a:prstGeom prst="rect">
            <a:avLst/>
          </a:prstGeom>
          <a:noFill/>
          <a:ln w="9525">
            <a:noFill/>
            <a:miter lim="800000"/>
            <a:headEnd/>
            <a:tailEnd/>
          </a:ln>
        </p:spPr>
        <p:txBody>
          <a:bodyPr anchor="ctr"/>
          <a:lstStyle/>
          <a:p>
            <a:pPr marL="361950" indent="-361950" algn="ctr" eaLnBrk="0" hangingPunct="0">
              <a:tabLst>
                <a:tab pos="361950" algn="l"/>
                <a:tab pos="6821488" algn="l"/>
              </a:tabLst>
            </a:pPr>
            <a:r>
              <a:rPr lang="it-IT" sz="2400" b="1" dirty="0">
                <a:solidFill>
                  <a:srgbClr val="C00000"/>
                </a:solidFill>
                <a:latin typeface="Verdana" pitchFamily="34" charset="0"/>
              </a:rPr>
              <a:t>Fasi di </a:t>
            </a:r>
            <a:r>
              <a:rPr lang="it-IT" sz="2400" b="1" dirty="0" smtClean="0">
                <a:solidFill>
                  <a:srgbClr val="C00000"/>
                </a:solidFill>
                <a:latin typeface="Verdana" pitchFamily="34" charset="0"/>
              </a:rPr>
              <a:t>un’indagine statistica</a:t>
            </a:r>
            <a:endParaRPr lang="it-IT" sz="2400" b="1" dirty="0">
              <a:solidFill>
                <a:srgbClr val="C00000"/>
              </a:solidFill>
              <a:latin typeface="Verdana" pitchFamily="34" charset="0"/>
            </a:endParaRPr>
          </a:p>
        </p:txBody>
      </p:sp>
    </p:spTree>
    <p:extLst>
      <p:ext uri="{BB962C8B-B14F-4D97-AF65-F5344CB8AC3E}">
        <p14:creationId xmlns:p14="http://schemas.microsoft.com/office/powerpoint/2010/main" val="18276862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a:xfrm>
            <a:off x="0" y="469900"/>
            <a:ext cx="9144000" cy="749300"/>
          </a:xfrm>
        </p:spPr>
        <p:txBody>
          <a:bodyPr/>
          <a:lstStyle/>
          <a:p>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Fasi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un'indagine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statistica</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2771" name="Text Box 9"/>
          <p:cNvSpPr txBox="1">
            <a:spLocks noChangeArrowheads="1"/>
          </p:cNvSpPr>
          <p:nvPr/>
        </p:nvSpPr>
        <p:spPr bwMode="auto">
          <a:xfrm>
            <a:off x="835525" y="1446124"/>
            <a:ext cx="7629098" cy="5251450"/>
          </a:xfrm>
          <a:prstGeom prst="rect">
            <a:avLst/>
          </a:prstGeom>
          <a:noFill/>
          <a:ln w="9525">
            <a:noFill/>
            <a:miter lim="800000"/>
            <a:headEnd/>
            <a:tailEnd/>
          </a:ln>
        </p:spPr>
        <p:txBody>
          <a:bodyPr lIns="0" tIns="0" rIns="0" bIns="0"/>
          <a:lstStyle/>
          <a:p>
            <a:pPr>
              <a:spcBef>
                <a:spcPts val="1200"/>
              </a:spcBef>
            </a:pPr>
            <a:r>
              <a:rPr lang="it-IT" b="0" dirty="0" smtClean="0">
                <a:solidFill>
                  <a:srgbClr val="595959"/>
                </a:solidFill>
                <a:latin typeface="Verdana" pitchFamily="34" charset="0"/>
              </a:rPr>
              <a:t>L’indagine statistica </a:t>
            </a:r>
            <a:r>
              <a:rPr lang="it-IT" altLang="ja-JP" b="0" dirty="0" smtClean="0">
                <a:solidFill>
                  <a:srgbClr val="595959"/>
                </a:solidFill>
                <a:latin typeface="Verdana" pitchFamily="34" charset="0"/>
                <a:ea typeface="ＭＳ Ｐゴシック" pitchFamily="34" charset="-128"/>
              </a:rPr>
              <a:t>è un processo </a:t>
            </a:r>
            <a:r>
              <a:rPr lang="it-IT" altLang="ja-JP" dirty="0" smtClean="0">
                <a:solidFill>
                  <a:srgbClr val="595959"/>
                </a:solidFill>
                <a:latin typeface="Verdana" pitchFamily="34" charset="0"/>
                <a:ea typeface="ＭＳ Ｐゴシック" pitchFamily="34" charset="-128"/>
              </a:rPr>
              <a:t>che si articola in diverse fasi, </a:t>
            </a:r>
            <a:r>
              <a:rPr lang="it-IT" altLang="ja-JP" b="0" dirty="0" smtClean="0">
                <a:solidFill>
                  <a:srgbClr val="595959"/>
                </a:solidFill>
                <a:latin typeface="Verdana" pitchFamily="34" charset="0"/>
                <a:ea typeface="ＭＳ Ｐゴシック" pitchFamily="34" charset="-128"/>
              </a:rPr>
              <a:t> </a:t>
            </a:r>
            <a:r>
              <a:rPr lang="it-IT" altLang="ja-JP" dirty="0">
                <a:solidFill>
                  <a:srgbClr val="595959"/>
                </a:solidFill>
                <a:latin typeface="Verdana" pitchFamily="34" charset="0"/>
              </a:rPr>
              <a:t>ognuna orientata alla qualità delle statistiche prodotte e </a:t>
            </a:r>
            <a:r>
              <a:rPr lang="it-IT" altLang="ja-JP" dirty="0" smtClean="0">
                <a:solidFill>
                  <a:srgbClr val="595959"/>
                </a:solidFill>
                <a:latin typeface="Verdana" pitchFamily="34" charset="0"/>
              </a:rPr>
              <a:t>diffuse.</a:t>
            </a:r>
            <a:endParaRPr lang="it-IT" altLang="ja-JP" dirty="0">
              <a:solidFill>
                <a:srgbClr val="595959"/>
              </a:solidFill>
              <a:latin typeface="Verdana" pitchFamily="34" charset="0"/>
            </a:endParaRPr>
          </a:p>
          <a:p>
            <a:pPr>
              <a:spcBef>
                <a:spcPts val="1200"/>
              </a:spcBef>
            </a:pPr>
            <a:r>
              <a:rPr lang="it-IT" b="1" dirty="0" smtClean="0">
                <a:solidFill>
                  <a:srgbClr val="595959"/>
                </a:solidFill>
                <a:latin typeface="Verdana" pitchFamily="34" charset="0"/>
              </a:rPr>
              <a:t>Le principali fasi sono:</a:t>
            </a:r>
            <a:endParaRPr lang="it-IT" b="1" dirty="0">
              <a:solidFill>
                <a:srgbClr val="595959"/>
              </a:solidFill>
              <a:latin typeface="Verdana" pitchFamily="34" charset="0"/>
            </a:endParaRPr>
          </a:p>
          <a:p>
            <a:pPr>
              <a:spcBef>
                <a:spcPts val="1200"/>
              </a:spcBef>
              <a:buFont typeface="Arial" charset="0"/>
              <a:buAutoNum type="arabicPeriod"/>
            </a:pPr>
            <a:r>
              <a:rPr lang="it-IT" b="0" dirty="0">
                <a:solidFill>
                  <a:srgbClr val="595959"/>
                </a:solidFill>
                <a:latin typeface="Verdana" pitchFamily="34" charset="0"/>
              </a:rPr>
              <a:t> </a:t>
            </a:r>
            <a:r>
              <a:rPr lang="it-IT" b="0" dirty="0" smtClean="0">
                <a:solidFill>
                  <a:srgbClr val="595959"/>
                </a:solidFill>
                <a:latin typeface="Verdana" pitchFamily="34" charset="0"/>
              </a:rPr>
              <a:t>definizione </a:t>
            </a:r>
            <a:r>
              <a:rPr lang="it-IT" b="0" dirty="0">
                <a:solidFill>
                  <a:srgbClr val="595959"/>
                </a:solidFill>
                <a:latin typeface="Verdana" pitchFamily="34" charset="0"/>
              </a:rPr>
              <a:t>degli obiettivi dell</a:t>
            </a:r>
            <a:r>
              <a:rPr lang="it-IT" b="0" dirty="0">
                <a:solidFill>
                  <a:srgbClr val="595959"/>
                </a:solidFill>
                <a:latin typeface="Verdana" pitchFamily="34" charset="0"/>
                <a:ea typeface="ＭＳ Ｐゴシック" pitchFamily="34" charset="-128"/>
              </a:rPr>
              <a:t>’</a:t>
            </a:r>
            <a:r>
              <a:rPr lang="it-IT" altLang="ja-JP" b="0" dirty="0">
                <a:solidFill>
                  <a:srgbClr val="595959"/>
                </a:solidFill>
                <a:latin typeface="Verdana" pitchFamily="34" charset="0"/>
                <a:ea typeface="ＭＳ Ｐゴシック" pitchFamily="34" charset="-128"/>
              </a:rPr>
              <a:t>indagine</a:t>
            </a:r>
          </a:p>
          <a:p>
            <a:pPr>
              <a:spcBef>
                <a:spcPts val="1200"/>
              </a:spcBef>
              <a:buFont typeface="Arial" charset="0"/>
              <a:buAutoNum type="arabicPeriod"/>
            </a:pPr>
            <a:r>
              <a:rPr lang="it-IT" b="0" dirty="0" smtClean="0">
                <a:solidFill>
                  <a:srgbClr val="595959"/>
                </a:solidFill>
                <a:latin typeface="Verdana" pitchFamily="34" charset="0"/>
              </a:rPr>
              <a:t> definizione del disegno di indagine</a:t>
            </a:r>
          </a:p>
          <a:p>
            <a:pPr>
              <a:spcBef>
                <a:spcPts val="1200"/>
              </a:spcBef>
              <a:buFont typeface="Arial" charset="0"/>
              <a:buAutoNum type="arabicPeriod"/>
            </a:pPr>
            <a:r>
              <a:rPr lang="it-IT" b="0" dirty="0" smtClean="0">
                <a:solidFill>
                  <a:srgbClr val="595959"/>
                </a:solidFill>
                <a:latin typeface="Verdana" pitchFamily="34" charset="0"/>
              </a:rPr>
              <a:t> acquisizione </a:t>
            </a:r>
            <a:r>
              <a:rPr lang="it-IT" b="0" dirty="0">
                <a:solidFill>
                  <a:srgbClr val="595959"/>
                </a:solidFill>
                <a:latin typeface="Verdana" pitchFamily="34" charset="0"/>
              </a:rPr>
              <a:t>dei </a:t>
            </a:r>
            <a:r>
              <a:rPr lang="it-IT" b="0" dirty="0" smtClean="0">
                <a:solidFill>
                  <a:srgbClr val="595959"/>
                </a:solidFill>
                <a:latin typeface="Verdana" pitchFamily="34" charset="0"/>
              </a:rPr>
              <a:t>dati</a:t>
            </a:r>
          </a:p>
          <a:p>
            <a:pPr>
              <a:spcBef>
                <a:spcPts val="1200"/>
              </a:spcBef>
              <a:buFont typeface="Arial" charset="0"/>
              <a:buAutoNum type="arabicPeriod"/>
            </a:pPr>
            <a:r>
              <a:rPr lang="it-IT" dirty="0">
                <a:solidFill>
                  <a:srgbClr val="595959"/>
                </a:solidFill>
                <a:latin typeface="Verdana" pitchFamily="34" charset="0"/>
              </a:rPr>
              <a:t> </a:t>
            </a:r>
            <a:r>
              <a:rPr lang="it-IT" b="0" dirty="0" smtClean="0">
                <a:solidFill>
                  <a:srgbClr val="595959"/>
                </a:solidFill>
                <a:latin typeface="Verdana" pitchFamily="34" charset="0"/>
              </a:rPr>
              <a:t>registrazione</a:t>
            </a:r>
            <a:endParaRPr lang="it-IT" b="0" dirty="0">
              <a:solidFill>
                <a:srgbClr val="595959"/>
              </a:solidFill>
              <a:latin typeface="Verdana" pitchFamily="34" charset="0"/>
            </a:endParaRPr>
          </a:p>
          <a:p>
            <a:pPr>
              <a:spcBef>
                <a:spcPts val="1200"/>
              </a:spcBef>
              <a:buFont typeface="Arial" charset="0"/>
              <a:buAutoNum type="arabicPeriod"/>
            </a:pPr>
            <a:r>
              <a:rPr lang="it-IT" b="0" dirty="0">
                <a:solidFill>
                  <a:srgbClr val="595959"/>
                </a:solidFill>
                <a:latin typeface="Verdana" pitchFamily="34" charset="0"/>
              </a:rPr>
              <a:t> revisione e validazione</a:t>
            </a:r>
          </a:p>
          <a:p>
            <a:pPr>
              <a:spcBef>
                <a:spcPts val="1200"/>
              </a:spcBef>
              <a:buFont typeface="Arial" charset="0"/>
              <a:buAutoNum type="arabicPeriod"/>
            </a:pPr>
            <a:r>
              <a:rPr lang="it-IT" b="0" dirty="0">
                <a:solidFill>
                  <a:srgbClr val="595959"/>
                </a:solidFill>
                <a:latin typeface="Verdana" pitchFamily="34" charset="0"/>
              </a:rPr>
              <a:t> elaborazione metodologica</a:t>
            </a:r>
          </a:p>
          <a:p>
            <a:pPr>
              <a:spcBef>
                <a:spcPts val="1200"/>
              </a:spcBef>
              <a:buFont typeface="Arial" charset="0"/>
              <a:buAutoNum type="arabicPeriod"/>
            </a:pPr>
            <a:r>
              <a:rPr lang="it-IT" b="0" dirty="0">
                <a:solidFill>
                  <a:srgbClr val="595959"/>
                </a:solidFill>
                <a:latin typeface="Verdana" pitchFamily="34" charset="0"/>
              </a:rPr>
              <a:t> </a:t>
            </a:r>
            <a:r>
              <a:rPr lang="it-IT" b="0">
                <a:solidFill>
                  <a:srgbClr val="595959"/>
                </a:solidFill>
                <a:latin typeface="Verdana" pitchFamily="34" charset="0"/>
              </a:rPr>
              <a:t>presentazione </a:t>
            </a:r>
            <a:r>
              <a:rPr lang="it-IT" b="0" smtClean="0">
                <a:solidFill>
                  <a:srgbClr val="595959"/>
                </a:solidFill>
                <a:latin typeface="Verdana" pitchFamily="34" charset="0"/>
              </a:rPr>
              <a:t>e </a:t>
            </a:r>
            <a:r>
              <a:rPr lang="it-IT" b="0" dirty="0">
                <a:solidFill>
                  <a:srgbClr val="595959"/>
                </a:solidFill>
                <a:latin typeface="Verdana" pitchFamily="34" charset="0"/>
              </a:rPr>
              <a:t>utilizzazione dei risultati</a:t>
            </a:r>
          </a:p>
          <a:p>
            <a:pPr>
              <a:spcBef>
                <a:spcPts val="1200"/>
              </a:spcBef>
              <a:buFont typeface="Arial" charset="0"/>
              <a:buAutoNum type="arabicPeriod"/>
            </a:pPr>
            <a:r>
              <a:rPr lang="it-IT" b="0" dirty="0">
                <a:solidFill>
                  <a:srgbClr val="595959"/>
                </a:solidFill>
                <a:latin typeface="Verdana" pitchFamily="34" charset="0"/>
              </a:rPr>
              <a:t> diffusione</a:t>
            </a:r>
          </a:p>
          <a:p>
            <a:pPr>
              <a:spcBef>
                <a:spcPts val="1200"/>
              </a:spcBef>
            </a:pPr>
            <a:endParaRPr lang="it-IT" b="0" dirty="0">
              <a:solidFill>
                <a:srgbClr val="595959"/>
              </a:solidFill>
              <a:latin typeface="Verdana" pitchFamily="34" charset="0"/>
            </a:endParaRPr>
          </a:p>
          <a:p>
            <a:pPr>
              <a:spcBef>
                <a:spcPts val="1200"/>
              </a:spcBef>
            </a:pPr>
            <a:endParaRPr lang="it-IT" b="0" dirty="0">
              <a:solidFill>
                <a:srgbClr val="595959"/>
              </a:solidFill>
              <a:latin typeface="Verdana" pitchFamily="34" charset="0"/>
            </a:endParaRPr>
          </a:p>
          <a:p>
            <a:pPr>
              <a:spcBef>
                <a:spcPts val="1200"/>
              </a:spcBef>
            </a:pPr>
            <a:endParaRPr lang="it-IT" b="0" dirty="0">
              <a:solidFill>
                <a:srgbClr val="595959"/>
              </a:solidFill>
              <a:latin typeface="Verdana" pitchFamily="34" charset="0"/>
            </a:endParaRPr>
          </a:p>
          <a:p>
            <a:pPr>
              <a:spcBef>
                <a:spcPts val="1200"/>
              </a:spcBef>
            </a:pPr>
            <a:endParaRPr lang="it-IT" b="0" dirty="0">
              <a:solidFill>
                <a:srgbClr val="595959"/>
              </a:solidFill>
              <a:latin typeface="Verdana" pitchFamily="34" charset="0"/>
            </a:endParaRPr>
          </a:p>
          <a:p>
            <a:pPr>
              <a:spcBef>
                <a:spcPts val="1200"/>
              </a:spcBef>
            </a:pPr>
            <a:endParaRPr lang="it-IT" b="0" dirty="0">
              <a:solidFill>
                <a:srgbClr val="595959"/>
              </a:solidFill>
              <a:latin typeface="Verdana" pitchFamily="34" charset="0"/>
            </a:endParaRPr>
          </a:p>
          <a:p>
            <a:pPr>
              <a:spcBef>
                <a:spcPts val="1200"/>
              </a:spcBef>
            </a:pPr>
            <a:endParaRPr lang="it-IT" b="0" dirty="0">
              <a:solidFill>
                <a:srgbClr val="595959"/>
              </a:solidFill>
              <a:latin typeface="Verdana" pitchFamily="34" charset="0"/>
            </a:endParaRPr>
          </a:p>
          <a:p>
            <a:pPr>
              <a:spcBef>
                <a:spcPts val="1200"/>
              </a:spcBef>
            </a:pPr>
            <a:endParaRPr lang="it-IT" b="0" dirty="0">
              <a:solidFill>
                <a:srgbClr val="595959"/>
              </a:solidFill>
              <a:latin typeface="Verdana" pitchFamily="34" charset="0"/>
            </a:endParaRPr>
          </a:p>
          <a:p>
            <a:pPr>
              <a:spcBef>
                <a:spcPts val="1200"/>
              </a:spcBef>
            </a:pPr>
            <a:endParaRPr lang="it-IT" b="0" dirty="0">
              <a:solidFill>
                <a:srgbClr val="595959"/>
              </a:solidFill>
              <a:latin typeface="Verdana" pitchFamily="34" charset="0"/>
            </a:endParaRPr>
          </a:p>
        </p:txBody>
      </p:sp>
    </p:spTree>
    <p:extLst>
      <p:ext uri="{BB962C8B-B14F-4D97-AF65-F5344CB8AC3E}">
        <p14:creationId xmlns:p14="http://schemas.microsoft.com/office/powerpoint/2010/main" val="3087437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
          <p:cNvSpPr>
            <a:spLocks noChangeArrowheads="1"/>
          </p:cNvSpPr>
          <p:nvPr/>
        </p:nvSpPr>
        <p:spPr bwMode="auto">
          <a:xfrm>
            <a:off x="1431925" y="314325"/>
            <a:ext cx="7712075" cy="311150"/>
          </a:xfrm>
          <a:prstGeom prst="rect">
            <a:avLst/>
          </a:prstGeom>
          <a:noFill/>
          <a:ln w="9525" algn="ctr">
            <a:noFill/>
            <a:miter lim="800000"/>
            <a:headEnd/>
            <a:tailEnd/>
          </a:ln>
        </p:spPr>
        <p:txBody>
          <a:bodyPr>
            <a:spAutoFit/>
          </a:bodyPr>
          <a:lstStyle/>
          <a:p>
            <a:pPr algn="ctr">
              <a:lnSpc>
                <a:spcPct val="80000"/>
              </a:lnSpc>
              <a:spcAft>
                <a:spcPts val="800"/>
              </a:spcAft>
            </a:pPr>
            <a:endParaRPr lang="it-IT" dirty="0">
              <a:solidFill>
                <a:srgbClr val="C00000"/>
              </a:solidFill>
              <a:latin typeface="Verdana" pitchFamily="34" charset="0"/>
            </a:endParaRPr>
          </a:p>
        </p:txBody>
      </p:sp>
      <p:sp>
        <p:nvSpPr>
          <p:cNvPr id="11267" name="Titolo 2"/>
          <p:cNvSpPr>
            <a:spLocks noGrp="1"/>
          </p:cNvSpPr>
          <p:nvPr>
            <p:ph type="title"/>
          </p:nvPr>
        </p:nvSpPr>
        <p:spPr/>
        <p:txBody>
          <a:bodyPr/>
          <a:lstStyle/>
          <a:p>
            <a:pPr algn="ctr"/>
            <a:r>
              <a:rP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Alcune definizioni</a:t>
            </a:r>
          </a:p>
        </p:txBody>
      </p:sp>
    </p:spTree>
    <p:extLst>
      <p:ext uri="{BB962C8B-B14F-4D97-AF65-F5344CB8AC3E}">
        <p14:creationId xmlns:p14="http://schemas.microsoft.com/office/powerpoint/2010/main" val="15313885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2"/>
          <p:cNvSpPr>
            <a:spLocks noGrp="1"/>
          </p:cNvSpPr>
          <p:nvPr>
            <p:ph type="title"/>
          </p:nvPr>
        </p:nvSpPr>
        <p:spPr>
          <a:xfrm>
            <a:off x="0" y="533945"/>
            <a:ext cx="9144000" cy="749300"/>
          </a:xfrm>
        </p:spPr>
        <p:txBody>
          <a:bodyPr/>
          <a:lstStyle/>
          <a:p>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1.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Definizione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degli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obiettivi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dell'indagine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26627" name="Text Box 9"/>
          <p:cNvSpPr txBox="1">
            <a:spLocks noChangeArrowheads="1"/>
          </p:cNvSpPr>
          <p:nvPr/>
        </p:nvSpPr>
        <p:spPr bwMode="auto">
          <a:xfrm>
            <a:off x="666750" y="1373428"/>
            <a:ext cx="7608888" cy="4639914"/>
          </a:xfrm>
          <a:prstGeom prst="rect">
            <a:avLst/>
          </a:prstGeom>
          <a:noFill/>
          <a:ln w="9525">
            <a:noFill/>
            <a:miter lim="800000"/>
            <a:headEnd/>
            <a:tailEnd/>
          </a:ln>
        </p:spPr>
        <p:txBody>
          <a:bodyPr lIns="0" tIns="0" rIns="0" bIns="0"/>
          <a:lstStyle/>
          <a:p>
            <a:pPr>
              <a:spcBef>
                <a:spcPts val="1800"/>
              </a:spcBef>
              <a:defRPr/>
            </a:pPr>
            <a:r>
              <a:rPr lang="it-IT" sz="2000" dirty="0" smtClean="0">
                <a:solidFill>
                  <a:srgbClr val="595959"/>
                </a:solidFill>
                <a:latin typeface="Verdana" pitchFamily="34" charset="0"/>
              </a:rPr>
              <a:t>In questa fase occorre specificare chiaramente g</a:t>
            </a:r>
            <a:r>
              <a:rPr lang="it-IT" sz="2000" b="0" dirty="0" smtClean="0">
                <a:solidFill>
                  <a:srgbClr val="595959"/>
                </a:solidFill>
                <a:latin typeface="Verdana" pitchFamily="34" charset="0"/>
              </a:rPr>
              <a:t>li </a:t>
            </a:r>
            <a:r>
              <a:rPr lang="it-IT" sz="2000" b="1" dirty="0" smtClean="0">
                <a:solidFill>
                  <a:srgbClr val="595959"/>
                </a:solidFill>
                <a:latin typeface="Verdana" pitchFamily="34" charset="0"/>
              </a:rPr>
              <a:t>scopi </a:t>
            </a:r>
            <a:r>
              <a:rPr lang="it-IT" sz="2000" dirty="0" smtClean="0">
                <a:solidFill>
                  <a:srgbClr val="595959"/>
                </a:solidFill>
                <a:latin typeface="Verdana" pitchFamily="34" charset="0"/>
              </a:rPr>
              <a:t>dell’indagine:</a:t>
            </a:r>
            <a:endParaRPr lang="it-IT" sz="2000" b="0" dirty="0">
              <a:solidFill>
                <a:srgbClr val="595959"/>
              </a:solidFill>
              <a:latin typeface="Verdana" pitchFamily="34" charset="0"/>
            </a:endParaRPr>
          </a:p>
          <a:p>
            <a:pPr marL="355600" indent="-355600">
              <a:spcBef>
                <a:spcPts val="1800"/>
              </a:spcBef>
              <a:buSzPct val="150000"/>
              <a:buFont typeface="Arial" charset="0"/>
              <a:buChar char="•"/>
              <a:defRPr/>
            </a:pPr>
            <a:r>
              <a:rPr lang="it-IT" sz="2000" b="0" dirty="0" smtClean="0">
                <a:solidFill>
                  <a:srgbClr val="595959"/>
                </a:solidFill>
                <a:latin typeface="Verdana" pitchFamily="34" charset="0"/>
              </a:rPr>
              <a:t>delimitare il fenomeno di interesse individuando le esigenze informative e gli usi attesi dei risultati;</a:t>
            </a:r>
            <a:endParaRPr lang="it-IT" sz="2000" b="0" dirty="0">
              <a:solidFill>
                <a:srgbClr val="595959"/>
              </a:solidFill>
              <a:latin typeface="Verdana" pitchFamily="34" charset="0"/>
            </a:endParaRPr>
          </a:p>
          <a:p>
            <a:pPr marL="355600" indent="-355600">
              <a:spcBef>
                <a:spcPts val="1800"/>
              </a:spcBef>
              <a:buSzPct val="150000"/>
              <a:buFont typeface="Arial" charset="0"/>
              <a:buChar char="•"/>
              <a:defRPr/>
            </a:pPr>
            <a:r>
              <a:rPr lang="it-IT" sz="2000" dirty="0">
                <a:solidFill>
                  <a:srgbClr val="595959"/>
                </a:solidFill>
                <a:latin typeface="Verdana" pitchFamily="34" charset="0"/>
              </a:rPr>
              <a:t>i</a:t>
            </a:r>
            <a:r>
              <a:rPr lang="it-IT" sz="2000" dirty="0" smtClean="0">
                <a:solidFill>
                  <a:srgbClr val="595959"/>
                </a:solidFill>
                <a:latin typeface="Verdana" pitchFamily="34" charset="0"/>
              </a:rPr>
              <a:t>ndividuare la popolazione </a:t>
            </a:r>
            <a:r>
              <a:rPr lang="it-IT" altLang="ja-JP" sz="2000" dirty="0">
                <a:solidFill>
                  <a:srgbClr val="595959"/>
                </a:solidFill>
                <a:latin typeface="Verdana" pitchFamily="34" charset="0"/>
                <a:ea typeface="MS PGothic" pitchFamily="34" charset="-128"/>
              </a:rPr>
              <a:t>oggetto di studio</a:t>
            </a:r>
            <a:r>
              <a:rPr lang="it-IT" sz="2000" dirty="0" smtClean="0">
                <a:solidFill>
                  <a:srgbClr val="595959"/>
                </a:solidFill>
                <a:latin typeface="Verdana" pitchFamily="34" charset="0"/>
              </a:rPr>
              <a:t>, l</a:t>
            </a:r>
            <a:r>
              <a:rPr lang="it-IT" sz="2000" dirty="0" smtClean="0">
                <a:solidFill>
                  <a:srgbClr val="595959"/>
                </a:solidFill>
                <a:latin typeface="Verdana" pitchFamily="34" charset="0"/>
                <a:ea typeface="MS PGothic" pitchFamily="34" charset="-128"/>
              </a:rPr>
              <a:t>e </a:t>
            </a:r>
            <a:r>
              <a:rPr lang="it-IT" altLang="ja-JP" sz="2000" dirty="0" smtClean="0">
                <a:solidFill>
                  <a:srgbClr val="595959"/>
                </a:solidFill>
                <a:latin typeface="Verdana" pitchFamily="34" charset="0"/>
                <a:ea typeface="MS PGothic" pitchFamily="34" charset="-128"/>
              </a:rPr>
              <a:t>unità statistiche della popolazione obiettivo, i caratteri delle unità statistiche e le relative classificazioni;</a:t>
            </a:r>
            <a:endParaRPr lang="it-IT" altLang="ja-JP" sz="2000" dirty="0">
              <a:solidFill>
                <a:srgbClr val="595959"/>
              </a:solidFill>
              <a:latin typeface="Verdana" pitchFamily="34" charset="0"/>
              <a:ea typeface="MS PGothic" pitchFamily="34" charset="-128"/>
            </a:endParaRPr>
          </a:p>
          <a:p>
            <a:pPr marL="355600" indent="-355600">
              <a:spcBef>
                <a:spcPts val="1800"/>
              </a:spcBef>
              <a:buSzPct val="150000"/>
              <a:buFont typeface="Arial" charset="0"/>
              <a:buChar char="•"/>
              <a:defRPr/>
            </a:pPr>
            <a:r>
              <a:rPr lang="it-IT" sz="2000" dirty="0">
                <a:solidFill>
                  <a:srgbClr val="595959"/>
                </a:solidFill>
                <a:latin typeface="Verdana" pitchFamily="34" charset="0"/>
              </a:rPr>
              <a:t>d</a:t>
            </a:r>
            <a:r>
              <a:rPr lang="it-IT" sz="2000" b="0" dirty="0" smtClean="0">
                <a:solidFill>
                  <a:srgbClr val="595959"/>
                </a:solidFill>
                <a:latin typeface="Verdana" pitchFamily="34" charset="0"/>
              </a:rPr>
              <a:t>efinire se interessa descrivere il fenomeno nella sua componente dinamica o statica e quindi circoscrivere </a:t>
            </a:r>
            <a:r>
              <a:rPr lang="it-IT" sz="2000" b="0" dirty="0">
                <a:solidFill>
                  <a:srgbClr val="595959"/>
                </a:solidFill>
                <a:latin typeface="Verdana" pitchFamily="34" charset="0"/>
              </a:rPr>
              <a:t>con esattezza </a:t>
            </a:r>
            <a:r>
              <a:rPr lang="it-IT" sz="2000" b="0" dirty="0" smtClean="0">
                <a:solidFill>
                  <a:srgbClr val="595959"/>
                </a:solidFill>
                <a:latin typeface="Verdana" pitchFamily="34" charset="0"/>
              </a:rPr>
              <a:t>i limiti spazio-temporali ossia l’area geografica, la durata e </a:t>
            </a:r>
            <a:r>
              <a:rPr lang="it-IT" sz="2000" b="0" dirty="0">
                <a:solidFill>
                  <a:srgbClr val="595959"/>
                </a:solidFill>
                <a:latin typeface="Verdana" pitchFamily="34" charset="0"/>
              </a:rPr>
              <a:t>il periodo di riferimento </a:t>
            </a:r>
            <a:r>
              <a:rPr lang="it-IT" sz="2000" b="0" dirty="0" smtClean="0">
                <a:solidFill>
                  <a:srgbClr val="595959"/>
                </a:solidFill>
                <a:latin typeface="Verdana" pitchFamily="34" charset="0"/>
              </a:rPr>
              <a:t>dell</a:t>
            </a:r>
            <a:r>
              <a:rPr lang="it-IT" altLang="it-IT" sz="2000" b="0" dirty="0" smtClean="0">
                <a:solidFill>
                  <a:srgbClr val="595959"/>
                </a:solidFill>
                <a:latin typeface="Verdana" pitchFamily="34" charset="0"/>
              </a:rPr>
              <a:t>’</a:t>
            </a:r>
            <a:r>
              <a:rPr lang="it-IT" altLang="ja-JP" sz="2000" b="0" dirty="0" smtClean="0">
                <a:solidFill>
                  <a:srgbClr val="595959"/>
                </a:solidFill>
                <a:latin typeface="Verdana" pitchFamily="34" charset="0"/>
                <a:ea typeface="MS PGothic" pitchFamily="34" charset="-128"/>
              </a:rPr>
              <a:t>indagine.</a:t>
            </a:r>
          </a:p>
        </p:txBody>
      </p:sp>
    </p:spTree>
    <p:extLst>
      <p:ext uri="{BB962C8B-B14F-4D97-AF65-F5344CB8AC3E}">
        <p14:creationId xmlns:p14="http://schemas.microsoft.com/office/powerpoint/2010/main" val="1677786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Text Box 9"/>
          <p:cNvSpPr txBox="1">
            <a:spLocks noChangeArrowheads="1"/>
          </p:cNvSpPr>
          <p:nvPr/>
        </p:nvSpPr>
        <p:spPr bwMode="auto">
          <a:xfrm>
            <a:off x="826264" y="1639777"/>
            <a:ext cx="7600967" cy="4049823"/>
          </a:xfrm>
          <a:prstGeom prst="rect">
            <a:avLst/>
          </a:prstGeom>
          <a:noFill/>
          <a:ln w="9525">
            <a:noFill/>
            <a:miter lim="800000"/>
            <a:headEnd/>
            <a:tailEnd/>
          </a:ln>
        </p:spPr>
        <p:txBody>
          <a:bodyPr lIns="0" tIns="0" rIns="0" bIns="0"/>
          <a:lstStyle/>
          <a:p>
            <a:pPr>
              <a:spcBef>
                <a:spcPts val="1800"/>
              </a:spcBef>
              <a:defRPr/>
            </a:pPr>
            <a:r>
              <a:rPr lang="it-IT" sz="2000" b="0" dirty="0">
                <a:solidFill>
                  <a:schemeClr val="tx1">
                    <a:lumMod val="65000"/>
                    <a:lumOff val="35000"/>
                  </a:schemeClr>
                </a:solidFill>
                <a:latin typeface="Verdana" pitchFamily="34" charset="0"/>
                <a:ea typeface="Verdana" pitchFamily="34" charset="0"/>
                <a:cs typeface="Verdana" pitchFamily="34" charset="0"/>
              </a:rPr>
              <a:t>La definizione del </a:t>
            </a:r>
            <a:r>
              <a:rPr lang="it-IT" sz="2000" b="1" dirty="0">
                <a:solidFill>
                  <a:schemeClr val="tx1">
                    <a:lumMod val="65000"/>
                    <a:lumOff val="35000"/>
                  </a:schemeClr>
                </a:solidFill>
                <a:latin typeface="Verdana" pitchFamily="34" charset="0"/>
                <a:ea typeface="Verdana" pitchFamily="34" charset="0"/>
                <a:cs typeface="Verdana" pitchFamily="34" charset="0"/>
              </a:rPr>
              <a:t>disegno di indagine </a:t>
            </a:r>
            <a:r>
              <a:rPr lang="it-IT" sz="2000" b="0" dirty="0">
                <a:solidFill>
                  <a:schemeClr val="tx1">
                    <a:lumMod val="65000"/>
                    <a:lumOff val="35000"/>
                  </a:schemeClr>
                </a:solidFill>
                <a:latin typeface="Verdana" pitchFamily="34" charset="0"/>
                <a:ea typeface="Verdana" pitchFamily="34" charset="0"/>
                <a:cs typeface="Verdana" pitchFamily="34" charset="0"/>
              </a:rPr>
              <a:t>mira a rispondere alle seguenti necessità: </a:t>
            </a:r>
          </a:p>
          <a:p>
            <a:pPr marL="342900" indent="-342900">
              <a:spcBef>
                <a:spcPts val="1800"/>
              </a:spcBef>
              <a:buClr>
                <a:srgbClr val="C00000"/>
              </a:buClr>
              <a:buFont typeface="Wingdings" panose="05000000000000000000" pitchFamily="2" charset="2"/>
              <a:buChar char="Ø"/>
              <a:defRPr/>
            </a:pPr>
            <a:r>
              <a:rPr lang="it-IT" sz="2000" b="0" dirty="0">
                <a:solidFill>
                  <a:schemeClr val="tx1">
                    <a:lumMod val="65000"/>
                    <a:lumOff val="35000"/>
                  </a:schemeClr>
                </a:solidFill>
                <a:latin typeface="Verdana" pitchFamily="34" charset="0"/>
                <a:ea typeface="Verdana" pitchFamily="34" charset="0"/>
                <a:cs typeface="Verdana" pitchFamily="34" charset="0"/>
              </a:rPr>
              <a:t>definire qual è </a:t>
            </a:r>
            <a:r>
              <a:rPr lang="it-IT" sz="2000" b="0" dirty="0" smtClean="0">
                <a:solidFill>
                  <a:schemeClr val="tx1">
                    <a:lumMod val="65000"/>
                    <a:lumOff val="35000"/>
                  </a:schemeClr>
                </a:solidFill>
                <a:latin typeface="Verdana" pitchFamily="34" charset="0"/>
                <a:ea typeface="Verdana" pitchFamily="34" charset="0"/>
                <a:cs typeface="Verdana" pitchFamily="34" charset="0"/>
              </a:rPr>
              <a:t>la tecnica di </a:t>
            </a:r>
            <a:r>
              <a:rPr lang="it-IT" sz="2000" b="0" dirty="0">
                <a:solidFill>
                  <a:schemeClr val="tx1">
                    <a:lumMod val="65000"/>
                    <a:lumOff val="35000"/>
                  </a:schemeClr>
                </a:solidFill>
                <a:latin typeface="Verdana" pitchFamily="34" charset="0"/>
                <a:ea typeface="Verdana" pitchFamily="34" charset="0"/>
                <a:cs typeface="Verdana" pitchFamily="34" charset="0"/>
              </a:rPr>
              <a:t>indagine più </a:t>
            </a:r>
            <a:r>
              <a:rPr lang="it-IT" sz="2000" b="0" dirty="0" smtClean="0">
                <a:solidFill>
                  <a:schemeClr val="tx1">
                    <a:lumMod val="65000"/>
                    <a:lumOff val="35000"/>
                  </a:schemeClr>
                </a:solidFill>
                <a:latin typeface="Verdana" pitchFamily="34" charset="0"/>
                <a:ea typeface="Verdana" pitchFamily="34" charset="0"/>
                <a:cs typeface="Verdana" pitchFamily="34" charset="0"/>
              </a:rPr>
              <a:t>idonea a produrre le statistiche che si desiderano </a:t>
            </a:r>
            <a:r>
              <a:rPr lang="it-IT" sz="2000" dirty="0" smtClean="0">
                <a:solidFill>
                  <a:schemeClr val="tx1">
                    <a:lumMod val="65000"/>
                    <a:lumOff val="35000"/>
                  </a:schemeClr>
                </a:solidFill>
                <a:latin typeface="Verdana" pitchFamily="34" charset="0"/>
                <a:ea typeface="Verdana" pitchFamily="34" charset="0"/>
                <a:cs typeface="Verdana" pitchFamily="34" charset="0"/>
              </a:rPr>
              <a:t>(</a:t>
            </a:r>
            <a:r>
              <a:rPr lang="it-IT" sz="2000" b="1" i="1" dirty="0" smtClean="0">
                <a:solidFill>
                  <a:schemeClr val="tx1">
                    <a:lumMod val="65000"/>
                    <a:lumOff val="35000"/>
                  </a:schemeClr>
                </a:solidFill>
                <a:latin typeface="Verdana" pitchFamily="34" charset="0"/>
                <a:ea typeface="Verdana" pitchFamily="34" charset="0"/>
                <a:cs typeface="Verdana" pitchFamily="34" charset="0"/>
              </a:rPr>
              <a:t>indagine </a:t>
            </a:r>
            <a:r>
              <a:rPr lang="it-IT" sz="2000" b="1" i="1" dirty="0">
                <a:solidFill>
                  <a:schemeClr val="tx1">
                    <a:lumMod val="65000"/>
                    <a:lumOff val="35000"/>
                  </a:schemeClr>
                </a:solidFill>
                <a:latin typeface="Verdana" pitchFamily="34" charset="0"/>
                <a:ea typeface="Verdana" pitchFamily="34" charset="0"/>
                <a:cs typeface="Verdana" pitchFamily="34" charset="0"/>
              </a:rPr>
              <a:t>diretta o </a:t>
            </a:r>
            <a:r>
              <a:rPr lang="it-IT" sz="2000" b="1" i="1" dirty="0" smtClean="0">
                <a:solidFill>
                  <a:schemeClr val="tx1">
                    <a:lumMod val="65000"/>
                    <a:lumOff val="35000"/>
                  </a:schemeClr>
                </a:solidFill>
                <a:latin typeface="Verdana" pitchFamily="34" charset="0"/>
                <a:ea typeface="Verdana" pitchFamily="34" charset="0"/>
                <a:cs typeface="Verdana" pitchFamily="34" charset="0"/>
              </a:rPr>
              <a:t>indiretta</a:t>
            </a:r>
            <a:r>
              <a:rPr lang="it-IT" sz="2000" dirty="0" smtClean="0">
                <a:solidFill>
                  <a:schemeClr val="tx1">
                    <a:lumMod val="65000"/>
                    <a:lumOff val="35000"/>
                  </a:schemeClr>
                </a:solidFill>
                <a:latin typeface="Verdana" pitchFamily="34" charset="0"/>
                <a:ea typeface="Verdana" pitchFamily="34" charset="0"/>
                <a:cs typeface="Verdana" pitchFamily="34" charset="0"/>
              </a:rPr>
              <a:t>) scegliendo le </a:t>
            </a:r>
            <a:r>
              <a:rPr lang="it-IT" sz="2000" dirty="0">
                <a:solidFill>
                  <a:schemeClr val="tx1">
                    <a:lumMod val="65000"/>
                    <a:lumOff val="35000"/>
                  </a:schemeClr>
                </a:solidFill>
                <a:latin typeface="Verdana" pitchFamily="34" charset="0"/>
                <a:ea typeface="Verdana" pitchFamily="34" charset="0"/>
                <a:cs typeface="Verdana" pitchFamily="34" charset="0"/>
              </a:rPr>
              <a:t>modalità </a:t>
            </a:r>
            <a:r>
              <a:rPr lang="it-IT" sz="2000" dirty="0" smtClean="0">
                <a:solidFill>
                  <a:schemeClr val="tx1">
                    <a:lumMod val="65000"/>
                    <a:lumOff val="35000"/>
                  </a:schemeClr>
                </a:solidFill>
                <a:latin typeface="Verdana" pitchFamily="34" charset="0"/>
                <a:ea typeface="Verdana" pitchFamily="34" charset="0"/>
                <a:cs typeface="Verdana" pitchFamily="34" charset="0"/>
              </a:rPr>
              <a:t>e gli </a:t>
            </a:r>
            <a:r>
              <a:rPr lang="it-IT" sz="2000" dirty="0">
                <a:solidFill>
                  <a:schemeClr val="tx1">
                    <a:lumMod val="65000"/>
                    <a:lumOff val="35000"/>
                  </a:schemeClr>
                </a:solidFill>
                <a:latin typeface="Verdana" pitchFamily="34" charset="0"/>
                <a:ea typeface="Verdana" pitchFamily="34" charset="0"/>
                <a:cs typeface="Verdana" pitchFamily="34" charset="0"/>
              </a:rPr>
              <a:t>strumenti più adatti per la raccolta dei dati e delle informazioni oggetto di </a:t>
            </a:r>
            <a:r>
              <a:rPr lang="it-IT" sz="2000" dirty="0" smtClean="0">
                <a:solidFill>
                  <a:schemeClr val="tx1">
                    <a:lumMod val="65000"/>
                    <a:lumOff val="35000"/>
                  </a:schemeClr>
                </a:solidFill>
                <a:latin typeface="Verdana" pitchFamily="34" charset="0"/>
                <a:ea typeface="Verdana" pitchFamily="34" charset="0"/>
                <a:cs typeface="Verdana" pitchFamily="34" charset="0"/>
              </a:rPr>
              <a:t>interesse;</a:t>
            </a:r>
            <a:endParaRPr lang="it-IT" sz="200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1800"/>
              </a:spcBef>
              <a:buClr>
                <a:srgbClr val="C00000"/>
              </a:buClr>
              <a:buFont typeface="Wingdings" panose="05000000000000000000" pitchFamily="2" charset="2"/>
              <a:buChar char="Ø"/>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decidere </a:t>
            </a:r>
            <a:r>
              <a:rPr lang="it-IT" sz="2000" b="0" dirty="0">
                <a:solidFill>
                  <a:schemeClr val="tx1">
                    <a:lumMod val="65000"/>
                    <a:lumOff val="35000"/>
                  </a:schemeClr>
                </a:solidFill>
                <a:latin typeface="Verdana" pitchFamily="34" charset="0"/>
                <a:ea typeface="Verdana" pitchFamily="34" charset="0"/>
                <a:cs typeface="Verdana" pitchFamily="34" charset="0"/>
              </a:rPr>
              <a:t>tra </a:t>
            </a:r>
            <a:r>
              <a:rPr lang="it-IT" sz="2000" b="1" i="1" dirty="0">
                <a:solidFill>
                  <a:schemeClr val="tx1">
                    <a:lumMod val="65000"/>
                    <a:lumOff val="35000"/>
                  </a:schemeClr>
                </a:solidFill>
                <a:latin typeface="Verdana" pitchFamily="34" charset="0"/>
                <a:ea typeface="Verdana" pitchFamily="34" charset="0"/>
                <a:cs typeface="Verdana" pitchFamily="34" charset="0"/>
              </a:rPr>
              <a:t>indagine totale e </a:t>
            </a:r>
            <a:r>
              <a:rPr lang="it-IT" sz="2000" b="1" i="1" dirty="0" smtClean="0">
                <a:solidFill>
                  <a:schemeClr val="tx1">
                    <a:lumMod val="65000"/>
                    <a:lumOff val="35000"/>
                  </a:schemeClr>
                </a:solidFill>
                <a:latin typeface="Verdana" pitchFamily="34" charset="0"/>
                <a:ea typeface="Verdana" pitchFamily="34" charset="0"/>
                <a:cs typeface="Verdana" pitchFamily="34" charset="0"/>
              </a:rPr>
              <a:t>campionaria. </a:t>
            </a:r>
            <a:r>
              <a:rPr lang="it-IT" sz="2000" dirty="0" smtClean="0">
                <a:solidFill>
                  <a:schemeClr val="tx1">
                    <a:lumMod val="65000"/>
                    <a:lumOff val="35000"/>
                  </a:schemeClr>
                </a:solidFill>
                <a:latin typeface="Verdana" pitchFamily="34" charset="0"/>
                <a:ea typeface="Verdana" pitchFamily="34" charset="0"/>
                <a:cs typeface="Verdana" pitchFamily="34" charset="0"/>
              </a:rPr>
              <a:t>In questo ultimo caso è necessario definire la strategia di campionamento ossia </a:t>
            </a:r>
            <a:r>
              <a:rPr lang="it-IT" sz="2000" b="0" dirty="0" smtClean="0">
                <a:solidFill>
                  <a:schemeClr val="tx1">
                    <a:lumMod val="65000"/>
                    <a:lumOff val="35000"/>
                  </a:schemeClr>
                </a:solidFill>
                <a:latin typeface="Verdana" pitchFamily="34" charset="0"/>
                <a:ea typeface="Verdana" pitchFamily="34" charset="0"/>
                <a:cs typeface="Verdana" pitchFamily="34" charset="0"/>
              </a:rPr>
              <a:t>disegnare </a:t>
            </a:r>
            <a:r>
              <a:rPr lang="it-IT" sz="2000" b="0" dirty="0">
                <a:solidFill>
                  <a:schemeClr val="tx1">
                    <a:lumMod val="65000"/>
                    <a:lumOff val="35000"/>
                  </a:schemeClr>
                </a:solidFill>
                <a:latin typeface="Verdana" pitchFamily="34" charset="0"/>
                <a:ea typeface="Verdana" pitchFamily="34" charset="0"/>
                <a:cs typeface="Verdana" pitchFamily="34" charset="0"/>
              </a:rPr>
              <a:t>ed estrarre il </a:t>
            </a:r>
            <a:r>
              <a:rPr lang="it-IT" sz="2000" b="0" dirty="0" smtClean="0">
                <a:solidFill>
                  <a:schemeClr val="tx1">
                    <a:lumMod val="65000"/>
                    <a:lumOff val="35000"/>
                  </a:schemeClr>
                </a:solidFill>
                <a:latin typeface="Verdana" pitchFamily="34" charset="0"/>
                <a:ea typeface="Verdana" pitchFamily="34" charset="0"/>
                <a:cs typeface="Verdana" pitchFamily="34" charset="0"/>
              </a:rPr>
              <a:t>campione, definire gli stimatori per il riporto delle statistiche del campione alla popolazione di riferimento.</a:t>
            </a:r>
            <a:endParaRPr lang="it-IT" sz="2000" b="0" dirty="0">
              <a:solidFill>
                <a:schemeClr val="tx1">
                  <a:lumMod val="65000"/>
                  <a:lumOff val="35000"/>
                </a:schemeClr>
              </a:solidFill>
              <a:latin typeface="Verdana" pitchFamily="34" charset="0"/>
              <a:ea typeface="Verdana" pitchFamily="34" charset="0"/>
              <a:cs typeface="Verdana" pitchFamily="34" charset="0"/>
            </a:endParaRPr>
          </a:p>
        </p:txBody>
      </p:sp>
      <p:sp>
        <p:nvSpPr>
          <p:cNvPr id="34820" name="Titolo 1"/>
          <p:cNvSpPr>
            <a:spLocks noGrp="1"/>
          </p:cNvSpPr>
          <p:nvPr>
            <p:ph type="title"/>
          </p:nvPr>
        </p:nvSpPr>
        <p:spPr>
          <a:xfrm>
            <a:off x="0" y="479355"/>
            <a:ext cx="9144000" cy="749300"/>
          </a:xfrm>
        </p:spPr>
        <p:txBody>
          <a:bodyPr/>
          <a:lstStyle/>
          <a:p>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2.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Definizione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del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disegno</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di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indagine</a:t>
            </a:r>
            <a:r>
              <a:rPr lang="it-IT"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(1)</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21880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Text Box 9"/>
          <p:cNvSpPr txBox="1">
            <a:spLocks noChangeArrowheads="1"/>
          </p:cNvSpPr>
          <p:nvPr/>
        </p:nvSpPr>
        <p:spPr bwMode="auto">
          <a:xfrm>
            <a:off x="777923" y="1150369"/>
            <a:ext cx="7519916" cy="5499100"/>
          </a:xfrm>
          <a:prstGeom prst="rect">
            <a:avLst/>
          </a:prstGeom>
          <a:noFill/>
          <a:ln w="9525">
            <a:noFill/>
            <a:miter lim="800000"/>
            <a:headEnd/>
            <a:tailEnd/>
          </a:ln>
        </p:spPr>
        <p:txBody>
          <a:bodyPr lIns="0" tIns="0" rIns="0" bIns="0"/>
          <a:lstStyle/>
          <a:p>
            <a:pPr>
              <a:spcBef>
                <a:spcPts val="600"/>
              </a:spcBef>
              <a:defRPr/>
            </a:pPr>
            <a:r>
              <a:rPr lang="it-IT" b="0" dirty="0" smtClean="0">
                <a:solidFill>
                  <a:schemeClr val="tx1">
                    <a:lumMod val="65000"/>
                    <a:lumOff val="35000"/>
                  </a:schemeClr>
                </a:solidFill>
                <a:latin typeface="Verdana" pitchFamily="34" charset="0"/>
                <a:ea typeface="Verdana" pitchFamily="34" charset="0"/>
                <a:cs typeface="Verdana" pitchFamily="34" charset="0"/>
              </a:rPr>
              <a:t>Lo strumento scelto per la raccolta dei dati può considerarsi come un filtro posto tra l’osservatore e l’oggetto: cambiando il mezzo di osservazione possono ottenersi dati differenti e anche </a:t>
            </a:r>
            <a:r>
              <a:rPr lang="it-IT" dirty="0" smtClean="0">
                <a:solidFill>
                  <a:schemeClr val="tx1">
                    <a:lumMod val="65000"/>
                    <a:lumOff val="35000"/>
                  </a:schemeClr>
                </a:solidFill>
                <a:latin typeface="Verdana" pitchFamily="34" charset="0"/>
                <a:ea typeface="Verdana" pitchFamily="34" charset="0"/>
                <a:cs typeface="Verdana" pitchFamily="34" charset="0"/>
              </a:rPr>
              <a:t>un </a:t>
            </a:r>
            <a:r>
              <a:rPr lang="it-IT" dirty="0">
                <a:solidFill>
                  <a:schemeClr val="tx1">
                    <a:lumMod val="65000"/>
                    <a:lumOff val="35000"/>
                  </a:schemeClr>
                </a:solidFill>
                <a:latin typeface="Verdana" pitchFamily="34" charset="0"/>
                <a:ea typeface="Verdana" pitchFamily="34" charset="0"/>
                <a:cs typeface="Verdana" pitchFamily="34" charset="0"/>
              </a:rPr>
              <a:t>diverso grado di attendibilità dei </a:t>
            </a:r>
            <a:r>
              <a:rPr lang="it-IT" dirty="0" smtClean="0">
                <a:solidFill>
                  <a:schemeClr val="tx1">
                    <a:lumMod val="65000"/>
                    <a:lumOff val="35000"/>
                  </a:schemeClr>
                </a:solidFill>
                <a:latin typeface="Verdana" pitchFamily="34" charset="0"/>
                <a:ea typeface="Verdana" pitchFamily="34" charset="0"/>
                <a:cs typeface="Verdana" pitchFamily="34" charset="0"/>
              </a:rPr>
              <a:t>risultati.</a:t>
            </a:r>
            <a:endParaRPr lang="it-IT"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endParaRPr lang="it-IT"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r>
              <a:rPr lang="it-IT" b="0" dirty="0">
                <a:solidFill>
                  <a:schemeClr val="tx1">
                    <a:lumMod val="65000"/>
                    <a:lumOff val="35000"/>
                  </a:schemeClr>
                </a:solidFill>
                <a:latin typeface="Verdana" pitchFamily="34" charset="0"/>
                <a:ea typeface="Verdana" pitchFamily="34" charset="0"/>
                <a:cs typeface="Verdana" pitchFamily="34" charset="0"/>
              </a:rPr>
              <a:t>I dati possono essere raccolti attraverso:</a:t>
            </a:r>
          </a:p>
          <a:p>
            <a:pPr marL="266700" indent="-266700">
              <a:spcBef>
                <a:spcPts val="600"/>
              </a:spcBef>
              <a:buFontTx/>
              <a:buChar char="•"/>
              <a:defRPr/>
            </a:pPr>
            <a:r>
              <a:rPr lang="it-IT" b="0" dirty="0">
                <a:solidFill>
                  <a:schemeClr val="tx1">
                    <a:lumMod val="65000"/>
                    <a:lumOff val="35000"/>
                  </a:schemeClr>
                </a:solidFill>
                <a:latin typeface="Verdana" pitchFamily="34" charset="0"/>
                <a:ea typeface="Verdana" pitchFamily="34" charset="0"/>
                <a:cs typeface="Verdana" pitchFamily="34" charset="0"/>
              </a:rPr>
              <a:t>misurazione di entità oggettive (rilevazione delle qualità delle acque dei fiumi italiani</a:t>
            </a:r>
            <a:r>
              <a:rPr lang="it-IT" b="0" dirty="0" smtClean="0">
                <a:solidFill>
                  <a:schemeClr val="tx1">
                    <a:lumMod val="65000"/>
                    <a:lumOff val="35000"/>
                  </a:schemeClr>
                </a:solidFill>
                <a:latin typeface="Verdana" pitchFamily="34" charset="0"/>
                <a:ea typeface="Verdana" pitchFamily="34" charset="0"/>
                <a:cs typeface="Verdana" pitchFamily="34" charset="0"/>
              </a:rPr>
              <a:t>);</a:t>
            </a:r>
            <a:endParaRPr lang="it-IT" b="0" dirty="0">
              <a:solidFill>
                <a:schemeClr val="tx1">
                  <a:lumMod val="65000"/>
                  <a:lumOff val="35000"/>
                </a:schemeClr>
              </a:solidFill>
              <a:latin typeface="Verdana" pitchFamily="34" charset="0"/>
              <a:ea typeface="Verdana" pitchFamily="34" charset="0"/>
              <a:cs typeface="Verdana" pitchFamily="34" charset="0"/>
            </a:endParaRPr>
          </a:p>
          <a:p>
            <a:pPr marL="266700" indent="-266700">
              <a:spcBef>
                <a:spcPts val="600"/>
              </a:spcBef>
              <a:buFontTx/>
              <a:buChar char="•"/>
              <a:defRPr/>
            </a:pPr>
            <a:r>
              <a:rPr lang="it-IT" b="0" dirty="0">
                <a:solidFill>
                  <a:schemeClr val="tx1">
                    <a:lumMod val="65000"/>
                    <a:lumOff val="35000"/>
                  </a:schemeClr>
                </a:solidFill>
                <a:latin typeface="Verdana" pitchFamily="34" charset="0"/>
                <a:ea typeface="Verdana" pitchFamily="34" charset="0"/>
                <a:cs typeface="Verdana" pitchFamily="34" charset="0"/>
              </a:rPr>
              <a:t>dichiarazioni (questionario</a:t>
            </a:r>
            <a:r>
              <a:rPr lang="it-IT" b="0" dirty="0" smtClean="0">
                <a:solidFill>
                  <a:schemeClr val="tx1">
                    <a:lumMod val="65000"/>
                    <a:lumOff val="35000"/>
                  </a:schemeClr>
                </a:solidFill>
                <a:latin typeface="Verdana" pitchFamily="34" charset="0"/>
                <a:ea typeface="Verdana" pitchFamily="34" charset="0"/>
                <a:cs typeface="Verdana" pitchFamily="34" charset="0"/>
              </a:rPr>
              <a:t>).</a:t>
            </a:r>
            <a:endParaRPr lang="it-IT" b="0" dirty="0">
              <a:solidFill>
                <a:schemeClr val="tx1">
                  <a:lumMod val="65000"/>
                  <a:lumOff val="35000"/>
                </a:schemeClr>
              </a:solidFill>
              <a:latin typeface="Verdana" pitchFamily="34" charset="0"/>
              <a:ea typeface="Verdana" pitchFamily="34" charset="0"/>
              <a:cs typeface="Verdana" pitchFamily="34" charset="0"/>
            </a:endParaRPr>
          </a:p>
          <a:p>
            <a:pPr>
              <a:spcBef>
                <a:spcPts val="600"/>
              </a:spcBef>
              <a:defRPr/>
            </a:pPr>
            <a:endParaRPr lang="it-IT" b="0" dirty="0" smtClean="0">
              <a:solidFill>
                <a:schemeClr val="tx1">
                  <a:lumMod val="65000"/>
                  <a:lumOff val="35000"/>
                </a:schemeClr>
              </a:solidFill>
              <a:latin typeface="Verdana" pitchFamily="34" charset="0"/>
              <a:ea typeface="Verdana" pitchFamily="34" charset="0"/>
              <a:cs typeface="Verdana" pitchFamily="34" charset="0"/>
            </a:endParaRPr>
          </a:p>
          <a:p>
            <a:pPr>
              <a:spcBef>
                <a:spcPts val="600"/>
              </a:spcBef>
              <a:defRPr/>
            </a:pPr>
            <a:r>
              <a:rPr lang="it-IT" b="0" dirty="0" smtClean="0">
                <a:solidFill>
                  <a:schemeClr val="tx1">
                    <a:lumMod val="65000"/>
                    <a:lumOff val="35000"/>
                  </a:schemeClr>
                </a:solidFill>
                <a:latin typeface="Verdana" pitchFamily="34" charset="0"/>
                <a:ea typeface="Verdana" pitchFamily="34" charset="0"/>
                <a:cs typeface="Verdana" pitchFamily="34" charset="0"/>
              </a:rPr>
              <a:t>In </a:t>
            </a:r>
            <a:r>
              <a:rPr lang="it-IT" b="0" dirty="0">
                <a:solidFill>
                  <a:schemeClr val="tx1">
                    <a:lumMod val="65000"/>
                    <a:lumOff val="35000"/>
                  </a:schemeClr>
                </a:solidFill>
                <a:latin typeface="Verdana" pitchFamily="34" charset="0"/>
                <a:ea typeface="Verdana" pitchFamily="34" charset="0"/>
                <a:cs typeface="Verdana" pitchFamily="34" charset="0"/>
              </a:rPr>
              <a:t>quest’ultimo caso rivestono particolare importanza ai fini della qualità dei dati (mancate risposte, errori di misura):</a:t>
            </a:r>
          </a:p>
          <a:p>
            <a:pPr marL="266700" indent="-266700">
              <a:spcBef>
                <a:spcPts val="600"/>
              </a:spcBef>
              <a:buFontTx/>
              <a:buChar char="•"/>
              <a:defRPr/>
            </a:pPr>
            <a:r>
              <a:rPr lang="it-IT" b="0" dirty="0">
                <a:solidFill>
                  <a:schemeClr val="tx1">
                    <a:lumMod val="65000"/>
                    <a:lumOff val="35000"/>
                  </a:schemeClr>
                </a:solidFill>
                <a:latin typeface="Verdana" pitchFamily="34" charset="0"/>
                <a:ea typeface="Verdana" pitchFamily="34" charset="0"/>
                <a:cs typeface="Verdana" pitchFamily="34" charset="0"/>
              </a:rPr>
              <a:t>il questionario (strumento di osservazione</a:t>
            </a:r>
            <a:r>
              <a:rPr lang="it-IT" b="0" dirty="0" smtClean="0">
                <a:solidFill>
                  <a:schemeClr val="tx1">
                    <a:lumMod val="65000"/>
                    <a:lumOff val="35000"/>
                  </a:schemeClr>
                </a:solidFill>
                <a:latin typeface="Verdana" pitchFamily="34" charset="0"/>
                <a:ea typeface="Verdana" pitchFamily="34" charset="0"/>
                <a:cs typeface="Verdana" pitchFamily="34" charset="0"/>
              </a:rPr>
              <a:t>);</a:t>
            </a:r>
            <a:endParaRPr lang="it-IT" b="0" dirty="0">
              <a:solidFill>
                <a:schemeClr val="tx1">
                  <a:lumMod val="65000"/>
                  <a:lumOff val="35000"/>
                </a:schemeClr>
              </a:solidFill>
              <a:latin typeface="Verdana" pitchFamily="34" charset="0"/>
              <a:ea typeface="Verdana" pitchFamily="34" charset="0"/>
              <a:cs typeface="Verdana" pitchFamily="34" charset="0"/>
            </a:endParaRPr>
          </a:p>
          <a:p>
            <a:pPr marL="266700" indent="-266700">
              <a:spcBef>
                <a:spcPts val="600"/>
              </a:spcBef>
              <a:buFontTx/>
              <a:buChar char="•"/>
              <a:defRPr/>
            </a:pPr>
            <a:r>
              <a:rPr lang="it-IT" b="0" dirty="0">
                <a:solidFill>
                  <a:schemeClr val="tx1">
                    <a:lumMod val="65000"/>
                    <a:lumOff val="35000"/>
                  </a:schemeClr>
                </a:solidFill>
                <a:latin typeface="Verdana" pitchFamily="34" charset="0"/>
                <a:ea typeface="Verdana" pitchFamily="34" charset="0"/>
                <a:cs typeface="Verdana" pitchFamily="34" charset="0"/>
              </a:rPr>
              <a:t>le tecniche di intervista (le modalità di somministrazione del questionario</a:t>
            </a:r>
            <a:r>
              <a:rPr lang="it-IT" b="0" dirty="0" smtClean="0">
                <a:solidFill>
                  <a:schemeClr val="tx1">
                    <a:lumMod val="65000"/>
                    <a:lumOff val="35000"/>
                  </a:schemeClr>
                </a:solidFill>
                <a:latin typeface="Verdana" pitchFamily="34" charset="0"/>
                <a:ea typeface="Verdana" pitchFamily="34" charset="0"/>
                <a:cs typeface="Verdana" pitchFamily="34" charset="0"/>
              </a:rPr>
              <a:t>);</a:t>
            </a:r>
            <a:endParaRPr lang="it-IT" b="0" dirty="0">
              <a:solidFill>
                <a:schemeClr val="tx1">
                  <a:lumMod val="65000"/>
                  <a:lumOff val="35000"/>
                </a:schemeClr>
              </a:solidFill>
              <a:latin typeface="Verdana" pitchFamily="34" charset="0"/>
              <a:ea typeface="Verdana" pitchFamily="34" charset="0"/>
              <a:cs typeface="Verdana" pitchFamily="34" charset="0"/>
            </a:endParaRPr>
          </a:p>
          <a:p>
            <a:pPr marL="266700" indent="-266700">
              <a:spcBef>
                <a:spcPts val="600"/>
              </a:spcBef>
              <a:buFontTx/>
              <a:buChar char="•"/>
              <a:defRPr/>
            </a:pPr>
            <a:r>
              <a:rPr lang="it-IT" b="0" dirty="0">
                <a:solidFill>
                  <a:schemeClr val="tx1">
                    <a:lumMod val="65000"/>
                    <a:lumOff val="35000"/>
                  </a:schemeClr>
                </a:solidFill>
                <a:latin typeface="Verdana" pitchFamily="34" charset="0"/>
                <a:ea typeface="Verdana" pitchFamily="34" charset="0"/>
                <a:cs typeface="Verdana" pitchFamily="34" charset="0"/>
              </a:rPr>
              <a:t>il </a:t>
            </a:r>
            <a:r>
              <a:rPr lang="it-IT" b="0" dirty="0" smtClean="0">
                <a:solidFill>
                  <a:schemeClr val="tx1">
                    <a:lumMod val="65000"/>
                    <a:lumOff val="35000"/>
                  </a:schemeClr>
                </a:solidFill>
                <a:latin typeface="Verdana" pitchFamily="34" charset="0"/>
                <a:ea typeface="Verdana" pitchFamily="34" charset="0"/>
                <a:cs typeface="Verdana" pitchFamily="34" charset="0"/>
              </a:rPr>
              <a:t>rilevatore.</a:t>
            </a:r>
            <a:endParaRPr lang="it-IT" b="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itolo 1"/>
          <p:cNvSpPr txBox="1">
            <a:spLocks/>
          </p:cNvSpPr>
          <p:nvPr/>
        </p:nvSpPr>
        <p:spPr>
          <a:xfrm>
            <a:off x="0" y="479355"/>
            <a:ext cx="9144000" cy="7493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2.	Definizione del disegno di indagine (2)</a:t>
            </a:r>
          </a:p>
        </p:txBody>
      </p:sp>
    </p:spTree>
    <p:extLst>
      <p:ext uri="{BB962C8B-B14F-4D97-AF65-F5344CB8AC3E}">
        <p14:creationId xmlns:p14="http://schemas.microsoft.com/office/powerpoint/2010/main" val="9020868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58504" y="1058548"/>
            <a:ext cx="7826991" cy="5016758"/>
          </a:xfrm>
          <a:prstGeom prst="rect">
            <a:avLst/>
          </a:prstGeom>
        </p:spPr>
        <p:txBody>
          <a:bodyPr wrap="square">
            <a:spAutoFit/>
          </a:bodyPr>
          <a:lstStyle/>
          <a:p>
            <a:r>
              <a:rPr lang="it-IT" sz="2000" b="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Indagine diretta:</a:t>
            </a:r>
            <a:endParaRPr lang="it-IT" sz="20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0" defTabSz="914400">
              <a:defRPr/>
            </a:pPr>
            <a:endPar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r>
              <a:rPr lang="it-IT" sz="2000" b="1"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Tecniche di </a:t>
            </a:r>
            <a:r>
              <a:rPr lang="it-IT" sz="2000" b="1" i="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indagine:</a:t>
            </a:r>
            <a:endParaRPr lang="it-IT" sz="2000" b="1"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it-IT" sz="20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interviste </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dirette o faccia a faccia o rilevazione </a:t>
            </a:r>
          </a:p>
          <a:p>
            <a:pPr marL="171450" indent="-171450">
              <a:buFont typeface="Arial" panose="020B0604020202020204" pitchFamily="34" charset="0"/>
              <a:buChar char="•"/>
            </a:pP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interviste postali </a:t>
            </a:r>
          </a:p>
          <a:p>
            <a:pPr marL="171450" indent="-171450">
              <a:buFont typeface="Arial" panose="020B0604020202020204" pitchFamily="34" charset="0"/>
              <a:buChar char="•"/>
            </a:pP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interviste telefoniche </a:t>
            </a:r>
          </a:p>
          <a:p>
            <a:pPr marL="171450" indent="-171450">
              <a:buFont typeface="Arial" panose="020B0604020202020204" pitchFamily="34" charset="0"/>
              <a:buChar char="•"/>
            </a:pP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a:t>
            </a:r>
            <a:r>
              <a:rPr lang="it-IT" sz="2000" dirty="0" err="1"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utocompilazione</a:t>
            </a:r>
            <a:endParaRPr lang="it-IT" sz="20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it-IT" sz="20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osservazione </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diretta </a:t>
            </a:r>
            <a:endParaRPr lang="it-IT" sz="20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endPar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r>
              <a:rPr lang="it-IT" sz="2000" b="1" i="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Tipologie di questionario e di intervista:</a:t>
            </a:r>
          </a:p>
          <a:p>
            <a:pPr marL="171450" indent="-171450">
              <a:buFont typeface="Arial" panose="020B0604020202020204" pitchFamily="34" charset="0"/>
              <a:buChar char="•"/>
            </a:pP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PAPI (</a:t>
            </a: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Pencil</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e </a:t>
            </a: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paper</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endParaRPr lang="it-IT" sz="20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it-IT" sz="20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CAPI </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(Computer </a:t>
            </a: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Assisted</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Personal </a:t>
            </a: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Interview</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p>
          <a:p>
            <a:pPr marL="171450" indent="-171450">
              <a:buFont typeface="Arial" panose="020B0604020202020204" pitchFamily="34" charset="0"/>
              <a:buChar char="•"/>
            </a:pP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CATI (Computer </a:t>
            </a: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Assisted</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Telephone </a:t>
            </a: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Interview</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p>
          <a:p>
            <a:pPr marL="171450" indent="-171450">
              <a:buFont typeface="Arial" panose="020B0604020202020204" pitchFamily="34" charset="0"/>
              <a:buChar char="•"/>
            </a:pP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CAWI (Computer </a:t>
            </a: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Assisted</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Web </a:t>
            </a:r>
            <a:r>
              <a:rPr lang="it-IT" sz="20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Interview</a:t>
            </a:r>
            <a:r>
              <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p>
          <a:p>
            <a:pPr marL="171450" indent="-171450">
              <a:buFont typeface="Arial" panose="020B0604020202020204" pitchFamily="34" charset="0"/>
              <a:buChar char="•"/>
            </a:pPr>
            <a:endParaRPr lang="it-IT" sz="20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endParaRPr lang="it-IT" sz="20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itolo 1"/>
          <p:cNvSpPr txBox="1">
            <a:spLocks/>
          </p:cNvSpPr>
          <p:nvPr/>
        </p:nvSpPr>
        <p:spPr>
          <a:xfrm>
            <a:off x="0" y="479355"/>
            <a:ext cx="9144000" cy="7493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2.	Definizione del disegno di indagine (3)</a:t>
            </a:r>
          </a:p>
        </p:txBody>
      </p:sp>
    </p:spTree>
    <p:extLst>
      <p:ext uri="{BB962C8B-B14F-4D97-AF65-F5344CB8AC3E}">
        <p14:creationId xmlns:p14="http://schemas.microsoft.com/office/powerpoint/2010/main" val="28885625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41696" y="1520113"/>
            <a:ext cx="7427052" cy="2308324"/>
          </a:xfrm>
          <a:prstGeom prst="rect">
            <a:avLst/>
          </a:prstGeom>
        </p:spPr>
        <p:txBody>
          <a:bodyPr wrap="square">
            <a:spAutoFit/>
          </a:bodyPr>
          <a:lstStyle/>
          <a:p>
            <a:r>
              <a:rPr lang="it-IT" sz="24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Fase operativa </a:t>
            </a:r>
            <a:r>
              <a:rPr lang="it-IT" sz="2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 cui si procede a raccogliere i dati in base alle </a:t>
            </a:r>
            <a:r>
              <a:rPr lang="it-IT" sz="24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scelte effettuate precedentemente e a </a:t>
            </a:r>
            <a:r>
              <a:rPr lang="it-IT" sz="2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organizzare </a:t>
            </a:r>
            <a:r>
              <a:rPr lang="it-IT" sz="24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 </a:t>
            </a:r>
            <a:r>
              <a:rPr lang="it-IT" sz="2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dati in un formato </a:t>
            </a:r>
            <a:r>
              <a:rPr lang="it-IT" sz="24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prestabilito (banca dati, database</a:t>
            </a:r>
            <a:r>
              <a:rPr lang="it-IT" sz="2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base dati, </a:t>
            </a:r>
            <a:r>
              <a:rPr lang="it-IT" sz="2400"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dataset</a:t>
            </a:r>
            <a:r>
              <a:rPr lang="it-IT" sz="2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utile per procedere </a:t>
            </a:r>
            <a:r>
              <a:rPr lang="it-IT" sz="24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all’analisi statistica.</a:t>
            </a:r>
            <a:endParaRPr lang="it-IT" sz="2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olo 3"/>
          <p:cNvSpPr>
            <a:spLocks noGrp="1"/>
          </p:cNvSpPr>
          <p:nvPr>
            <p:ph type="title"/>
          </p:nvPr>
        </p:nvSpPr>
        <p:spPr>
          <a:xfrm>
            <a:off x="0" y="460684"/>
            <a:ext cx="9144000" cy="749300"/>
          </a:xfrm>
        </p:spPr>
        <p:txBody>
          <a:bodyPr/>
          <a:lstStyle/>
          <a:p>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3.	</a:t>
            </a:r>
            <a:r>
              <a:rPr lang="it-IT"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Acquisizione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dati</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421784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Text Box 9"/>
          <p:cNvSpPr txBox="1">
            <a:spLocks noChangeArrowheads="1"/>
          </p:cNvSpPr>
          <p:nvPr/>
        </p:nvSpPr>
        <p:spPr bwMode="auto">
          <a:xfrm>
            <a:off x="832511" y="1311275"/>
            <a:ext cx="7492623" cy="4862513"/>
          </a:xfrm>
          <a:prstGeom prst="rect">
            <a:avLst/>
          </a:prstGeom>
          <a:noFill/>
          <a:ln w="9525">
            <a:noFill/>
            <a:miter lim="800000"/>
            <a:headEnd/>
            <a:tailEnd/>
          </a:ln>
        </p:spPr>
        <p:txBody>
          <a:bodyPr lIns="0" tIns="0" rIns="0" bIns="0"/>
          <a:lstStyle/>
          <a:p>
            <a:pPr>
              <a:lnSpc>
                <a:spcPct val="150000"/>
              </a:lnSpc>
              <a:spcBef>
                <a:spcPts val="600"/>
              </a:spcBef>
              <a:defRPr/>
            </a:pPr>
            <a:r>
              <a:rPr lang="it-IT" sz="1900" b="0" dirty="0">
                <a:solidFill>
                  <a:schemeClr val="tx1">
                    <a:lumMod val="65000"/>
                    <a:lumOff val="35000"/>
                  </a:schemeClr>
                </a:solidFill>
                <a:latin typeface="Verdana" pitchFamily="34" charset="0"/>
                <a:ea typeface="Verdana" pitchFamily="34" charset="0"/>
                <a:cs typeface="Verdana" pitchFamily="34" charset="0"/>
              </a:rPr>
              <a:t>La fase di registrazione su supporto informatico consiste nel convertire le informazioni raccolte presso i rispondenti, e disponibili su questionario cartaceo, su supporto di formato interpretabile dalle procedure informatiche predisposte </a:t>
            </a:r>
            <a:r>
              <a:rPr lang="it-IT" sz="1900" b="0" dirty="0" smtClean="0">
                <a:solidFill>
                  <a:schemeClr val="tx1">
                    <a:lumMod val="65000"/>
                    <a:lumOff val="35000"/>
                  </a:schemeClr>
                </a:solidFill>
                <a:latin typeface="Verdana" pitchFamily="34" charset="0"/>
                <a:ea typeface="Verdana" pitchFamily="34" charset="0"/>
                <a:cs typeface="Verdana" pitchFamily="34" charset="0"/>
              </a:rPr>
              <a:t>dall’indagine.</a:t>
            </a:r>
            <a:endParaRPr lang="it-IT" sz="1900" b="0" dirty="0">
              <a:solidFill>
                <a:schemeClr val="tx1">
                  <a:lumMod val="65000"/>
                  <a:lumOff val="35000"/>
                </a:schemeClr>
              </a:solidFill>
              <a:latin typeface="Verdana" pitchFamily="34" charset="0"/>
              <a:ea typeface="Verdana" pitchFamily="34" charset="0"/>
              <a:cs typeface="Verdana" pitchFamily="34" charset="0"/>
            </a:endParaRPr>
          </a:p>
          <a:p>
            <a:pPr marL="342900" indent="-342900">
              <a:lnSpc>
                <a:spcPct val="150000"/>
              </a:lnSpc>
              <a:spcBef>
                <a:spcPts val="600"/>
              </a:spcBef>
              <a:defRPr/>
            </a:pPr>
            <a:endParaRPr lang="it-IT" sz="1900" b="0" dirty="0">
              <a:solidFill>
                <a:schemeClr val="tx1">
                  <a:lumMod val="65000"/>
                  <a:lumOff val="35000"/>
                </a:schemeClr>
              </a:solidFill>
              <a:latin typeface="Verdana" pitchFamily="34" charset="0"/>
              <a:ea typeface="Verdana" pitchFamily="34" charset="0"/>
              <a:cs typeface="Verdana" pitchFamily="34" charset="0"/>
            </a:endParaRPr>
          </a:p>
          <a:p>
            <a:pPr>
              <a:lnSpc>
                <a:spcPct val="150000"/>
              </a:lnSpc>
              <a:spcBef>
                <a:spcPts val="600"/>
              </a:spcBef>
              <a:defRPr/>
            </a:pPr>
            <a:r>
              <a:rPr lang="it-IT" sz="1900" b="0" dirty="0">
                <a:solidFill>
                  <a:schemeClr val="tx1">
                    <a:lumMod val="65000"/>
                    <a:lumOff val="35000"/>
                  </a:schemeClr>
                </a:solidFill>
                <a:latin typeface="Verdana" pitchFamily="34" charset="0"/>
                <a:ea typeface="Verdana" pitchFamily="34" charset="0"/>
                <a:cs typeface="Verdana" pitchFamily="34" charset="0"/>
              </a:rPr>
              <a:t>In alcuni casi la fase di registrazione può essere assente, come quando la rilevazione viene effettuata in modalità assistita dal computer (CATI, CAPI), in altri casi l’operazione può essere sostituita dalla lettura ottica dei </a:t>
            </a:r>
            <a:r>
              <a:rPr lang="it-IT" sz="1900" b="0" dirty="0" smtClean="0">
                <a:solidFill>
                  <a:schemeClr val="tx1">
                    <a:lumMod val="65000"/>
                    <a:lumOff val="35000"/>
                  </a:schemeClr>
                </a:solidFill>
                <a:latin typeface="Verdana" pitchFamily="34" charset="0"/>
                <a:ea typeface="Verdana" pitchFamily="34" charset="0"/>
                <a:cs typeface="Verdana" pitchFamily="34" charset="0"/>
              </a:rPr>
              <a:t>questionari.</a:t>
            </a:r>
            <a:endParaRPr lang="it-IT" sz="1900" b="0" dirty="0">
              <a:solidFill>
                <a:schemeClr val="tx1">
                  <a:lumMod val="65000"/>
                  <a:lumOff val="35000"/>
                </a:schemeClr>
              </a:solidFill>
              <a:latin typeface="Verdana" pitchFamily="34" charset="0"/>
              <a:ea typeface="Verdana" pitchFamily="34" charset="0"/>
              <a:cs typeface="Verdana" pitchFamily="34" charset="0"/>
            </a:endParaRPr>
          </a:p>
          <a:p>
            <a:pPr marL="342900" indent="-342900">
              <a:lnSpc>
                <a:spcPct val="150000"/>
              </a:lnSpc>
              <a:spcBef>
                <a:spcPts val="600"/>
              </a:spcBef>
              <a:defRPr/>
            </a:pPr>
            <a:endParaRPr lang="it-IT" sz="1900" b="0" dirty="0">
              <a:solidFill>
                <a:schemeClr val="tx1">
                  <a:lumMod val="65000"/>
                  <a:lumOff val="35000"/>
                </a:schemeClr>
              </a:solidFill>
              <a:latin typeface="Verdana" pitchFamily="34" charset="0"/>
              <a:ea typeface="Verdana" pitchFamily="34" charset="0"/>
              <a:cs typeface="Verdana" pitchFamily="34" charset="0"/>
            </a:endParaRPr>
          </a:p>
          <a:p>
            <a:pPr marL="342900" indent="-342900">
              <a:lnSpc>
                <a:spcPct val="150000"/>
              </a:lnSpc>
              <a:spcBef>
                <a:spcPts val="600"/>
              </a:spcBef>
              <a:defRPr/>
            </a:pPr>
            <a:endParaRPr lang="it-IT" sz="1900" b="0" dirty="0">
              <a:solidFill>
                <a:schemeClr val="tx1">
                  <a:lumMod val="65000"/>
                  <a:lumOff val="35000"/>
                </a:schemeClr>
              </a:solidFill>
              <a:latin typeface="Verdana" pitchFamily="34" charset="0"/>
              <a:ea typeface="Verdana" pitchFamily="34" charset="0"/>
              <a:cs typeface="Verdana" pitchFamily="34" charset="0"/>
            </a:endParaRPr>
          </a:p>
        </p:txBody>
      </p:sp>
      <p:sp>
        <p:nvSpPr>
          <p:cNvPr id="36867" name="Titolo 2"/>
          <p:cNvSpPr>
            <a:spLocks noGrp="1"/>
          </p:cNvSpPr>
          <p:nvPr>
            <p:ph type="title"/>
          </p:nvPr>
        </p:nvSpPr>
        <p:spPr>
          <a:xfrm>
            <a:off x="0" y="411116"/>
            <a:ext cx="9144000" cy="749300"/>
          </a:xfrm>
        </p:spPr>
        <p:txBody>
          <a:bodyPr/>
          <a:lstStyle/>
          <a:p>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4.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Registrazione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412002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9"/>
          <p:cNvSpPr txBox="1">
            <a:spLocks noChangeArrowheads="1"/>
          </p:cNvSpPr>
          <p:nvPr/>
        </p:nvSpPr>
        <p:spPr bwMode="auto">
          <a:xfrm>
            <a:off x="967266" y="1364385"/>
            <a:ext cx="7209467" cy="5091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a:spcBef>
                <a:spcPts val="600"/>
              </a:spcBef>
              <a:buSzPct val="150000"/>
            </a:pPr>
            <a:r>
              <a:rPr lang="it-IT" sz="2000" dirty="0">
                <a:solidFill>
                  <a:srgbClr val="595959"/>
                </a:solidFill>
                <a:latin typeface="Verdana" pitchFamily="34" charset="0"/>
                <a:ea typeface="Verdana" pitchFamily="34" charset="0"/>
                <a:cs typeface="Verdana" pitchFamily="34" charset="0"/>
              </a:rPr>
              <a:t>Prima dell’analisi statistica dei dati, sulle informazioni raccolte </a:t>
            </a:r>
            <a:r>
              <a:rPr lang="it-IT" sz="2000" dirty="0" smtClean="0">
                <a:solidFill>
                  <a:srgbClr val="595959"/>
                </a:solidFill>
                <a:latin typeface="Verdana" pitchFamily="34" charset="0"/>
                <a:ea typeface="Verdana" pitchFamily="34" charset="0"/>
                <a:cs typeface="Verdana" pitchFamily="34" charset="0"/>
              </a:rPr>
              <a:t>vengono applicate procedure di revisione, mediante tecniche manuali </a:t>
            </a:r>
            <a:r>
              <a:rPr lang="it-IT" sz="2000" dirty="0">
                <a:solidFill>
                  <a:srgbClr val="595959"/>
                </a:solidFill>
                <a:latin typeface="Verdana" pitchFamily="34" charset="0"/>
                <a:ea typeface="Verdana" pitchFamily="34" charset="0"/>
                <a:cs typeface="Verdana" pitchFamily="34" charset="0"/>
              </a:rPr>
              <a:t>o </a:t>
            </a:r>
            <a:r>
              <a:rPr lang="it-IT" sz="2000" dirty="0" smtClean="0">
                <a:solidFill>
                  <a:srgbClr val="595959"/>
                </a:solidFill>
                <a:latin typeface="Verdana" pitchFamily="34" charset="0"/>
                <a:ea typeface="Verdana" pitchFamily="34" charset="0"/>
                <a:cs typeface="Verdana" pitchFamily="34" charset="0"/>
              </a:rPr>
              <a:t>automatiche, al </a:t>
            </a:r>
            <a:r>
              <a:rPr lang="it-IT" sz="2000" dirty="0">
                <a:solidFill>
                  <a:srgbClr val="595959"/>
                </a:solidFill>
                <a:latin typeface="Verdana" pitchFamily="34" charset="0"/>
                <a:ea typeface="Verdana" pitchFamily="34" charset="0"/>
                <a:cs typeface="Verdana" pitchFamily="34" charset="0"/>
              </a:rPr>
              <a:t>fine </a:t>
            </a:r>
            <a:r>
              <a:rPr lang="it-IT" sz="2000" dirty="0" smtClean="0">
                <a:solidFill>
                  <a:srgbClr val="595959"/>
                </a:solidFill>
                <a:latin typeface="Verdana" pitchFamily="34" charset="0"/>
                <a:ea typeface="Verdana" pitchFamily="34" charset="0"/>
                <a:cs typeface="Verdana" pitchFamily="34" charset="0"/>
              </a:rPr>
              <a:t>di:</a:t>
            </a:r>
          </a:p>
          <a:p>
            <a:pPr algn="just">
              <a:spcBef>
                <a:spcPts val="600"/>
              </a:spcBef>
              <a:buSzPct val="150000"/>
            </a:pPr>
            <a:endParaRPr lang="it-IT" sz="2000" dirty="0" smtClean="0">
              <a:solidFill>
                <a:srgbClr val="595959"/>
              </a:solidFill>
              <a:latin typeface="Verdana" pitchFamily="34" charset="0"/>
              <a:ea typeface="Verdana" pitchFamily="34" charset="0"/>
              <a:cs typeface="Verdana" pitchFamily="34" charset="0"/>
            </a:endParaRPr>
          </a:p>
          <a:p>
            <a:pPr marL="285750" indent="-285750" algn="just">
              <a:spcBef>
                <a:spcPts val="600"/>
              </a:spcBef>
              <a:buSzPct val="150000"/>
              <a:buFont typeface="Arial" pitchFamily="34" charset="0"/>
              <a:buChar char="•"/>
            </a:pPr>
            <a:r>
              <a:rPr lang="it-IT" sz="2000" dirty="0" smtClean="0">
                <a:solidFill>
                  <a:srgbClr val="595959"/>
                </a:solidFill>
                <a:latin typeface="Verdana" pitchFamily="34" charset="0"/>
                <a:ea typeface="Verdana" pitchFamily="34" charset="0"/>
                <a:cs typeface="Verdana" pitchFamily="34" charset="0"/>
              </a:rPr>
              <a:t>evidenziare </a:t>
            </a:r>
            <a:r>
              <a:rPr lang="it-IT" sz="2000" dirty="0">
                <a:solidFill>
                  <a:srgbClr val="595959"/>
                </a:solidFill>
                <a:latin typeface="Verdana" pitchFamily="34" charset="0"/>
                <a:ea typeface="Verdana" pitchFamily="34" charset="0"/>
                <a:cs typeface="Verdana" pitchFamily="34" charset="0"/>
              </a:rPr>
              <a:t>la presenza di mancate risposte (dati mancanti o </a:t>
            </a:r>
            <a:r>
              <a:rPr lang="it-IT" sz="2000" dirty="0" err="1">
                <a:solidFill>
                  <a:srgbClr val="595959"/>
                </a:solidFill>
                <a:latin typeface="Verdana" pitchFamily="34" charset="0"/>
                <a:ea typeface="Verdana" pitchFamily="34" charset="0"/>
                <a:cs typeface="Verdana" pitchFamily="34" charset="0"/>
              </a:rPr>
              <a:t>missing</a:t>
            </a:r>
            <a:r>
              <a:rPr lang="it-IT" sz="2000" dirty="0">
                <a:solidFill>
                  <a:srgbClr val="595959"/>
                </a:solidFill>
                <a:latin typeface="Verdana" pitchFamily="34" charset="0"/>
                <a:ea typeface="Verdana" pitchFamily="34" charset="0"/>
                <a:cs typeface="Verdana" pitchFamily="34" charset="0"/>
              </a:rPr>
              <a:t>) </a:t>
            </a:r>
            <a:r>
              <a:rPr lang="it-IT" sz="2000" dirty="0" smtClean="0">
                <a:solidFill>
                  <a:srgbClr val="595959"/>
                </a:solidFill>
                <a:latin typeface="Verdana" pitchFamily="34" charset="0"/>
                <a:ea typeface="Verdana" pitchFamily="34" charset="0"/>
                <a:cs typeface="Verdana" pitchFamily="34" charset="0"/>
              </a:rPr>
              <a:t>o di </a:t>
            </a:r>
            <a:r>
              <a:rPr lang="it-IT" sz="2000" dirty="0">
                <a:solidFill>
                  <a:srgbClr val="595959"/>
                </a:solidFill>
                <a:latin typeface="Verdana" pitchFamily="34" charset="0"/>
                <a:ea typeface="Verdana" pitchFamily="34" charset="0"/>
                <a:cs typeface="Verdana" pitchFamily="34" charset="0"/>
              </a:rPr>
              <a:t>errori, rispetto ai quali apportare eventualmente delle correzioni;</a:t>
            </a:r>
            <a:endParaRPr lang="it-IT" sz="2000" b="0" dirty="0" smtClean="0">
              <a:solidFill>
                <a:srgbClr val="595959"/>
              </a:solidFill>
              <a:latin typeface="Verdana" pitchFamily="34" charset="0"/>
              <a:ea typeface="Verdana" pitchFamily="34" charset="0"/>
              <a:cs typeface="Verdana" pitchFamily="34" charset="0"/>
            </a:endParaRPr>
          </a:p>
          <a:p>
            <a:pPr marL="285750" indent="-285750" algn="just">
              <a:spcBef>
                <a:spcPts val="600"/>
              </a:spcBef>
              <a:buSzPct val="150000"/>
              <a:buFont typeface="Arial" pitchFamily="34" charset="0"/>
              <a:buChar char="•"/>
            </a:pPr>
            <a:endParaRPr lang="it-IT" sz="2000" b="0" dirty="0" smtClean="0">
              <a:solidFill>
                <a:srgbClr val="595959"/>
              </a:solidFill>
              <a:latin typeface="Verdana" pitchFamily="34" charset="0"/>
              <a:ea typeface="Verdana" pitchFamily="34" charset="0"/>
              <a:cs typeface="Verdana" pitchFamily="34" charset="0"/>
            </a:endParaRPr>
          </a:p>
          <a:p>
            <a:pPr marL="285750" indent="-285750" algn="just">
              <a:spcBef>
                <a:spcPts val="600"/>
              </a:spcBef>
              <a:buSzPct val="150000"/>
              <a:buFont typeface="Arial" pitchFamily="34" charset="0"/>
              <a:buChar char="•"/>
            </a:pPr>
            <a:r>
              <a:rPr lang="it-IT" sz="2000" b="0" dirty="0" smtClean="0">
                <a:solidFill>
                  <a:srgbClr val="595959"/>
                </a:solidFill>
                <a:latin typeface="Verdana" pitchFamily="34" charset="0"/>
                <a:ea typeface="Verdana" pitchFamily="34" charset="0"/>
                <a:cs typeface="Verdana" pitchFamily="34" charset="0"/>
              </a:rPr>
              <a:t>individuare le </a:t>
            </a:r>
            <a:r>
              <a:rPr lang="it-IT" sz="2000" b="0" dirty="0">
                <a:solidFill>
                  <a:srgbClr val="595959"/>
                </a:solidFill>
                <a:latin typeface="Verdana" pitchFamily="34" charset="0"/>
                <a:ea typeface="Verdana" pitchFamily="34" charset="0"/>
                <a:cs typeface="Verdana" pitchFamily="34" charset="0"/>
              </a:rPr>
              <a:t>fonti di </a:t>
            </a:r>
            <a:r>
              <a:rPr lang="it-IT" sz="2000" b="0" dirty="0" smtClean="0">
                <a:solidFill>
                  <a:srgbClr val="595959"/>
                </a:solidFill>
                <a:latin typeface="Verdana" pitchFamily="34" charset="0"/>
                <a:ea typeface="Verdana" pitchFamily="34" charset="0"/>
                <a:cs typeface="Verdana" pitchFamily="34" charset="0"/>
              </a:rPr>
              <a:t>errore;</a:t>
            </a:r>
            <a:endParaRPr lang="it-IT" sz="2000" b="0" dirty="0">
              <a:solidFill>
                <a:srgbClr val="595959"/>
              </a:solidFill>
              <a:latin typeface="Verdana" pitchFamily="34" charset="0"/>
              <a:ea typeface="Verdana" pitchFamily="34" charset="0"/>
              <a:cs typeface="Verdana" pitchFamily="34" charset="0"/>
            </a:endParaRPr>
          </a:p>
          <a:p>
            <a:pPr marL="285750" indent="-285750" algn="just">
              <a:spcBef>
                <a:spcPts val="600"/>
              </a:spcBef>
              <a:buSzPct val="150000"/>
              <a:buFontTx/>
              <a:buChar char="•"/>
            </a:pPr>
            <a:endParaRPr lang="it-IT" sz="2000" b="0" dirty="0">
              <a:solidFill>
                <a:srgbClr val="595959"/>
              </a:solidFill>
              <a:latin typeface="Verdana" pitchFamily="34" charset="0"/>
              <a:ea typeface="Verdana" pitchFamily="34" charset="0"/>
              <a:cs typeface="Verdana" pitchFamily="34" charset="0"/>
            </a:endParaRPr>
          </a:p>
          <a:p>
            <a:pPr marL="285750" indent="-285750" algn="just">
              <a:spcBef>
                <a:spcPts val="600"/>
              </a:spcBef>
              <a:buSzPct val="150000"/>
              <a:buFont typeface="Arial" pitchFamily="34" charset="0"/>
              <a:buChar char="•"/>
            </a:pPr>
            <a:r>
              <a:rPr lang="it-IT" sz="2000" b="0" dirty="0" smtClean="0">
                <a:solidFill>
                  <a:srgbClr val="595959"/>
                </a:solidFill>
                <a:latin typeface="Verdana" pitchFamily="34" charset="0"/>
                <a:ea typeface="Verdana" pitchFamily="34" charset="0"/>
                <a:cs typeface="Verdana" pitchFamily="34" charset="0"/>
              </a:rPr>
              <a:t>adottare metodi </a:t>
            </a:r>
            <a:r>
              <a:rPr lang="it-IT" sz="2000" b="0" dirty="0">
                <a:solidFill>
                  <a:srgbClr val="595959"/>
                </a:solidFill>
                <a:latin typeface="Verdana" pitchFamily="34" charset="0"/>
                <a:ea typeface="Verdana" pitchFamily="34" charset="0"/>
                <a:cs typeface="Verdana" pitchFamily="34" charset="0"/>
              </a:rPr>
              <a:t>di </a:t>
            </a:r>
            <a:r>
              <a:rPr lang="it-IT" sz="2000" b="0" dirty="0" smtClean="0">
                <a:solidFill>
                  <a:srgbClr val="595959"/>
                </a:solidFill>
                <a:latin typeface="Verdana" pitchFamily="34" charset="0"/>
                <a:ea typeface="Verdana" pitchFamily="34" charset="0"/>
                <a:cs typeface="Verdana" pitchFamily="34" charset="0"/>
              </a:rPr>
              <a:t>correzione.</a:t>
            </a:r>
          </a:p>
          <a:p>
            <a:pPr marL="285750" indent="-285750" algn="just">
              <a:spcBef>
                <a:spcPts val="600"/>
              </a:spcBef>
              <a:buSzPct val="150000"/>
              <a:buFont typeface="Arial" pitchFamily="34" charset="0"/>
              <a:buChar char="•"/>
            </a:pPr>
            <a:endParaRPr lang="it-IT" sz="2000" b="0" dirty="0">
              <a:solidFill>
                <a:srgbClr val="595959"/>
              </a:solidFill>
              <a:latin typeface="Verdana" pitchFamily="34" charset="0"/>
              <a:ea typeface="Verdana" pitchFamily="34" charset="0"/>
              <a:cs typeface="Verdana" pitchFamily="34" charset="0"/>
            </a:endParaRPr>
          </a:p>
          <a:p>
            <a:pPr algn="just">
              <a:spcBef>
                <a:spcPts val="600"/>
              </a:spcBef>
              <a:buSzPct val="150000"/>
            </a:pPr>
            <a:r>
              <a:rPr lang="it-IT" sz="2000" b="0" dirty="0" smtClean="0">
                <a:solidFill>
                  <a:srgbClr val="595959"/>
                </a:solidFill>
                <a:latin typeface="Verdana" pitchFamily="34" charset="0"/>
                <a:ea typeface="Verdana" pitchFamily="34" charset="0"/>
                <a:cs typeface="Verdana" pitchFamily="34" charset="0"/>
              </a:rPr>
              <a:t>Al termine della verifica e valutazione </a:t>
            </a:r>
            <a:r>
              <a:rPr lang="it-IT" sz="2000" dirty="0" smtClean="0">
                <a:solidFill>
                  <a:srgbClr val="595959"/>
                </a:solidFill>
                <a:latin typeface="Verdana" pitchFamily="34" charset="0"/>
                <a:ea typeface="Verdana" pitchFamily="34" charset="0"/>
                <a:cs typeface="Verdana" pitchFamily="34" charset="0"/>
              </a:rPr>
              <a:t>i dati vengono validati.</a:t>
            </a:r>
            <a:endParaRPr lang="it-IT" sz="2000" b="0" dirty="0">
              <a:solidFill>
                <a:srgbClr val="595959"/>
              </a:solidFill>
              <a:latin typeface="Verdana" pitchFamily="34" charset="0"/>
              <a:ea typeface="Verdana" pitchFamily="34" charset="0"/>
              <a:cs typeface="Verdana" pitchFamily="34" charset="0"/>
            </a:endParaRPr>
          </a:p>
          <a:p>
            <a:pPr marL="285750" indent="-285750" algn="just">
              <a:buFont typeface="Wingdings" pitchFamily="2" charset="2"/>
              <a:buChar char="Ø"/>
            </a:pPr>
            <a:endParaRPr lang="it-IT" sz="2000" dirty="0">
              <a:solidFill>
                <a:schemeClr val="accent2"/>
              </a:solidFill>
              <a:latin typeface="Verdana" pitchFamily="34" charset="0"/>
              <a:ea typeface="Verdana" pitchFamily="34" charset="0"/>
              <a:cs typeface="Verdana" pitchFamily="34" charset="0"/>
            </a:endParaRPr>
          </a:p>
          <a:p>
            <a:pPr marL="285750" indent="-285750" algn="just">
              <a:buFont typeface="Wingdings" pitchFamily="2" charset="2"/>
              <a:buChar char="Ø"/>
            </a:pPr>
            <a:endParaRPr lang="it-IT" sz="2000" b="0" dirty="0">
              <a:solidFill>
                <a:schemeClr val="accent2"/>
              </a:solidFill>
              <a:latin typeface="Verdana" pitchFamily="34" charset="0"/>
              <a:ea typeface="Verdana" pitchFamily="34" charset="0"/>
              <a:cs typeface="Verdana" pitchFamily="34" charset="0"/>
            </a:endParaRPr>
          </a:p>
          <a:p>
            <a:pPr marL="285750" indent="-285750" algn="just">
              <a:buFont typeface="Wingdings" pitchFamily="2" charset="2"/>
              <a:buChar char="Ø"/>
            </a:pPr>
            <a:endParaRPr lang="it-IT" sz="2000" b="0" dirty="0">
              <a:solidFill>
                <a:schemeClr val="accent2"/>
              </a:solidFill>
              <a:latin typeface="Verdana" pitchFamily="34" charset="0"/>
              <a:ea typeface="Verdana" pitchFamily="34" charset="0"/>
              <a:cs typeface="Verdana" pitchFamily="34" charset="0"/>
            </a:endParaRPr>
          </a:p>
        </p:txBody>
      </p:sp>
      <p:sp>
        <p:nvSpPr>
          <p:cNvPr id="37891" name="Titolo 3"/>
          <p:cNvSpPr>
            <a:spLocks noGrp="1"/>
          </p:cNvSpPr>
          <p:nvPr>
            <p:ph type="title"/>
          </p:nvPr>
        </p:nvSpPr>
        <p:spPr>
          <a:xfrm>
            <a:off x="0" y="424763"/>
            <a:ext cx="9144000" cy="749300"/>
          </a:xfrm>
        </p:spPr>
        <p:txBody>
          <a:bodyPr/>
          <a:lstStyle/>
          <a:p>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5.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Revisione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e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validazione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14313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Text Box 9"/>
          <p:cNvSpPr txBox="1">
            <a:spLocks noChangeArrowheads="1"/>
          </p:cNvSpPr>
          <p:nvPr/>
        </p:nvSpPr>
        <p:spPr bwMode="auto">
          <a:xfrm>
            <a:off x="900751" y="1634628"/>
            <a:ext cx="7369791" cy="4124727"/>
          </a:xfrm>
          <a:prstGeom prst="rect">
            <a:avLst/>
          </a:prstGeom>
          <a:noFill/>
          <a:ln w="9525">
            <a:noFill/>
            <a:miter lim="800000"/>
            <a:headEnd/>
            <a:tailEnd/>
          </a:ln>
        </p:spPr>
        <p:txBody>
          <a:bodyPr lIns="0" tIns="0" rIns="0" bIns="0"/>
          <a:lstStyle/>
          <a:p>
            <a:pPr>
              <a:spcBef>
                <a:spcPts val="600"/>
              </a:spcBef>
              <a:defRPr/>
            </a:pPr>
            <a:r>
              <a:rPr lang="it-IT" sz="2000" dirty="0">
                <a:solidFill>
                  <a:schemeClr val="tx1">
                    <a:lumMod val="65000"/>
                    <a:lumOff val="35000"/>
                  </a:schemeClr>
                </a:solidFill>
                <a:latin typeface="Verdana" pitchFamily="34" charset="0"/>
                <a:ea typeface="Verdana" pitchFamily="34" charset="0"/>
                <a:cs typeface="Verdana" pitchFamily="34" charset="0"/>
              </a:rPr>
              <a:t>In questa fase si applicano gli strumenti propri dell’analisi </a:t>
            </a:r>
            <a:r>
              <a:rPr lang="it-IT" sz="2000" dirty="0" smtClean="0">
                <a:solidFill>
                  <a:schemeClr val="tx1">
                    <a:lumMod val="65000"/>
                    <a:lumOff val="35000"/>
                  </a:schemeClr>
                </a:solidFill>
                <a:latin typeface="Verdana" pitchFamily="34" charset="0"/>
                <a:ea typeface="Verdana" pitchFamily="34" charset="0"/>
                <a:cs typeface="Verdana" pitchFamily="34" charset="0"/>
              </a:rPr>
              <a:t>statistica per ottenere una sintesi </a:t>
            </a:r>
            <a:r>
              <a:rPr lang="it-IT" sz="2000" dirty="0">
                <a:solidFill>
                  <a:schemeClr val="tx1">
                    <a:lumMod val="65000"/>
                    <a:lumOff val="35000"/>
                  </a:schemeClr>
                </a:solidFill>
                <a:latin typeface="Verdana" pitchFamily="34" charset="0"/>
                <a:ea typeface="Verdana" pitchFamily="34" charset="0"/>
                <a:cs typeface="Verdana" pitchFamily="34" charset="0"/>
              </a:rPr>
              <a:t>e </a:t>
            </a:r>
            <a:r>
              <a:rPr lang="it-IT" sz="2000" dirty="0" smtClean="0">
                <a:solidFill>
                  <a:schemeClr val="tx1">
                    <a:lumMod val="65000"/>
                    <a:lumOff val="35000"/>
                  </a:schemeClr>
                </a:solidFill>
                <a:latin typeface="Verdana" pitchFamily="34" charset="0"/>
                <a:ea typeface="Verdana" pitchFamily="34" charset="0"/>
                <a:cs typeface="Verdana" pitchFamily="34" charset="0"/>
              </a:rPr>
              <a:t>una descrizione </a:t>
            </a:r>
            <a:r>
              <a:rPr lang="it-IT" sz="2000" dirty="0">
                <a:solidFill>
                  <a:schemeClr val="tx1">
                    <a:lumMod val="65000"/>
                    <a:lumOff val="35000"/>
                  </a:schemeClr>
                </a:solidFill>
                <a:latin typeface="Verdana" pitchFamily="34" charset="0"/>
                <a:ea typeface="Verdana" pitchFamily="34" charset="0"/>
                <a:cs typeface="Verdana" pitchFamily="34" charset="0"/>
              </a:rPr>
              <a:t>dei </a:t>
            </a:r>
            <a:r>
              <a:rPr lang="it-IT" sz="2000" dirty="0" smtClean="0">
                <a:solidFill>
                  <a:schemeClr val="tx1">
                    <a:lumMod val="65000"/>
                    <a:lumOff val="35000"/>
                  </a:schemeClr>
                </a:solidFill>
                <a:latin typeface="Verdana" pitchFamily="34" charset="0"/>
                <a:ea typeface="Verdana" pitchFamily="34" charset="0"/>
                <a:cs typeface="Verdana" pitchFamily="34" charset="0"/>
              </a:rPr>
              <a:t>dati.</a:t>
            </a:r>
            <a:endParaRPr lang="it-IT" sz="2000" dirty="0">
              <a:solidFill>
                <a:schemeClr val="tx1">
                  <a:lumMod val="65000"/>
                  <a:lumOff val="35000"/>
                </a:schemeClr>
              </a:solidFill>
              <a:latin typeface="Verdana" pitchFamily="34" charset="0"/>
              <a:ea typeface="Verdana" pitchFamily="34" charset="0"/>
              <a:cs typeface="Verdana" pitchFamily="34" charset="0"/>
            </a:endParaRPr>
          </a:p>
          <a:p>
            <a:pPr>
              <a:spcBef>
                <a:spcPts val="600"/>
              </a:spcBef>
              <a:defRPr/>
            </a:pPr>
            <a:endParaRPr lang="it-IT" sz="2000" dirty="0" smtClean="0">
              <a:solidFill>
                <a:schemeClr val="tx1">
                  <a:lumMod val="65000"/>
                  <a:lumOff val="35000"/>
                </a:schemeClr>
              </a:solidFill>
              <a:latin typeface="Verdana" pitchFamily="34" charset="0"/>
              <a:ea typeface="Verdana" pitchFamily="34" charset="0"/>
              <a:cs typeface="Verdana" pitchFamily="34" charset="0"/>
            </a:endParaRPr>
          </a:p>
          <a:p>
            <a:pPr>
              <a:spcBef>
                <a:spcPts val="600"/>
              </a:spcBef>
              <a:defRPr/>
            </a:pPr>
            <a:r>
              <a:rPr lang="it-IT" sz="2000" dirty="0" smtClean="0">
                <a:solidFill>
                  <a:schemeClr val="tx1">
                    <a:lumMod val="65000"/>
                    <a:lumOff val="35000"/>
                  </a:schemeClr>
                </a:solidFill>
                <a:latin typeface="Verdana" pitchFamily="34" charset="0"/>
                <a:ea typeface="Verdana" pitchFamily="34" charset="0"/>
                <a:cs typeface="Verdana" pitchFamily="34" charset="0"/>
              </a:rPr>
              <a:t>La </a:t>
            </a:r>
            <a:r>
              <a:rPr lang="it-IT" sz="2000" dirty="0">
                <a:solidFill>
                  <a:schemeClr val="tx1">
                    <a:lumMod val="65000"/>
                    <a:lumOff val="35000"/>
                  </a:schemeClr>
                </a:solidFill>
                <a:latin typeface="Verdana" pitchFamily="34" charset="0"/>
                <a:ea typeface="Verdana" pitchFamily="34" charset="0"/>
                <a:cs typeface="Verdana" pitchFamily="34" charset="0"/>
              </a:rPr>
              <a:t>scelta del metodo da utilizzare </a:t>
            </a:r>
            <a:r>
              <a:rPr lang="it-IT" sz="2000" dirty="0" smtClean="0">
                <a:solidFill>
                  <a:schemeClr val="tx1">
                    <a:lumMod val="65000"/>
                    <a:lumOff val="35000"/>
                  </a:schemeClr>
                </a:solidFill>
                <a:latin typeface="Verdana" pitchFamily="34" charset="0"/>
                <a:ea typeface="Verdana" pitchFamily="34" charset="0"/>
                <a:cs typeface="Verdana" pitchFamily="34" charset="0"/>
              </a:rPr>
              <a:t>dipende </a:t>
            </a:r>
            <a:r>
              <a:rPr lang="it-IT" sz="2000" dirty="0">
                <a:solidFill>
                  <a:schemeClr val="tx1">
                    <a:lumMod val="65000"/>
                    <a:lumOff val="35000"/>
                  </a:schemeClr>
                </a:solidFill>
                <a:latin typeface="Verdana" pitchFamily="34" charset="0"/>
                <a:ea typeface="Verdana" pitchFamily="34" charset="0"/>
                <a:cs typeface="Verdana" pitchFamily="34" charset="0"/>
              </a:rPr>
              <a:t>dal tipo di fenomeno osservato (quantitativo o qualitativo) e dalla tipologia di </a:t>
            </a:r>
            <a:r>
              <a:rPr lang="it-IT" sz="2000" dirty="0" smtClean="0">
                <a:solidFill>
                  <a:schemeClr val="tx1">
                    <a:lumMod val="65000"/>
                    <a:lumOff val="35000"/>
                  </a:schemeClr>
                </a:solidFill>
                <a:latin typeface="Verdana" pitchFamily="34" charset="0"/>
                <a:ea typeface="Verdana" pitchFamily="34" charset="0"/>
                <a:cs typeface="Verdana" pitchFamily="34" charset="0"/>
              </a:rPr>
              <a:t>indagine.</a:t>
            </a:r>
          </a:p>
          <a:p>
            <a:pPr>
              <a:spcBef>
                <a:spcPts val="600"/>
              </a:spcBef>
              <a:defRPr/>
            </a:pPr>
            <a:endParaRPr lang="it-IT" sz="2000" b="0" dirty="0">
              <a:solidFill>
                <a:schemeClr val="tx1">
                  <a:lumMod val="65000"/>
                  <a:lumOff val="35000"/>
                </a:schemeClr>
              </a:solidFill>
              <a:latin typeface="Verdana" pitchFamily="34" charset="0"/>
              <a:ea typeface="Verdana" pitchFamily="34" charset="0"/>
              <a:cs typeface="Verdana" pitchFamily="34" charset="0"/>
            </a:endParaRPr>
          </a:p>
          <a:p>
            <a:pPr>
              <a:spcBef>
                <a:spcPts val="600"/>
              </a:spcBef>
              <a:defRPr/>
            </a:pPr>
            <a:r>
              <a:rPr lang="it-IT" sz="2000" dirty="0" smtClean="0">
                <a:solidFill>
                  <a:schemeClr val="tx1">
                    <a:lumMod val="65000"/>
                    <a:lumOff val="35000"/>
                  </a:schemeClr>
                </a:solidFill>
                <a:latin typeface="Verdana" pitchFamily="34" charset="0"/>
                <a:ea typeface="Verdana" pitchFamily="34" charset="0"/>
                <a:cs typeface="Verdana" pitchFamily="34" charset="0"/>
              </a:rPr>
              <a:t>Pe</a:t>
            </a:r>
            <a:r>
              <a:rPr lang="it-IT" sz="2000" b="0" dirty="0" smtClean="0">
                <a:solidFill>
                  <a:schemeClr val="tx1">
                    <a:lumMod val="65000"/>
                    <a:lumOff val="35000"/>
                  </a:schemeClr>
                </a:solidFill>
                <a:latin typeface="Verdana" pitchFamily="34" charset="0"/>
                <a:ea typeface="Verdana" pitchFamily="34" charset="0"/>
                <a:cs typeface="Verdana" pitchFamily="34" charset="0"/>
              </a:rPr>
              <a:t>r esempio, in caso di </a:t>
            </a:r>
            <a:r>
              <a:rPr lang="it-IT" sz="2000" dirty="0">
                <a:solidFill>
                  <a:schemeClr val="tx1">
                    <a:lumMod val="65000"/>
                    <a:lumOff val="35000"/>
                  </a:schemeClr>
                </a:solidFill>
                <a:latin typeface="Verdana" pitchFamily="34" charset="0"/>
                <a:ea typeface="Verdana" pitchFamily="34" charset="0"/>
                <a:cs typeface="Verdana" pitchFamily="34" charset="0"/>
              </a:rPr>
              <a:t>indagine campionaria, </a:t>
            </a:r>
            <a:r>
              <a:rPr lang="it-IT" sz="2000" dirty="0" smtClean="0">
                <a:solidFill>
                  <a:schemeClr val="tx1">
                    <a:lumMod val="65000"/>
                    <a:lumOff val="35000"/>
                  </a:schemeClr>
                </a:solidFill>
                <a:latin typeface="Verdana" pitchFamily="34" charset="0"/>
                <a:ea typeface="Verdana" pitchFamily="34" charset="0"/>
                <a:cs typeface="Verdana" pitchFamily="34" charset="0"/>
              </a:rPr>
              <a:t>si applicano </a:t>
            </a:r>
            <a:r>
              <a:rPr lang="it-IT" sz="2000" dirty="0">
                <a:solidFill>
                  <a:schemeClr val="tx1">
                    <a:lumMod val="65000"/>
                    <a:lumOff val="35000"/>
                  </a:schemeClr>
                </a:solidFill>
                <a:latin typeface="Verdana" pitchFamily="34" charset="0"/>
                <a:ea typeface="Verdana" pitchFamily="34" charset="0"/>
                <a:cs typeface="Verdana" pitchFamily="34" charset="0"/>
              </a:rPr>
              <a:t>metodi </a:t>
            </a:r>
            <a:r>
              <a:rPr lang="it-IT" sz="2000" dirty="0" smtClean="0">
                <a:solidFill>
                  <a:schemeClr val="tx1">
                    <a:lumMod val="65000"/>
                    <a:lumOff val="35000"/>
                  </a:schemeClr>
                </a:solidFill>
                <a:latin typeface="Verdana" pitchFamily="34" charset="0"/>
                <a:ea typeface="Verdana" pitchFamily="34" charset="0"/>
                <a:cs typeface="Verdana" pitchFamily="34" charset="0"/>
              </a:rPr>
              <a:t>inferenziali-induttivi per trarre </a:t>
            </a:r>
            <a:r>
              <a:rPr lang="it-IT" sz="2000" dirty="0">
                <a:solidFill>
                  <a:schemeClr val="tx1">
                    <a:lumMod val="65000"/>
                    <a:lumOff val="35000"/>
                  </a:schemeClr>
                </a:solidFill>
                <a:latin typeface="Verdana" pitchFamily="34" charset="0"/>
                <a:ea typeface="Verdana" pitchFamily="34" charset="0"/>
                <a:cs typeface="Verdana" pitchFamily="34" charset="0"/>
              </a:rPr>
              <a:t>conclusioni </a:t>
            </a:r>
            <a:r>
              <a:rPr lang="it-IT" sz="2000" dirty="0" smtClean="0">
                <a:solidFill>
                  <a:schemeClr val="tx1">
                    <a:lumMod val="65000"/>
                    <a:lumOff val="35000"/>
                  </a:schemeClr>
                </a:solidFill>
                <a:latin typeface="Verdana" pitchFamily="34" charset="0"/>
                <a:ea typeface="Verdana" pitchFamily="34" charset="0"/>
                <a:cs typeface="Verdana" pitchFamily="34" charset="0"/>
              </a:rPr>
              <a:t>che riguardano intere popolazioni </a:t>
            </a:r>
            <a:r>
              <a:rPr lang="it-IT" sz="2000" dirty="0">
                <a:solidFill>
                  <a:schemeClr val="tx1">
                    <a:lumMod val="65000"/>
                    <a:lumOff val="35000"/>
                  </a:schemeClr>
                </a:solidFill>
                <a:latin typeface="Verdana" pitchFamily="34" charset="0"/>
                <a:ea typeface="Verdana" pitchFamily="34" charset="0"/>
                <a:cs typeface="Verdana" pitchFamily="34" charset="0"/>
              </a:rPr>
              <a:t>a partire da </a:t>
            </a:r>
            <a:r>
              <a:rPr lang="it-IT" sz="2000" dirty="0" smtClean="0">
                <a:solidFill>
                  <a:schemeClr val="tx1">
                    <a:lumMod val="65000"/>
                    <a:lumOff val="35000"/>
                  </a:schemeClr>
                </a:solidFill>
                <a:latin typeface="Verdana" pitchFamily="34" charset="0"/>
                <a:ea typeface="Verdana" pitchFamily="34" charset="0"/>
                <a:cs typeface="Verdana" pitchFamily="34" charset="0"/>
              </a:rPr>
              <a:t>informazioni che </a:t>
            </a:r>
            <a:r>
              <a:rPr lang="it-IT" sz="2000" dirty="0">
                <a:solidFill>
                  <a:schemeClr val="tx1">
                    <a:lumMod val="65000"/>
                    <a:lumOff val="35000"/>
                  </a:schemeClr>
                </a:solidFill>
                <a:latin typeface="Verdana" pitchFamily="34" charset="0"/>
                <a:ea typeface="Verdana" pitchFamily="34" charset="0"/>
                <a:cs typeface="Verdana" pitchFamily="34" charset="0"/>
              </a:rPr>
              <a:t>si ottengono da </a:t>
            </a:r>
            <a:r>
              <a:rPr lang="it-IT" sz="2000" dirty="0" smtClean="0">
                <a:solidFill>
                  <a:schemeClr val="tx1">
                    <a:lumMod val="65000"/>
                    <a:lumOff val="35000"/>
                  </a:schemeClr>
                </a:solidFill>
                <a:latin typeface="Verdana" pitchFamily="34" charset="0"/>
                <a:ea typeface="Verdana" pitchFamily="34" charset="0"/>
                <a:cs typeface="Verdana" pitchFamily="34" charset="0"/>
              </a:rPr>
              <a:t>campioni.</a:t>
            </a:r>
            <a:endParaRPr lang="it-IT" sz="2000" dirty="0">
              <a:solidFill>
                <a:schemeClr val="tx1">
                  <a:lumMod val="65000"/>
                  <a:lumOff val="35000"/>
                </a:schemeClr>
              </a:solidFill>
              <a:latin typeface="Verdana" pitchFamily="34" charset="0"/>
              <a:ea typeface="Verdana" pitchFamily="34" charset="0"/>
              <a:cs typeface="Verdana" pitchFamily="34" charset="0"/>
            </a:endParaRPr>
          </a:p>
        </p:txBody>
      </p:sp>
      <p:sp>
        <p:nvSpPr>
          <p:cNvPr id="38915" name="Titolo 2"/>
          <p:cNvSpPr>
            <a:spLocks noGrp="1"/>
          </p:cNvSpPr>
          <p:nvPr>
            <p:ph type="title"/>
          </p:nvPr>
        </p:nvSpPr>
        <p:spPr>
          <a:xfrm>
            <a:off x="0" y="520298"/>
            <a:ext cx="9144000" cy="749300"/>
          </a:xfrm>
        </p:spPr>
        <p:txBody>
          <a:bodyPr/>
          <a:lstStyle/>
          <a:p>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6.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Elaborazione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metodologica</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613753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ext Box 1033"/>
          <p:cNvSpPr txBox="1">
            <a:spLocks noChangeArrowheads="1"/>
          </p:cNvSpPr>
          <p:nvPr/>
        </p:nvSpPr>
        <p:spPr bwMode="auto">
          <a:xfrm>
            <a:off x="750625" y="1120775"/>
            <a:ext cx="7615499" cy="5121275"/>
          </a:xfrm>
          <a:prstGeom prst="rect">
            <a:avLst/>
          </a:prstGeom>
          <a:noFill/>
          <a:ln w="9525">
            <a:noFill/>
            <a:miter lim="800000"/>
            <a:headEnd/>
            <a:tailEnd/>
          </a:ln>
        </p:spPr>
        <p:txBody>
          <a:bodyPr lIns="0" tIns="0" rIns="0" bIns="0"/>
          <a:lstStyle/>
          <a:p>
            <a:pPr marL="342900" indent="-342900">
              <a:spcBef>
                <a:spcPts val="600"/>
              </a:spcBef>
              <a:spcAft>
                <a:spcPts val="600"/>
              </a:spcAft>
              <a:defRPr/>
            </a:pPr>
            <a:r>
              <a:rPr lang="it-IT" sz="2200" b="1" dirty="0">
                <a:solidFill>
                  <a:schemeClr val="tx1">
                    <a:lumMod val="65000"/>
                    <a:lumOff val="35000"/>
                  </a:schemeClr>
                </a:solidFill>
                <a:latin typeface="Verdana" pitchFamily="34" charset="0"/>
                <a:ea typeface="Verdana" pitchFamily="34" charset="0"/>
                <a:cs typeface="Verdana" pitchFamily="34" charset="0"/>
              </a:rPr>
              <a:t>Presentazione dei risultati</a:t>
            </a:r>
            <a:endParaRPr lang="it-IT" sz="2000" b="1" dirty="0">
              <a:solidFill>
                <a:schemeClr val="tx1">
                  <a:lumMod val="65000"/>
                  <a:lumOff val="35000"/>
                </a:schemeClr>
              </a:solidFill>
              <a:latin typeface="Verdana" pitchFamily="34" charset="0"/>
              <a:ea typeface="Verdana" pitchFamily="34" charset="0"/>
              <a:cs typeface="Verdana" pitchFamily="34" charset="0"/>
            </a:endParaRPr>
          </a:p>
          <a:p>
            <a:pPr>
              <a:spcBef>
                <a:spcPts val="600"/>
              </a:spcBef>
              <a:spcAft>
                <a:spcPts val="600"/>
              </a:spcAft>
              <a:defRPr/>
            </a:pPr>
            <a:r>
              <a:rPr lang="it-IT" sz="2000" b="0" dirty="0" smtClean="0">
                <a:solidFill>
                  <a:schemeClr val="tx1">
                    <a:lumMod val="65000"/>
                    <a:lumOff val="35000"/>
                  </a:schemeClr>
                </a:solidFill>
                <a:latin typeface="Verdana" pitchFamily="34" charset="0"/>
                <a:ea typeface="Verdana" pitchFamily="34" charset="0"/>
                <a:cs typeface="Verdana" pitchFamily="34" charset="0"/>
              </a:rPr>
              <a:t>Occorre porre </a:t>
            </a:r>
            <a:r>
              <a:rPr lang="it-IT" sz="2000" b="0" dirty="0">
                <a:solidFill>
                  <a:schemeClr val="tx1">
                    <a:lumMod val="65000"/>
                    <a:lumOff val="35000"/>
                  </a:schemeClr>
                </a:solidFill>
                <a:latin typeface="Verdana" pitchFamily="34" charset="0"/>
                <a:ea typeface="Verdana" pitchFamily="34" charset="0"/>
                <a:cs typeface="Verdana" pitchFamily="34" charset="0"/>
              </a:rPr>
              <a:t>particolare cura nella presentazione dei risultati sotto forma di:</a:t>
            </a:r>
          </a:p>
          <a:p>
            <a:pPr marL="342900" indent="-342900">
              <a:spcBef>
                <a:spcPts val="600"/>
              </a:spcBef>
              <a:spcAft>
                <a:spcPts val="0"/>
              </a:spcAft>
              <a:buFontTx/>
              <a:buChar char="•"/>
              <a:defRPr/>
            </a:pPr>
            <a:r>
              <a:rPr lang="it-IT" sz="2000" b="0" dirty="0">
                <a:solidFill>
                  <a:schemeClr val="tx1">
                    <a:lumMod val="65000"/>
                    <a:lumOff val="35000"/>
                  </a:schemeClr>
                </a:solidFill>
                <a:latin typeface="Verdana" pitchFamily="34" charset="0"/>
                <a:ea typeface="Verdana" pitchFamily="34" charset="0"/>
                <a:cs typeface="Verdana" pitchFamily="34" charset="0"/>
              </a:rPr>
              <a:t>tabelle</a:t>
            </a:r>
          </a:p>
          <a:p>
            <a:pPr marL="342900" indent="-342900">
              <a:spcBef>
                <a:spcPts val="600"/>
              </a:spcBef>
              <a:spcAft>
                <a:spcPts val="0"/>
              </a:spcAft>
              <a:buFontTx/>
              <a:buChar char="•"/>
              <a:defRPr/>
            </a:pPr>
            <a:r>
              <a:rPr lang="it-IT" sz="2000" b="0" dirty="0">
                <a:solidFill>
                  <a:schemeClr val="tx1">
                    <a:lumMod val="65000"/>
                    <a:lumOff val="35000"/>
                  </a:schemeClr>
                </a:solidFill>
                <a:latin typeface="Verdana" pitchFamily="34" charset="0"/>
                <a:ea typeface="Verdana" pitchFamily="34" charset="0"/>
                <a:cs typeface="Verdana" pitchFamily="34" charset="0"/>
              </a:rPr>
              <a:t>grafici</a:t>
            </a:r>
          </a:p>
          <a:p>
            <a:pPr marL="342900" indent="-342900">
              <a:spcBef>
                <a:spcPts val="600"/>
              </a:spcBef>
              <a:spcAft>
                <a:spcPts val="0"/>
              </a:spcAft>
              <a:buFontTx/>
              <a:buChar char="•"/>
              <a:defRPr/>
            </a:pPr>
            <a:r>
              <a:rPr lang="it-IT" sz="2000" b="0" dirty="0">
                <a:solidFill>
                  <a:schemeClr val="tx1">
                    <a:lumMod val="65000"/>
                    <a:lumOff val="35000"/>
                  </a:schemeClr>
                </a:solidFill>
                <a:latin typeface="Verdana" pitchFamily="34" charset="0"/>
                <a:ea typeface="Verdana" pitchFamily="34" charset="0"/>
                <a:cs typeface="Verdana" pitchFamily="34" charset="0"/>
              </a:rPr>
              <a:t>rapporti sintetici</a:t>
            </a:r>
          </a:p>
          <a:p>
            <a:pPr marL="342900" indent="-342900">
              <a:spcBef>
                <a:spcPts val="600"/>
              </a:spcBef>
              <a:spcAft>
                <a:spcPts val="600"/>
              </a:spcAft>
              <a:buFontTx/>
              <a:buChar char="•"/>
              <a:defRPr/>
            </a:pPr>
            <a:endParaRPr lang="it-IT" sz="2000"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spcAft>
                <a:spcPts val="600"/>
              </a:spcAft>
              <a:defRPr/>
            </a:pPr>
            <a:r>
              <a:rPr lang="it-IT" sz="2200" b="1" dirty="0">
                <a:solidFill>
                  <a:schemeClr val="tx1">
                    <a:lumMod val="65000"/>
                    <a:lumOff val="35000"/>
                  </a:schemeClr>
                </a:solidFill>
                <a:latin typeface="Verdana" pitchFamily="34" charset="0"/>
                <a:ea typeface="Verdana" pitchFamily="34" charset="0"/>
                <a:cs typeface="Verdana" pitchFamily="34" charset="0"/>
              </a:rPr>
              <a:t>Utilizzazione dei risultati</a:t>
            </a:r>
          </a:p>
          <a:p>
            <a:pPr>
              <a:spcBef>
                <a:spcPts val="600"/>
              </a:spcBef>
              <a:spcAft>
                <a:spcPts val="600"/>
              </a:spcAft>
              <a:defRPr/>
            </a:pPr>
            <a:r>
              <a:rPr lang="it-IT" sz="2000" b="0" dirty="0">
                <a:solidFill>
                  <a:schemeClr val="tx1">
                    <a:lumMod val="65000"/>
                    <a:lumOff val="35000"/>
                  </a:schemeClr>
                </a:solidFill>
                <a:latin typeface="Verdana" pitchFamily="34" charset="0"/>
                <a:ea typeface="Verdana" pitchFamily="34" charset="0"/>
                <a:cs typeface="Verdana" pitchFamily="34" charset="0"/>
              </a:rPr>
              <a:t>Lo statistico contribuisce ad una corretta utilizzazione dei risultati di una indagine:</a:t>
            </a:r>
          </a:p>
          <a:p>
            <a:pPr marL="342900" indent="-342900">
              <a:spcBef>
                <a:spcPts val="600"/>
              </a:spcBef>
              <a:spcAft>
                <a:spcPts val="0"/>
              </a:spcAft>
              <a:buFontTx/>
              <a:buChar char="•"/>
              <a:defRPr/>
            </a:pPr>
            <a:r>
              <a:rPr lang="it-IT" sz="2000" b="0" dirty="0">
                <a:solidFill>
                  <a:schemeClr val="tx1">
                    <a:lumMod val="65000"/>
                    <a:lumOff val="35000"/>
                  </a:schemeClr>
                </a:solidFill>
                <a:latin typeface="Verdana" pitchFamily="34" charset="0"/>
                <a:ea typeface="Verdana" pitchFamily="34" charset="0"/>
                <a:cs typeface="Verdana" pitchFamily="34" charset="0"/>
              </a:rPr>
              <a:t>circoscrivendo l’ambito </a:t>
            </a:r>
            <a:r>
              <a:rPr lang="it-IT" sz="2000" b="0" dirty="0" smtClean="0">
                <a:solidFill>
                  <a:schemeClr val="tx1">
                    <a:lumMod val="65000"/>
                    <a:lumOff val="35000"/>
                  </a:schemeClr>
                </a:solidFill>
                <a:latin typeface="Verdana" pitchFamily="34" charset="0"/>
                <a:ea typeface="Verdana" pitchFamily="34" charset="0"/>
                <a:cs typeface="Verdana" pitchFamily="34" charset="0"/>
              </a:rPr>
              <a:t>applicativo;</a:t>
            </a:r>
            <a:endParaRPr lang="it-IT" sz="2000"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spcAft>
                <a:spcPts val="0"/>
              </a:spcAft>
              <a:buFontTx/>
              <a:buChar char="•"/>
              <a:defRPr/>
            </a:pPr>
            <a:r>
              <a:rPr lang="it-IT" sz="2000" b="0" dirty="0">
                <a:solidFill>
                  <a:schemeClr val="tx1">
                    <a:lumMod val="65000"/>
                    <a:lumOff val="35000"/>
                  </a:schemeClr>
                </a:solidFill>
                <a:latin typeface="Verdana" pitchFamily="34" charset="0"/>
                <a:ea typeface="Verdana" pitchFamily="34" charset="0"/>
                <a:cs typeface="Verdana" pitchFamily="34" charset="0"/>
              </a:rPr>
              <a:t>richiamando i limiti entro cui essa assume </a:t>
            </a:r>
            <a:r>
              <a:rPr lang="it-IT" sz="2000" b="0" dirty="0" smtClean="0">
                <a:solidFill>
                  <a:schemeClr val="tx1">
                    <a:lumMod val="65000"/>
                    <a:lumOff val="35000"/>
                  </a:schemeClr>
                </a:solidFill>
                <a:latin typeface="Verdana" pitchFamily="34" charset="0"/>
                <a:ea typeface="Verdana" pitchFamily="34" charset="0"/>
                <a:cs typeface="Verdana" pitchFamily="34" charset="0"/>
              </a:rPr>
              <a:t>validità.</a:t>
            </a:r>
            <a:endParaRPr lang="it-IT" sz="2000" b="0" dirty="0">
              <a:solidFill>
                <a:schemeClr val="tx1">
                  <a:lumMod val="65000"/>
                  <a:lumOff val="35000"/>
                </a:schemeClr>
              </a:solidFill>
              <a:latin typeface="Verdana" pitchFamily="34" charset="0"/>
              <a:ea typeface="Verdana" pitchFamily="34" charset="0"/>
              <a:cs typeface="Verdana" pitchFamily="34" charset="0"/>
            </a:endParaRPr>
          </a:p>
        </p:txBody>
      </p:sp>
      <p:sp>
        <p:nvSpPr>
          <p:cNvPr id="39939" name="Titolo 2"/>
          <p:cNvSpPr>
            <a:spLocks noGrp="1"/>
          </p:cNvSpPr>
          <p:nvPr>
            <p:ph type="title"/>
          </p:nvPr>
        </p:nvSpPr>
        <p:spPr>
          <a:xfrm>
            <a:off x="0" y="506650"/>
            <a:ext cx="9144000" cy="749300"/>
          </a:xfrm>
        </p:spPr>
        <p:txBody>
          <a:bodyPr/>
          <a:lstStyle/>
          <a:p>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7.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Presentazione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e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utilizzazione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dei</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risultati</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Immagine 4" descr="shutterstock_96175697.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56343" y="2409213"/>
            <a:ext cx="2614246" cy="1958070"/>
          </a:xfrm>
          <a:prstGeom prst="rect">
            <a:avLst/>
          </a:prstGeom>
          <a:ln>
            <a:noFill/>
          </a:ln>
          <a:effectLst>
            <a:softEdge rad="112500"/>
          </a:effectLst>
        </p:spPr>
      </p:pic>
    </p:spTree>
    <p:extLst>
      <p:ext uri="{BB962C8B-B14F-4D97-AF65-F5344CB8AC3E}">
        <p14:creationId xmlns:p14="http://schemas.microsoft.com/office/powerpoint/2010/main" val="2326914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Text Box 9"/>
          <p:cNvSpPr txBox="1">
            <a:spLocks noChangeArrowheads="1"/>
          </p:cNvSpPr>
          <p:nvPr/>
        </p:nvSpPr>
        <p:spPr bwMode="auto">
          <a:xfrm>
            <a:off x="873459" y="1152551"/>
            <a:ext cx="7069540" cy="4961646"/>
          </a:xfrm>
          <a:prstGeom prst="rect">
            <a:avLst/>
          </a:prstGeom>
          <a:noFill/>
          <a:ln w="9525">
            <a:noFill/>
            <a:miter lim="800000"/>
            <a:headEnd/>
            <a:tailEnd/>
          </a:ln>
        </p:spPr>
        <p:txBody>
          <a:bodyPr lIns="0" tIns="0" rIns="0" bIns="0"/>
          <a:lstStyle/>
          <a:p>
            <a:pPr marL="342900" indent="-342900">
              <a:spcBef>
                <a:spcPts val="1800"/>
              </a:spcBef>
              <a:defRPr/>
            </a:pPr>
            <a:r>
              <a:rPr lang="it-IT" b="1" dirty="0">
                <a:solidFill>
                  <a:schemeClr val="tx1">
                    <a:lumMod val="65000"/>
                    <a:lumOff val="35000"/>
                  </a:schemeClr>
                </a:solidFill>
                <a:latin typeface="Verdana" pitchFamily="34" charset="0"/>
                <a:ea typeface="Verdana" pitchFamily="34" charset="0"/>
                <a:cs typeface="Verdana" pitchFamily="34" charset="0"/>
              </a:rPr>
              <a:t>Diffusione</a:t>
            </a:r>
          </a:p>
          <a:p>
            <a:pPr>
              <a:defRPr/>
            </a:pPr>
            <a:r>
              <a:rPr lang="it-IT" b="0" dirty="0">
                <a:solidFill>
                  <a:schemeClr val="tx1">
                    <a:lumMod val="65000"/>
                    <a:lumOff val="35000"/>
                  </a:schemeClr>
                </a:solidFill>
                <a:latin typeface="Verdana" pitchFamily="34" charset="0"/>
                <a:ea typeface="Verdana" pitchFamily="34" charset="0"/>
                <a:cs typeface="Verdana" pitchFamily="34" charset="0"/>
              </a:rPr>
              <a:t>La diffusione rappresenta la fase conclusiva di una rilevazione attraverso la quale si concretizza la disponibilità dei dati </a:t>
            </a:r>
            <a:r>
              <a:rPr lang="it-IT" b="0" dirty="0" smtClean="0">
                <a:solidFill>
                  <a:schemeClr val="tx1">
                    <a:lumMod val="65000"/>
                    <a:lumOff val="35000"/>
                  </a:schemeClr>
                </a:solidFill>
                <a:latin typeface="Verdana" pitchFamily="34" charset="0"/>
                <a:ea typeface="Verdana" pitchFamily="34" charset="0"/>
                <a:cs typeface="Verdana" pitchFamily="34" charset="0"/>
              </a:rPr>
              <a:t>raccolti.</a:t>
            </a:r>
            <a:endParaRPr lang="it-IT" b="0" dirty="0">
              <a:solidFill>
                <a:schemeClr val="tx1">
                  <a:lumMod val="65000"/>
                  <a:lumOff val="35000"/>
                </a:schemeClr>
              </a:solidFill>
              <a:latin typeface="Verdana" pitchFamily="34" charset="0"/>
              <a:ea typeface="Verdana" pitchFamily="34" charset="0"/>
              <a:cs typeface="Verdana" pitchFamily="34" charset="0"/>
            </a:endParaRPr>
          </a:p>
          <a:p>
            <a:pPr>
              <a:defRPr/>
            </a:pPr>
            <a:r>
              <a:rPr lang="it-IT" b="0" dirty="0">
                <a:solidFill>
                  <a:schemeClr val="tx1">
                    <a:lumMod val="65000"/>
                    <a:lumOff val="35000"/>
                  </a:schemeClr>
                </a:solidFill>
                <a:latin typeface="Verdana" pitchFamily="34" charset="0"/>
                <a:ea typeface="Verdana" pitchFamily="34" charset="0"/>
                <a:cs typeface="Verdana" pitchFamily="34" charset="0"/>
              </a:rPr>
              <a:t>L’utilizzazione dei dati è resa possibile da un’adeguata offerta produttiva e da efficienti forme di </a:t>
            </a:r>
            <a:r>
              <a:rPr lang="it-IT" b="0" dirty="0" smtClean="0">
                <a:solidFill>
                  <a:schemeClr val="tx1">
                    <a:lumMod val="65000"/>
                    <a:lumOff val="35000"/>
                  </a:schemeClr>
                </a:solidFill>
                <a:latin typeface="Verdana" pitchFamily="34" charset="0"/>
                <a:ea typeface="Verdana" pitchFamily="34" charset="0"/>
                <a:cs typeface="Verdana" pitchFamily="34" charset="0"/>
              </a:rPr>
              <a:t>diffusione.</a:t>
            </a:r>
            <a:endParaRPr lang="it-IT"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1800"/>
              </a:spcBef>
              <a:defRPr/>
            </a:pPr>
            <a:r>
              <a:rPr lang="it-IT" b="1" dirty="0">
                <a:solidFill>
                  <a:schemeClr val="tx1">
                    <a:lumMod val="65000"/>
                    <a:lumOff val="35000"/>
                  </a:schemeClr>
                </a:solidFill>
                <a:latin typeface="Verdana" pitchFamily="34" charset="0"/>
                <a:ea typeface="Verdana" pitchFamily="34" charset="0"/>
                <a:cs typeface="Verdana" pitchFamily="34" charset="0"/>
              </a:rPr>
              <a:t>Diffusione e qualità</a:t>
            </a:r>
          </a:p>
          <a:p>
            <a:pPr>
              <a:defRPr/>
            </a:pPr>
            <a:r>
              <a:rPr lang="it-IT" b="0" dirty="0" smtClean="0">
                <a:solidFill>
                  <a:schemeClr val="tx1">
                    <a:lumMod val="65000"/>
                    <a:lumOff val="35000"/>
                  </a:schemeClr>
                </a:solidFill>
                <a:latin typeface="Verdana" pitchFamily="34" charset="0"/>
                <a:ea typeface="Verdana" pitchFamily="34" charset="0"/>
                <a:cs typeface="Verdana" pitchFamily="34" charset="0"/>
              </a:rPr>
              <a:t>Le statistiche prodotte e diffuse sono sottoposte ad una valutazione </a:t>
            </a:r>
            <a:r>
              <a:rPr lang="it-IT" dirty="0">
                <a:solidFill>
                  <a:schemeClr val="tx1">
                    <a:lumMod val="65000"/>
                    <a:lumOff val="35000"/>
                  </a:schemeClr>
                </a:solidFill>
                <a:latin typeface="Verdana" pitchFamily="34" charset="0"/>
                <a:ea typeface="Verdana" pitchFamily="34" charset="0"/>
                <a:cs typeface="Verdana" pitchFamily="34" charset="0"/>
              </a:rPr>
              <a:t>di </a:t>
            </a:r>
            <a:r>
              <a:rPr lang="it-IT" dirty="0" smtClean="0">
                <a:solidFill>
                  <a:schemeClr val="tx1">
                    <a:lumMod val="65000"/>
                    <a:lumOff val="35000"/>
                  </a:schemeClr>
                </a:solidFill>
                <a:latin typeface="Verdana" pitchFamily="34" charset="0"/>
                <a:ea typeface="Verdana" pitchFamily="34" charset="0"/>
                <a:cs typeface="Verdana" pitchFamily="34" charset="0"/>
              </a:rPr>
              <a:t>qualità con riferimento ai diversi criteri, tra cui:</a:t>
            </a:r>
          </a:p>
          <a:p>
            <a:pPr>
              <a:defRPr/>
            </a:pPr>
            <a:endParaRPr lang="it-IT" dirty="0">
              <a:solidFill>
                <a:schemeClr val="tx1">
                  <a:lumMod val="65000"/>
                  <a:lumOff val="35000"/>
                </a:schemeClr>
              </a:solidFill>
              <a:latin typeface="Verdana" pitchFamily="34" charset="0"/>
              <a:ea typeface="Verdana" pitchFamily="34" charset="0"/>
              <a:cs typeface="Verdana" pitchFamily="34" charset="0"/>
            </a:endParaRPr>
          </a:p>
          <a:p>
            <a:pPr>
              <a:defRPr/>
            </a:pPr>
            <a:r>
              <a:rPr lang="it-IT" dirty="0">
                <a:solidFill>
                  <a:schemeClr val="tx1">
                    <a:lumMod val="65000"/>
                    <a:lumOff val="35000"/>
                  </a:schemeClr>
                </a:solidFill>
                <a:latin typeface="Verdana" pitchFamily="34" charset="0"/>
                <a:ea typeface="Verdana" pitchFamily="34" charset="0"/>
                <a:cs typeface="Verdana" pitchFamily="34" charset="0"/>
              </a:rPr>
              <a:t>- pertinenza</a:t>
            </a:r>
          </a:p>
          <a:p>
            <a:pPr>
              <a:defRPr/>
            </a:pPr>
            <a:r>
              <a:rPr lang="it-IT" dirty="0">
                <a:solidFill>
                  <a:schemeClr val="tx1">
                    <a:lumMod val="65000"/>
                    <a:lumOff val="35000"/>
                  </a:schemeClr>
                </a:solidFill>
                <a:latin typeface="Verdana" pitchFamily="34" charset="0"/>
                <a:ea typeface="Verdana" pitchFamily="34" charset="0"/>
                <a:cs typeface="Verdana" pitchFamily="34" charset="0"/>
              </a:rPr>
              <a:t>- accuratezza</a:t>
            </a:r>
          </a:p>
          <a:p>
            <a:pPr>
              <a:defRPr/>
            </a:pPr>
            <a:r>
              <a:rPr lang="it-IT" dirty="0">
                <a:solidFill>
                  <a:schemeClr val="tx1">
                    <a:lumMod val="65000"/>
                    <a:lumOff val="35000"/>
                  </a:schemeClr>
                </a:solidFill>
                <a:latin typeface="Verdana" pitchFamily="34" charset="0"/>
                <a:ea typeface="Verdana" pitchFamily="34" charset="0"/>
                <a:cs typeface="Verdana" pitchFamily="34" charset="0"/>
              </a:rPr>
              <a:t>- tempestività e puntualità</a:t>
            </a:r>
          </a:p>
          <a:p>
            <a:pPr>
              <a:defRPr/>
            </a:pPr>
            <a:r>
              <a:rPr lang="it-IT" dirty="0">
                <a:solidFill>
                  <a:schemeClr val="tx1">
                    <a:lumMod val="65000"/>
                    <a:lumOff val="35000"/>
                  </a:schemeClr>
                </a:solidFill>
                <a:latin typeface="Verdana" pitchFamily="34" charset="0"/>
                <a:ea typeface="Verdana" pitchFamily="34" charset="0"/>
                <a:cs typeface="Verdana" pitchFamily="34" charset="0"/>
              </a:rPr>
              <a:t>- accessibilità e chiarezza</a:t>
            </a:r>
          </a:p>
          <a:p>
            <a:pPr>
              <a:defRPr/>
            </a:pPr>
            <a:r>
              <a:rPr lang="it-IT" dirty="0">
                <a:solidFill>
                  <a:schemeClr val="tx1">
                    <a:lumMod val="65000"/>
                    <a:lumOff val="35000"/>
                  </a:schemeClr>
                </a:solidFill>
                <a:latin typeface="Verdana" pitchFamily="34" charset="0"/>
                <a:ea typeface="Verdana" pitchFamily="34" charset="0"/>
                <a:cs typeface="Verdana" pitchFamily="34" charset="0"/>
              </a:rPr>
              <a:t>- comparabilità </a:t>
            </a:r>
          </a:p>
          <a:p>
            <a:pPr>
              <a:defRPr/>
            </a:pPr>
            <a:r>
              <a:rPr lang="it-IT" dirty="0">
                <a:solidFill>
                  <a:schemeClr val="tx1">
                    <a:lumMod val="65000"/>
                    <a:lumOff val="35000"/>
                  </a:schemeClr>
                </a:solidFill>
                <a:latin typeface="Verdana" pitchFamily="34" charset="0"/>
                <a:ea typeface="Verdana" pitchFamily="34" charset="0"/>
                <a:cs typeface="Verdana" pitchFamily="34" charset="0"/>
              </a:rPr>
              <a:t>- </a:t>
            </a:r>
            <a:r>
              <a:rPr lang="it-IT" dirty="0" smtClean="0">
                <a:solidFill>
                  <a:schemeClr val="tx1">
                    <a:lumMod val="65000"/>
                    <a:lumOff val="35000"/>
                  </a:schemeClr>
                </a:solidFill>
                <a:latin typeface="Verdana" pitchFamily="34" charset="0"/>
                <a:ea typeface="Verdana" pitchFamily="34" charset="0"/>
                <a:cs typeface="Verdana" pitchFamily="34" charset="0"/>
              </a:rPr>
              <a:t>coerenza</a:t>
            </a:r>
            <a:endParaRPr lang="it-IT"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endParaRPr lang="it-IT"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endParaRPr lang="it-IT"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endParaRPr lang="it-IT"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endParaRPr lang="it-IT"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endParaRPr lang="it-IT"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endParaRPr lang="it-IT" b="0" dirty="0">
              <a:solidFill>
                <a:schemeClr val="tx1">
                  <a:lumMod val="65000"/>
                  <a:lumOff val="35000"/>
                </a:schemeClr>
              </a:solidFill>
              <a:latin typeface="Verdana" pitchFamily="34" charset="0"/>
              <a:ea typeface="Verdana" pitchFamily="34" charset="0"/>
              <a:cs typeface="Verdana" pitchFamily="34" charset="0"/>
            </a:endParaRPr>
          </a:p>
          <a:p>
            <a:pPr marL="342900" indent="-342900">
              <a:spcBef>
                <a:spcPts val="600"/>
              </a:spcBef>
              <a:defRPr/>
            </a:pPr>
            <a:endParaRPr lang="it-IT" b="0" dirty="0">
              <a:solidFill>
                <a:schemeClr val="tx1">
                  <a:lumMod val="65000"/>
                  <a:lumOff val="35000"/>
                </a:schemeClr>
              </a:solidFill>
              <a:latin typeface="Verdana" pitchFamily="34" charset="0"/>
              <a:ea typeface="Verdana" pitchFamily="34" charset="0"/>
              <a:cs typeface="Verdana" pitchFamily="34" charset="0"/>
            </a:endParaRPr>
          </a:p>
        </p:txBody>
      </p:sp>
      <p:sp>
        <p:nvSpPr>
          <p:cNvPr id="40963" name="Titolo 1"/>
          <p:cNvSpPr>
            <a:spLocks noGrp="1"/>
          </p:cNvSpPr>
          <p:nvPr>
            <p:ph type="title"/>
          </p:nvPr>
        </p:nvSpPr>
        <p:spPr>
          <a:xfrm>
            <a:off x="0" y="471488"/>
            <a:ext cx="9144000" cy="749300"/>
          </a:xfrm>
        </p:spPr>
        <p:txBody>
          <a:bodyPr/>
          <a:lstStyle/>
          <a:p>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8.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Diffusione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0758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9"/>
          <p:cNvSpPr>
            <a:spLocks noGrp="1"/>
          </p:cNvSpPr>
          <p:nvPr>
            <p:ph type="title"/>
          </p:nvPr>
        </p:nvSpPr>
        <p:spPr>
          <a:xfrm>
            <a:off x="805218" y="574888"/>
            <a:ext cx="7881582" cy="749300"/>
          </a:xfrm>
        </p:spPr>
        <p:txBody>
          <a:bodyPr/>
          <a:lstStyle/>
          <a:p>
            <a:pPr algn="l"/>
            <a:r>
              <a:rPr sz="240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L'indagine</a:t>
            </a:r>
            <a:r>
              <a:rPr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statistica</a:t>
            </a:r>
            <a:r>
              <a:rPr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(1/</a:t>
            </a:r>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3</a:t>
            </a:r>
            <a:r>
              <a:rPr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p>
        </p:txBody>
      </p:sp>
      <p:sp>
        <p:nvSpPr>
          <p:cNvPr id="12291" name="Segnaposto contenuto 13"/>
          <p:cNvSpPr>
            <a:spLocks noGrp="1"/>
          </p:cNvSpPr>
          <p:nvPr>
            <p:ph idx="4294967295"/>
          </p:nvPr>
        </p:nvSpPr>
        <p:spPr>
          <a:xfrm>
            <a:off x="682388" y="1465755"/>
            <a:ext cx="5134518" cy="4048459"/>
          </a:xfrm>
          <a:prstGeom prst="rect">
            <a:avLst/>
          </a:prstGeom>
        </p:spPr>
        <p:txBody>
          <a:bodyPr/>
          <a:lstStyle/>
          <a:p>
            <a:pPr marL="355600" indent="-355600">
              <a:buFontTx/>
              <a:buChar char="•"/>
            </a:pPr>
            <a:r>
              <a:rPr lang="it-IT" sz="1800" dirty="0" smtClean="0">
                <a:solidFill>
                  <a:srgbClr val="595959"/>
                </a:solidFill>
                <a:latin typeface="Verdana" panose="020B0604030504040204" pitchFamily="34" charset="0"/>
                <a:ea typeface="Verdana" panose="020B0604030504040204" pitchFamily="34" charset="0"/>
                <a:cs typeface="Verdana" panose="020B0604030504040204" pitchFamily="34" charset="0"/>
              </a:rPr>
              <a:t>Un’indagine statistica è una raccolta di dati effettuata seguendo un processo produttivo complesso che ha come obiettivo la produzione di informazione statistica, cioè la produzione di descrizioni riassuntive di carattere </a:t>
            </a:r>
            <a:r>
              <a:rPr lang="it-IT" sz="1800" dirty="0">
                <a:solidFill>
                  <a:srgbClr val="595959"/>
                </a:solidFill>
                <a:latin typeface="Verdana" panose="020B0604030504040204" pitchFamily="34" charset="0"/>
                <a:ea typeface="Verdana" panose="020B0604030504040204" pitchFamily="34" charset="0"/>
                <a:cs typeface="Verdana" panose="020B0604030504040204" pitchFamily="34" charset="0"/>
              </a:rPr>
              <a:t>quantitativo</a:t>
            </a:r>
            <a:r>
              <a:rPr lang="it-IT" sz="1800" dirty="0" smtClean="0">
                <a:solidFill>
                  <a:srgbClr val="595959"/>
                </a:solidFill>
                <a:latin typeface="Verdana" panose="020B0604030504040204" pitchFamily="34" charset="0"/>
                <a:ea typeface="Verdana" panose="020B0604030504040204" pitchFamily="34" charset="0"/>
                <a:cs typeface="Verdana" panose="020B0604030504040204" pitchFamily="34" charset="0"/>
              </a:rPr>
              <a:t> riguardanti un fenomeno collettivo. </a:t>
            </a:r>
          </a:p>
          <a:p>
            <a:pPr marL="355600" indent="-355600">
              <a:buFontTx/>
              <a:buChar char="•"/>
            </a:pPr>
            <a:r>
              <a:rPr lang="it-IT" sz="1800" dirty="0" smtClean="0">
                <a:solidFill>
                  <a:srgbClr val="595959"/>
                </a:solidFill>
                <a:latin typeface="Verdana" panose="020B0604030504040204" pitchFamily="34" charset="0"/>
                <a:ea typeface="Verdana" panose="020B0604030504040204" pitchFamily="34" charset="0"/>
                <a:cs typeface="Verdana" panose="020B0604030504040204" pitchFamily="34" charset="0"/>
              </a:rPr>
              <a:t>L’oggetto dell’osservazione di ogni fenomeno individuale che costituisce il fenomeno collettivo è detto unità statistica.</a:t>
            </a:r>
            <a:endParaRPr lang="it-IT" sz="18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6" name="Immagine 5" descr="shutterstock_133551053.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84563" y="2302525"/>
            <a:ext cx="2795370" cy="26108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166231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4859338" y="5146675"/>
            <a:ext cx="3471862" cy="646113"/>
          </a:xfrm>
          <a:prstGeom prst="rect">
            <a:avLst/>
          </a:prstGeom>
          <a:noFill/>
        </p:spPr>
        <p:txBody>
          <a:bodyPr>
            <a:spAutoFit/>
          </a:bodyPr>
          <a:lstStyle/>
          <a:p>
            <a:pPr algn="r" eaLnBrk="1" fontAlgn="auto" hangingPunct="1">
              <a:spcBef>
                <a:spcPts val="0"/>
              </a:spcBef>
              <a:spcAft>
                <a:spcPts val="0"/>
              </a:spcAft>
              <a:defRPr/>
            </a:pPr>
            <a:r>
              <a:rPr lang="it-IT" i="1" dirty="0">
                <a:solidFill>
                  <a:schemeClr val="bg1">
                    <a:lumMod val="50000"/>
                  </a:schemeClr>
                </a:solidFill>
                <a:latin typeface="+mn-lt"/>
                <a:cs typeface="+mn-cs"/>
              </a:rPr>
              <a:t>Rete territoriale per lo sviluppo della cultura statistica</a:t>
            </a:r>
          </a:p>
        </p:txBody>
      </p:sp>
      <p:sp>
        <p:nvSpPr>
          <p:cNvPr id="4" name="Text Box 1"/>
          <p:cNvSpPr txBox="1">
            <a:spLocks noChangeArrowheads="1"/>
          </p:cNvSpPr>
          <p:nvPr/>
        </p:nvSpPr>
        <p:spPr bwMode="auto">
          <a:xfrm>
            <a:off x="1701800" y="2214563"/>
            <a:ext cx="5848350" cy="92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9pPr>
          </a:lstStyle>
          <a:p>
            <a:pPr eaLnBrk="1" hangingPunct="1">
              <a:buSzPct val="100000"/>
              <a:defRPr/>
            </a:pPr>
            <a:r>
              <a:rPr lang="it-IT" altLang="it-IT" sz="5400" i="1" dirty="0" smtClean="0">
                <a:solidFill>
                  <a:srgbClr val="9E0000"/>
                </a:solidFill>
                <a:effectLst>
                  <a:outerShdw blurRad="38100" dist="38100" dir="2700000" algn="tl">
                    <a:srgbClr val="C0C0C0"/>
                  </a:outerShdw>
                </a:effectLst>
                <a:latin typeface="Comic Sans MS" panose="030F0702030302020204" pitchFamily="66" charset="0"/>
              </a:rPr>
              <a:t>Grazie !</a:t>
            </a:r>
          </a:p>
        </p:txBody>
      </p:sp>
    </p:spTree>
    <p:extLst>
      <p:ext uri="{BB962C8B-B14F-4D97-AF65-F5344CB8AC3E}">
        <p14:creationId xmlns:p14="http://schemas.microsoft.com/office/powerpoint/2010/main" val="544519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24"/>
          <p:cNvSpPr txBox="1">
            <a:spLocks/>
          </p:cNvSpPr>
          <p:nvPr/>
        </p:nvSpPr>
        <p:spPr>
          <a:xfrm>
            <a:off x="782198" y="1354979"/>
            <a:ext cx="7579603" cy="2666177"/>
          </a:xfrm>
          <a:prstGeom prst="rect">
            <a:avLst/>
          </a:prstGeom>
        </p:spPr>
        <p:txBody>
          <a:bodyPr/>
          <a:lstStyle/>
          <a:p>
            <a:pPr eaLnBrk="0" hangingPunct="0">
              <a:spcBef>
                <a:spcPct val="20000"/>
              </a:spcBef>
              <a:defRPr/>
            </a:pPr>
            <a:r>
              <a:rPr lang="it-IT" kern="0" dirty="0">
                <a:solidFill>
                  <a:srgbClr val="595959"/>
                </a:solidFill>
                <a:latin typeface="Verdana" pitchFamily="34" charset="0"/>
                <a:ea typeface="MS PGothic" pitchFamily="34" charset="-128"/>
              </a:rPr>
              <a:t>Il fenomeno collettivo viene studiato </a:t>
            </a:r>
            <a:r>
              <a:rPr lang="it-IT" kern="0" dirty="0" smtClean="0">
                <a:solidFill>
                  <a:srgbClr val="595959"/>
                </a:solidFill>
                <a:latin typeface="Verdana" pitchFamily="34" charset="0"/>
                <a:ea typeface="MS PGothic" pitchFamily="34" charset="-128"/>
              </a:rPr>
              <a:t>attraverso</a:t>
            </a:r>
            <a:r>
              <a:rPr lang="it-IT" kern="0" dirty="0">
                <a:solidFill>
                  <a:srgbClr val="595959"/>
                </a:solidFill>
                <a:latin typeface="Verdana" pitchFamily="34" charset="0"/>
                <a:ea typeface="MS PGothic" pitchFamily="34" charset="-128"/>
              </a:rPr>
              <a:t> </a:t>
            </a:r>
            <a:r>
              <a:rPr lang="it-IT" kern="0" dirty="0" smtClean="0">
                <a:solidFill>
                  <a:srgbClr val="595959"/>
                </a:solidFill>
                <a:latin typeface="Verdana" pitchFamily="34" charset="0"/>
                <a:ea typeface="MS PGothic" pitchFamily="34" charset="-128"/>
              </a:rPr>
              <a:t>l’osservazione </a:t>
            </a:r>
            <a:r>
              <a:rPr lang="it-IT" kern="0" dirty="0">
                <a:solidFill>
                  <a:srgbClr val="595959"/>
                </a:solidFill>
                <a:latin typeface="Verdana" pitchFamily="34" charset="0"/>
                <a:ea typeface="MS PGothic" pitchFamily="34" charset="-128"/>
              </a:rPr>
              <a:t>o la misurazione di una o </a:t>
            </a:r>
            <a:r>
              <a:rPr lang="it-IT" kern="0" dirty="0" smtClean="0">
                <a:solidFill>
                  <a:srgbClr val="595959"/>
                </a:solidFill>
                <a:latin typeface="Verdana" pitchFamily="34" charset="0"/>
                <a:ea typeface="MS PGothic" pitchFamily="34" charset="-128"/>
              </a:rPr>
              <a:t>più </a:t>
            </a:r>
            <a:r>
              <a:rPr lang="it-IT" b="1" kern="0" dirty="0" smtClean="0">
                <a:solidFill>
                  <a:srgbClr val="595959"/>
                </a:solidFill>
                <a:latin typeface="Verdana" pitchFamily="34" charset="0"/>
                <a:ea typeface="MS PGothic" pitchFamily="34" charset="-128"/>
              </a:rPr>
              <a:t>caratteristiche</a:t>
            </a:r>
            <a:r>
              <a:rPr lang="it-IT" kern="0" dirty="0" smtClean="0">
                <a:solidFill>
                  <a:srgbClr val="595959"/>
                </a:solidFill>
                <a:latin typeface="Verdana" pitchFamily="34" charset="0"/>
                <a:ea typeface="MS PGothic" pitchFamily="34" charset="-128"/>
              </a:rPr>
              <a:t> </a:t>
            </a:r>
            <a:r>
              <a:rPr lang="it-IT" kern="0" dirty="0">
                <a:solidFill>
                  <a:srgbClr val="595959"/>
                </a:solidFill>
                <a:latin typeface="Verdana" pitchFamily="34" charset="0"/>
                <a:ea typeface="MS PGothic" pitchFamily="34" charset="-128"/>
              </a:rPr>
              <a:t>delle </a:t>
            </a:r>
            <a:r>
              <a:rPr lang="it-IT" kern="0" dirty="0" smtClean="0">
                <a:solidFill>
                  <a:srgbClr val="595959"/>
                </a:solidFill>
                <a:latin typeface="Verdana" pitchFamily="34" charset="0"/>
                <a:ea typeface="MS PGothic" pitchFamily="34" charset="-128"/>
              </a:rPr>
              <a:t>unità statistiche.</a:t>
            </a:r>
          </a:p>
          <a:p>
            <a:pPr eaLnBrk="0" hangingPunct="0">
              <a:spcBef>
                <a:spcPct val="20000"/>
              </a:spcBef>
              <a:defRPr/>
            </a:pPr>
            <a:r>
              <a:rPr lang="it-IT" kern="0" dirty="0" smtClean="0">
                <a:solidFill>
                  <a:srgbClr val="595959"/>
                </a:solidFill>
                <a:latin typeface="Verdana" pitchFamily="34" charset="0"/>
                <a:ea typeface="MS PGothic" pitchFamily="34" charset="-128"/>
              </a:rPr>
              <a:t>I </a:t>
            </a:r>
            <a:r>
              <a:rPr lang="it-IT" kern="0" dirty="0">
                <a:solidFill>
                  <a:srgbClr val="595959"/>
                </a:solidFill>
                <a:latin typeface="Verdana" pitchFamily="34" charset="0"/>
                <a:ea typeface="MS PGothic" pitchFamily="34" charset="-128"/>
              </a:rPr>
              <a:t>mezzi utilizzati per raccogliere le informazioni possono essere molteplici: questionari, strumenti di misurazione (ad es. </a:t>
            </a:r>
            <a:r>
              <a:rPr lang="it-IT" b="0" kern="0" dirty="0" smtClean="0">
                <a:solidFill>
                  <a:srgbClr val="595959"/>
                </a:solidFill>
                <a:latin typeface="Verdana" pitchFamily="34" charset="0"/>
                <a:ea typeface="MS PGothic" pitchFamily="34" charset="-128"/>
                <a:cs typeface="+mn-cs"/>
              </a:rPr>
              <a:t>una bilancia che fornisce il peso), conteggi e osservazioni (ad es. numero di individui entrati in un </a:t>
            </a:r>
            <a:r>
              <a:rPr lang="it-IT" kern="0" dirty="0" smtClean="0">
                <a:solidFill>
                  <a:srgbClr val="595959"/>
                </a:solidFill>
                <a:latin typeface="Verdana" pitchFamily="34" charset="0"/>
                <a:ea typeface="MS PGothic" pitchFamily="34" charset="-128"/>
              </a:rPr>
              <a:t>negozio), </a:t>
            </a:r>
            <a:r>
              <a:rPr lang="it-IT" b="0" kern="0" dirty="0" smtClean="0">
                <a:solidFill>
                  <a:srgbClr val="595959"/>
                </a:solidFill>
                <a:latin typeface="Verdana" pitchFamily="34" charset="0"/>
                <a:ea typeface="MS PGothic" pitchFamily="34" charset="-128"/>
                <a:cs typeface="+mn-cs"/>
              </a:rPr>
              <a:t>ma possono anche essere presi da documentazione amministrativa (ad es. dati dei bilanci delle imprese). </a:t>
            </a:r>
            <a:endParaRPr lang="it-IT" b="0" kern="0" dirty="0">
              <a:solidFill>
                <a:srgbClr val="595959"/>
              </a:solidFill>
              <a:latin typeface="Verdana" pitchFamily="34" charset="0"/>
              <a:ea typeface="MS PGothic" pitchFamily="34" charset="-128"/>
              <a:cs typeface="+mn-cs"/>
            </a:endParaRPr>
          </a:p>
        </p:txBody>
      </p:sp>
      <p:pic>
        <p:nvPicPr>
          <p:cNvPr id="11" name="Immagine 1" descr="shutterstock_133551053.jpg"/>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671796" y="4219460"/>
            <a:ext cx="2022316" cy="189717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pic>
        <p:nvPicPr>
          <p:cNvPr id="12" name="Immagine 2" descr="shutterstock_133551053.jpg"/>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5000071" y="4241494"/>
            <a:ext cx="2641600" cy="1727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Rettangolo 1"/>
          <p:cNvSpPr/>
          <p:nvPr/>
        </p:nvSpPr>
        <p:spPr>
          <a:xfrm>
            <a:off x="914400" y="815033"/>
            <a:ext cx="7028596" cy="461665"/>
          </a:xfrm>
          <a:prstGeom prst="rect">
            <a:avLst/>
          </a:prstGeom>
        </p:spPr>
        <p:txBody>
          <a:bodyPr wrap="square">
            <a:spAutoFit/>
          </a:bodyPr>
          <a:lstStyle/>
          <a:p>
            <a:r>
              <a:rPr lang="it-IT" sz="2400" dirty="0">
                <a:solidFill>
                  <a:srgbClr val="C00000"/>
                </a:solidFill>
                <a:latin typeface="Verdana" panose="020B0604030504040204" pitchFamily="34" charset="0"/>
                <a:ea typeface="Verdana" panose="020B0604030504040204" pitchFamily="34" charset="0"/>
                <a:cs typeface="Verdana" panose="020B0604030504040204" pitchFamily="34" charset="0"/>
              </a:rPr>
              <a:t>L'indagine statistica </a:t>
            </a:r>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(2/3)</a:t>
            </a:r>
            <a:endParaRPr lang="it-IT" sz="2400" dirty="0"/>
          </a:p>
        </p:txBody>
      </p:sp>
    </p:spTree>
    <p:extLst>
      <p:ext uri="{BB962C8B-B14F-4D97-AF65-F5344CB8AC3E}">
        <p14:creationId xmlns:p14="http://schemas.microsoft.com/office/powerpoint/2010/main" val="3533229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24"/>
          <p:cNvSpPr txBox="1">
            <a:spLocks/>
          </p:cNvSpPr>
          <p:nvPr/>
        </p:nvSpPr>
        <p:spPr>
          <a:xfrm>
            <a:off x="890779" y="1354979"/>
            <a:ext cx="7359267" cy="2842447"/>
          </a:xfrm>
          <a:prstGeom prst="rect">
            <a:avLst/>
          </a:prstGeom>
        </p:spPr>
        <p:txBody>
          <a:bodyPr/>
          <a:lstStyle/>
          <a:p>
            <a:pPr eaLnBrk="0" hangingPunct="0">
              <a:spcBef>
                <a:spcPct val="20000"/>
              </a:spcBef>
              <a:defRPr/>
            </a:pPr>
            <a:r>
              <a:rPr lang="it-IT" kern="0" dirty="0">
                <a:solidFill>
                  <a:srgbClr val="595959"/>
                </a:solidFill>
                <a:latin typeface="Verdana" pitchFamily="34" charset="0"/>
                <a:ea typeface="MS PGothic" pitchFamily="34" charset="-128"/>
              </a:rPr>
              <a:t>Ogni </a:t>
            </a:r>
            <a:r>
              <a:rPr lang="it-IT" b="1" kern="0" dirty="0">
                <a:solidFill>
                  <a:srgbClr val="595959"/>
                </a:solidFill>
                <a:latin typeface="Verdana" pitchFamily="34" charset="0"/>
                <a:ea typeface="MS PGothic" pitchFamily="34" charset="-128"/>
              </a:rPr>
              <a:t>caratteristica</a:t>
            </a:r>
            <a:r>
              <a:rPr lang="it-IT" kern="0" dirty="0">
                <a:solidFill>
                  <a:srgbClr val="595959"/>
                </a:solidFill>
                <a:latin typeface="Verdana" pitchFamily="34" charset="0"/>
                <a:ea typeface="MS PGothic" pitchFamily="34" charset="-128"/>
              </a:rPr>
              <a:t> è detta carattere o variabile statistica </a:t>
            </a:r>
            <a:r>
              <a:rPr lang="it-IT" kern="0" dirty="0" smtClean="0">
                <a:solidFill>
                  <a:srgbClr val="595959"/>
                </a:solidFill>
                <a:latin typeface="Verdana" pitchFamily="34" charset="0"/>
                <a:ea typeface="MS PGothic" pitchFamily="34" charset="-128"/>
              </a:rPr>
              <a:t>e il “modo</a:t>
            </a:r>
            <a:r>
              <a:rPr lang="it-IT" kern="0" dirty="0">
                <a:solidFill>
                  <a:srgbClr val="595959"/>
                </a:solidFill>
                <a:latin typeface="Verdana" pitchFamily="34" charset="0"/>
                <a:ea typeface="MS PGothic" pitchFamily="34" charset="-128"/>
              </a:rPr>
              <a:t>” in cui il carattere si manifesta si chiama </a:t>
            </a:r>
            <a:r>
              <a:rPr lang="it-IT" kern="0" dirty="0" smtClean="0">
                <a:solidFill>
                  <a:srgbClr val="595959"/>
                </a:solidFill>
                <a:latin typeface="Verdana" pitchFamily="34" charset="0"/>
                <a:ea typeface="MS PGothic" pitchFamily="34" charset="-128"/>
              </a:rPr>
              <a:t>modalità. </a:t>
            </a:r>
          </a:p>
          <a:p>
            <a:pPr eaLnBrk="0" hangingPunct="0">
              <a:spcBef>
                <a:spcPct val="20000"/>
              </a:spcBef>
              <a:defRPr/>
            </a:pPr>
            <a:r>
              <a:rPr lang="it-IT" kern="0" dirty="0" smtClean="0">
                <a:solidFill>
                  <a:srgbClr val="595959"/>
                </a:solidFill>
                <a:latin typeface="Verdana" pitchFamily="34" charset="0"/>
                <a:ea typeface="MS PGothic" pitchFamily="34" charset="-128"/>
              </a:rPr>
              <a:t>I </a:t>
            </a:r>
            <a:r>
              <a:rPr lang="it-IT" b="1" kern="0" dirty="0" smtClean="0">
                <a:solidFill>
                  <a:srgbClr val="595959"/>
                </a:solidFill>
                <a:latin typeface="Verdana" pitchFamily="34" charset="0"/>
                <a:ea typeface="MS PGothic" pitchFamily="34" charset="-128"/>
                <a:cs typeface="+mn-cs"/>
              </a:rPr>
              <a:t>caratteri</a:t>
            </a:r>
            <a:r>
              <a:rPr lang="it-IT" b="0" kern="0" dirty="0" smtClean="0">
                <a:solidFill>
                  <a:srgbClr val="595959"/>
                </a:solidFill>
                <a:latin typeface="Verdana" pitchFamily="34" charset="0"/>
                <a:ea typeface="MS PGothic" pitchFamily="34" charset="-128"/>
                <a:cs typeface="+mn-cs"/>
              </a:rPr>
              <a:t> della popolazione da misurare possono essere:</a:t>
            </a:r>
          </a:p>
          <a:p>
            <a:pPr eaLnBrk="0" hangingPunct="0">
              <a:spcBef>
                <a:spcPct val="20000"/>
              </a:spcBef>
              <a:defRPr/>
            </a:pPr>
            <a:r>
              <a:rPr lang="it-IT" b="1" kern="0" dirty="0" smtClean="0">
                <a:solidFill>
                  <a:srgbClr val="595959"/>
                </a:solidFill>
                <a:latin typeface="Verdana" pitchFamily="34" charset="0"/>
                <a:ea typeface="MS PGothic" pitchFamily="34" charset="-128"/>
              </a:rPr>
              <a:t>quantitativi</a:t>
            </a:r>
            <a:r>
              <a:rPr lang="it-IT" kern="0" dirty="0" smtClean="0">
                <a:solidFill>
                  <a:srgbClr val="595959"/>
                </a:solidFill>
                <a:latin typeface="Verdana" pitchFamily="34" charset="0"/>
                <a:ea typeface="MS PGothic" pitchFamily="34" charset="-128"/>
              </a:rPr>
              <a:t>: quando assumono valori numerici, come ad es. il peso di una persona, il numero di studenti iscritti ad una università o di visitatori di un museo,…</a:t>
            </a:r>
          </a:p>
          <a:p>
            <a:pPr eaLnBrk="0" hangingPunct="0">
              <a:spcBef>
                <a:spcPct val="20000"/>
              </a:spcBef>
              <a:defRPr/>
            </a:pPr>
            <a:r>
              <a:rPr lang="it-IT" b="1" kern="0" dirty="0" smtClean="0">
                <a:solidFill>
                  <a:srgbClr val="595959"/>
                </a:solidFill>
                <a:latin typeface="Verdana" pitchFamily="34" charset="0"/>
                <a:ea typeface="MS PGothic" pitchFamily="34" charset="-128"/>
              </a:rPr>
              <a:t>qualitativi</a:t>
            </a:r>
            <a:r>
              <a:rPr lang="it-IT" kern="0" dirty="0">
                <a:solidFill>
                  <a:srgbClr val="595959"/>
                </a:solidFill>
                <a:latin typeface="Verdana" pitchFamily="34" charset="0"/>
                <a:ea typeface="MS PGothic" pitchFamily="34" charset="-128"/>
              </a:rPr>
              <a:t>: </a:t>
            </a:r>
            <a:r>
              <a:rPr lang="it-IT" kern="0" dirty="0" smtClean="0">
                <a:solidFill>
                  <a:srgbClr val="595959"/>
                </a:solidFill>
                <a:latin typeface="Verdana" pitchFamily="34" charset="0"/>
                <a:ea typeface="MS PGothic" pitchFamily="34" charset="-128"/>
              </a:rPr>
              <a:t>quando assumono </a:t>
            </a:r>
            <a:r>
              <a:rPr lang="it-IT" kern="0" dirty="0">
                <a:solidFill>
                  <a:srgbClr val="595959"/>
                </a:solidFill>
                <a:latin typeface="Verdana" pitchFamily="34" charset="0"/>
                <a:ea typeface="MS PGothic" pitchFamily="34" charset="-128"/>
              </a:rPr>
              <a:t>valori non numerici: grado di </a:t>
            </a:r>
            <a:r>
              <a:rPr lang="it-IT" kern="0" dirty="0" smtClean="0">
                <a:solidFill>
                  <a:srgbClr val="595959"/>
                </a:solidFill>
                <a:latin typeface="Verdana" pitchFamily="34" charset="0"/>
                <a:ea typeface="MS PGothic" pitchFamily="34" charset="-128"/>
              </a:rPr>
              <a:t>istruzione, tipo </a:t>
            </a:r>
            <a:r>
              <a:rPr lang="it-IT" kern="0" dirty="0">
                <a:solidFill>
                  <a:srgbClr val="595959"/>
                </a:solidFill>
                <a:latin typeface="Verdana" pitchFamily="34" charset="0"/>
                <a:ea typeface="MS PGothic" pitchFamily="34" charset="-128"/>
              </a:rPr>
              <a:t>di occupazione, presenza/assenza di una </a:t>
            </a:r>
            <a:r>
              <a:rPr lang="it-IT" kern="0" dirty="0" smtClean="0">
                <a:solidFill>
                  <a:srgbClr val="595959"/>
                </a:solidFill>
                <a:latin typeface="Verdana" pitchFamily="34" charset="0"/>
                <a:ea typeface="MS PGothic" pitchFamily="34" charset="-128"/>
              </a:rPr>
              <a:t>caratteristica,…</a:t>
            </a:r>
            <a:endParaRPr lang="it-IT" b="0" kern="0" dirty="0">
              <a:solidFill>
                <a:srgbClr val="595959"/>
              </a:solidFill>
              <a:latin typeface="Verdana" pitchFamily="34" charset="0"/>
              <a:ea typeface="MS PGothic" pitchFamily="34" charset="-128"/>
              <a:cs typeface="+mn-cs"/>
            </a:endParaRPr>
          </a:p>
        </p:txBody>
      </p:sp>
      <p:pic>
        <p:nvPicPr>
          <p:cNvPr id="11" name="Immagine 1" descr="shutterstock_133551053.jpg"/>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847949" y="4384713"/>
            <a:ext cx="1846163" cy="17319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pic>
        <p:nvPicPr>
          <p:cNvPr id="12" name="Immagine 2" descr="shutterstock_133551053.jpg"/>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5080366" y="4472847"/>
            <a:ext cx="2219782" cy="14513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Rettangolo 1"/>
          <p:cNvSpPr/>
          <p:nvPr/>
        </p:nvSpPr>
        <p:spPr>
          <a:xfrm>
            <a:off x="914400" y="815033"/>
            <a:ext cx="7028596" cy="461665"/>
          </a:xfrm>
          <a:prstGeom prst="rect">
            <a:avLst/>
          </a:prstGeom>
        </p:spPr>
        <p:txBody>
          <a:bodyPr wrap="square">
            <a:spAutoFit/>
          </a:bodyPr>
          <a:lstStyle/>
          <a:p>
            <a:r>
              <a:rPr lang="it-IT" sz="2400" dirty="0">
                <a:solidFill>
                  <a:srgbClr val="C00000"/>
                </a:solidFill>
                <a:latin typeface="Verdana" panose="020B0604030504040204" pitchFamily="34" charset="0"/>
                <a:ea typeface="Verdana" panose="020B0604030504040204" pitchFamily="34" charset="0"/>
                <a:cs typeface="Verdana" panose="020B0604030504040204" pitchFamily="34" charset="0"/>
              </a:rPr>
              <a:t>L'indagine statistica </a:t>
            </a:r>
            <a:r>
              <a:rPr lang="it-IT" sz="2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(3/3)</a:t>
            </a:r>
            <a:endParaRPr lang="it-IT" sz="2400" dirty="0"/>
          </a:p>
        </p:txBody>
      </p:sp>
    </p:spTree>
    <p:extLst>
      <p:ext uri="{BB962C8B-B14F-4D97-AF65-F5344CB8AC3E}">
        <p14:creationId xmlns:p14="http://schemas.microsoft.com/office/powerpoint/2010/main" val="3373607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a:xfrm>
            <a:off x="996286" y="438411"/>
            <a:ext cx="7690513" cy="74930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Classificazione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delle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indagini</a:t>
            </a:r>
            <a:r>
              <a:rPr lang="it-IT"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1/2</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6387" name="Segnaposto contenuto 2"/>
          <p:cNvSpPr>
            <a:spLocks noGrp="1"/>
          </p:cNvSpPr>
          <p:nvPr>
            <p:ph idx="4294967295"/>
          </p:nvPr>
        </p:nvSpPr>
        <p:spPr>
          <a:xfrm>
            <a:off x="750627" y="1409700"/>
            <a:ext cx="7850448" cy="4716463"/>
          </a:xfrm>
          <a:prstGeom prst="rect">
            <a:avLst/>
          </a:prstGeom>
        </p:spPr>
        <p:txBody>
          <a:bodyPr/>
          <a:lstStyle/>
          <a:p>
            <a:pPr>
              <a:spcBef>
                <a:spcPts val="0"/>
              </a:spcBef>
              <a:defRPr/>
            </a:pPr>
            <a:r>
              <a:rPr lang="it-IT" sz="1800" kern="0" dirty="0">
                <a:solidFill>
                  <a:srgbClr val="595959"/>
                </a:solidFill>
                <a:latin typeface="Verdana" pitchFamily="34" charset="0"/>
                <a:ea typeface="MS PGothic" pitchFamily="34" charset="-128"/>
              </a:rPr>
              <a:t>Con riferimento alla </a:t>
            </a:r>
            <a:r>
              <a:rPr lang="it-IT" sz="1800" dirty="0" smtClean="0">
                <a:solidFill>
                  <a:srgbClr val="9E0000"/>
                </a:solidFill>
                <a:latin typeface="Verdana" panose="020B0604030504040204" pitchFamily="34" charset="0"/>
                <a:ea typeface="Verdana" panose="020B0604030504040204" pitchFamily="34" charset="0"/>
                <a:cs typeface="Verdana" panose="020B0604030504040204" pitchFamily="34" charset="0"/>
              </a:rPr>
              <a:t>raccolta dei dati </a:t>
            </a:r>
            <a:r>
              <a:rPr lang="it-IT" sz="1800" kern="0" dirty="0">
                <a:solidFill>
                  <a:srgbClr val="595959"/>
                </a:solidFill>
                <a:latin typeface="Verdana" pitchFamily="34" charset="0"/>
                <a:ea typeface="MS PGothic" pitchFamily="34" charset="-128"/>
              </a:rPr>
              <a:t>un’indagine può essere:</a:t>
            </a:r>
          </a:p>
          <a:p>
            <a:pPr>
              <a:spcBef>
                <a:spcPts val="0"/>
              </a:spcBef>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marL="355600" indent="-355600">
              <a:spcBef>
                <a:spcPts val="0"/>
              </a:spcBef>
              <a:buFont typeface="Arial" pitchFamily="34" charset="0"/>
              <a:buChar char="•"/>
              <a:defRPr/>
            </a:pPr>
            <a:r>
              <a:rPr lang="it-IT" sz="1800" dirty="0" smtClean="0">
                <a:solidFill>
                  <a:srgbClr val="9E0000"/>
                </a:solidFill>
                <a:latin typeface="Verdana" panose="020B0604030504040204" pitchFamily="34" charset="0"/>
                <a:ea typeface="Verdana" panose="020B0604030504040204" pitchFamily="34" charset="0"/>
                <a:cs typeface="Verdana" panose="020B0604030504040204" pitchFamily="34" charset="0"/>
              </a:rPr>
              <a:t>diretta:</a:t>
            </a:r>
            <a:r>
              <a:rPr lang="it-IT" sz="1800" dirty="0" smtClean="0">
                <a:latin typeface="Verdana" panose="020B0604030504040204" pitchFamily="34" charset="0"/>
                <a:ea typeface="Verdana" panose="020B0604030504040204" pitchFamily="34" charset="0"/>
                <a:cs typeface="Verdana" panose="020B0604030504040204" pitchFamily="34" charset="0"/>
              </a:rPr>
              <a:t> </a:t>
            </a:r>
            <a:r>
              <a:rPr lang="it-IT" sz="1800" kern="0" dirty="0">
                <a:solidFill>
                  <a:srgbClr val="595959"/>
                </a:solidFill>
                <a:latin typeface="Verdana" pitchFamily="34" charset="0"/>
                <a:ea typeface="MS PGothic" pitchFamily="34" charset="-128"/>
              </a:rPr>
              <a:t>i dati sono </a:t>
            </a:r>
            <a:r>
              <a:rPr lang="it-IT" sz="1800" dirty="0" smtClean="0">
                <a:solidFill>
                  <a:srgbClr val="000000">
                    <a:lumMod val="65000"/>
                    <a:lumOff val="35000"/>
                  </a:srgbClr>
                </a:solidFill>
                <a:latin typeface="Verdana" panose="020B0604030504040204" pitchFamily="34" charset="0"/>
                <a:ea typeface="Verdana" panose="020B0604030504040204" pitchFamily="34" charset="0"/>
                <a:cs typeface="Verdana" panose="020B0604030504040204" pitchFamily="34" charset="0"/>
              </a:rPr>
              <a:t>raccolti direttamente presso la popolazione oggetto di studio al fine di conoscere un determinato fenomeno;</a:t>
            </a: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marL="355600" indent="-355600">
              <a:spcBef>
                <a:spcPts val="0"/>
              </a:spcBef>
              <a:buFont typeface="Arial" pitchFamily="34" charset="0"/>
              <a:buChar char="•"/>
              <a:defRPr/>
            </a:pPr>
            <a:r>
              <a:rPr lang="it-IT" sz="1800" dirty="0" smtClean="0">
                <a:solidFill>
                  <a:srgbClr val="9E0000"/>
                </a:solidFill>
                <a:latin typeface="Verdana" panose="020B0604030504040204" pitchFamily="34" charset="0"/>
                <a:ea typeface="Verdana" panose="020B0604030504040204" pitchFamily="34" charset="0"/>
                <a:cs typeface="Verdana" panose="020B0604030504040204" pitchFamily="34" charset="0"/>
              </a:rPr>
              <a:t>indiretta: </a:t>
            </a:r>
            <a:r>
              <a:rPr lang="it-IT" sz="1800" dirty="0" smtClean="0">
                <a:solidFill>
                  <a:srgbClr val="000000">
                    <a:lumMod val="65000"/>
                    <a:lumOff val="35000"/>
                  </a:srgbClr>
                </a:solidFill>
                <a:latin typeface="Verdana" panose="020B0604030504040204" pitchFamily="34" charset="0"/>
                <a:ea typeface="Verdana" panose="020B0604030504040204" pitchFamily="34" charset="0"/>
                <a:cs typeface="Verdana" panose="020B0604030504040204" pitchFamily="34" charset="0"/>
              </a:rPr>
              <a:t>ci si rivolge ad una risorsa che ha già questi dati raccolti e classificati.</a:t>
            </a:r>
          </a:p>
        </p:txBody>
      </p:sp>
    </p:spTree>
    <p:extLst>
      <p:ext uri="{BB962C8B-B14F-4D97-AF65-F5344CB8AC3E}">
        <p14:creationId xmlns:p14="http://schemas.microsoft.com/office/powerpoint/2010/main" val="1579559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a:xfrm>
            <a:off x="996286" y="438411"/>
            <a:ext cx="7690513" cy="74930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Classificazione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delle</a:t>
            </a:r>
            <a:r>
              <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indagini</a:t>
            </a:r>
            <a:r>
              <a:rPr lang="it-IT"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2/2</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6387" name="Segnaposto contenuto 2"/>
          <p:cNvSpPr>
            <a:spLocks noGrp="1"/>
          </p:cNvSpPr>
          <p:nvPr>
            <p:ph idx="4294967295"/>
          </p:nvPr>
        </p:nvSpPr>
        <p:spPr>
          <a:xfrm>
            <a:off x="750627" y="1409700"/>
            <a:ext cx="7567108" cy="4716463"/>
          </a:xfrm>
          <a:prstGeom prst="rect">
            <a:avLst/>
          </a:prstGeom>
        </p:spPr>
        <p:txBody>
          <a:bodyPr/>
          <a:lstStyle/>
          <a:p>
            <a:pPr>
              <a:spcBef>
                <a:spcPts val="0"/>
              </a:spcBef>
              <a:defRPr/>
            </a:pPr>
            <a:r>
              <a:rPr lang="it-IT" sz="1800" dirty="0">
                <a:solidFill>
                  <a:srgbClr val="000000">
                    <a:lumMod val="65000"/>
                    <a:lumOff val="35000"/>
                  </a:srgbClr>
                </a:solidFill>
                <a:latin typeface="Verdana" panose="020B0604030504040204" pitchFamily="34" charset="0"/>
                <a:ea typeface="Verdana" panose="020B0604030504040204" pitchFamily="34" charset="0"/>
                <a:cs typeface="Verdana" panose="020B0604030504040204" pitchFamily="34" charset="0"/>
              </a:rPr>
              <a:t>Con riferimento </a:t>
            </a:r>
            <a:r>
              <a:rPr lang="it-IT" sz="1800" dirty="0" smtClean="0">
                <a:solidFill>
                  <a:srgbClr val="9E0000"/>
                </a:solidFill>
                <a:latin typeface="Verdana" panose="020B0604030504040204" pitchFamily="34" charset="0"/>
                <a:ea typeface="Verdana" panose="020B0604030504040204" pitchFamily="34" charset="0"/>
                <a:cs typeface="Verdana" panose="020B0604030504040204" pitchFamily="34" charset="0"/>
              </a:rPr>
              <a:t>alla popolazione </a:t>
            </a:r>
            <a:r>
              <a:rPr lang="it-IT" sz="1800" dirty="0">
                <a:solidFill>
                  <a:srgbClr val="000000">
                    <a:lumMod val="65000"/>
                    <a:lumOff val="35000"/>
                  </a:srgbClr>
                </a:solidFill>
                <a:latin typeface="Verdana" panose="020B0604030504040204" pitchFamily="34" charset="0"/>
                <a:ea typeface="Verdana" panose="020B0604030504040204" pitchFamily="34" charset="0"/>
                <a:cs typeface="Verdana" panose="020B0604030504040204" pitchFamily="34" charset="0"/>
              </a:rPr>
              <a:t>da esaminare, un’indagine statistica può essere:</a:t>
            </a:r>
          </a:p>
          <a:p>
            <a:pPr>
              <a:spcBef>
                <a:spcPts val="0"/>
              </a:spcBef>
              <a:defRPr/>
            </a:pPr>
            <a:endParaRPr lang="it-IT" sz="1800" dirty="0" smtClean="0">
              <a:solidFill>
                <a:srgbClr val="9E0000"/>
              </a:solidFill>
              <a:latin typeface="Verdana" panose="020B0604030504040204" pitchFamily="34" charset="0"/>
              <a:ea typeface="Verdana" panose="020B0604030504040204" pitchFamily="34" charset="0"/>
              <a:cs typeface="Verdana" panose="020B0604030504040204" pitchFamily="34" charset="0"/>
            </a:endParaRPr>
          </a:p>
          <a:p>
            <a:pPr lvl="1">
              <a:spcBef>
                <a:spcPts val="0"/>
              </a:spcBef>
              <a:buFont typeface="Arial" pitchFamily="34" charset="0"/>
              <a:buChar char="•"/>
              <a:defRPr/>
            </a:pPr>
            <a:r>
              <a:rPr lang="it-IT" sz="1800" dirty="0" smtClean="0">
                <a:solidFill>
                  <a:srgbClr val="9E0000"/>
                </a:solidFill>
                <a:latin typeface="Verdana" panose="020B0604030504040204" pitchFamily="34" charset="0"/>
                <a:ea typeface="Verdana" panose="020B0604030504040204" pitchFamily="34" charset="0"/>
                <a:cs typeface="Verdana" panose="020B0604030504040204" pitchFamily="34" charset="0"/>
              </a:rPr>
              <a:t>totale</a:t>
            </a:r>
            <a:r>
              <a:rPr lang="it-IT" sz="18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it-IT" sz="1800" dirty="0">
                <a:solidFill>
                  <a:srgbClr val="000000">
                    <a:lumMod val="65000"/>
                    <a:lumOff val="35000"/>
                  </a:srgbClr>
                </a:solidFill>
                <a:latin typeface="Verdana" panose="020B0604030504040204" pitchFamily="34" charset="0"/>
                <a:ea typeface="Verdana" panose="020B0604030504040204" pitchFamily="34" charset="0"/>
                <a:cs typeface="Verdana" panose="020B0604030504040204" pitchFamily="34" charset="0"/>
              </a:rPr>
              <a:t>(rilevazioni censuarie o censimento): quando viene osservata l’intera popolazione oggetto di studio;</a:t>
            </a:r>
          </a:p>
          <a:p>
            <a:pPr lvl="1">
              <a:spcBef>
                <a:spcPts val="0"/>
              </a:spcBef>
              <a:buFont typeface="Arial" pitchFamily="34" charset="0"/>
              <a:buChar char="•"/>
              <a:defRPr/>
            </a:pPr>
            <a:r>
              <a:rPr lang="it-IT" sz="1800" dirty="0" smtClean="0">
                <a:solidFill>
                  <a:srgbClr val="9E0000"/>
                </a:solidFill>
                <a:latin typeface="Verdana" panose="020B0604030504040204" pitchFamily="34" charset="0"/>
                <a:ea typeface="Verdana" panose="020B0604030504040204" pitchFamily="34" charset="0"/>
                <a:cs typeface="Verdana" panose="020B0604030504040204" pitchFamily="34" charset="0"/>
              </a:rPr>
              <a:t>campionaria: </a:t>
            </a:r>
            <a:r>
              <a:rPr lang="it-IT" sz="1800" dirty="0">
                <a:solidFill>
                  <a:srgbClr val="000000">
                    <a:lumMod val="65000"/>
                    <a:lumOff val="35000"/>
                  </a:srgbClr>
                </a:solidFill>
                <a:latin typeface="Verdana" panose="020B0604030504040204" pitchFamily="34" charset="0"/>
                <a:ea typeface="Verdana" panose="020B0604030504040204" pitchFamily="34" charset="0"/>
                <a:cs typeface="Verdana" panose="020B0604030504040204" pitchFamily="34" charset="0"/>
              </a:rPr>
              <a:t>quando si osserva solo una parte (campione) della popolazione oggetto di studio.</a:t>
            </a:r>
          </a:p>
        </p:txBody>
      </p:sp>
    </p:spTree>
    <p:extLst>
      <p:ext uri="{BB962C8B-B14F-4D97-AF65-F5344CB8AC3E}">
        <p14:creationId xmlns:p14="http://schemas.microsoft.com/office/powerpoint/2010/main" val="114591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9"/>
          <p:cNvSpPr>
            <a:spLocks noGrp="1"/>
          </p:cNvSpPr>
          <p:nvPr>
            <p:ph type="title"/>
          </p:nvPr>
        </p:nvSpPr>
        <p:spPr>
          <a:xfrm>
            <a:off x="846160" y="478513"/>
            <a:ext cx="7840639" cy="407750"/>
          </a:xfrm>
        </p:spPr>
        <p:txBody>
          <a:bodyPr/>
          <a:lstStyle/>
          <a:p>
            <a:pPr algn="l"/>
            <a:r>
              <a:rPr sz="2400" b="0"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Popolazione</a:t>
            </a:r>
            <a:endParaRPr sz="2400" b="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6150" name="Picture 11" descr="http://us.123rf.com/400wm/400/400/timhester/timhester1012/timhester101200032/8437685-collezione-casuale-di-parole-diverse-e-parola-forme-su-tessere-magnetiche.jpg"/>
          <p:cNvPicPr>
            <a:picLocks noChangeAspect="1" noChangeArrowheads="1"/>
          </p:cNvPicPr>
          <p:nvPr/>
        </p:nvPicPr>
        <p:blipFill>
          <a:blip r:embed="rId2" cstate="print"/>
          <a:srcRect/>
          <a:stretch>
            <a:fillRect/>
          </a:stretch>
        </p:blipFill>
        <p:spPr bwMode="auto">
          <a:xfrm>
            <a:off x="1508125" y="4297363"/>
            <a:ext cx="2420938" cy="1609725"/>
          </a:xfrm>
          <a:prstGeom prst="rect">
            <a:avLst/>
          </a:prstGeom>
          <a:noFill/>
          <a:ln w="41275">
            <a:solidFill>
              <a:schemeClr val="bg1">
                <a:lumMod val="7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12" name="Nuvola 11"/>
          <p:cNvSpPr/>
          <p:nvPr/>
        </p:nvSpPr>
        <p:spPr bwMode="auto">
          <a:xfrm>
            <a:off x="5453063" y="4510088"/>
            <a:ext cx="2081212" cy="1125537"/>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6277 w 43256"/>
              <a:gd name="connsiteY8" fmla="*/ 25986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6277 w 43256"/>
              <a:gd name="connsiteY8" fmla="*/ 25986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5238 w 43256"/>
              <a:gd name="connsiteY8" fmla="*/ 26261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5238 w 43256"/>
              <a:gd name="connsiteY8" fmla="*/ 26261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5238 w 43256"/>
              <a:gd name="connsiteY8" fmla="*/ 26261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56" h="43219">
                <a:moveTo>
                  <a:pt x="3936" y="14229"/>
                </a:moveTo>
                <a:cubicBezTo>
                  <a:pt x="3665" y="11516"/>
                  <a:pt x="4297" y="8780"/>
                  <a:pt x="5659" y="6766"/>
                </a:cubicBezTo>
                <a:cubicBezTo>
                  <a:pt x="7811" y="3585"/>
                  <a:pt x="11300" y="2876"/>
                  <a:pt x="14041" y="5061"/>
                </a:cubicBezTo>
                <a:cubicBezTo>
                  <a:pt x="15714" y="768"/>
                  <a:pt x="19950" y="-119"/>
                  <a:pt x="22492" y="3291"/>
                </a:cubicBezTo>
                <a:cubicBezTo>
                  <a:pt x="23133" y="1542"/>
                  <a:pt x="24364" y="333"/>
                  <a:pt x="25785" y="59"/>
                </a:cubicBezTo>
                <a:cubicBezTo>
                  <a:pt x="27349" y="-243"/>
                  <a:pt x="28911" y="629"/>
                  <a:pt x="29869" y="2340"/>
                </a:cubicBezTo>
                <a:cubicBezTo>
                  <a:pt x="31251" y="126"/>
                  <a:pt x="33537" y="-601"/>
                  <a:pt x="35499" y="549"/>
                </a:cubicBezTo>
                <a:cubicBezTo>
                  <a:pt x="36994" y="1425"/>
                  <a:pt x="38066" y="3259"/>
                  <a:pt x="38354" y="5435"/>
                </a:cubicBezTo>
                <a:cubicBezTo>
                  <a:pt x="40082" y="6077"/>
                  <a:pt x="41458" y="7857"/>
                  <a:pt x="42018" y="10177"/>
                </a:cubicBezTo>
                <a:cubicBezTo>
                  <a:pt x="42425" y="11861"/>
                  <a:pt x="42367" y="13690"/>
                  <a:pt x="41854" y="15319"/>
                </a:cubicBezTo>
                <a:cubicBezTo>
                  <a:pt x="43115" y="17553"/>
                  <a:pt x="43556" y="20449"/>
                  <a:pt x="43052" y="23181"/>
                </a:cubicBezTo>
                <a:cubicBezTo>
                  <a:pt x="42382" y="26813"/>
                  <a:pt x="40164" y="29533"/>
                  <a:pt x="37440" y="30063"/>
                </a:cubicBezTo>
                <a:cubicBezTo>
                  <a:pt x="37427" y="32330"/>
                  <a:pt x="36694" y="34480"/>
                  <a:pt x="35431" y="35960"/>
                </a:cubicBezTo>
                <a:cubicBezTo>
                  <a:pt x="33512" y="38209"/>
                  <a:pt x="30740" y="38498"/>
                  <a:pt x="28591" y="36674"/>
                </a:cubicBezTo>
                <a:cubicBezTo>
                  <a:pt x="27896" y="39807"/>
                  <a:pt x="26035" y="42202"/>
                  <a:pt x="23703" y="42965"/>
                </a:cubicBezTo>
                <a:cubicBezTo>
                  <a:pt x="20955" y="43864"/>
                  <a:pt x="18087" y="42332"/>
                  <a:pt x="16516" y="39125"/>
                </a:cubicBezTo>
                <a:cubicBezTo>
                  <a:pt x="12808" y="42169"/>
                  <a:pt x="7992" y="40458"/>
                  <a:pt x="5840" y="35331"/>
                </a:cubicBezTo>
                <a:cubicBezTo>
                  <a:pt x="3726" y="35668"/>
                  <a:pt x="1741" y="33883"/>
                  <a:pt x="1146" y="31109"/>
                </a:cubicBezTo>
                <a:cubicBezTo>
                  <a:pt x="715" y="29102"/>
                  <a:pt x="1096" y="26936"/>
                  <a:pt x="2149" y="25410"/>
                </a:cubicBezTo>
                <a:cubicBezTo>
                  <a:pt x="655" y="24213"/>
                  <a:pt x="-177" y="21916"/>
                  <a:pt x="31" y="19563"/>
                </a:cubicBezTo>
                <a:cubicBezTo>
                  <a:pt x="275" y="16808"/>
                  <a:pt x="1881" y="14650"/>
                  <a:pt x="3899" y="14366"/>
                </a:cubicBezTo>
                <a:cubicBezTo>
                  <a:pt x="3911" y="14320"/>
                  <a:pt x="3924" y="14275"/>
                  <a:pt x="3936" y="14229"/>
                </a:cubicBezTo>
                <a:close/>
              </a:path>
              <a:path w="43256" h="43219" fill="none" extrusionOk="0">
                <a:moveTo>
                  <a:pt x="4729" y="26036"/>
                </a:moveTo>
                <a:cubicBezTo>
                  <a:pt x="3845" y="26130"/>
                  <a:pt x="2961" y="25852"/>
                  <a:pt x="2196" y="25239"/>
                </a:cubicBezTo>
                <a:moveTo>
                  <a:pt x="6964" y="34758"/>
                </a:moveTo>
                <a:cubicBezTo>
                  <a:pt x="6609" y="34951"/>
                  <a:pt x="6236" y="35079"/>
                  <a:pt x="5856" y="35139"/>
                </a:cubicBezTo>
                <a:moveTo>
                  <a:pt x="16514" y="38949"/>
                </a:moveTo>
                <a:cubicBezTo>
                  <a:pt x="16247" y="38403"/>
                  <a:pt x="16023" y="37820"/>
                  <a:pt x="15846" y="37209"/>
                </a:cubicBezTo>
                <a:moveTo>
                  <a:pt x="28863" y="34610"/>
                </a:moveTo>
                <a:cubicBezTo>
                  <a:pt x="28824" y="35257"/>
                  <a:pt x="28734" y="35897"/>
                  <a:pt x="28596" y="36519"/>
                </a:cubicBezTo>
                <a:moveTo>
                  <a:pt x="35238" y="26261"/>
                </a:moveTo>
                <a:cubicBezTo>
                  <a:pt x="36054" y="26490"/>
                  <a:pt x="37434" y="26917"/>
                  <a:pt x="37416" y="29949"/>
                </a:cubicBezTo>
                <a:moveTo>
                  <a:pt x="41834" y="15213"/>
                </a:moveTo>
                <a:cubicBezTo>
                  <a:pt x="41509" y="16245"/>
                  <a:pt x="41014" y="17161"/>
                  <a:pt x="40386" y="17889"/>
                </a:cubicBezTo>
                <a:moveTo>
                  <a:pt x="38360" y="5285"/>
                </a:moveTo>
                <a:cubicBezTo>
                  <a:pt x="38415" y="5702"/>
                  <a:pt x="38441" y="6125"/>
                  <a:pt x="38436" y="6549"/>
                </a:cubicBezTo>
                <a:moveTo>
                  <a:pt x="29114" y="3811"/>
                </a:moveTo>
                <a:cubicBezTo>
                  <a:pt x="29303" y="3228"/>
                  <a:pt x="29552" y="2685"/>
                  <a:pt x="29856" y="2199"/>
                </a:cubicBezTo>
                <a:moveTo>
                  <a:pt x="22177" y="4579"/>
                </a:moveTo>
                <a:cubicBezTo>
                  <a:pt x="22254" y="4097"/>
                  <a:pt x="22375" y="3630"/>
                  <a:pt x="22536" y="3189"/>
                </a:cubicBezTo>
                <a:moveTo>
                  <a:pt x="14036" y="5051"/>
                </a:moveTo>
                <a:cubicBezTo>
                  <a:pt x="14508" y="5427"/>
                  <a:pt x="14944" y="5880"/>
                  <a:pt x="15336" y="6399"/>
                </a:cubicBezTo>
                <a:moveTo>
                  <a:pt x="4163" y="15648"/>
                </a:moveTo>
                <a:cubicBezTo>
                  <a:pt x="4060" y="15184"/>
                  <a:pt x="3984" y="14710"/>
                  <a:pt x="3936" y="14229"/>
                </a:cubicBezTo>
              </a:path>
            </a:pathLst>
          </a:custGeom>
          <a:solidFill>
            <a:schemeClr val="bg1"/>
          </a:solidFill>
          <a:ln w="25400" cap="flat" cmpd="sng" algn="ctr">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wrap="none" lIns="0" tIns="0" rIns="0" bIns="0" anchor="ctr"/>
          <a:lstStyle/>
          <a:p>
            <a:pPr algn="ctr">
              <a:defRPr/>
            </a:pPr>
            <a:r>
              <a:rPr lang="it-IT" sz="1600" b="0" dirty="0">
                <a:solidFill>
                  <a:srgbClr val="C00000"/>
                </a:solidFill>
                <a:latin typeface="Verdana" pitchFamily="34" charset="0"/>
                <a:cs typeface="+mn-cs"/>
              </a:rPr>
              <a:t>Popolazione</a:t>
            </a:r>
            <a:endParaRPr lang="it-IT" sz="800" b="0" dirty="0">
              <a:solidFill>
                <a:srgbClr val="C00000"/>
              </a:solidFill>
              <a:latin typeface="Verdana" pitchFamily="34" charset="0"/>
              <a:cs typeface="+mn-cs"/>
            </a:endParaRPr>
          </a:p>
        </p:txBody>
      </p:sp>
      <p:cxnSp>
        <p:nvCxnSpPr>
          <p:cNvPr id="14341" name="Connettore 2 13"/>
          <p:cNvCxnSpPr>
            <a:cxnSpLocks noChangeShapeType="1"/>
            <a:stCxn id="6150" idx="3"/>
          </p:cNvCxnSpPr>
          <p:nvPr/>
        </p:nvCxnSpPr>
        <p:spPr bwMode="auto">
          <a:xfrm flipV="1">
            <a:off x="3929063" y="5102225"/>
            <a:ext cx="1457325" cy="0"/>
          </a:xfrm>
          <a:prstGeom prst="straightConnector1">
            <a:avLst/>
          </a:prstGeom>
          <a:noFill/>
          <a:ln w="25400" algn="ctr">
            <a:solidFill>
              <a:srgbClr val="C00000"/>
            </a:solidFill>
            <a:round/>
            <a:headEnd/>
            <a:tailEnd type="arrow" w="med" len="med"/>
          </a:ln>
          <a:effectLst>
            <a:outerShdw blurRad="50800" dist="38100" dir="2700000" algn="tl" rotWithShape="0">
              <a:prstClr val="black">
                <a:alpha val="40000"/>
              </a:prstClr>
            </a:outerShdw>
          </a:effectLst>
        </p:spPr>
      </p:cxnSp>
      <p:sp>
        <p:nvSpPr>
          <p:cNvPr id="10" name="Segnaposto contenuto 24"/>
          <p:cNvSpPr txBox="1">
            <a:spLocks/>
          </p:cNvSpPr>
          <p:nvPr/>
        </p:nvSpPr>
        <p:spPr>
          <a:xfrm>
            <a:off x="846160" y="1108075"/>
            <a:ext cx="7491390" cy="5035550"/>
          </a:xfrm>
          <a:prstGeom prst="rect">
            <a:avLst/>
          </a:prstGeom>
        </p:spPr>
        <p:txBody>
          <a:bodyPr/>
          <a:lstStyle/>
          <a:p>
            <a:pPr eaLnBrk="0" hangingPunct="0">
              <a:spcBef>
                <a:spcPct val="20000"/>
              </a:spcBef>
              <a:defRPr/>
            </a:pPr>
            <a:r>
              <a:rPr lang="it-IT" b="1" kern="0" dirty="0">
                <a:solidFill>
                  <a:srgbClr val="595959"/>
                </a:solidFill>
                <a:latin typeface="Verdana" pitchFamily="34" charset="0"/>
                <a:ea typeface="MS PGothic" pitchFamily="34" charset="-128"/>
                <a:cs typeface="+mn-cs"/>
              </a:rPr>
              <a:t>Popolazione</a:t>
            </a:r>
            <a:r>
              <a:rPr lang="it-IT" kern="0" dirty="0" smtClean="0">
                <a:solidFill>
                  <a:srgbClr val="595959"/>
                </a:solidFill>
                <a:latin typeface="Verdana" pitchFamily="34" charset="0"/>
                <a:ea typeface="MS PGothic" pitchFamily="34" charset="-128"/>
                <a:cs typeface="+mn-cs"/>
              </a:rPr>
              <a:t>: è</a:t>
            </a:r>
            <a:r>
              <a:rPr lang="it-IT" b="0" kern="0" dirty="0" smtClean="0">
                <a:solidFill>
                  <a:srgbClr val="595959"/>
                </a:solidFill>
                <a:latin typeface="Verdana" pitchFamily="34" charset="0"/>
                <a:ea typeface="MS PGothic" pitchFamily="34" charset="-128"/>
                <a:cs typeface="+mn-cs"/>
              </a:rPr>
              <a:t> l’insieme </a:t>
            </a:r>
            <a:r>
              <a:rPr lang="it-IT" b="0" kern="0" dirty="0">
                <a:solidFill>
                  <a:srgbClr val="595959"/>
                </a:solidFill>
                <a:latin typeface="Verdana" pitchFamily="34" charset="0"/>
                <a:ea typeface="MS PGothic" pitchFamily="34" charset="-128"/>
                <a:cs typeface="+mn-cs"/>
              </a:rPr>
              <a:t>di unità </a:t>
            </a:r>
            <a:r>
              <a:rPr lang="it-IT" b="0" kern="0" dirty="0" smtClean="0">
                <a:solidFill>
                  <a:srgbClr val="595959"/>
                </a:solidFill>
                <a:latin typeface="Verdana" pitchFamily="34" charset="0"/>
                <a:ea typeface="MS PGothic" pitchFamily="34" charset="-128"/>
                <a:cs typeface="+mn-cs"/>
              </a:rPr>
              <a:t>elementari, </a:t>
            </a:r>
            <a:r>
              <a:rPr lang="it-IT" b="0" kern="0" dirty="0">
                <a:solidFill>
                  <a:srgbClr val="595959"/>
                </a:solidFill>
                <a:latin typeface="Verdana" pitchFamily="34" charset="0"/>
                <a:ea typeface="MS PGothic" pitchFamily="34" charset="-128"/>
                <a:cs typeface="+mn-cs"/>
              </a:rPr>
              <a:t>ben identificabili, delle quali interessa studiare una o più caratteristiche ad esse </a:t>
            </a:r>
            <a:r>
              <a:rPr lang="it-IT" b="0" kern="0" dirty="0" smtClean="0">
                <a:solidFill>
                  <a:srgbClr val="595959"/>
                </a:solidFill>
                <a:latin typeface="Verdana" pitchFamily="34" charset="0"/>
                <a:ea typeface="MS PGothic" pitchFamily="34" charset="-128"/>
                <a:cs typeface="+mn-cs"/>
              </a:rPr>
              <a:t>comuni.</a:t>
            </a:r>
            <a:endParaRPr lang="it-IT" b="0" kern="0" dirty="0">
              <a:solidFill>
                <a:srgbClr val="595959"/>
              </a:solidFill>
              <a:latin typeface="Verdana" pitchFamily="34" charset="0"/>
              <a:ea typeface="MS PGothic" pitchFamily="34" charset="-128"/>
              <a:cs typeface="+mn-cs"/>
            </a:endParaRPr>
          </a:p>
          <a:p>
            <a:pPr eaLnBrk="0" hangingPunct="0">
              <a:spcBef>
                <a:spcPct val="20000"/>
              </a:spcBef>
              <a:defRPr/>
            </a:pPr>
            <a:r>
              <a:rPr lang="it-IT" b="0" kern="0" dirty="0">
                <a:solidFill>
                  <a:srgbClr val="595959"/>
                </a:solidFill>
                <a:latin typeface="Verdana" pitchFamily="34" charset="0"/>
                <a:ea typeface="MS PGothic" pitchFamily="34" charset="-128"/>
                <a:cs typeface="+mn-cs"/>
              </a:rPr>
              <a:t>Ciò che fa di un aggregato di elementi una popolazione, infatti, è proprio </a:t>
            </a:r>
            <a:r>
              <a:rPr lang="it-IT" b="0" kern="0" dirty="0" smtClean="0">
                <a:solidFill>
                  <a:srgbClr val="595959"/>
                </a:solidFill>
                <a:latin typeface="Verdana" pitchFamily="34" charset="0"/>
                <a:ea typeface="MS PGothic" pitchFamily="34" charset="-128"/>
                <a:cs typeface="+mn-cs"/>
              </a:rPr>
              <a:t>l</a:t>
            </a:r>
            <a:r>
              <a:rPr lang="it-IT" kern="0" dirty="0" smtClean="0">
                <a:solidFill>
                  <a:srgbClr val="595959"/>
                </a:solidFill>
                <a:latin typeface="Verdana" pitchFamily="34" charset="0"/>
                <a:ea typeface="MS PGothic" pitchFamily="34" charset="-128"/>
              </a:rPr>
              <a:t>’</a:t>
            </a:r>
            <a:r>
              <a:rPr lang="it-IT" altLang="ja-JP" b="0" kern="0" dirty="0" smtClean="0">
                <a:solidFill>
                  <a:srgbClr val="595959"/>
                </a:solidFill>
                <a:latin typeface="Verdana" pitchFamily="34" charset="0"/>
                <a:ea typeface="MS PGothic" pitchFamily="34" charset="-128"/>
                <a:cs typeface="+mn-cs"/>
              </a:rPr>
              <a:t>esistenza </a:t>
            </a:r>
            <a:r>
              <a:rPr lang="it-IT" altLang="ja-JP" b="0" kern="0" dirty="0">
                <a:solidFill>
                  <a:srgbClr val="595959"/>
                </a:solidFill>
                <a:latin typeface="Verdana" pitchFamily="34" charset="0"/>
                <a:ea typeface="MS PGothic" pitchFamily="34" charset="-128"/>
                <a:cs typeface="+mn-cs"/>
              </a:rPr>
              <a:t>di una caratteristica presente in tutte le unità, che può </a:t>
            </a:r>
            <a:r>
              <a:rPr lang="it-IT" altLang="ja-JP" b="0" kern="0" dirty="0" smtClean="0">
                <a:solidFill>
                  <a:srgbClr val="595959"/>
                </a:solidFill>
                <a:latin typeface="Verdana" pitchFamily="34" charset="0"/>
                <a:ea typeface="MS PGothic" pitchFamily="34" charset="-128"/>
                <a:cs typeface="+mn-cs"/>
              </a:rPr>
              <a:t>diventare </a:t>
            </a:r>
            <a:r>
              <a:rPr lang="it-IT" altLang="ja-JP" b="0" kern="0" dirty="0">
                <a:solidFill>
                  <a:srgbClr val="595959"/>
                </a:solidFill>
                <a:latin typeface="Verdana" pitchFamily="34" charset="0"/>
                <a:ea typeface="MS PGothic" pitchFamily="34" charset="-128"/>
                <a:cs typeface="+mn-cs"/>
              </a:rPr>
              <a:t>oggetto di </a:t>
            </a:r>
            <a:r>
              <a:rPr lang="it-IT" altLang="ja-JP" b="0" kern="0" dirty="0" smtClean="0">
                <a:solidFill>
                  <a:srgbClr val="595959"/>
                </a:solidFill>
                <a:latin typeface="Verdana" pitchFamily="34" charset="0"/>
                <a:ea typeface="MS PGothic" pitchFamily="34" charset="-128"/>
                <a:cs typeface="+mn-cs"/>
              </a:rPr>
              <a:t>analisi.</a:t>
            </a:r>
            <a:endParaRPr lang="it-IT" altLang="ja-JP" b="0" kern="0" dirty="0">
              <a:solidFill>
                <a:srgbClr val="595959"/>
              </a:solidFill>
              <a:latin typeface="Verdana" pitchFamily="34" charset="0"/>
              <a:ea typeface="MS PGothic" pitchFamily="34" charset="-128"/>
              <a:cs typeface="+mn-cs"/>
            </a:endParaRPr>
          </a:p>
          <a:p>
            <a:pPr eaLnBrk="0" hangingPunct="0">
              <a:spcBef>
                <a:spcPct val="20000"/>
              </a:spcBef>
              <a:defRPr/>
            </a:pPr>
            <a:r>
              <a:rPr lang="it-IT" b="0" i="1" kern="0" dirty="0" smtClean="0">
                <a:solidFill>
                  <a:srgbClr val="595959"/>
                </a:solidFill>
                <a:latin typeface="Verdana" pitchFamily="34" charset="0"/>
                <a:ea typeface="MS PGothic" pitchFamily="34" charset="-128"/>
                <a:cs typeface="+mn-cs"/>
              </a:rPr>
              <a:t>L’</a:t>
            </a:r>
            <a:r>
              <a:rPr lang="it-IT" altLang="ja-JP" b="0" i="1" kern="0" dirty="0" smtClean="0">
                <a:solidFill>
                  <a:srgbClr val="595959"/>
                </a:solidFill>
                <a:latin typeface="Verdana" pitchFamily="34" charset="0"/>
                <a:ea typeface="MS PGothic" pitchFamily="34" charset="-128"/>
                <a:cs typeface="+mn-cs"/>
              </a:rPr>
              <a:t>insieme </a:t>
            </a:r>
            <a:r>
              <a:rPr lang="it-IT" altLang="ja-JP" b="0" i="1" kern="0" dirty="0">
                <a:solidFill>
                  <a:srgbClr val="595959"/>
                </a:solidFill>
                <a:latin typeface="Verdana" pitchFamily="34" charset="0"/>
                <a:ea typeface="MS PGothic" pitchFamily="34" charset="-128"/>
                <a:cs typeface="+mn-cs"/>
              </a:rPr>
              <a:t>delle parole di cui si compone un libro è una popolazione se si esamina una qualche loro proprietà, come la </a:t>
            </a:r>
            <a:r>
              <a:rPr lang="it-IT" altLang="ja-JP" b="0" i="1" kern="0" dirty="0" smtClean="0">
                <a:solidFill>
                  <a:srgbClr val="595959"/>
                </a:solidFill>
                <a:latin typeface="Verdana" pitchFamily="34" charset="0"/>
                <a:ea typeface="MS PGothic" pitchFamily="34" charset="-128"/>
                <a:cs typeface="+mn-cs"/>
              </a:rPr>
              <a:t>lunghezza.</a:t>
            </a:r>
            <a:endParaRPr lang="it-IT" altLang="ja-JP" b="0" i="1" kern="0" dirty="0">
              <a:solidFill>
                <a:srgbClr val="595959"/>
              </a:solidFill>
              <a:latin typeface="Verdana" pitchFamily="34" charset="0"/>
              <a:ea typeface="MS PGothic" pitchFamily="34" charset="-128"/>
              <a:cs typeface="+mn-cs"/>
            </a:endParaRPr>
          </a:p>
          <a:p>
            <a:pPr eaLnBrk="0" hangingPunct="0">
              <a:spcBef>
                <a:spcPct val="20000"/>
              </a:spcBef>
              <a:defRPr/>
            </a:pPr>
            <a:endParaRPr lang="it-IT" sz="2000" b="0" kern="0" dirty="0">
              <a:solidFill>
                <a:srgbClr val="595959"/>
              </a:solidFill>
              <a:latin typeface="Verdana" pitchFamily="34" charset="0"/>
              <a:ea typeface="MS PGothic" pitchFamily="34" charset="-128"/>
              <a:cs typeface="+mn-cs"/>
            </a:endParaRPr>
          </a:p>
        </p:txBody>
      </p:sp>
    </p:spTree>
    <p:extLst>
      <p:ext uri="{BB962C8B-B14F-4D97-AF65-F5344CB8AC3E}">
        <p14:creationId xmlns:p14="http://schemas.microsoft.com/office/powerpoint/2010/main" val="4099897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3018</TotalTime>
  <Words>3486</Words>
  <Application>Microsoft Office PowerPoint</Application>
  <PresentationFormat>Presentazione su schermo (4:3)</PresentationFormat>
  <Paragraphs>405</Paragraphs>
  <Slides>40</Slides>
  <Notes>22</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40</vt:i4>
      </vt:variant>
    </vt:vector>
  </HeadingPairs>
  <TitlesOfParts>
    <vt:vector size="49" baseType="lpstr">
      <vt:lpstr>ＭＳ Ｐゴシック</vt:lpstr>
      <vt:lpstr>ＭＳ Ｐゴシック</vt:lpstr>
      <vt:lpstr>Arial</vt:lpstr>
      <vt:lpstr>Calibri</vt:lpstr>
      <vt:lpstr>Comic Sans MS</vt:lpstr>
      <vt:lpstr>Times New Roman</vt:lpstr>
      <vt:lpstr>Verdana</vt:lpstr>
      <vt:lpstr>Wingdings</vt:lpstr>
      <vt:lpstr>copertina</vt:lpstr>
      <vt:lpstr>Presentazione standard di PowerPoint</vt:lpstr>
      <vt:lpstr>Presentazione standard di PowerPoint</vt:lpstr>
      <vt:lpstr>Alcune definizioni</vt:lpstr>
      <vt:lpstr>L'indagine statistica (1/3)</vt:lpstr>
      <vt:lpstr>Presentazione standard di PowerPoint</vt:lpstr>
      <vt:lpstr>Presentazione standard di PowerPoint</vt:lpstr>
      <vt:lpstr>Classificazione delle indagini 1/2</vt:lpstr>
      <vt:lpstr>Classificazione delle indagini 2/2</vt:lpstr>
      <vt:lpstr>Popolazione</vt:lpstr>
      <vt:lpstr>Campione</vt:lpstr>
      <vt:lpstr>Rilevazioni dirette e indirette</vt:lpstr>
      <vt:lpstr>Rilevazioni dirette</vt:lpstr>
      <vt:lpstr>Vantaggi e svantaggi delle rilevazioni dirette</vt:lpstr>
      <vt:lpstr>Rilevazioni indirette</vt:lpstr>
      <vt:lpstr>Esempi di rilevazioni indirette</vt:lpstr>
      <vt:lpstr>Vantaggi delle rilevazioni indirette</vt:lpstr>
      <vt:lpstr>Svantaggi delle rilevazioni indirette</vt:lpstr>
      <vt:lpstr>Sintetizzando …</vt:lpstr>
      <vt:lpstr>Presentazione standard di PowerPoint</vt:lpstr>
      <vt:lpstr>Indagini totali e campionarie</vt:lpstr>
      <vt:lpstr>Vantaggi e svantaggi delle indagini totali</vt:lpstr>
      <vt:lpstr>Indagine campionaria</vt:lpstr>
      <vt:lpstr>Vantaggi e svantaggi delle indagini campionarie</vt:lpstr>
      <vt:lpstr>Sintetizzando …</vt:lpstr>
      <vt:lpstr>Il Censimento</vt:lpstr>
      <vt:lpstr>Dal Censimento generale al Censimento permanente</vt:lpstr>
      <vt:lpstr>Dal Censimento generale al Censimento permanente</vt:lpstr>
      <vt:lpstr>Presentazione standard di PowerPoint</vt:lpstr>
      <vt:lpstr>Fasi di un'indagine statistica</vt:lpstr>
      <vt:lpstr>1. Definizione degli obiettivi dell'indagine</vt:lpstr>
      <vt:lpstr>2. Definizione del disegno di indagine (1)</vt:lpstr>
      <vt:lpstr>Presentazione standard di PowerPoint</vt:lpstr>
      <vt:lpstr>Presentazione standard di PowerPoint</vt:lpstr>
      <vt:lpstr>3. Acquisizione dei dati</vt:lpstr>
      <vt:lpstr>4. Registrazione</vt:lpstr>
      <vt:lpstr>5. Revisione e validazione</vt:lpstr>
      <vt:lpstr>6. Elaborazione metodologica</vt:lpstr>
      <vt:lpstr>7. Presentazione e utilizzazione dei risultati</vt:lpstr>
      <vt:lpstr>8. Diffusione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Indagine statistica</dc:title>
  <dc:subject>Indagine statistica</dc:subject>
  <dc:creator>Rete per la promozione della cultura statistica</dc:creator>
  <cp:keywords>S2.A2</cp:keywords>
  <cp:lastModifiedBy>Barbara Ascari</cp:lastModifiedBy>
  <cp:revision>132</cp:revision>
  <dcterms:created xsi:type="dcterms:W3CDTF">2012-12-11T11:00:35Z</dcterms:created>
  <dcterms:modified xsi:type="dcterms:W3CDTF">2020-05-04T18:38:08Z</dcterms:modified>
</cp:coreProperties>
</file>