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13" r:id="rId2"/>
    <p:sldId id="336" r:id="rId3"/>
    <p:sldId id="374" r:id="rId4"/>
    <p:sldId id="387" r:id="rId5"/>
    <p:sldId id="383" r:id="rId6"/>
    <p:sldId id="384" r:id="rId7"/>
    <p:sldId id="375" r:id="rId8"/>
    <p:sldId id="376" r:id="rId9"/>
    <p:sldId id="377" r:id="rId10"/>
    <p:sldId id="394" r:id="rId11"/>
    <p:sldId id="395" r:id="rId12"/>
    <p:sldId id="396" r:id="rId13"/>
    <p:sldId id="397" r:id="rId14"/>
    <p:sldId id="398" r:id="rId15"/>
    <p:sldId id="399" r:id="rId16"/>
    <p:sldId id="400" r:id="rId17"/>
    <p:sldId id="401" r:id="rId18"/>
    <p:sldId id="402" r:id="rId19"/>
    <p:sldId id="403" r:id="rId20"/>
    <p:sldId id="404" r:id="rId21"/>
    <p:sldId id="416" r:id="rId22"/>
    <p:sldId id="406" r:id="rId23"/>
    <p:sldId id="407" r:id="rId24"/>
    <p:sldId id="408" r:id="rId25"/>
    <p:sldId id="409" r:id="rId26"/>
    <p:sldId id="410" r:id="rId27"/>
    <p:sldId id="411" r:id="rId28"/>
    <p:sldId id="337" r:id="rId29"/>
    <p:sldId id="373" r:id="rId30"/>
    <p:sldId id="393" r:id="rId31"/>
    <p:sldId id="368" r:id="rId32"/>
    <p:sldId id="372" r:id="rId33"/>
    <p:sldId id="390" r:id="rId34"/>
    <p:sldId id="392" r:id="rId35"/>
    <p:sldId id="412" r:id="rId36"/>
    <p:sldId id="414" r:id="rId3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4">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7F142A"/>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31" autoAdjust="0"/>
  </p:normalViewPr>
  <p:slideViewPr>
    <p:cSldViewPr snapToGrid="0" snapToObjects="1" showGuides="1">
      <p:cViewPr varScale="1">
        <p:scale>
          <a:sx n="65" d="100"/>
          <a:sy n="65" d="100"/>
        </p:scale>
        <p:origin x="1962" y="72"/>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grafici\Attivit&#224;%20su%20intern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grafici\Attivit&#224;%20su%20intern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AppData\Local\Temp\Rar$DIa0.762\Cultura_e_tempo_libero.xls"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AppData\Local\Temp\Rar$DIa0.762\Cultura_e_tempo_libero.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grafici\uso%20di%20intern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esktop\grafici\Figure-capitolo-1_bol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5214348206474E-2"/>
          <c:y val="1.73196878779973E-2"/>
          <c:w val="0.92720341207349122"/>
          <c:h val="0.8476164862211869"/>
        </c:manualLayout>
      </c:layout>
      <c:barChart>
        <c:barDir val="col"/>
        <c:grouping val="clustered"/>
        <c:varyColors val="1"/>
        <c:ser>
          <c:idx val="0"/>
          <c:order val="0"/>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74CE-48BC-AD47-66CC56170D0A}"/>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74CE-48BC-AD47-66CC56170D0A}"/>
              </c:ext>
            </c:extLst>
          </c:dPt>
          <c:dPt>
            <c:idx val="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74CE-48BC-AD47-66CC56170D0A}"/>
              </c:ext>
            </c:extLst>
          </c:dPt>
          <c:dPt>
            <c:idx val="3"/>
            <c:invertIfNegative val="0"/>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07-74CE-48BC-AD47-66CC56170D0A}"/>
              </c:ext>
            </c:extLst>
          </c:dPt>
          <c:dPt>
            <c:idx val="4"/>
            <c:invertIfNegative val="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09-74CE-48BC-AD47-66CC56170D0A}"/>
              </c:ext>
            </c:extLst>
          </c:dPt>
          <c:dLbls>
            <c:numFmt formatCode="#,##0.0" sourceLinked="0"/>
            <c:spPr>
              <a:noFill/>
              <a:ln w="25400">
                <a:noFill/>
              </a:ln>
              <a:effectLst/>
            </c:spPr>
            <c:txPr>
              <a:bodyPr rot="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dispositivi!$G$9:$G$13</c:f>
              <c:strCache>
                <c:ptCount val="5"/>
                <c:pt idx="0">
                  <c:v>Telefono cellulare o smartphone</c:v>
                </c:pt>
                <c:pt idx="1">
                  <c:v>Computer fisso da tavolo</c:v>
                </c:pt>
                <c:pt idx="2">
                  <c:v>Laptop, netbook</c:v>
                </c:pt>
                <c:pt idx="3">
                  <c:v>Tablet</c:v>
                </c:pt>
                <c:pt idx="4">
                  <c:v>Altri dispositivi mobili</c:v>
                </c:pt>
              </c:strCache>
            </c:strRef>
          </c:cat>
          <c:val>
            <c:numRef>
              <c:f>dispositivi!$H$9:$H$13</c:f>
              <c:numCache>
                <c:formatCode>0.0</c:formatCode>
                <c:ptCount val="5"/>
                <c:pt idx="0">
                  <c:v>91.8</c:v>
                </c:pt>
                <c:pt idx="1">
                  <c:v>43.3</c:v>
                </c:pt>
                <c:pt idx="2">
                  <c:v>27.2</c:v>
                </c:pt>
                <c:pt idx="3">
                  <c:v>25.7</c:v>
                </c:pt>
                <c:pt idx="4">
                  <c:v>6.1</c:v>
                </c:pt>
              </c:numCache>
            </c:numRef>
          </c:val>
          <c:extLst xmlns:c16r2="http://schemas.microsoft.com/office/drawing/2015/06/chart">
            <c:ext xmlns:c16="http://schemas.microsoft.com/office/drawing/2014/chart" uri="{C3380CC4-5D6E-409C-BE32-E72D297353CC}">
              <c16:uniqueId val="{0000000A-74CE-48BC-AD47-66CC56170D0A}"/>
            </c:ext>
          </c:extLst>
        </c:ser>
        <c:dLbls>
          <c:showLegendKey val="0"/>
          <c:showVal val="0"/>
          <c:showCatName val="0"/>
          <c:showSerName val="0"/>
          <c:showPercent val="0"/>
          <c:showBubbleSize val="0"/>
        </c:dLbls>
        <c:gapWidth val="80"/>
        <c:axId val="114763104"/>
        <c:axId val="114763664"/>
      </c:barChart>
      <c:catAx>
        <c:axId val="11476310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700" b="0" i="0" u="none" strike="noStrike" kern="1200" baseline="0">
                <a:solidFill>
                  <a:srgbClr val="000000"/>
                </a:solidFill>
                <a:latin typeface="Arial"/>
                <a:ea typeface="Arial"/>
                <a:cs typeface="Arial"/>
              </a:defRPr>
            </a:pPr>
            <a:endParaRPr lang="it-IT"/>
          </a:p>
        </c:txPr>
        <c:crossAx val="114763664"/>
        <c:crosses val="autoZero"/>
        <c:auto val="1"/>
        <c:lblAlgn val="ctr"/>
        <c:lblOffset val="100"/>
        <c:noMultiLvlLbl val="0"/>
      </c:catAx>
      <c:valAx>
        <c:axId val="114763664"/>
        <c:scaling>
          <c:orientation val="minMax"/>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700" b="0" i="0" u="none" strike="noStrike" kern="1200" baseline="0">
                <a:solidFill>
                  <a:srgbClr val="000000"/>
                </a:solidFill>
                <a:latin typeface="Arial"/>
                <a:ea typeface="Arial"/>
                <a:cs typeface="Arial"/>
              </a:defRPr>
            </a:pPr>
            <a:endParaRPr lang="it-IT"/>
          </a:p>
        </c:txPr>
        <c:crossAx val="114763104"/>
        <c:crosses val="autoZero"/>
        <c:crossBetween val="between"/>
      </c:valAx>
      <c:spPr>
        <a:noFill/>
        <a:ln w="25400">
          <a:noFill/>
        </a:ln>
        <a:effectLst/>
      </c:spPr>
    </c:plotArea>
    <c:plotVisOnly val="1"/>
    <c:dispBlanksAs val="gap"/>
    <c:showDLblsOverMax val="0"/>
  </c:chart>
  <c:spPr>
    <a:noFill/>
    <a:ln w="6350" cap="flat" cmpd="sng" algn="ctr">
      <a:noFill/>
      <a:prstDash val="solid"/>
      <a:round/>
    </a:ln>
    <a:effectLst/>
  </c:spPr>
  <c:txPr>
    <a:bodyPr/>
    <a:lstStyle/>
    <a:p>
      <a:pPr>
        <a:defRPr sz="1000" b="0" i="0" u="none" strike="noStrike" baseline="0">
          <a:solidFill>
            <a:srgbClr val="000000"/>
          </a:solidFill>
          <a:latin typeface="Calibri"/>
          <a:ea typeface="Calibri"/>
          <a:cs typeface="Calibri"/>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50737824438613"/>
          <c:y val="3.8095227706929101E-2"/>
          <c:w val="0.75042962962962989"/>
          <c:h val="0.88476405383304491"/>
        </c:manualLayout>
      </c:layout>
      <c:barChart>
        <c:barDir val="bar"/>
        <c:grouping val="clustered"/>
        <c:varyColors val="0"/>
        <c:ser>
          <c:idx val="0"/>
          <c:order val="0"/>
          <c:tx>
            <c:strRef>
              <c:f>'Attività su internet elab'!$B$5</c:f>
              <c:strCache>
                <c:ptCount val="1"/>
                <c:pt idx="0">
                  <c:v>Maschi</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'Attività su internet elab'!$A$7:$A$13</c:f>
              <c:strCache>
                <c:ptCount val="7"/>
                <c:pt idx="0">
                  <c:v>Messaggeria istantanea </c:v>
                </c:pt>
                <c:pt idx="1">
                  <c:v> Chiamate o videochiamate via Internet </c:v>
                </c:pt>
                <c:pt idx="2">
                  <c:v>Giornali, riviste online</c:v>
                </c:pt>
                <c:pt idx="3">
                  <c:v>Home banking</c:v>
                </c:pt>
                <c:pt idx="4">
                  <c:v>Film, musica, video e giochi</c:v>
                </c:pt>
                <c:pt idx="5">
                  <c:v>e-commerce</c:v>
                </c:pt>
                <c:pt idx="6">
                  <c:v>Video on demand (es. Infinity)</c:v>
                </c:pt>
              </c:strCache>
            </c:strRef>
          </c:cat>
          <c:val>
            <c:numRef>
              <c:f>'Attività su internet elab'!$B$7:$B$13</c:f>
              <c:numCache>
                <c:formatCode>0.0</c:formatCode>
                <c:ptCount val="7"/>
                <c:pt idx="0">
                  <c:v>86.7</c:v>
                </c:pt>
                <c:pt idx="1">
                  <c:v>62.9</c:v>
                </c:pt>
                <c:pt idx="2">
                  <c:v>59</c:v>
                </c:pt>
                <c:pt idx="3">
                  <c:v>51.3</c:v>
                </c:pt>
                <c:pt idx="4">
                  <c:v>49.3</c:v>
                </c:pt>
                <c:pt idx="5">
                  <c:v>44.7</c:v>
                </c:pt>
                <c:pt idx="6">
                  <c:v>32.300000000000004</c:v>
                </c:pt>
              </c:numCache>
            </c:numRef>
          </c:val>
          <c:extLst xmlns:c16r2="http://schemas.microsoft.com/office/drawing/2015/06/chart">
            <c:ext xmlns:c16="http://schemas.microsoft.com/office/drawing/2014/chart" uri="{C3380CC4-5D6E-409C-BE32-E72D297353CC}">
              <c16:uniqueId val="{00000000-171A-41F2-BCE4-6CF6E26D968B}"/>
            </c:ext>
          </c:extLst>
        </c:ser>
        <c:ser>
          <c:idx val="1"/>
          <c:order val="1"/>
          <c:tx>
            <c:strRef>
              <c:f>'Attività su internet elab'!$C$5</c:f>
              <c:strCache>
                <c:ptCount val="1"/>
                <c:pt idx="0">
                  <c:v>Femmine</c:v>
                </c:pt>
              </c:strCache>
            </c:strRef>
          </c:tx>
          <c:spPr>
            <a:solidFill>
              <a:srgbClr val="F8C4E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'Attività su internet elab'!$A$7:$A$13</c:f>
              <c:strCache>
                <c:ptCount val="7"/>
                <c:pt idx="0">
                  <c:v>Messaggeria istantanea </c:v>
                </c:pt>
                <c:pt idx="1">
                  <c:v> Chiamate o videochiamate via Internet </c:v>
                </c:pt>
                <c:pt idx="2">
                  <c:v>Giornali, riviste online</c:v>
                </c:pt>
                <c:pt idx="3">
                  <c:v>Home banking</c:v>
                </c:pt>
                <c:pt idx="4">
                  <c:v>Film, musica, video e giochi</c:v>
                </c:pt>
                <c:pt idx="5">
                  <c:v>e-commerce</c:v>
                </c:pt>
                <c:pt idx="6">
                  <c:v>Video on demand (es. Infinity)</c:v>
                </c:pt>
              </c:strCache>
            </c:strRef>
          </c:cat>
          <c:val>
            <c:numRef>
              <c:f>'Attività su internet elab'!$C$7:$C$13</c:f>
              <c:numCache>
                <c:formatCode>0.0</c:formatCode>
                <c:ptCount val="7"/>
                <c:pt idx="0">
                  <c:v>90</c:v>
                </c:pt>
                <c:pt idx="1">
                  <c:v>66.3</c:v>
                </c:pt>
                <c:pt idx="2">
                  <c:v>54.8</c:v>
                </c:pt>
                <c:pt idx="3">
                  <c:v>41.3</c:v>
                </c:pt>
                <c:pt idx="4">
                  <c:v>45.2</c:v>
                </c:pt>
                <c:pt idx="5">
                  <c:v>34.800000000000004</c:v>
                </c:pt>
                <c:pt idx="6">
                  <c:v>26.5</c:v>
                </c:pt>
              </c:numCache>
            </c:numRef>
          </c:val>
          <c:extLst xmlns:c16r2="http://schemas.microsoft.com/office/drawing/2015/06/chart">
            <c:ext xmlns:c16="http://schemas.microsoft.com/office/drawing/2014/chart" uri="{C3380CC4-5D6E-409C-BE32-E72D297353CC}">
              <c16:uniqueId val="{00000001-171A-41F2-BCE4-6CF6E26D968B}"/>
            </c:ext>
          </c:extLst>
        </c:ser>
        <c:dLbls>
          <c:showLegendKey val="0"/>
          <c:showVal val="1"/>
          <c:showCatName val="0"/>
          <c:showSerName val="0"/>
          <c:showPercent val="0"/>
          <c:showBubbleSize val="0"/>
        </c:dLbls>
        <c:gapWidth val="75"/>
        <c:axId val="181978832"/>
        <c:axId val="181979392"/>
      </c:barChart>
      <c:catAx>
        <c:axId val="181978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181979392"/>
        <c:crosses val="autoZero"/>
        <c:auto val="1"/>
        <c:lblAlgn val="ctr"/>
        <c:lblOffset val="100"/>
        <c:noMultiLvlLbl val="0"/>
      </c:catAx>
      <c:valAx>
        <c:axId val="18197939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1978832"/>
        <c:crosses val="autoZero"/>
        <c:crossBetween val="between"/>
      </c:valAx>
      <c:spPr>
        <a:noFill/>
        <a:ln>
          <a:noFill/>
        </a:ln>
        <a:effectLst/>
      </c:spPr>
    </c:plotArea>
    <c:legend>
      <c:legendPos val="b"/>
      <c:layout>
        <c:manualLayout>
          <c:xMode val="edge"/>
          <c:yMode val="edge"/>
          <c:x val="0.75564152814231578"/>
          <c:y val="0.75671446365947215"/>
          <c:w val="0.18946761567467824"/>
          <c:h val="7.213205849567974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83088134635516E-2"/>
          <c:y val="1.8221063661515012E-2"/>
          <c:w val="0.92092232769342364"/>
          <c:h val="0.81041779861564622"/>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Regioni'!$H$282:$T$282</c:f>
            </c:numRef>
          </c:val>
          <c:smooth val="0"/>
          <c:extLst xmlns:c16r2="http://schemas.microsoft.com/office/drawing/2015/06/chart">
            <c:ext xmlns:c16="http://schemas.microsoft.com/office/drawing/2014/chart" uri="{C3380CC4-5D6E-409C-BE32-E72D297353CC}">
              <c16:uniqueId val="{00000000-262B-4E5B-9B75-4B7876C91865}"/>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Regioni'!$H$283:$T$283</c:f>
            </c:numRef>
          </c:val>
          <c:smooth val="0"/>
          <c:extLst xmlns:c16r2="http://schemas.microsoft.com/office/drawing/2015/06/chart">
            <c:ext xmlns:c16="http://schemas.microsoft.com/office/drawing/2014/chart" uri="{C3380CC4-5D6E-409C-BE32-E72D297353CC}">
              <c16:uniqueId val="{00000001-262B-4E5B-9B75-4B7876C91865}"/>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Regioni'!$H$284:$T$284</c:f>
            </c:numRef>
          </c:val>
          <c:smooth val="0"/>
          <c:extLst xmlns:c16r2="http://schemas.microsoft.com/office/drawing/2015/06/chart">
            <c:ext xmlns:c16="http://schemas.microsoft.com/office/drawing/2014/chart" uri="{C3380CC4-5D6E-409C-BE32-E72D297353CC}">
              <c16:uniqueId val="{00000002-262B-4E5B-9B75-4B7876C91865}"/>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Regioni'!$H$285:$T$285</c:f>
            </c:numRef>
          </c:val>
          <c:smooth val="0"/>
          <c:extLst xmlns:c16r2="http://schemas.microsoft.com/office/drawing/2015/06/chart">
            <c:ext xmlns:c16="http://schemas.microsoft.com/office/drawing/2014/chart" uri="{C3380CC4-5D6E-409C-BE32-E72D297353CC}">
              <c16:uniqueId val="{00000003-262B-4E5B-9B75-4B7876C91865}"/>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Regioni'!$H$286:$T$286</c:f>
            </c:numRef>
          </c:val>
          <c:smooth val="0"/>
          <c:extLst xmlns:c16r2="http://schemas.microsoft.com/office/drawing/2015/06/chart">
            <c:ext xmlns:c16="http://schemas.microsoft.com/office/drawing/2014/chart" uri="{C3380CC4-5D6E-409C-BE32-E72D297353CC}">
              <c16:uniqueId val="{00000004-262B-4E5B-9B75-4B7876C91865}"/>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Regioni'!$H$287:$T$287</c:f>
            </c:numRef>
          </c:val>
          <c:smooth val="0"/>
          <c:extLst xmlns:c16r2="http://schemas.microsoft.com/office/drawing/2015/06/chart">
            <c:ext xmlns:c16="http://schemas.microsoft.com/office/drawing/2014/chart" uri="{C3380CC4-5D6E-409C-BE32-E72D297353CC}">
              <c16:uniqueId val="{00000005-262B-4E5B-9B75-4B7876C91865}"/>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Regioni'!$H$288:$T$288</c:f>
            </c:numRef>
          </c:val>
          <c:smooth val="0"/>
          <c:extLst xmlns:c16r2="http://schemas.microsoft.com/office/drawing/2015/06/chart">
            <c:ext xmlns:c16="http://schemas.microsoft.com/office/drawing/2014/chart" uri="{C3380CC4-5D6E-409C-BE32-E72D297353CC}">
              <c16:uniqueId val="{00000006-262B-4E5B-9B75-4B7876C91865}"/>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Regioni'!$H$289:$T$289</c:f>
            </c:numRef>
          </c:val>
          <c:smooth val="0"/>
          <c:extLst xmlns:c16r2="http://schemas.microsoft.com/office/drawing/2015/06/chart">
            <c:ext xmlns:c16="http://schemas.microsoft.com/office/drawing/2014/chart" uri="{C3380CC4-5D6E-409C-BE32-E72D297353CC}">
              <c16:uniqueId val="{00000007-262B-4E5B-9B75-4B7876C91865}"/>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Regioni'!$H$290:$T$290</c:f>
            </c:numRef>
          </c:val>
          <c:smooth val="0"/>
          <c:extLst xmlns:c16r2="http://schemas.microsoft.com/office/drawing/2015/06/chart">
            <c:ext xmlns:c16="http://schemas.microsoft.com/office/drawing/2014/chart" uri="{C3380CC4-5D6E-409C-BE32-E72D297353CC}">
              <c16:uniqueId val="{00000008-262B-4E5B-9B75-4B7876C91865}"/>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Regioni'!$H$291:$T$291</c:f>
            </c:numRef>
          </c:val>
          <c:smooth val="0"/>
          <c:extLst xmlns:c16r2="http://schemas.microsoft.com/office/drawing/2015/06/chart">
            <c:ext xmlns:c16="http://schemas.microsoft.com/office/drawing/2014/chart" uri="{C3380CC4-5D6E-409C-BE32-E72D297353CC}">
              <c16:uniqueId val="{00000009-262B-4E5B-9B75-4B7876C91865}"/>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Regioni'!$H$292:$T$292</c:f>
            </c:numRef>
          </c:val>
          <c:smooth val="0"/>
          <c:extLst xmlns:c16r2="http://schemas.microsoft.com/office/drawing/2015/06/chart">
            <c:ext xmlns:c16="http://schemas.microsoft.com/office/drawing/2014/chart" uri="{C3380CC4-5D6E-409C-BE32-E72D297353CC}">
              <c16:uniqueId val="{0000000A-262B-4E5B-9B75-4B7876C91865}"/>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Regioni'!$H$293:$T$293</c:f>
            </c:numRef>
          </c:val>
          <c:smooth val="0"/>
          <c:extLst xmlns:c16r2="http://schemas.microsoft.com/office/drawing/2015/06/chart">
            <c:ext xmlns:c16="http://schemas.microsoft.com/office/drawing/2014/chart" uri="{C3380CC4-5D6E-409C-BE32-E72D297353CC}">
              <c16:uniqueId val="{0000000B-262B-4E5B-9B75-4B7876C91865}"/>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Regioni'!$H$294:$T$294</c:f>
            </c:numRef>
          </c:val>
          <c:smooth val="0"/>
          <c:extLst xmlns:c16r2="http://schemas.microsoft.com/office/drawing/2015/06/chart">
            <c:ext xmlns:c16="http://schemas.microsoft.com/office/drawing/2014/chart" uri="{C3380CC4-5D6E-409C-BE32-E72D297353CC}">
              <c16:uniqueId val="{0000000C-262B-4E5B-9B75-4B7876C91865}"/>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Regioni'!$H$295:$T$295</c:f>
            </c:numRef>
          </c:val>
          <c:smooth val="0"/>
          <c:extLst xmlns:c16r2="http://schemas.microsoft.com/office/drawing/2015/06/chart">
            <c:ext xmlns:c16="http://schemas.microsoft.com/office/drawing/2014/chart" uri="{C3380CC4-5D6E-409C-BE32-E72D297353CC}">
              <c16:uniqueId val="{0000000D-262B-4E5B-9B75-4B7876C91865}"/>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Regioni'!$H$296:$T$296</c:f>
            </c:numRef>
          </c:val>
          <c:smooth val="0"/>
          <c:extLst xmlns:c16r2="http://schemas.microsoft.com/office/drawing/2015/06/chart">
            <c:ext xmlns:c16="http://schemas.microsoft.com/office/drawing/2014/chart" uri="{C3380CC4-5D6E-409C-BE32-E72D297353CC}">
              <c16:uniqueId val="{0000000E-262B-4E5B-9B75-4B7876C91865}"/>
            </c:ext>
          </c:extLst>
        </c:ser>
        <c:ser>
          <c:idx val="15"/>
          <c:order val="15"/>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Regioni'!$H$297:$T$297</c:f>
            </c:numRef>
          </c:val>
          <c:smooth val="0"/>
          <c:extLst xmlns:c16r2="http://schemas.microsoft.com/office/drawing/2015/06/chart">
            <c:ext xmlns:c16="http://schemas.microsoft.com/office/drawing/2014/chart" uri="{C3380CC4-5D6E-409C-BE32-E72D297353CC}">
              <c16:uniqueId val="{0000000F-262B-4E5B-9B75-4B7876C91865}"/>
            </c:ext>
          </c:extLst>
        </c:ser>
        <c:ser>
          <c:idx val="16"/>
          <c:order val="16"/>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Regioni'!$H$298:$T$298</c:f>
            </c:numRef>
          </c:val>
          <c:smooth val="0"/>
          <c:extLst xmlns:c16r2="http://schemas.microsoft.com/office/drawing/2015/06/chart">
            <c:ext xmlns:c16="http://schemas.microsoft.com/office/drawing/2014/chart" uri="{C3380CC4-5D6E-409C-BE32-E72D297353CC}">
              <c16:uniqueId val="{00000010-262B-4E5B-9B75-4B7876C91865}"/>
            </c:ext>
          </c:extLst>
        </c:ser>
        <c:ser>
          <c:idx val="17"/>
          <c:order val="17"/>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Regioni'!$H$299:$T$299</c:f>
            </c:numRef>
          </c:val>
          <c:smooth val="0"/>
          <c:extLst xmlns:c16r2="http://schemas.microsoft.com/office/drawing/2015/06/chart">
            <c:ext xmlns:c16="http://schemas.microsoft.com/office/drawing/2014/chart" uri="{C3380CC4-5D6E-409C-BE32-E72D297353CC}">
              <c16:uniqueId val="{00000011-262B-4E5B-9B75-4B7876C91865}"/>
            </c:ext>
          </c:extLst>
        </c:ser>
        <c:ser>
          <c:idx val="18"/>
          <c:order val="18"/>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Regioni'!$H$300:$T$300</c:f>
            </c:numRef>
          </c:val>
          <c:smooth val="0"/>
          <c:extLst xmlns:c16r2="http://schemas.microsoft.com/office/drawing/2015/06/chart">
            <c:ext xmlns:c16="http://schemas.microsoft.com/office/drawing/2014/chart" uri="{C3380CC4-5D6E-409C-BE32-E72D297353CC}">
              <c16:uniqueId val="{00000012-262B-4E5B-9B75-4B7876C91865}"/>
            </c:ext>
          </c:extLst>
        </c:ser>
        <c:ser>
          <c:idx val="19"/>
          <c:order val="19"/>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Regioni'!$H$301:$T$301</c:f>
            </c:numRef>
          </c:val>
          <c:smooth val="0"/>
          <c:extLst xmlns:c16r2="http://schemas.microsoft.com/office/drawing/2015/06/chart">
            <c:ext xmlns:c16="http://schemas.microsoft.com/office/drawing/2014/chart" uri="{C3380CC4-5D6E-409C-BE32-E72D297353CC}">
              <c16:uniqueId val="{00000013-262B-4E5B-9B75-4B7876C91865}"/>
            </c:ext>
          </c:extLst>
        </c:ser>
        <c:ser>
          <c:idx val="20"/>
          <c:order val="20"/>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Regioni'!$H$302:$T$302</c:f>
            </c:numRef>
          </c:val>
          <c:smooth val="0"/>
          <c:extLst xmlns:c16r2="http://schemas.microsoft.com/office/drawing/2015/06/chart">
            <c:ext xmlns:c16="http://schemas.microsoft.com/office/drawing/2014/chart" uri="{C3380CC4-5D6E-409C-BE32-E72D297353CC}">
              <c16:uniqueId val="{00000014-262B-4E5B-9B75-4B7876C91865}"/>
            </c:ext>
          </c:extLst>
        </c:ser>
        <c:ser>
          <c:idx val="21"/>
          <c:order val="21"/>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Regioni'!$H$303:$T$303</c:f>
            </c:numRef>
          </c:val>
          <c:smooth val="0"/>
          <c:extLst xmlns:c16r2="http://schemas.microsoft.com/office/drawing/2015/06/chart">
            <c:ext xmlns:c16="http://schemas.microsoft.com/office/drawing/2014/chart" uri="{C3380CC4-5D6E-409C-BE32-E72D297353CC}">
              <c16:uniqueId val="{00000015-262B-4E5B-9B75-4B7876C91865}"/>
            </c:ext>
          </c:extLst>
        </c:ser>
        <c:ser>
          <c:idx val="22"/>
          <c:order val="22"/>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Regioni'!$H$304:$T$304</c:f>
            </c:numRef>
          </c:val>
          <c:smooth val="0"/>
          <c:extLst xmlns:c16r2="http://schemas.microsoft.com/office/drawing/2015/06/chart">
            <c:ext xmlns:c16="http://schemas.microsoft.com/office/drawing/2014/chart" uri="{C3380CC4-5D6E-409C-BE32-E72D297353CC}">
              <c16:uniqueId val="{00000016-262B-4E5B-9B75-4B7876C91865}"/>
            </c:ext>
          </c:extLst>
        </c:ser>
        <c:ser>
          <c:idx val="23"/>
          <c:order val="23"/>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Regioni'!$H$305:$T$305</c:f>
            </c:numRef>
          </c:val>
          <c:smooth val="0"/>
          <c:extLst xmlns:c16r2="http://schemas.microsoft.com/office/drawing/2015/06/chart">
            <c:ext xmlns:c16="http://schemas.microsoft.com/office/drawing/2014/chart" uri="{C3380CC4-5D6E-409C-BE32-E72D297353CC}">
              <c16:uniqueId val="{00000017-262B-4E5B-9B75-4B7876C91865}"/>
            </c:ext>
          </c:extLst>
        </c:ser>
        <c:ser>
          <c:idx val="24"/>
          <c:order val="24"/>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Regioni'!$H$306:$T$306</c:f>
            </c:numRef>
          </c:val>
          <c:smooth val="0"/>
          <c:extLst xmlns:c16r2="http://schemas.microsoft.com/office/drawing/2015/06/chart">
            <c:ext xmlns:c16="http://schemas.microsoft.com/office/drawing/2014/chart" uri="{C3380CC4-5D6E-409C-BE32-E72D297353CC}">
              <c16:uniqueId val="{00000018-262B-4E5B-9B75-4B7876C91865}"/>
            </c:ext>
          </c:extLst>
        </c:ser>
        <c:ser>
          <c:idx val="25"/>
          <c:order val="25"/>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Regioni'!$H$307:$T$307</c:f>
            </c:numRef>
          </c:val>
          <c:smooth val="0"/>
          <c:extLst xmlns:c16r2="http://schemas.microsoft.com/office/drawing/2015/06/chart">
            <c:ext xmlns:c16="http://schemas.microsoft.com/office/drawing/2014/chart" uri="{C3380CC4-5D6E-409C-BE32-E72D297353CC}">
              <c16:uniqueId val="{00000019-262B-4E5B-9B75-4B7876C91865}"/>
            </c:ext>
          </c:extLst>
        </c:ser>
        <c:ser>
          <c:idx val="26"/>
          <c:order val="26"/>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Regioni'!$H$308:$T$308</c:f>
            </c:numRef>
          </c:val>
          <c:smooth val="0"/>
          <c:extLst xmlns:c16r2="http://schemas.microsoft.com/office/drawing/2015/06/chart">
            <c:ext xmlns:c16="http://schemas.microsoft.com/office/drawing/2014/chart" uri="{C3380CC4-5D6E-409C-BE32-E72D297353CC}">
              <c16:uniqueId val="{0000001A-262B-4E5B-9B75-4B7876C91865}"/>
            </c:ext>
          </c:extLst>
        </c:ser>
        <c:ser>
          <c:idx val="27"/>
          <c:order val="27"/>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Regioni'!$H$309:$T$309</c:f>
            </c:numRef>
          </c:val>
          <c:smooth val="0"/>
          <c:extLst xmlns:c16r2="http://schemas.microsoft.com/office/drawing/2015/06/chart">
            <c:ext xmlns:c16="http://schemas.microsoft.com/office/drawing/2014/chart" uri="{C3380CC4-5D6E-409C-BE32-E72D297353CC}">
              <c16:uniqueId val="{0000001B-262B-4E5B-9B75-4B7876C91865}"/>
            </c:ext>
          </c:extLst>
        </c:ser>
        <c:ser>
          <c:idx val="28"/>
          <c:order val="28"/>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Regioni'!$H$310:$T$310</c:f>
            </c:numRef>
          </c:val>
          <c:smooth val="0"/>
          <c:extLst xmlns:c16r2="http://schemas.microsoft.com/office/drawing/2015/06/chart">
            <c:ext xmlns:c16="http://schemas.microsoft.com/office/drawing/2014/chart" uri="{C3380CC4-5D6E-409C-BE32-E72D297353CC}">
              <c16:uniqueId val="{0000001C-262B-4E5B-9B75-4B7876C91865}"/>
            </c:ext>
          </c:extLst>
        </c:ser>
        <c:ser>
          <c:idx val="29"/>
          <c:order val="29"/>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Regioni'!$H$311:$T$311</c:f>
            </c:numRef>
          </c:val>
          <c:smooth val="0"/>
          <c:extLst xmlns:c16r2="http://schemas.microsoft.com/office/drawing/2015/06/chart">
            <c:ext xmlns:c16="http://schemas.microsoft.com/office/drawing/2014/chart" uri="{C3380CC4-5D6E-409C-BE32-E72D297353CC}">
              <c16:uniqueId val="{0000001D-262B-4E5B-9B75-4B7876C91865}"/>
            </c:ext>
          </c:extLst>
        </c:ser>
        <c:ser>
          <c:idx val="30"/>
          <c:order val="30"/>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Regioni'!$H$312:$T$312</c:f>
            </c:numRef>
          </c:val>
          <c:smooth val="0"/>
          <c:extLst xmlns:c16r2="http://schemas.microsoft.com/office/drawing/2015/06/chart">
            <c:ext xmlns:c16="http://schemas.microsoft.com/office/drawing/2014/chart" uri="{C3380CC4-5D6E-409C-BE32-E72D297353CC}">
              <c16:uniqueId val="{0000001E-262B-4E5B-9B75-4B7876C91865}"/>
            </c:ext>
          </c:extLst>
        </c:ser>
        <c:ser>
          <c:idx val="31"/>
          <c:order val="31"/>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Regioni'!$H$313:$T$313</c:f>
            </c:numRef>
          </c:val>
          <c:smooth val="0"/>
          <c:extLst xmlns:c16r2="http://schemas.microsoft.com/office/drawing/2015/06/chart">
            <c:ext xmlns:c16="http://schemas.microsoft.com/office/drawing/2014/chart" uri="{C3380CC4-5D6E-409C-BE32-E72D297353CC}">
              <c16:uniqueId val="{0000001F-262B-4E5B-9B75-4B7876C91865}"/>
            </c:ext>
          </c:extLst>
        </c:ser>
        <c:ser>
          <c:idx val="32"/>
          <c:order val="32"/>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Regioni'!$H$314:$T$314</c:f>
            </c:numRef>
          </c:val>
          <c:smooth val="0"/>
          <c:extLst xmlns:c16r2="http://schemas.microsoft.com/office/drawing/2015/06/chart">
            <c:ext xmlns:c16="http://schemas.microsoft.com/office/drawing/2014/chart" uri="{C3380CC4-5D6E-409C-BE32-E72D297353CC}">
              <c16:uniqueId val="{00000020-262B-4E5B-9B75-4B7876C91865}"/>
            </c:ext>
          </c:extLst>
        </c:ser>
        <c:ser>
          <c:idx val="33"/>
          <c:order val="33"/>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Regioni'!$H$315:$T$315</c:f>
            </c:numRef>
          </c:val>
          <c:smooth val="0"/>
          <c:extLst xmlns:c16r2="http://schemas.microsoft.com/office/drawing/2015/06/chart">
            <c:ext xmlns:c16="http://schemas.microsoft.com/office/drawing/2014/chart" uri="{C3380CC4-5D6E-409C-BE32-E72D297353CC}">
              <c16:uniqueId val="{00000021-262B-4E5B-9B75-4B7876C91865}"/>
            </c:ext>
          </c:extLst>
        </c:ser>
        <c:ser>
          <c:idx val="34"/>
          <c:order val="34"/>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Regioni'!$H$316:$T$316</c:f>
            </c:numRef>
          </c:val>
          <c:smooth val="0"/>
          <c:extLst xmlns:c16r2="http://schemas.microsoft.com/office/drawing/2015/06/chart">
            <c:ext xmlns:c16="http://schemas.microsoft.com/office/drawing/2014/chart" uri="{C3380CC4-5D6E-409C-BE32-E72D297353CC}">
              <c16:uniqueId val="{00000022-262B-4E5B-9B75-4B7876C91865}"/>
            </c:ext>
          </c:extLst>
        </c:ser>
        <c:ser>
          <c:idx val="35"/>
          <c:order val="35"/>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Regioni'!$H$317:$T$317</c:f>
            </c:numRef>
          </c:val>
          <c:smooth val="0"/>
          <c:extLst xmlns:c16r2="http://schemas.microsoft.com/office/drawing/2015/06/chart">
            <c:ext xmlns:c16="http://schemas.microsoft.com/office/drawing/2014/chart" uri="{C3380CC4-5D6E-409C-BE32-E72D297353CC}">
              <c16:uniqueId val="{00000023-262B-4E5B-9B75-4B7876C91865}"/>
            </c:ext>
          </c:extLst>
        </c:ser>
        <c:ser>
          <c:idx val="36"/>
          <c:order val="36"/>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Regioni'!$H$318:$T$318</c:f>
            </c:numRef>
          </c:val>
          <c:smooth val="0"/>
          <c:extLst xmlns:c16r2="http://schemas.microsoft.com/office/drawing/2015/06/chart">
            <c:ext xmlns:c16="http://schemas.microsoft.com/office/drawing/2014/chart" uri="{C3380CC4-5D6E-409C-BE32-E72D297353CC}">
              <c16:uniqueId val="{00000024-262B-4E5B-9B75-4B7876C91865}"/>
            </c:ext>
          </c:extLst>
        </c:ser>
        <c:ser>
          <c:idx val="37"/>
          <c:order val="37"/>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Regioni'!$H$319:$T$319</c:f>
            </c:numRef>
          </c:val>
          <c:smooth val="0"/>
          <c:extLst xmlns:c16r2="http://schemas.microsoft.com/office/drawing/2015/06/chart">
            <c:ext xmlns:c16="http://schemas.microsoft.com/office/drawing/2014/chart" uri="{C3380CC4-5D6E-409C-BE32-E72D297353CC}">
              <c16:uniqueId val="{00000025-262B-4E5B-9B75-4B7876C91865}"/>
            </c:ext>
          </c:extLst>
        </c:ser>
        <c:ser>
          <c:idx val="38"/>
          <c:order val="38"/>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Regioni'!$H$320:$T$320</c:f>
            </c:numRef>
          </c:val>
          <c:smooth val="0"/>
          <c:extLst xmlns:c16r2="http://schemas.microsoft.com/office/drawing/2015/06/chart">
            <c:ext xmlns:c16="http://schemas.microsoft.com/office/drawing/2014/chart" uri="{C3380CC4-5D6E-409C-BE32-E72D297353CC}">
              <c16:uniqueId val="{00000026-262B-4E5B-9B75-4B7876C91865}"/>
            </c:ext>
          </c:extLst>
        </c:ser>
        <c:ser>
          <c:idx val="39"/>
          <c:order val="39"/>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Regioni'!$H$321:$T$321</c:f>
            </c:numRef>
          </c:val>
          <c:smooth val="0"/>
          <c:extLst xmlns:c16r2="http://schemas.microsoft.com/office/drawing/2015/06/chart">
            <c:ext xmlns:c16="http://schemas.microsoft.com/office/drawing/2014/chart" uri="{C3380CC4-5D6E-409C-BE32-E72D297353CC}">
              <c16:uniqueId val="{00000027-262B-4E5B-9B75-4B7876C91865}"/>
            </c:ext>
          </c:extLst>
        </c:ser>
        <c:ser>
          <c:idx val="40"/>
          <c:order val="40"/>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Regioni'!$H$322:$T$322</c:f>
            </c:numRef>
          </c:val>
          <c:smooth val="0"/>
          <c:extLst xmlns:c16r2="http://schemas.microsoft.com/office/drawing/2015/06/chart">
            <c:ext xmlns:c16="http://schemas.microsoft.com/office/drawing/2014/chart" uri="{C3380CC4-5D6E-409C-BE32-E72D297353CC}">
              <c16:uniqueId val="{00000028-262B-4E5B-9B75-4B7876C91865}"/>
            </c:ext>
          </c:extLst>
        </c:ser>
        <c:ser>
          <c:idx val="41"/>
          <c:order val="41"/>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Regioni'!$H$323:$T$323</c:f>
            </c:numRef>
          </c:val>
          <c:smooth val="0"/>
          <c:extLst xmlns:c16r2="http://schemas.microsoft.com/office/drawing/2015/06/chart">
            <c:ext xmlns:c16="http://schemas.microsoft.com/office/drawing/2014/chart" uri="{C3380CC4-5D6E-409C-BE32-E72D297353CC}">
              <c16:uniqueId val="{00000029-262B-4E5B-9B75-4B7876C91865}"/>
            </c:ext>
          </c:extLst>
        </c:ser>
        <c:ser>
          <c:idx val="42"/>
          <c:order val="42"/>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Regioni'!$H$324:$T$324</c:f>
            </c:numRef>
          </c:val>
          <c:smooth val="0"/>
          <c:extLst xmlns:c16r2="http://schemas.microsoft.com/office/drawing/2015/06/chart">
            <c:ext xmlns:c16="http://schemas.microsoft.com/office/drawing/2014/chart" uri="{C3380CC4-5D6E-409C-BE32-E72D297353CC}">
              <c16:uniqueId val="{0000002A-262B-4E5B-9B75-4B7876C91865}"/>
            </c:ext>
          </c:extLst>
        </c:ser>
        <c:ser>
          <c:idx val="43"/>
          <c:order val="43"/>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Regioni'!$H$325:$T$325</c:f>
            </c:numRef>
          </c:val>
          <c:smooth val="0"/>
          <c:extLst xmlns:c16r2="http://schemas.microsoft.com/office/drawing/2015/06/chart">
            <c:ext xmlns:c16="http://schemas.microsoft.com/office/drawing/2014/chart" uri="{C3380CC4-5D6E-409C-BE32-E72D297353CC}">
              <c16:uniqueId val="{0000002B-262B-4E5B-9B75-4B7876C91865}"/>
            </c:ext>
          </c:extLst>
        </c:ser>
        <c:ser>
          <c:idx val="44"/>
          <c:order val="44"/>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Regioni'!$H$326:$T$326</c:f>
            </c:numRef>
          </c:val>
          <c:smooth val="0"/>
          <c:extLst xmlns:c16r2="http://schemas.microsoft.com/office/drawing/2015/06/chart">
            <c:ext xmlns:c16="http://schemas.microsoft.com/office/drawing/2014/chart" uri="{C3380CC4-5D6E-409C-BE32-E72D297353CC}">
              <c16:uniqueId val="{0000002C-262B-4E5B-9B75-4B7876C91865}"/>
            </c:ext>
          </c:extLst>
        </c:ser>
        <c:ser>
          <c:idx val="45"/>
          <c:order val="45"/>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Regioni'!$H$327:$T$327</c:f>
            </c:numRef>
          </c:val>
          <c:smooth val="0"/>
          <c:extLst xmlns:c16r2="http://schemas.microsoft.com/office/drawing/2015/06/chart">
            <c:ext xmlns:c16="http://schemas.microsoft.com/office/drawing/2014/chart" uri="{C3380CC4-5D6E-409C-BE32-E72D297353CC}">
              <c16:uniqueId val="{0000002D-262B-4E5B-9B75-4B7876C91865}"/>
            </c:ext>
          </c:extLst>
        </c:ser>
        <c:ser>
          <c:idx val="46"/>
          <c:order val="46"/>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Regioni'!$H$328:$T$328</c:f>
            </c:numRef>
          </c:val>
          <c:smooth val="0"/>
          <c:extLst xmlns:c16r2="http://schemas.microsoft.com/office/drawing/2015/06/chart">
            <c:ext xmlns:c16="http://schemas.microsoft.com/office/drawing/2014/chart" uri="{C3380CC4-5D6E-409C-BE32-E72D297353CC}">
              <c16:uniqueId val="{0000002E-262B-4E5B-9B75-4B7876C91865}"/>
            </c:ext>
          </c:extLst>
        </c:ser>
        <c:ser>
          <c:idx val="47"/>
          <c:order val="47"/>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Regioni'!$H$329:$T$329</c:f>
            </c:numRef>
          </c:val>
          <c:smooth val="0"/>
          <c:extLst xmlns:c16r2="http://schemas.microsoft.com/office/drawing/2015/06/chart">
            <c:ext xmlns:c16="http://schemas.microsoft.com/office/drawing/2014/chart" uri="{C3380CC4-5D6E-409C-BE32-E72D297353CC}">
              <c16:uniqueId val="{0000002F-262B-4E5B-9B75-4B7876C91865}"/>
            </c:ext>
          </c:extLst>
        </c:ser>
        <c:ser>
          <c:idx val="48"/>
          <c:order val="48"/>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Regioni'!$H$330:$T$330</c:f>
            </c:numRef>
          </c:val>
          <c:smooth val="0"/>
          <c:extLst xmlns:c16r2="http://schemas.microsoft.com/office/drawing/2015/06/chart">
            <c:ext xmlns:c16="http://schemas.microsoft.com/office/drawing/2014/chart" uri="{C3380CC4-5D6E-409C-BE32-E72D297353CC}">
              <c16:uniqueId val="{00000030-262B-4E5B-9B75-4B7876C91865}"/>
            </c:ext>
          </c:extLst>
        </c:ser>
        <c:ser>
          <c:idx val="49"/>
          <c:order val="49"/>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Regioni'!$H$331:$T$331</c:f>
            </c:numRef>
          </c:val>
          <c:smooth val="0"/>
          <c:extLst xmlns:c16r2="http://schemas.microsoft.com/office/drawing/2015/06/chart">
            <c:ext xmlns:c16="http://schemas.microsoft.com/office/drawing/2014/chart" uri="{C3380CC4-5D6E-409C-BE32-E72D297353CC}">
              <c16:uniqueId val="{00000031-262B-4E5B-9B75-4B7876C91865}"/>
            </c:ext>
          </c:extLst>
        </c:ser>
        <c:ser>
          <c:idx val="50"/>
          <c:order val="50"/>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Regioni'!$H$332:$T$332</c:f>
            </c:numRef>
          </c:val>
          <c:smooth val="0"/>
          <c:extLst xmlns:c16r2="http://schemas.microsoft.com/office/drawing/2015/06/chart">
            <c:ext xmlns:c16="http://schemas.microsoft.com/office/drawing/2014/chart" uri="{C3380CC4-5D6E-409C-BE32-E72D297353CC}">
              <c16:uniqueId val="{00000032-262B-4E5B-9B75-4B7876C91865}"/>
            </c:ext>
          </c:extLst>
        </c:ser>
        <c:ser>
          <c:idx val="51"/>
          <c:order val="51"/>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Regioni'!$H$333:$T$333</c:f>
            </c:numRef>
          </c:val>
          <c:smooth val="0"/>
          <c:extLst xmlns:c16r2="http://schemas.microsoft.com/office/drawing/2015/06/chart">
            <c:ext xmlns:c16="http://schemas.microsoft.com/office/drawing/2014/chart" uri="{C3380CC4-5D6E-409C-BE32-E72D297353CC}">
              <c16:uniqueId val="{00000033-262B-4E5B-9B75-4B7876C91865}"/>
            </c:ext>
          </c:extLst>
        </c:ser>
        <c:ser>
          <c:idx val="52"/>
          <c:order val="52"/>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Regioni'!$H$334:$T$334</c:f>
            </c:numRef>
          </c:val>
          <c:smooth val="0"/>
          <c:extLst xmlns:c16r2="http://schemas.microsoft.com/office/drawing/2015/06/chart">
            <c:ext xmlns:c16="http://schemas.microsoft.com/office/drawing/2014/chart" uri="{C3380CC4-5D6E-409C-BE32-E72D297353CC}">
              <c16:uniqueId val="{00000034-262B-4E5B-9B75-4B7876C91865}"/>
            </c:ext>
          </c:extLst>
        </c:ser>
        <c:ser>
          <c:idx val="53"/>
          <c:order val="53"/>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Regioni'!$H$335:$T$335</c:f>
            </c:numRef>
          </c:val>
          <c:smooth val="0"/>
          <c:extLst xmlns:c16r2="http://schemas.microsoft.com/office/drawing/2015/06/chart">
            <c:ext xmlns:c16="http://schemas.microsoft.com/office/drawing/2014/chart" uri="{C3380CC4-5D6E-409C-BE32-E72D297353CC}">
              <c16:uniqueId val="{00000035-262B-4E5B-9B75-4B7876C91865}"/>
            </c:ext>
          </c:extLst>
        </c:ser>
        <c:ser>
          <c:idx val="54"/>
          <c:order val="54"/>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Regioni'!$H$336:$T$336</c:f>
            </c:numRef>
          </c:val>
          <c:smooth val="0"/>
          <c:extLst xmlns:c16r2="http://schemas.microsoft.com/office/drawing/2015/06/chart">
            <c:ext xmlns:c16="http://schemas.microsoft.com/office/drawing/2014/chart" uri="{C3380CC4-5D6E-409C-BE32-E72D297353CC}">
              <c16:uniqueId val="{00000036-262B-4E5B-9B75-4B7876C91865}"/>
            </c:ext>
          </c:extLst>
        </c:ser>
        <c:ser>
          <c:idx val="55"/>
          <c:order val="55"/>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Regioni'!$H$337:$T$337</c:f>
            </c:numRef>
          </c:val>
          <c:smooth val="0"/>
          <c:extLst xmlns:c16r2="http://schemas.microsoft.com/office/drawing/2015/06/chart">
            <c:ext xmlns:c16="http://schemas.microsoft.com/office/drawing/2014/chart" uri="{C3380CC4-5D6E-409C-BE32-E72D297353CC}">
              <c16:uniqueId val="{00000037-262B-4E5B-9B75-4B7876C91865}"/>
            </c:ext>
          </c:extLst>
        </c:ser>
        <c:ser>
          <c:idx val="56"/>
          <c:order val="56"/>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Regioni'!$H$338:$T$338</c:f>
            </c:numRef>
          </c:val>
          <c:smooth val="0"/>
          <c:extLst xmlns:c16r2="http://schemas.microsoft.com/office/drawing/2015/06/chart">
            <c:ext xmlns:c16="http://schemas.microsoft.com/office/drawing/2014/chart" uri="{C3380CC4-5D6E-409C-BE32-E72D297353CC}">
              <c16:uniqueId val="{00000038-262B-4E5B-9B75-4B7876C91865}"/>
            </c:ext>
          </c:extLst>
        </c:ser>
        <c:ser>
          <c:idx val="57"/>
          <c:order val="57"/>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Regioni'!$H$339:$T$339</c:f>
            </c:numRef>
          </c:val>
          <c:smooth val="0"/>
          <c:extLst xmlns:c16r2="http://schemas.microsoft.com/office/drawing/2015/06/chart">
            <c:ext xmlns:c16="http://schemas.microsoft.com/office/drawing/2014/chart" uri="{C3380CC4-5D6E-409C-BE32-E72D297353CC}">
              <c16:uniqueId val="{00000039-262B-4E5B-9B75-4B7876C91865}"/>
            </c:ext>
          </c:extLst>
        </c:ser>
        <c:ser>
          <c:idx val="58"/>
          <c:order val="58"/>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Regioni'!$H$340:$T$340</c:f>
            </c:numRef>
          </c:val>
          <c:smooth val="0"/>
          <c:extLst xmlns:c16r2="http://schemas.microsoft.com/office/drawing/2015/06/chart">
            <c:ext xmlns:c16="http://schemas.microsoft.com/office/drawing/2014/chart" uri="{C3380CC4-5D6E-409C-BE32-E72D297353CC}">
              <c16:uniqueId val="{0000003A-262B-4E5B-9B75-4B7876C91865}"/>
            </c:ext>
          </c:extLst>
        </c:ser>
        <c:ser>
          <c:idx val="59"/>
          <c:order val="59"/>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Regioni'!$H$341:$T$341</c:f>
            </c:numRef>
          </c:val>
          <c:smooth val="0"/>
          <c:extLst xmlns:c16r2="http://schemas.microsoft.com/office/drawing/2015/06/chart">
            <c:ext xmlns:c16="http://schemas.microsoft.com/office/drawing/2014/chart" uri="{C3380CC4-5D6E-409C-BE32-E72D297353CC}">
              <c16:uniqueId val="{0000003B-262B-4E5B-9B75-4B7876C91865}"/>
            </c:ext>
          </c:extLst>
        </c:ser>
        <c:ser>
          <c:idx val="60"/>
          <c:order val="60"/>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Regioni'!$H$342:$T$342</c:f>
            </c:numRef>
          </c:val>
          <c:smooth val="0"/>
          <c:extLst xmlns:c16r2="http://schemas.microsoft.com/office/drawing/2015/06/chart">
            <c:ext xmlns:c16="http://schemas.microsoft.com/office/drawing/2014/chart" uri="{C3380CC4-5D6E-409C-BE32-E72D297353CC}">
              <c16:uniqueId val="{0000003C-262B-4E5B-9B75-4B7876C91865}"/>
            </c:ext>
          </c:extLst>
        </c:ser>
        <c:ser>
          <c:idx val="61"/>
          <c:order val="61"/>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Regioni'!$H$343:$T$343</c:f>
            </c:numRef>
          </c:val>
          <c:smooth val="0"/>
          <c:extLst xmlns:c16r2="http://schemas.microsoft.com/office/drawing/2015/06/chart">
            <c:ext xmlns:c16="http://schemas.microsoft.com/office/drawing/2014/chart" uri="{C3380CC4-5D6E-409C-BE32-E72D297353CC}">
              <c16:uniqueId val="{0000003D-262B-4E5B-9B75-4B7876C91865}"/>
            </c:ext>
          </c:extLst>
        </c:ser>
        <c:ser>
          <c:idx val="62"/>
          <c:order val="62"/>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Regioni'!$H$344:$T$344</c:f>
            </c:numRef>
          </c:val>
          <c:smooth val="0"/>
          <c:extLst xmlns:c16r2="http://schemas.microsoft.com/office/drawing/2015/06/chart">
            <c:ext xmlns:c16="http://schemas.microsoft.com/office/drawing/2014/chart" uri="{C3380CC4-5D6E-409C-BE32-E72D297353CC}">
              <c16:uniqueId val="{0000003E-262B-4E5B-9B75-4B7876C91865}"/>
            </c:ext>
          </c:extLst>
        </c:ser>
        <c:ser>
          <c:idx val="63"/>
          <c:order val="63"/>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Regioni'!$H$345:$T$345</c:f>
            </c:numRef>
          </c:val>
          <c:smooth val="0"/>
          <c:extLst xmlns:c16r2="http://schemas.microsoft.com/office/drawing/2015/06/chart">
            <c:ext xmlns:c16="http://schemas.microsoft.com/office/drawing/2014/chart" uri="{C3380CC4-5D6E-409C-BE32-E72D297353CC}">
              <c16:uniqueId val="{0000003F-262B-4E5B-9B75-4B7876C91865}"/>
            </c:ext>
          </c:extLst>
        </c:ser>
        <c:ser>
          <c:idx val="64"/>
          <c:order val="64"/>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Regioni'!$H$346:$T$346</c:f>
            </c:numRef>
          </c:val>
          <c:smooth val="0"/>
          <c:extLst xmlns:c16r2="http://schemas.microsoft.com/office/drawing/2015/06/chart">
            <c:ext xmlns:c16="http://schemas.microsoft.com/office/drawing/2014/chart" uri="{C3380CC4-5D6E-409C-BE32-E72D297353CC}">
              <c16:uniqueId val="{00000040-262B-4E5B-9B75-4B7876C91865}"/>
            </c:ext>
          </c:extLst>
        </c:ser>
        <c:ser>
          <c:idx val="65"/>
          <c:order val="65"/>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Regioni'!$H$347:$T$347</c:f>
            </c:numRef>
          </c:val>
          <c:smooth val="0"/>
          <c:extLst xmlns:c16r2="http://schemas.microsoft.com/office/drawing/2015/06/chart">
            <c:ext xmlns:c16="http://schemas.microsoft.com/office/drawing/2014/chart" uri="{C3380CC4-5D6E-409C-BE32-E72D297353CC}">
              <c16:uniqueId val="{00000041-262B-4E5B-9B75-4B7876C91865}"/>
            </c:ext>
          </c:extLst>
        </c:ser>
        <c:ser>
          <c:idx val="66"/>
          <c:order val="66"/>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Regioni'!$H$348:$T$348</c:f>
            </c:numRef>
          </c:val>
          <c:smooth val="0"/>
          <c:extLst xmlns:c16r2="http://schemas.microsoft.com/office/drawing/2015/06/chart">
            <c:ext xmlns:c16="http://schemas.microsoft.com/office/drawing/2014/chart" uri="{C3380CC4-5D6E-409C-BE32-E72D297353CC}">
              <c16:uniqueId val="{00000042-262B-4E5B-9B75-4B7876C91865}"/>
            </c:ext>
          </c:extLst>
        </c:ser>
        <c:ser>
          <c:idx val="67"/>
          <c:order val="67"/>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Regioni'!$H$349:$T$349</c:f>
            </c:numRef>
          </c:val>
          <c:smooth val="0"/>
          <c:extLst xmlns:c16r2="http://schemas.microsoft.com/office/drawing/2015/06/chart">
            <c:ext xmlns:c16="http://schemas.microsoft.com/office/drawing/2014/chart" uri="{C3380CC4-5D6E-409C-BE32-E72D297353CC}">
              <c16:uniqueId val="{00000043-262B-4E5B-9B75-4B7876C91865}"/>
            </c:ext>
          </c:extLst>
        </c:ser>
        <c:ser>
          <c:idx val="68"/>
          <c:order val="68"/>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Regioni'!$H$350:$T$350</c:f>
            </c:numRef>
          </c:val>
          <c:smooth val="0"/>
          <c:extLst xmlns:c16r2="http://schemas.microsoft.com/office/drawing/2015/06/chart">
            <c:ext xmlns:c16="http://schemas.microsoft.com/office/drawing/2014/chart" uri="{C3380CC4-5D6E-409C-BE32-E72D297353CC}">
              <c16:uniqueId val="{00000044-262B-4E5B-9B75-4B7876C91865}"/>
            </c:ext>
          </c:extLst>
        </c:ser>
        <c:ser>
          <c:idx val="69"/>
          <c:order val="69"/>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Regioni'!$H$351:$T$351</c:f>
            </c:numRef>
          </c:val>
          <c:smooth val="0"/>
          <c:extLst xmlns:c16r2="http://schemas.microsoft.com/office/drawing/2015/06/chart">
            <c:ext xmlns:c16="http://schemas.microsoft.com/office/drawing/2014/chart" uri="{C3380CC4-5D6E-409C-BE32-E72D297353CC}">
              <c16:uniqueId val="{00000045-262B-4E5B-9B75-4B7876C91865}"/>
            </c:ext>
          </c:extLst>
        </c:ser>
        <c:ser>
          <c:idx val="70"/>
          <c:order val="70"/>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Regioni'!$H$352:$T$352</c:f>
            </c:numRef>
          </c:val>
          <c:smooth val="0"/>
          <c:extLst xmlns:c16r2="http://schemas.microsoft.com/office/drawing/2015/06/chart">
            <c:ext xmlns:c16="http://schemas.microsoft.com/office/drawing/2014/chart" uri="{C3380CC4-5D6E-409C-BE32-E72D297353CC}">
              <c16:uniqueId val="{00000046-262B-4E5B-9B75-4B7876C91865}"/>
            </c:ext>
          </c:extLst>
        </c:ser>
        <c:ser>
          <c:idx val="71"/>
          <c:order val="71"/>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Regioni'!$H$353:$T$353</c:f>
            </c:numRef>
          </c:val>
          <c:smooth val="0"/>
          <c:extLst xmlns:c16r2="http://schemas.microsoft.com/office/drawing/2015/06/chart">
            <c:ext xmlns:c16="http://schemas.microsoft.com/office/drawing/2014/chart" uri="{C3380CC4-5D6E-409C-BE32-E72D297353CC}">
              <c16:uniqueId val="{00000047-262B-4E5B-9B75-4B7876C91865}"/>
            </c:ext>
          </c:extLst>
        </c:ser>
        <c:ser>
          <c:idx val="72"/>
          <c:order val="72"/>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Regioni'!$H$354:$T$354</c:f>
            </c:numRef>
          </c:val>
          <c:smooth val="0"/>
          <c:extLst xmlns:c16r2="http://schemas.microsoft.com/office/drawing/2015/06/chart">
            <c:ext xmlns:c16="http://schemas.microsoft.com/office/drawing/2014/chart" uri="{C3380CC4-5D6E-409C-BE32-E72D297353CC}">
              <c16:uniqueId val="{00000048-262B-4E5B-9B75-4B7876C91865}"/>
            </c:ext>
          </c:extLst>
        </c:ser>
        <c:ser>
          <c:idx val="73"/>
          <c:order val="73"/>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Regioni'!$H$355:$T$355</c:f>
            </c:numRef>
          </c:val>
          <c:smooth val="0"/>
          <c:extLst xmlns:c16r2="http://schemas.microsoft.com/office/drawing/2015/06/chart">
            <c:ext xmlns:c16="http://schemas.microsoft.com/office/drawing/2014/chart" uri="{C3380CC4-5D6E-409C-BE32-E72D297353CC}">
              <c16:uniqueId val="{00000049-262B-4E5B-9B75-4B7876C91865}"/>
            </c:ext>
          </c:extLst>
        </c:ser>
        <c:ser>
          <c:idx val="74"/>
          <c:order val="74"/>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Regioni'!$H$356:$T$356</c:f>
            </c:numRef>
          </c:val>
          <c:smooth val="0"/>
          <c:extLst xmlns:c16r2="http://schemas.microsoft.com/office/drawing/2015/06/chart">
            <c:ext xmlns:c16="http://schemas.microsoft.com/office/drawing/2014/chart" uri="{C3380CC4-5D6E-409C-BE32-E72D297353CC}">
              <c16:uniqueId val="{0000004A-262B-4E5B-9B75-4B7876C91865}"/>
            </c:ext>
          </c:extLst>
        </c:ser>
        <c:ser>
          <c:idx val="75"/>
          <c:order val="75"/>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Regioni'!$H$357:$T$357</c:f>
            </c:numRef>
          </c:val>
          <c:smooth val="0"/>
          <c:extLst xmlns:c16r2="http://schemas.microsoft.com/office/drawing/2015/06/chart">
            <c:ext xmlns:c16="http://schemas.microsoft.com/office/drawing/2014/chart" uri="{C3380CC4-5D6E-409C-BE32-E72D297353CC}">
              <c16:uniqueId val="{0000004B-262B-4E5B-9B75-4B7876C91865}"/>
            </c:ext>
          </c:extLst>
        </c:ser>
        <c:ser>
          <c:idx val="76"/>
          <c:order val="76"/>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Regioni'!$H$358:$T$358</c:f>
            </c:numRef>
          </c:val>
          <c:smooth val="0"/>
          <c:extLst xmlns:c16r2="http://schemas.microsoft.com/office/drawing/2015/06/chart">
            <c:ext xmlns:c16="http://schemas.microsoft.com/office/drawing/2014/chart" uri="{C3380CC4-5D6E-409C-BE32-E72D297353CC}">
              <c16:uniqueId val="{0000004C-262B-4E5B-9B75-4B7876C91865}"/>
            </c:ext>
          </c:extLst>
        </c:ser>
        <c:ser>
          <c:idx val="77"/>
          <c:order val="77"/>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Regioni'!$H$359:$T$359</c:f>
            </c:numRef>
          </c:val>
          <c:smooth val="0"/>
          <c:extLst xmlns:c16r2="http://schemas.microsoft.com/office/drawing/2015/06/chart">
            <c:ext xmlns:c16="http://schemas.microsoft.com/office/drawing/2014/chart" uri="{C3380CC4-5D6E-409C-BE32-E72D297353CC}">
              <c16:uniqueId val="{0000004D-262B-4E5B-9B75-4B7876C91865}"/>
            </c:ext>
          </c:extLst>
        </c:ser>
        <c:ser>
          <c:idx val="78"/>
          <c:order val="78"/>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Regioni'!$H$360:$T$360</c:f>
            </c:numRef>
          </c:val>
          <c:smooth val="0"/>
          <c:extLst xmlns:c16r2="http://schemas.microsoft.com/office/drawing/2015/06/chart">
            <c:ext xmlns:c16="http://schemas.microsoft.com/office/drawing/2014/chart" uri="{C3380CC4-5D6E-409C-BE32-E72D297353CC}">
              <c16:uniqueId val="{0000004E-262B-4E5B-9B75-4B7876C91865}"/>
            </c:ext>
          </c:extLst>
        </c:ser>
        <c:ser>
          <c:idx val="79"/>
          <c:order val="79"/>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Regioni'!$H$361:$T$361</c:f>
            </c:numRef>
          </c:val>
          <c:smooth val="0"/>
          <c:extLst xmlns:c16r2="http://schemas.microsoft.com/office/drawing/2015/06/chart">
            <c:ext xmlns:c16="http://schemas.microsoft.com/office/drawing/2014/chart" uri="{C3380CC4-5D6E-409C-BE32-E72D297353CC}">
              <c16:uniqueId val="{0000004F-262B-4E5B-9B75-4B7876C91865}"/>
            </c:ext>
          </c:extLst>
        </c:ser>
        <c:ser>
          <c:idx val="80"/>
          <c:order val="80"/>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Regioni'!$H$362:$T$362</c:f>
            </c:numRef>
          </c:val>
          <c:smooth val="0"/>
          <c:extLst xmlns:c16r2="http://schemas.microsoft.com/office/drawing/2015/06/chart">
            <c:ext xmlns:c16="http://schemas.microsoft.com/office/drawing/2014/chart" uri="{C3380CC4-5D6E-409C-BE32-E72D297353CC}">
              <c16:uniqueId val="{00000050-262B-4E5B-9B75-4B7876C91865}"/>
            </c:ext>
          </c:extLst>
        </c:ser>
        <c:ser>
          <c:idx val="81"/>
          <c:order val="81"/>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Regioni'!$H$363:$T$363</c:f>
            </c:numRef>
          </c:val>
          <c:smooth val="0"/>
          <c:extLst xmlns:c16r2="http://schemas.microsoft.com/office/drawing/2015/06/chart">
            <c:ext xmlns:c16="http://schemas.microsoft.com/office/drawing/2014/chart" uri="{C3380CC4-5D6E-409C-BE32-E72D297353CC}">
              <c16:uniqueId val="{00000051-262B-4E5B-9B75-4B7876C91865}"/>
            </c:ext>
          </c:extLst>
        </c:ser>
        <c:ser>
          <c:idx val="82"/>
          <c:order val="82"/>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Regioni'!$H$364:$T$364</c:f>
            </c:numRef>
          </c:val>
          <c:smooth val="0"/>
          <c:extLst xmlns:c16r2="http://schemas.microsoft.com/office/drawing/2015/06/chart">
            <c:ext xmlns:c16="http://schemas.microsoft.com/office/drawing/2014/chart" uri="{C3380CC4-5D6E-409C-BE32-E72D297353CC}">
              <c16:uniqueId val="{00000052-262B-4E5B-9B75-4B7876C91865}"/>
            </c:ext>
          </c:extLst>
        </c:ser>
        <c:ser>
          <c:idx val="83"/>
          <c:order val="83"/>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Regioni'!$H$365:$T$365</c:f>
            </c:numRef>
          </c:val>
          <c:smooth val="0"/>
          <c:extLst xmlns:c16r2="http://schemas.microsoft.com/office/drawing/2015/06/chart">
            <c:ext xmlns:c16="http://schemas.microsoft.com/office/drawing/2014/chart" uri="{C3380CC4-5D6E-409C-BE32-E72D297353CC}">
              <c16:uniqueId val="{00000053-262B-4E5B-9B75-4B7876C91865}"/>
            </c:ext>
          </c:extLst>
        </c:ser>
        <c:ser>
          <c:idx val="84"/>
          <c:order val="84"/>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Regioni'!$H$366:$T$366</c:f>
            </c:numRef>
          </c:val>
          <c:smooth val="0"/>
          <c:extLst xmlns:c16r2="http://schemas.microsoft.com/office/drawing/2015/06/chart">
            <c:ext xmlns:c16="http://schemas.microsoft.com/office/drawing/2014/chart" uri="{C3380CC4-5D6E-409C-BE32-E72D297353CC}">
              <c16:uniqueId val="{00000054-262B-4E5B-9B75-4B7876C91865}"/>
            </c:ext>
          </c:extLst>
        </c:ser>
        <c:ser>
          <c:idx val="85"/>
          <c:order val="85"/>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Regioni'!$H$367:$T$367</c:f>
            </c:numRef>
          </c:val>
          <c:smooth val="0"/>
          <c:extLst xmlns:c16r2="http://schemas.microsoft.com/office/drawing/2015/06/chart">
            <c:ext xmlns:c16="http://schemas.microsoft.com/office/drawing/2014/chart" uri="{C3380CC4-5D6E-409C-BE32-E72D297353CC}">
              <c16:uniqueId val="{00000055-262B-4E5B-9B75-4B7876C91865}"/>
            </c:ext>
          </c:extLst>
        </c:ser>
        <c:ser>
          <c:idx val="86"/>
          <c:order val="86"/>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Regioni'!$H$368:$T$368</c:f>
            </c:numRef>
          </c:val>
          <c:smooth val="0"/>
          <c:extLst xmlns:c16r2="http://schemas.microsoft.com/office/drawing/2015/06/chart">
            <c:ext xmlns:c16="http://schemas.microsoft.com/office/drawing/2014/chart" uri="{C3380CC4-5D6E-409C-BE32-E72D297353CC}">
              <c16:uniqueId val="{00000056-262B-4E5B-9B75-4B7876C91865}"/>
            </c:ext>
          </c:extLst>
        </c:ser>
        <c:ser>
          <c:idx val="87"/>
          <c:order val="87"/>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Regioni'!$H$369:$T$369</c:f>
            </c:numRef>
          </c:val>
          <c:smooth val="0"/>
          <c:extLst xmlns:c16r2="http://schemas.microsoft.com/office/drawing/2015/06/chart">
            <c:ext xmlns:c16="http://schemas.microsoft.com/office/drawing/2014/chart" uri="{C3380CC4-5D6E-409C-BE32-E72D297353CC}">
              <c16:uniqueId val="{00000057-262B-4E5B-9B75-4B7876C91865}"/>
            </c:ext>
          </c:extLst>
        </c:ser>
        <c:ser>
          <c:idx val="88"/>
          <c:order val="88"/>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Regioni'!$H$370:$T$370</c:f>
            </c:numRef>
          </c:val>
          <c:smooth val="0"/>
          <c:extLst xmlns:c16r2="http://schemas.microsoft.com/office/drawing/2015/06/chart">
            <c:ext xmlns:c16="http://schemas.microsoft.com/office/drawing/2014/chart" uri="{C3380CC4-5D6E-409C-BE32-E72D297353CC}">
              <c16:uniqueId val="{00000058-262B-4E5B-9B75-4B7876C91865}"/>
            </c:ext>
          </c:extLst>
        </c:ser>
        <c:ser>
          <c:idx val="89"/>
          <c:order val="89"/>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Regioni'!$H$371:$T$371</c:f>
            </c:numRef>
          </c:val>
          <c:smooth val="0"/>
          <c:extLst xmlns:c16r2="http://schemas.microsoft.com/office/drawing/2015/06/chart">
            <c:ext xmlns:c16="http://schemas.microsoft.com/office/drawing/2014/chart" uri="{C3380CC4-5D6E-409C-BE32-E72D297353CC}">
              <c16:uniqueId val="{00000059-262B-4E5B-9B75-4B7876C91865}"/>
            </c:ext>
          </c:extLst>
        </c:ser>
        <c:ser>
          <c:idx val="90"/>
          <c:order val="90"/>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Regioni'!$H$372:$T$372</c:f>
            </c:numRef>
          </c:val>
          <c:smooth val="0"/>
          <c:extLst xmlns:c16r2="http://schemas.microsoft.com/office/drawing/2015/06/chart">
            <c:ext xmlns:c16="http://schemas.microsoft.com/office/drawing/2014/chart" uri="{C3380CC4-5D6E-409C-BE32-E72D297353CC}">
              <c16:uniqueId val="{0000005A-262B-4E5B-9B75-4B7876C91865}"/>
            </c:ext>
          </c:extLst>
        </c:ser>
        <c:ser>
          <c:idx val="91"/>
          <c:order val="91"/>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Regioni'!$H$373:$T$373</c:f>
            </c:numRef>
          </c:val>
          <c:smooth val="0"/>
          <c:extLst xmlns:c16r2="http://schemas.microsoft.com/office/drawing/2015/06/chart">
            <c:ext xmlns:c16="http://schemas.microsoft.com/office/drawing/2014/chart" uri="{C3380CC4-5D6E-409C-BE32-E72D297353CC}">
              <c16:uniqueId val="{0000005B-262B-4E5B-9B75-4B7876C91865}"/>
            </c:ext>
          </c:extLst>
        </c:ser>
        <c:ser>
          <c:idx val="92"/>
          <c:order val="92"/>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Regioni'!$H$374:$T$374</c:f>
            </c:numRef>
          </c:val>
          <c:smooth val="0"/>
          <c:extLst xmlns:c16r2="http://schemas.microsoft.com/office/drawing/2015/06/chart">
            <c:ext xmlns:c16="http://schemas.microsoft.com/office/drawing/2014/chart" uri="{C3380CC4-5D6E-409C-BE32-E72D297353CC}">
              <c16:uniqueId val="{0000005C-262B-4E5B-9B75-4B7876C91865}"/>
            </c:ext>
          </c:extLst>
        </c:ser>
        <c:ser>
          <c:idx val="93"/>
          <c:order val="93"/>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Regioni'!$H$375:$T$375</c:f>
            </c:numRef>
          </c:val>
          <c:smooth val="0"/>
          <c:extLst xmlns:c16r2="http://schemas.microsoft.com/office/drawing/2015/06/chart">
            <c:ext xmlns:c16="http://schemas.microsoft.com/office/drawing/2014/chart" uri="{C3380CC4-5D6E-409C-BE32-E72D297353CC}">
              <c16:uniqueId val="{0000005D-262B-4E5B-9B75-4B7876C91865}"/>
            </c:ext>
          </c:extLst>
        </c:ser>
        <c:ser>
          <c:idx val="94"/>
          <c:order val="94"/>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Regioni'!$H$376:$T$376</c:f>
            </c:numRef>
          </c:val>
          <c:smooth val="0"/>
          <c:extLst xmlns:c16r2="http://schemas.microsoft.com/office/drawing/2015/06/chart">
            <c:ext xmlns:c16="http://schemas.microsoft.com/office/drawing/2014/chart" uri="{C3380CC4-5D6E-409C-BE32-E72D297353CC}">
              <c16:uniqueId val="{0000005E-262B-4E5B-9B75-4B7876C91865}"/>
            </c:ext>
          </c:extLst>
        </c:ser>
        <c:ser>
          <c:idx val="95"/>
          <c:order val="95"/>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Regioni'!$H$377:$T$377</c:f>
            </c:numRef>
          </c:val>
          <c:smooth val="0"/>
          <c:extLst xmlns:c16r2="http://schemas.microsoft.com/office/drawing/2015/06/chart">
            <c:ext xmlns:c16="http://schemas.microsoft.com/office/drawing/2014/chart" uri="{C3380CC4-5D6E-409C-BE32-E72D297353CC}">
              <c16:uniqueId val="{0000005F-262B-4E5B-9B75-4B7876C91865}"/>
            </c:ext>
          </c:extLst>
        </c:ser>
        <c:ser>
          <c:idx val="96"/>
          <c:order val="96"/>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Regioni'!$H$378:$T$378</c:f>
            </c:numRef>
          </c:val>
          <c:smooth val="0"/>
          <c:extLst xmlns:c16r2="http://schemas.microsoft.com/office/drawing/2015/06/chart">
            <c:ext xmlns:c16="http://schemas.microsoft.com/office/drawing/2014/chart" uri="{C3380CC4-5D6E-409C-BE32-E72D297353CC}">
              <c16:uniqueId val="{00000060-262B-4E5B-9B75-4B7876C91865}"/>
            </c:ext>
          </c:extLst>
        </c:ser>
        <c:ser>
          <c:idx val="97"/>
          <c:order val="97"/>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Regioni'!$H$379:$T$379</c:f>
            </c:numRef>
          </c:val>
          <c:smooth val="0"/>
          <c:extLst xmlns:c16r2="http://schemas.microsoft.com/office/drawing/2015/06/chart">
            <c:ext xmlns:c16="http://schemas.microsoft.com/office/drawing/2014/chart" uri="{C3380CC4-5D6E-409C-BE32-E72D297353CC}">
              <c16:uniqueId val="{00000061-262B-4E5B-9B75-4B7876C91865}"/>
            </c:ext>
          </c:extLst>
        </c:ser>
        <c:ser>
          <c:idx val="98"/>
          <c:order val="98"/>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Regioni'!$H$380:$T$380</c:f>
            </c:numRef>
          </c:val>
          <c:smooth val="0"/>
          <c:extLst xmlns:c16r2="http://schemas.microsoft.com/office/drawing/2015/06/chart">
            <c:ext xmlns:c16="http://schemas.microsoft.com/office/drawing/2014/chart" uri="{C3380CC4-5D6E-409C-BE32-E72D297353CC}">
              <c16:uniqueId val="{00000062-262B-4E5B-9B75-4B7876C91865}"/>
            </c:ext>
          </c:extLst>
        </c:ser>
        <c:ser>
          <c:idx val="99"/>
          <c:order val="99"/>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Regioni'!$H$381:$T$381</c:f>
            </c:numRef>
          </c:val>
          <c:smooth val="0"/>
          <c:extLst xmlns:c16r2="http://schemas.microsoft.com/office/drawing/2015/06/chart">
            <c:ext xmlns:c16="http://schemas.microsoft.com/office/drawing/2014/chart" uri="{C3380CC4-5D6E-409C-BE32-E72D297353CC}">
              <c16:uniqueId val="{00000063-262B-4E5B-9B75-4B7876C91865}"/>
            </c:ext>
          </c:extLst>
        </c:ser>
        <c:ser>
          <c:idx val="100"/>
          <c:order val="100"/>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Regioni'!$H$382:$T$382</c:f>
            </c:numRef>
          </c:val>
          <c:smooth val="0"/>
          <c:extLst xmlns:c16r2="http://schemas.microsoft.com/office/drawing/2015/06/chart">
            <c:ext xmlns:c16="http://schemas.microsoft.com/office/drawing/2014/chart" uri="{C3380CC4-5D6E-409C-BE32-E72D297353CC}">
              <c16:uniqueId val="{00000064-262B-4E5B-9B75-4B7876C91865}"/>
            </c:ext>
          </c:extLst>
        </c:ser>
        <c:ser>
          <c:idx val="101"/>
          <c:order val="101"/>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Regioni'!$H$383:$T$383</c:f>
            </c:numRef>
          </c:val>
          <c:smooth val="0"/>
          <c:extLst xmlns:c16r2="http://schemas.microsoft.com/office/drawing/2015/06/chart">
            <c:ext xmlns:c16="http://schemas.microsoft.com/office/drawing/2014/chart" uri="{C3380CC4-5D6E-409C-BE32-E72D297353CC}">
              <c16:uniqueId val="{00000065-262B-4E5B-9B75-4B7876C91865}"/>
            </c:ext>
          </c:extLst>
        </c:ser>
        <c:ser>
          <c:idx val="102"/>
          <c:order val="102"/>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Regioni'!$H$384:$T$384</c:f>
            </c:numRef>
          </c:val>
          <c:smooth val="0"/>
          <c:extLst xmlns:c16r2="http://schemas.microsoft.com/office/drawing/2015/06/chart">
            <c:ext xmlns:c16="http://schemas.microsoft.com/office/drawing/2014/chart" uri="{C3380CC4-5D6E-409C-BE32-E72D297353CC}">
              <c16:uniqueId val="{00000066-262B-4E5B-9B75-4B7876C91865}"/>
            </c:ext>
          </c:extLst>
        </c:ser>
        <c:ser>
          <c:idx val="103"/>
          <c:order val="103"/>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Regioni'!$H$385:$T$385</c:f>
            </c:numRef>
          </c:val>
          <c:smooth val="0"/>
          <c:extLst xmlns:c16r2="http://schemas.microsoft.com/office/drawing/2015/06/chart">
            <c:ext xmlns:c16="http://schemas.microsoft.com/office/drawing/2014/chart" uri="{C3380CC4-5D6E-409C-BE32-E72D297353CC}">
              <c16:uniqueId val="{00000067-262B-4E5B-9B75-4B7876C91865}"/>
            </c:ext>
          </c:extLst>
        </c:ser>
        <c:ser>
          <c:idx val="104"/>
          <c:order val="104"/>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Regioni'!$H$386:$T$386</c:f>
            </c:numRef>
          </c:val>
          <c:smooth val="0"/>
          <c:extLst xmlns:c16r2="http://schemas.microsoft.com/office/drawing/2015/06/chart">
            <c:ext xmlns:c16="http://schemas.microsoft.com/office/drawing/2014/chart" uri="{C3380CC4-5D6E-409C-BE32-E72D297353CC}">
              <c16:uniqueId val="{00000068-262B-4E5B-9B75-4B7876C91865}"/>
            </c:ext>
          </c:extLst>
        </c:ser>
        <c:ser>
          <c:idx val="105"/>
          <c:order val="105"/>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Regioni'!$H$387:$T$387</c:f>
            </c:numRef>
          </c:val>
          <c:smooth val="0"/>
          <c:extLst xmlns:c16r2="http://schemas.microsoft.com/office/drawing/2015/06/chart">
            <c:ext xmlns:c16="http://schemas.microsoft.com/office/drawing/2014/chart" uri="{C3380CC4-5D6E-409C-BE32-E72D297353CC}">
              <c16:uniqueId val="{00000069-262B-4E5B-9B75-4B7876C91865}"/>
            </c:ext>
          </c:extLst>
        </c:ser>
        <c:ser>
          <c:idx val="106"/>
          <c:order val="106"/>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Regioni'!$H$388:$T$388</c:f>
            </c:numRef>
          </c:val>
          <c:smooth val="0"/>
          <c:extLst xmlns:c16r2="http://schemas.microsoft.com/office/drawing/2015/06/chart">
            <c:ext xmlns:c16="http://schemas.microsoft.com/office/drawing/2014/chart" uri="{C3380CC4-5D6E-409C-BE32-E72D297353CC}">
              <c16:uniqueId val="{0000006A-262B-4E5B-9B75-4B7876C91865}"/>
            </c:ext>
          </c:extLst>
        </c:ser>
        <c:ser>
          <c:idx val="107"/>
          <c:order val="107"/>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Regioni'!$H$389:$T$389</c:f>
            </c:numRef>
          </c:val>
          <c:smooth val="0"/>
          <c:extLst xmlns:c16r2="http://schemas.microsoft.com/office/drawing/2015/06/chart">
            <c:ext xmlns:c16="http://schemas.microsoft.com/office/drawing/2014/chart" uri="{C3380CC4-5D6E-409C-BE32-E72D297353CC}">
              <c16:uniqueId val="{0000006B-262B-4E5B-9B75-4B7876C91865}"/>
            </c:ext>
          </c:extLst>
        </c:ser>
        <c:ser>
          <c:idx val="108"/>
          <c:order val="108"/>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Regioni'!$H$390:$T$390</c:f>
            </c:numRef>
          </c:val>
          <c:smooth val="0"/>
          <c:extLst xmlns:c16r2="http://schemas.microsoft.com/office/drawing/2015/06/chart">
            <c:ext xmlns:c16="http://schemas.microsoft.com/office/drawing/2014/chart" uri="{C3380CC4-5D6E-409C-BE32-E72D297353CC}">
              <c16:uniqueId val="{0000006C-262B-4E5B-9B75-4B7876C91865}"/>
            </c:ext>
          </c:extLst>
        </c:ser>
        <c:ser>
          <c:idx val="109"/>
          <c:order val="109"/>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Regioni'!$H$391:$T$391</c:f>
            </c:numRef>
          </c:val>
          <c:smooth val="0"/>
          <c:extLst xmlns:c16r2="http://schemas.microsoft.com/office/drawing/2015/06/chart">
            <c:ext xmlns:c16="http://schemas.microsoft.com/office/drawing/2014/chart" uri="{C3380CC4-5D6E-409C-BE32-E72D297353CC}">
              <c16:uniqueId val="{0000006D-262B-4E5B-9B75-4B7876C91865}"/>
            </c:ext>
          </c:extLst>
        </c:ser>
        <c:ser>
          <c:idx val="110"/>
          <c:order val="110"/>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Regioni'!$H$392:$T$392</c:f>
            </c:numRef>
          </c:val>
          <c:smooth val="0"/>
          <c:extLst xmlns:c16r2="http://schemas.microsoft.com/office/drawing/2015/06/chart">
            <c:ext xmlns:c16="http://schemas.microsoft.com/office/drawing/2014/chart" uri="{C3380CC4-5D6E-409C-BE32-E72D297353CC}">
              <c16:uniqueId val="{0000006E-262B-4E5B-9B75-4B7876C91865}"/>
            </c:ext>
          </c:extLst>
        </c:ser>
        <c:ser>
          <c:idx val="111"/>
          <c:order val="111"/>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Regioni'!$H$393:$T$393</c:f>
            </c:numRef>
          </c:val>
          <c:smooth val="0"/>
          <c:extLst xmlns:c16r2="http://schemas.microsoft.com/office/drawing/2015/06/chart">
            <c:ext xmlns:c16="http://schemas.microsoft.com/office/drawing/2014/chart" uri="{C3380CC4-5D6E-409C-BE32-E72D297353CC}">
              <c16:uniqueId val="{0000006F-262B-4E5B-9B75-4B7876C91865}"/>
            </c:ext>
          </c:extLst>
        </c:ser>
        <c:ser>
          <c:idx val="112"/>
          <c:order val="112"/>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Regioni'!$H$394:$T$394</c:f>
            </c:numRef>
          </c:val>
          <c:smooth val="0"/>
          <c:extLst xmlns:c16r2="http://schemas.microsoft.com/office/drawing/2015/06/chart">
            <c:ext xmlns:c16="http://schemas.microsoft.com/office/drawing/2014/chart" uri="{C3380CC4-5D6E-409C-BE32-E72D297353CC}">
              <c16:uniqueId val="{00000070-262B-4E5B-9B75-4B7876C91865}"/>
            </c:ext>
          </c:extLst>
        </c:ser>
        <c:ser>
          <c:idx val="113"/>
          <c:order val="11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Regioni'!$H$395:$T$395</c:f>
            </c:numRef>
          </c:val>
          <c:smooth val="0"/>
          <c:extLst xmlns:c16r2="http://schemas.microsoft.com/office/drawing/2015/06/chart">
            <c:ext xmlns:c16="http://schemas.microsoft.com/office/drawing/2014/chart" uri="{C3380CC4-5D6E-409C-BE32-E72D297353CC}">
              <c16:uniqueId val="{00000071-262B-4E5B-9B75-4B7876C91865}"/>
            </c:ext>
          </c:extLst>
        </c:ser>
        <c:ser>
          <c:idx val="114"/>
          <c:order val="114"/>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Regioni'!$H$396:$T$396</c:f>
            </c:numRef>
          </c:val>
          <c:smooth val="0"/>
          <c:extLst xmlns:c16r2="http://schemas.microsoft.com/office/drawing/2015/06/chart">
            <c:ext xmlns:c16="http://schemas.microsoft.com/office/drawing/2014/chart" uri="{C3380CC4-5D6E-409C-BE32-E72D297353CC}">
              <c16:uniqueId val="{00000072-262B-4E5B-9B75-4B7876C91865}"/>
            </c:ext>
          </c:extLst>
        </c:ser>
        <c:ser>
          <c:idx val="115"/>
          <c:order val="115"/>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Regioni'!$H$397:$T$397</c:f>
            </c:numRef>
          </c:val>
          <c:smooth val="0"/>
          <c:extLst xmlns:c16r2="http://schemas.microsoft.com/office/drawing/2015/06/chart">
            <c:ext xmlns:c16="http://schemas.microsoft.com/office/drawing/2014/chart" uri="{C3380CC4-5D6E-409C-BE32-E72D297353CC}">
              <c16:uniqueId val="{00000073-262B-4E5B-9B75-4B7876C91865}"/>
            </c:ext>
          </c:extLst>
        </c:ser>
        <c:ser>
          <c:idx val="116"/>
          <c:order val="116"/>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Regioni'!$H$398:$T$398</c:f>
            </c:numRef>
          </c:val>
          <c:smooth val="0"/>
          <c:extLst xmlns:c16r2="http://schemas.microsoft.com/office/drawing/2015/06/chart">
            <c:ext xmlns:c16="http://schemas.microsoft.com/office/drawing/2014/chart" uri="{C3380CC4-5D6E-409C-BE32-E72D297353CC}">
              <c16:uniqueId val="{00000074-262B-4E5B-9B75-4B7876C91865}"/>
            </c:ext>
          </c:extLst>
        </c:ser>
        <c:ser>
          <c:idx val="117"/>
          <c:order val="117"/>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Regioni'!$H$399:$T$399</c:f>
            </c:numRef>
          </c:val>
          <c:smooth val="0"/>
          <c:extLst xmlns:c16r2="http://schemas.microsoft.com/office/drawing/2015/06/chart">
            <c:ext xmlns:c16="http://schemas.microsoft.com/office/drawing/2014/chart" uri="{C3380CC4-5D6E-409C-BE32-E72D297353CC}">
              <c16:uniqueId val="{00000075-262B-4E5B-9B75-4B7876C91865}"/>
            </c:ext>
          </c:extLst>
        </c:ser>
        <c:ser>
          <c:idx val="118"/>
          <c:order val="118"/>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Regioni'!$H$400:$T$400</c:f>
            </c:numRef>
          </c:val>
          <c:smooth val="0"/>
          <c:extLst xmlns:c16r2="http://schemas.microsoft.com/office/drawing/2015/06/chart">
            <c:ext xmlns:c16="http://schemas.microsoft.com/office/drawing/2014/chart" uri="{C3380CC4-5D6E-409C-BE32-E72D297353CC}">
              <c16:uniqueId val="{00000076-262B-4E5B-9B75-4B7876C91865}"/>
            </c:ext>
          </c:extLst>
        </c:ser>
        <c:ser>
          <c:idx val="119"/>
          <c:order val="119"/>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Regioni'!$H$401:$T$401</c:f>
            </c:numRef>
          </c:val>
          <c:smooth val="0"/>
          <c:extLst xmlns:c16r2="http://schemas.microsoft.com/office/drawing/2015/06/chart">
            <c:ext xmlns:c16="http://schemas.microsoft.com/office/drawing/2014/chart" uri="{C3380CC4-5D6E-409C-BE32-E72D297353CC}">
              <c16:uniqueId val="{00000077-262B-4E5B-9B75-4B7876C91865}"/>
            </c:ext>
          </c:extLst>
        </c:ser>
        <c:ser>
          <c:idx val="120"/>
          <c:order val="120"/>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Regioni'!$H$402:$T$402</c:f>
            </c:numRef>
          </c:val>
          <c:smooth val="0"/>
          <c:extLst xmlns:c16r2="http://schemas.microsoft.com/office/drawing/2015/06/chart">
            <c:ext xmlns:c16="http://schemas.microsoft.com/office/drawing/2014/chart" uri="{C3380CC4-5D6E-409C-BE32-E72D297353CC}">
              <c16:uniqueId val="{00000078-262B-4E5B-9B75-4B7876C91865}"/>
            </c:ext>
          </c:extLst>
        </c:ser>
        <c:ser>
          <c:idx val="121"/>
          <c:order val="121"/>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Regioni'!$H$403:$T$403</c:f>
            </c:numRef>
          </c:val>
          <c:smooth val="0"/>
          <c:extLst xmlns:c16r2="http://schemas.microsoft.com/office/drawing/2015/06/chart">
            <c:ext xmlns:c16="http://schemas.microsoft.com/office/drawing/2014/chart" uri="{C3380CC4-5D6E-409C-BE32-E72D297353CC}">
              <c16:uniqueId val="{00000079-262B-4E5B-9B75-4B7876C91865}"/>
            </c:ext>
          </c:extLst>
        </c:ser>
        <c:ser>
          <c:idx val="122"/>
          <c:order val="122"/>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Regioni'!$H$404:$T$404</c:f>
            </c:numRef>
          </c:val>
          <c:smooth val="0"/>
          <c:extLst xmlns:c16r2="http://schemas.microsoft.com/office/drawing/2015/06/chart">
            <c:ext xmlns:c16="http://schemas.microsoft.com/office/drawing/2014/chart" uri="{C3380CC4-5D6E-409C-BE32-E72D297353CC}">
              <c16:uniqueId val="{0000007A-262B-4E5B-9B75-4B7876C91865}"/>
            </c:ext>
          </c:extLst>
        </c:ser>
        <c:ser>
          <c:idx val="123"/>
          <c:order val="123"/>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Regioni'!$H$405:$T$405</c:f>
            </c:numRef>
          </c:val>
          <c:smooth val="0"/>
          <c:extLst xmlns:c16r2="http://schemas.microsoft.com/office/drawing/2015/06/chart">
            <c:ext xmlns:c16="http://schemas.microsoft.com/office/drawing/2014/chart" uri="{C3380CC4-5D6E-409C-BE32-E72D297353CC}">
              <c16:uniqueId val="{0000007B-262B-4E5B-9B75-4B7876C91865}"/>
            </c:ext>
          </c:extLst>
        </c:ser>
        <c:ser>
          <c:idx val="124"/>
          <c:order val="124"/>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Regioni'!$H$406:$T$406</c:f>
            </c:numRef>
          </c:val>
          <c:smooth val="0"/>
          <c:extLst xmlns:c16r2="http://schemas.microsoft.com/office/drawing/2015/06/chart">
            <c:ext xmlns:c16="http://schemas.microsoft.com/office/drawing/2014/chart" uri="{C3380CC4-5D6E-409C-BE32-E72D297353CC}">
              <c16:uniqueId val="{0000007C-262B-4E5B-9B75-4B7876C91865}"/>
            </c:ext>
          </c:extLst>
        </c:ser>
        <c:ser>
          <c:idx val="125"/>
          <c:order val="125"/>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Regioni'!$H$407:$T$407</c:f>
            </c:numRef>
          </c:val>
          <c:smooth val="0"/>
          <c:extLst xmlns:c16r2="http://schemas.microsoft.com/office/drawing/2015/06/chart">
            <c:ext xmlns:c16="http://schemas.microsoft.com/office/drawing/2014/chart" uri="{C3380CC4-5D6E-409C-BE32-E72D297353CC}">
              <c16:uniqueId val="{0000007D-262B-4E5B-9B75-4B7876C91865}"/>
            </c:ext>
          </c:extLst>
        </c:ser>
        <c:ser>
          <c:idx val="126"/>
          <c:order val="126"/>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Regioni'!$H$408:$T$408</c:f>
            </c:numRef>
          </c:val>
          <c:smooth val="0"/>
          <c:extLst xmlns:c16r2="http://schemas.microsoft.com/office/drawing/2015/06/chart">
            <c:ext xmlns:c16="http://schemas.microsoft.com/office/drawing/2014/chart" uri="{C3380CC4-5D6E-409C-BE32-E72D297353CC}">
              <c16:uniqueId val="{0000007E-262B-4E5B-9B75-4B7876C91865}"/>
            </c:ext>
          </c:extLst>
        </c:ser>
        <c:ser>
          <c:idx val="127"/>
          <c:order val="127"/>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Regioni'!$H$409:$T$409</c:f>
            </c:numRef>
          </c:val>
          <c:smooth val="0"/>
          <c:extLst xmlns:c16r2="http://schemas.microsoft.com/office/drawing/2015/06/chart">
            <c:ext xmlns:c16="http://schemas.microsoft.com/office/drawing/2014/chart" uri="{C3380CC4-5D6E-409C-BE32-E72D297353CC}">
              <c16:uniqueId val="{0000007F-262B-4E5B-9B75-4B7876C91865}"/>
            </c:ext>
          </c:extLst>
        </c:ser>
        <c:ser>
          <c:idx val="128"/>
          <c:order val="128"/>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Regioni'!$H$410:$T$410</c:f>
            </c:numRef>
          </c:val>
          <c:smooth val="0"/>
          <c:extLst xmlns:c16r2="http://schemas.microsoft.com/office/drawing/2015/06/chart">
            <c:ext xmlns:c16="http://schemas.microsoft.com/office/drawing/2014/chart" uri="{C3380CC4-5D6E-409C-BE32-E72D297353CC}">
              <c16:uniqueId val="{00000080-262B-4E5B-9B75-4B7876C91865}"/>
            </c:ext>
          </c:extLst>
        </c:ser>
        <c:ser>
          <c:idx val="129"/>
          <c:order val="129"/>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Regioni'!$H$411:$T$411</c:f>
            </c:numRef>
          </c:val>
          <c:smooth val="0"/>
          <c:extLst xmlns:c16r2="http://schemas.microsoft.com/office/drawing/2015/06/chart">
            <c:ext xmlns:c16="http://schemas.microsoft.com/office/drawing/2014/chart" uri="{C3380CC4-5D6E-409C-BE32-E72D297353CC}">
              <c16:uniqueId val="{00000081-262B-4E5B-9B75-4B7876C91865}"/>
            </c:ext>
          </c:extLst>
        </c:ser>
        <c:ser>
          <c:idx val="130"/>
          <c:order val="130"/>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Regioni'!$H$412:$T$412</c:f>
            </c:numRef>
          </c:val>
          <c:smooth val="0"/>
          <c:extLst xmlns:c16r2="http://schemas.microsoft.com/office/drawing/2015/06/chart">
            <c:ext xmlns:c16="http://schemas.microsoft.com/office/drawing/2014/chart" uri="{C3380CC4-5D6E-409C-BE32-E72D297353CC}">
              <c16:uniqueId val="{00000082-262B-4E5B-9B75-4B7876C91865}"/>
            </c:ext>
          </c:extLst>
        </c:ser>
        <c:ser>
          <c:idx val="131"/>
          <c:order val="131"/>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Regioni'!$H$413:$T$413</c:f>
            </c:numRef>
          </c:val>
          <c:smooth val="0"/>
          <c:extLst xmlns:c16r2="http://schemas.microsoft.com/office/drawing/2015/06/chart">
            <c:ext xmlns:c16="http://schemas.microsoft.com/office/drawing/2014/chart" uri="{C3380CC4-5D6E-409C-BE32-E72D297353CC}">
              <c16:uniqueId val="{00000083-262B-4E5B-9B75-4B7876C91865}"/>
            </c:ext>
          </c:extLst>
        </c:ser>
        <c:ser>
          <c:idx val="132"/>
          <c:order val="132"/>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Regioni'!$H$414:$T$414</c:f>
            </c:numRef>
          </c:val>
          <c:smooth val="0"/>
          <c:extLst xmlns:c16r2="http://schemas.microsoft.com/office/drawing/2015/06/chart">
            <c:ext xmlns:c16="http://schemas.microsoft.com/office/drawing/2014/chart" uri="{C3380CC4-5D6E-409C-BE32-E72D297353CC}">
              <c16:uniqueId val="{00000084-262B-4E5B-9B75-4B7876C91865}"/>
            </c:ext>
          </c:extLst>
        </c:ser>
        <c:ser>
          <c:idx val="133"/>
          <c:order val="133"/>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Regioni'!$H$415:$T$415</c:f>
            </c:numRef>
          </c:val>
          <c:smooth val="0"/>
          <c:extLst xmlns:c16r2="http://schemas.microsoft.com/office/drawing/2015/06/chart">
            <c:ext xmlns:c16="http://schemas.microsoft.com/office/drawing/2014/chart" uri="{C3380CC4-5D6E-409C-BE32-E72D297353CC}">
              <c16:uniqueId val="{00000085-262B-4E5B-9B75-4B7876C91865}"/>
            </c:ext>
          </c:extLst>
        </c:ser>
        <c:ser>
          <c:idx val="134"/>
          <c:order val="134"/>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Regioni'!$H$416:$T$416</c:f>
            </c:numRef>
          </c:val>
          <c:smooth val="0"/>
          <c:extLst xmlns:c16r2="http://schemas.microsoft.com/office/drawing/2015/06/chart">
            <c:ext xmlns:c16="http://schemas.microsoft.com/office/drawing/2014/chart" uri="{C3380CC4-5D6E-409C-BE32-E72D297353CC}">
              <c16:uniqueId val="{00000086-262B-4E5B-9B75-4B7876C91865}"/>
            </c:ext>
          </c:extLst>
        </c:ser>
        <c:ser>
          <c:idx val="135"/>
          <c:order val="135"/>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Regioni'!$H$417:$T$417</c:f>
            </c:numRef>
          </c:val>
          <c:smooth val="0"/>
          <c:extLst xmlns:c16r2="http://schemas.microsoft.com/office/drawing/2015/06/chart">
            <c:ext xmlns:c16="http://schemas.microsoft.com/office/drawing/2014/chart" uri="{C3380CC4-5D6E-409C-BE32-E72D297353CC}">
              <c16:uniqueId val="{00000087-262B-4E5B-9B75-4B7876C91865}"/>
            </c:ext>
          </c:extLst>
        </c:ser>
        <c:ser>
          <c:idx val="136"/>
          <c:order val="136"/>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Regioni'!$H$418:$T$418</c:f>
            </c:numRef>
          </c:val>
          <c:smooth val="0"/>
          <c:extLst xmlns:c16r2="http://schemas.microsoft.com/office/drawing/2015/06/chart">
            <c:ext xmlns:c16="http://schemas.microsoft.com/office/drawing/2014/chart" uri="{C3380CC4-5D6E-409C-BE32-E72D297353CC}">
              <c16:uniqueId val="{00000088-262B-4E5B-9B75-4B7876C91865}"/>
            </c:ext>
          </c:extLst>
        </c:ser>
        <c:ser>
          <c:idx val="137"/>
          <c:order val="137"/>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Regioni'!$H$419:$T$419</c:f>
            </c:numRef>
          </c:val>
          <c:smooth val="0"/>
          <c:extLst xmlns:c16r2="http://schemas.microsoft.com/office/drawing/2015/06/chart">
            <c:ext xmlns:c16="http://schemas.microsoft.com/office/drawing/2014/chart" uri="{C3380CC4-5D6E-409C-BE32-E72D297353CC}">
              <c16:uniqueId val="{00000089-262B-4E5B-9B75-4B7876C91865}"/>
            </c:ext>
          </c:extLst>
        </c:ser>
        <c:ser>
          <c:idx val="138"/>
          <c:order val="138"/>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Regioni'!$H$420:$T$420</c:f>
            </c:numRef>
          </c:val>
          <c:smooth val="0"/>
          <c:extLst xmlns:c16r2="http://schemas.microsoft.com/office/drawing/2015/06/chart">
            <c:ext xmlns:c16="http://schemas.microsoft.com/office/drawing/2014/chart" uri="{C3380CC4-5D6E-409C-BE32-E72D297353CC}">
              <c16:uniqueId val="{0000008A-262B-4E5B-9B75-4B7876C91865}"/>
            </c:ext>
          </c:extLst>
        </c:ser>
        <c:ser>
          <c:idx val="139"/>
          <c:order val="139"/>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Regioni'!$H$421:$T$421</c:f>
            </c:numRef>
          </c:val>
          <c:smooth val="0"/>
          <c:extLst xmlns:c16r2="http://schemas.microsoft.com/office/drawing/2015/06/chart">
            <c:ext xmlns:c16="http://schemas.microsoft.com/office/drawing/2014/chart" uri="{C3380CC4-5D6E-409C-BE32-E72D297353CC}">
              <c16:uniqueId val="{0000008B-262B-4E5B-9B75-4B7876C91865}"/>
            </c:ext>
          </c:extLst>
        </c:ser>
        <c:ser>
          <c:idx val="140"/>
          <c:order val="140"/>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Regioni'!$H$422:$T$422</c:f>
            </c:numRef>
          </c:val>
          <c:smooth val="0"/>
          <c:extLst xmlns:c16r2="http://schemas.microsoft.com/office/drawing/2015/06/chart">
            <c:ext xmlns:c16="http://schemas.microsoft.com/office/drawing/2014/chart" uri="{C3380CC4-5D6E-409C-BE32-E72D297353CC}">
              <c16:uniqueId val="{0000008C-262B-4E5B-9B75-4B7876C91865}"/>
            </c:ext>
          </c:extLst>
        </c:ser>
        <c:ser>
          <c:idx val="141"/>
          <c:order val="141"/>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Regioni'!$H$423:$T$423</c:f>
            </c:numRef>
          </c:val>
          <c:smooth val="0"/>
          <c:extLst xmlns:c16r2="http://schemas.microsoft.com/office/drawing/2015/06/chart">
            <c:ext xmlns:c16="http://schemas.microsoft.com/office/drawing/2014/chart" uri="{C3380CC4-5D6E-409C-BE32-E72D297353CC}">
              <c16:uniqueId val="{0000008D-262B-4E5B-9B75-4B7876C91865}"/>
            </c:ext>
          </c:extLst>
        </c:ser>
        <c:ser>
          <c:idx val="142"/>
          <c:order val="142"/>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Regioni'!$H$424:$T$424</c:f>
            </c:numRef>
          </c:val>
          <c:smooth val="0"/>
          <c:extLst xmlns:c16r2="http://schemas.microsoft.com/office/drawing/2015/06/chart">
            <c:ext xmlns:c16="http://schemas.microsoft.com/office/drawing/2014/chart" uri="{C3380CC4-5D6E-409C-BE32-E72D297353CC}">
              <c16:uniqueId val="{0000008E-262B-4E5B-9B75-4B7876C91865}"/>
            </c:ext>
          </c:extLst>
        </c:ser>
        <c:ser>
          <c:idx val="143"/>
          <c:order val="143"/>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Regioni'!$H$425:$T$425</c:f>
            </c:numRef>
          </c:val>
          <c:smooth val="0"/>
          <c:extLst xmlns:c16r2="http://schemas.microsoft.com/office/drawing/2015/06/chart">
            <c:ext xmlns:c16="http://schemas.microsoft.com/office/drawing/2014/chart" uri="{C3380CC4-5D6E-409C-BE32-E72D297353CC}">
              <c16:uniqueId val="{0000008F-262B-4E5B-9B75-4B7876C91865}"/>
            </c:ext>
          </c:extLst>
        </c:ser>
        <c:ser>
          <c:idx val="144"/>
          <c:order val="144"/>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Regioni'!$H$426:$T$426</c:f>
            </c:numRef>
          </c:val>
          <c:smooth val="0"/>
          <c:extLst xmlns:c16r2="http://schemas.microsoft.com/office/drawing/2015/06/chart">
            <c:ext xmlns:c16="http://schemas.microsoft.com/office/drawing/2014/chart" uri="{C3380CC4-5D6E-409C-BE32-E72D297353CC}">
              <c16:uniqueId val="{00000090-262B-4E5B-9B75-4B7876C91865}"/>
            </c:ext>
          </c:extLst>
        </c:ser>
        <c:ser>
          <c:idx val="145"/>
          <c:order val="145"/>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Regioni'!$H$427:$T$427</c:f>
            </c:numRef>
          </c:val>
          <c:smooth val="0"/>
          <c:extLst xmlns:c16r2="http://schemas.microsoft.com/office/drawing/2015/06/chart">
            <c:ext xmlns:c16="http://schemas.microsoft.com/office/drawing/2014/chart" uri="{C3380CC4-5D6E-409C-BE32-E72D297353CC}">
              <c16:uniqueId val="{00000091-262B-4E5B-9B75-4B7876C91865}"/>
            </c:ext>
          </c:extLst>
        </c:ser>
        <c:ser>
          <c:idx val="146"/>
          <c:order val="146"/>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Regioni'!$H$428:$T$428</c:f>
            </c:numRef>
          </c:val>
          <c:smooth val="0"/>
          <c:extLst xmlns:c16r2="http://schemas.microsoft.com/office/drawing/2015/06/chart">
            <c:ext xmlns:c16="http://schemas.microsoft.com/office/drawing/2014/chart" uri="{C3380CC4-5D6E-409C-BE32-E72D297353CC}">
              <c16:uniqueId val="{00000092-262B-4E5B-9B75-4B7876C91865}"/>
            </c:ext>
          </c:extLst>
        </c:ser>
        <c:ser>
          <c:idx val="147"/>
          <c:order val="147"/>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Regioni'!$H$429:$T$429</c:f>
            </c:numRef>
          </c:val>
          <c:smooth val="0"/>
          <c:extLst xmlns:c16r2="http://schemas.microsoft.com/office/drawing/2015/06/chart">
            <c:ext xmlns:c16="http://schemas.microsoft.com/office/drawing/2014/chart" uri="{C3380CC4-5D6E-409C-BE32-E72D297353CC}">
              <c16:uniqueId val="{00000093-262B-4E5B-9B75-4B7876C91865}"/>
            </c:ext>
          </c:extLst>
        </c:ser>
        <c:ser>
          <c:idx val="148"/>
          <c:order val="148"/>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Regioni'!$H$430:$T$430</c:f>
            </c:numRef>
          </c:val>
          <c:smooth val="0"/>
          <c:extLst xmlns:c16r2="http://schemas.microsoft.com/office/drawing/2015/06/chart">
            <c:ext xmlns:c16="http://schemas.microsoft.com/office/drawing/2014/chart" uri="{C3380CC4-5D6E-409C-BE32-E72D297353CC}">
              <c16:uniqueId val="{00000094-262B-4E5B-9B75-4B7876C91865}"/>
            </c:ext>
          </c:extLst>
        </c:ser>
        <c:ser>
          <c:idx val="149"/>
          <c:order val="149"/>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Regioni'!$H$431:$T$431</c:f>
            </c:numRef>
          </c:val>
          <c:smooth val="0"/>
          <c:extLst xmlns:c16r2="http://schemas.microsoft.com/office/drawing/2015/06/chart">
            <c:ext xmlns:c16="http://schemas.microsoft.com/office/drawing/2014/chart" uri="{C3380CC4-5D6E-409C-BE32-E72D297353CC}">
              <c16:uniqueId val="{00000095-262B-4E5B-9B75-4B7876C91865}"/>
            </c:ext>
          </c:extLst>
        </c:ser>
        <c:ser>
          <c:idx val="150"/>
          <c:order val="150"/>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Regioni'!$H$432:$T$432</c:f>
            </c:numRef>
          </c:val>
          <c:smooth val="0"/>
          <c:extLst xmlns:c16r2="http://schemas.microsoft.com/office/drawing/2015/06/chart">
            <c:ext xmlns:c16="http://schemas.microsoft.com/office/drawing/2014/chart" uri="{C3380CC4-5D6E-409C-BE32-E72D297353CC}">
              <c16:uniqueId val="{00000096-262B-4E5B-9B75-4B7876C91865}"/>
            </c:ext>
          </c:extLst>
        </c:ser>
        <c:ser>
          <c:idx val="151"/>
          <c:order val="151"/>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Regioni'!$H$433:$T$433</c:f>
            </c:numRef>
          </c:val>
          <c:smooth val="0"/>
          <c:extLst xmlns:c16r2="http://schemas.microsoft.com/office/drawing/2015/06/chart">
            <c:ext xmlns:c16="http://schemas.microsoft.com/office/drawing/2014/chart" uri="{C3380CC4-5D6E-409C-BE32-E72D297353CC}">
              <c16:uniqueId val="{00000097-262B-4E5B-9B75-4B7876C91865}"/>
            </c:ext>
          </c:extLst>
        </c:ser>
        <c:ser>
          <c:idx val="152"/>
          <c:order val="152"/>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Regioni'!$H$434:$T$434</c:f>
            </c:numRef>
          </c:val>
          <c:smooth val="0"/>
          <c:extLst xmlns:c16r2="http://schemas.microsoft.com/office/drawing/2015/06/chart">
            <c:ext xmlns:c16="http://schemas.microsoft.com/office/drawing/2014/chart" uri="{C3380CC4-5D6E-409C-BE32-E72D297353CC}">
              <c16:uniqueId val="{00000098-262B-4E5B-9B75-4B7876C91865}"/>
            </c:ext>
          </c:extLst>
        </c:ser>
        <c:ser>
          <c:idx val="153"/>
          <c:order val="153"/>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Regioni'!$H$435:$T$435</c:f>
            </c:numRef>
          </c:val>
          <c:smooth val="0"/>
          <c:extLst xmlns:c16r2="http://schemas.microsoft.com/office/drawing/2015/06/chart">
            <c:ext xmlns:c16="http://schemas.microsoft.com/office/drawing/2014/chart" uri="{C3380CC4-5D6E-409C-BE32-E72D297353CC}">
              <c16:uniqueId val="{00000099-262B-4E5B-9B75-4B7876C91865}"/>
            </c:ext>
          </c:extLst>
        </c:ser>
        <c:ser>
          <c:idx val="154"/>
          <c:order val="154"/>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Regioni'!$H$436:$T$436</c:f>
            </c:numRef>
          </c:val>
          <c:smooth val="0"/>
          <c:extLst xmlns:c16r2="http://schemas.microsoft.com/office/drawing/2015/06/chart">
            <c:ext xmlns:c16="http://schemas.microsoft.com/office/drawing/2014/chart" uri="{C3380CC4-5D6E-409C-BE32-E72D297353CC}">
              <c16:uniqueId val="{0000009A-262B-4E5B-9B75-4B7876C91865}"/>
            </c:ext>
          </c:extLst>
        </c:ser>
        <c:ser>
          <c:idx val="155"/>
          <c:order val="155"/>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Regioni'!$H$437:$T$437</c:f>
            </c:numRef>
          </c:val>
          <c:smooth val="0"/>
          <c:extLst xmlns:c16r2="http://schemas.microsoft.com/office/drawing/2015/06/chart">
            <c:ext xmlns:c16="http://schemas.microsoft.com/office/drawing/2014/chart" uri="{C3380CC4-5D6E-409C-BE32-E72D297353CC}">
              <c16:uniqueId val="{0000009B-262B-4E5B-9B75-4B7876C91865}"/>
            </c:ext>
          </c:extLst>
        </c:ser>
        <c:ser>
          <c:idx val="156"/>
          <c:order val="156"/>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Regioni'!$H$438:$T$438</c:f>
            </c:numRef>
          </c:val>
          <c:smooth val="0"/>
          <c:extLst xmlns:c16r2="http://schemas.microsoft.com/office/drawing/2015/06/chart">
            <c:ext xmlns:c16="http://schemas.microsoft.com/office/drawing/2014/chart" uri="{C3380CC4-5D6E-409C-BE32-E72D297353CC}">
              <c16:uniqueId val="{0000009C-262B-4E5B-9B75-4B7876C91865}"/>
            </c:ext>
          </c:extLst>
        </c:ser>
        <c:ser>
          <c:idx val="157"/>
          <c:order val="157"/>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Regioni'!$H$439:$T$439</c:f>
            </c:numRef>
          </c:val>
          <c:smooth val="0"/>
          <c:extLst xmlns:c16r2="http://schemas.microsoft.com/office/drawing/2015/06/chart">
            <c:ext xmlns:c16="http://schemas.microsoft.com/office/drawing/2014/chart" uri="{C3380CC4-5D6E-409C-BE32-E72D297353CC}">
              <c16:uniqueId val="{0000009D-262B-4E5B-9B75-4B7876C91865}"/>
            </c:ext>
          </c:extLst>
        </c:ser>
        <c:ser>
          <c:idx val="158"/>
          <c:order val="158"/>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Regioni'!$H$440:$T$440</c:f>
            </c:numRef>
          </c:val>
          <c:smooth val="0"/>
          <c:extLst xmlns:c16r2="http://schemas.microsoft.com/office/drawing/2015/06/chart">
            <c:ext xmlns:c16="http://schemas.microsoft.com/office/drawing/2014/chart" uri="{C3380CC4-5D6E-409C-BE32-E72D297353CC}">
              <c16:uniqueId val="{0000009E-262B-4E5B-9B75-4B7876C91865}"/>
            </c:ext>
          </c:extLst>
        </c:ser>
        <c:ser>
          <c:idx val="159"/>
          <c:order val="159"/>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Regioni'!$H$441:$T$441</c:f>
            </c:numRef>
          </c:val>
          <c:smooth val="0"/>
          <c:extLst xmlns:c16r2="http://schemas.microsoft.com/office/drawing/2015/06/chart">
            <c:ext xmlns:c16="http://schemas.microsoft.com/office/drawing/2014/chart" uri="{C3380CC4-5D6E-409C-BE32-E72D297353CC}">
              <c16:uniqueId val="{0000009F-262B-4E5B-9B75-4B7876C91865}"/>
            </c:ext>
          </c:extLst>
        </c:ser>
        <c:ser>
          <c:idx val="160"/>
          <c:order val="160"/>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Regioni'!$H$442:$T$442</c:f>
            </c:numRef>
          </c:val>
          <c:smooth val="0"/>
          <c:extLst xmlns:c16r2="http://schemas.microsoft.com/office/drawing/2015/06/chart">
            <c:ext xmlns:c16="http://schemas.microsoft.com/office/drawing/2014/chart" uri="{C3380CC4-5D6E-409C-BE32-E72D297353CC}">
              <c16:uniqueId val="{000000A0-262B-4E5B-9B75-4B7876C91865}"/>
            </c:ext>
          </c:extLst>
        </c:ser>
        <c:ser>
          <c:idx val="161"/>
          <c:order val="161"/>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Regioni'!$H$443:$T$443</c:f>
            </c:numRef>
          </c:val>
          <c:smooth val="0"/>
          <c:extLst xmlns:c16r2="http://schemas.microsoft.com/office/drawing/2015/06/chart">
            <c:ext xmlns:c16="http://schemas.microsoft.com/office/drawing/2014/chart" uri="{C3380CC4-5D6E-409C-BE32-E72D297353CC}">
              <c16:uniqueId val="{000000A1-262B-4E5B-9B75-4B7876C91865}"/>
            </c:ext>
          </c:extLst>
        </c:ser>
        <c:ser>
          <c:idx val="162"/>
          <c:order val="162"/>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Regioni'!$H$444:$T$444</c:f>
            </c:numRef>
          </c:val>
          <c:smooth val="0"/>
          <c:extLst xmlns:c16r2="http://schemas.microsoft.com/office/drawing/2015/06/chart">
            <c:ext xmlns:c16="http://schemas.microsoft.com/office/drawing/2014/chart" uri="{C3380CC4-5D6E-409C-BE32-E72D297353CC}">
              <c16:uniqueId val="{000000A2-262B-4E5B-9B75-4B7876C91865}"/>
            </c:ext>
          </c:extLst>
        </c:ser>
        <c:ser>
          <c:idx val="163"/>
          <c:order val="163"/>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Regioni'!$H$445:$T$445</c:f>
            </c:numRef>
          </c:val>
          <c:smooth val="0"/>
          <c:extLst xmlns:c16r2="http://schemas.microsoft.com/office/drawing/2015/06/chart">
            <c:ext xmlns:c16="http://schemas.microsoft.com/office/drawing/2014/chart" uri="{C3380CC4-5D6E-409C-BE32-E72D297353CC}">
              <c16:uniqueId val="{000000A3-262B-4E5B-9B75-4B7876C91865}"/>
            </c:ext>
          </c:extLst>
        </c:ser>
        <c:ser>
          <c:idx val="164"/>
          <c:order val="164"/>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Regioni'!$H$446:$T$446</c:f>
            </c:numRef>
          </c:val>
          <c:smooth val="0"/>
          <c:extLst xmlns:c16r2="http://schemas.microsoft.com/office/drawing/2015/06/chart">
            <c:ext xmlns:c16="http://schemas.microsoft.com/office/drawing/2014/chart" uri="{C3380CC4-5D6E-409C-BE32-E72D297353CC}">
              <c16:uniqueId val="{000000A4-262B-4E5B-9B75-4B7876C91865}"/>
            </c:ext>
          </c:extLst>
        </c:ser>
        <c:ser>
          <c:idx val="165"/>
          <c:order val="165"/>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Regioni'!$H$447:$T$447</c:f>
            </c:numRef>
          </c:val>
          <c:smooth val="0"/>
          <c:extLst xmlns:c16r2="http://schemas.microsoft.com/office/drawing/2015/06/chart">
            <c:ext xmlns:c16="http://schemas.microsoft.com/office/drawing/2014/chart" uri="{C3380CC4-5D6E-409C-BE32-E72D297353CC}">
              <c16:uniqueId val="{000000A5-262B-4E5B-9B75-4B7876C91865}"/>
            </c:ext>
          </c:extLst>
        </c:ser>
        <c:ser>
          <c:idx val="166"/>
          <c:order val="166"/>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Regioni'!$H$448:$T$448</c:f>
            </c:numRef>
          </c:val>
          <c:smooth val="0"/>
          <c:extLst xmlns:c16r2="http://schemas.microsoft.com/office/drawing/2015/06/chart">
            <c:ext xmlns:c16="http://schemas.microsoft.com/office/drawing/2014/chart" uri="{C3380CC4-5D6E-409C-BE32-E72D297353CC}">
              <c16:uniqueId val="{000000A6-262B-4E5B-9B75-4B7876C91865}"/>
            </c:ext>
          </c:extLst>
        </c:ser>
        <c:ser>
          <c:idx val="167"/>
          <c:order val="167"/>
          <c:spPr>
            <a:ln w="28575" cap="rnd">
              <a:solidFill>
                <a:schemeClr val="accent6"/>
              </a:solidFill>
              <a:round/>
            </a:ln>
            <a:effectLst/>
          </c:spPr>
          <c:marker>
            <c:symbol val="circle"/>
            <c:size val="5"/>
            <c:spPr>
              <a:solidFill>
                <a:schemeClr val="accent6"/>
              </a:solidFill>
              <a:ln w="9525">
                <a:solidFill>
                  <a:schemeClr val="accent6"/>
                </a:solidFill>
              </a:ln>
              <a:effectLst/>
            </c:spPr>
          </c:marker>
          <c:dLbls>
            <c:delete val="1"/>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Regioni'!$H$449:$T$449</c:f>
              <c:numCache>
                <c:formatCode>#,##0.0</c:formatCode>
                <c:ptCount val="13"/>
                <c:pt idx="0">
                  <c:v>11</c:v>
                </c:pt>
                <c:pt idx="1">
                  <c:v>11</c:v>
                </c:pt>
                <c:pt idx="2">
                  <c:v>14.9</c:v>
                </c:pt>
                <c:pt idx="3">
                  <c:v>14.5</c:v>
                </c:pt>
                <c:pt idx="4">
                  <c:v>19.7</c:v>
                </c:pt>
                <c:pt idx="5">
                  <c:v>20.6</c:v>
                </c:pt>
                <c:pt idx="6">
                  <c:v>25.2</c:v>
                </c:pt>
                <c:pt idx="7">
                  <c:v>25.5</c:v>
                </c:pt>
                <c:pt idx="8">
                  <c:v>33.300000000000004</c:v>
                </c:pt>
                <c:pt idx="9">
                  <c:v>31.1</c:v>
                </c:pt>
                <c:pt idx="10">
                  <c:v>30.5</c:v>
                </c:pt>
                <c:pt idx="11">
                  <c:v>33.800000000000004</c:v>
                </c:pt>
                <c:pt idx="12">
                  <c:v>32.300000000000004</c:v>
                </c:pt>
              </c:numCache>
            </c:numRef>
          </c:val>
          <c:smooth val="0"/>
          <c:extLst xmlns:c16r2="http://schemas.microsoft.com/office/drawing/2015/06/chart">
            <c:ext xmlns:c16="http://schemas.microsoft.com/office/drawing/2014/chart" uri="{C3380CC4-5D6E-409C-BE32-E72D297353CC}">
              <c16:uniqueId val="{000000A7-262B-4E5B-9B75-4B7876C91865}"/>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8020384"/>
        <c:axId val="188020944"/>
      </c:lineChart>
      <c:catAx>
        <c:axId val="1880203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Anni</a:t>
                </a:r>
              </a:p>
            </c:rich>
          </c:tx>
          <c:layout>
            <c:manualLayout>
              <c:xMode val="edge"/>
              <c:yMode val="edge"/>
              <c:x val="0.90761781042562939"/>
              <c:y val="0.9169051201594321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020944"/>
        <c:crosses val="autoZero"/>
        <c:auto val="1"/>
        <c:lblAlgn val="ctr"/>
        <c:lblOffset val="100"/>
        <c:noMultiLvlLbl val="0"/>
      </c:catAx>
      <c:valAx>
        <c:axId val="188020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8020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83088134635516E-2"/>
          <c:y val="1.8221063661515012E-2"/>
          <c:w val="0.92092232769342364"/>
          <c:h val="0.842339175943559"/>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Regioni'!$H$282:$T$282</c:f>
            </c:numRef>
          </c:val>
          <c:smooth val="0"/>
          <c:extLst xmlns:c16r2="http://schemas.microsoft.com/office/drawing/2015/06/chart">
            <c:ext xmlns:c16="http://schemas.microsoft.com/office/drawing/2014/chart" uri="{C3380CC4-5D6E-409C-BE32-E72D297353CC}">
              <c16:uniqueId val="{00000000-7485-4A9C-BD6F-79FF613ACC01}"/>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Regioni'!$H$283:$T$283</c:f>
            </c:numRef>
          </c:val>
          <c:smooth val="0"/>
          <c:extLst xmlns:c16r2="http://schemas.microsoft.com/office/drawing/2015/06/chart">
            <c:ext xmlns:c16="http://schemas.microsoft.com/office/drawing/2014/chart" uri="{C3380CC4-5D6E-409C-BE32-E72D297353CC}">
              <c16:uniqueId val="{00000001-7485-4A9C-BD6F-79FF613ACC01}"/>
            </c:ext>
          </c:extLst>
        </c:ser>
        <c:ser>
          <c:idx val="2"/>
          <c:order val="2"/>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Regioni'!$H$284:$T$284</c:f>
            </c:numRef>
          </c:val>
          <c:smooth val="0"/>
          <c:extLst xmlns:c16r2="http://schemas.microsoft.com/office/drawing/2015/06/chart">
            <c:ext xmlns:c16="http://schemas.microsoft.com/office/drawing/2014/chart" uri="{C3380CC4-5D6E-409C-BE32-E72D297353CC}">
              <c16:uniqueId val="{00000002-7485-4A9C-BD6F-79FF613ACC01}"/>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Regioni'!$H$285:$T$285</c:f>
            </c:numRef>
          </c:val>
          <c:smooth val="0"/>
          <c:extLst xmlns:c16r2="http://schemas.microsoft.com/office/drawing/2015/06/chart">
            <c:ext xmlns:c16="http://schemas.microsoft.com/office/drawing/2014/chart" uri="{C3380CC4-5D6E-409C-BE32-E72D297353CC}">
              <c16:uniqueId val="{00000003-7485-4A9C-BD6F-79FF613ACC01}"/>
            </c:ext>
          </c:extLst>
        </c:ser>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Regioni'!$H$286:$T$286</c:f>
            </c:numRef>
          </c:val>
          <c:smooth val="0"/>
          <c:extLst xmlns:c16r2="http://schemas.microsoft.com/office/drawing/2015/06/chart">
            <c:ext xmlns:c16="http://schemas.microsoft.com/office/drawing/2014/chart" uri="{C3380CC4-5D6E-409C-BE32-E72D297353CC}">
              <c16:uniqueId val="{00000004-7485-4A9C-BD6F-79FF613ACC01}"/>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Regioni'!$H$287:$T$287</c:f>
            </c:numRef>
          </c:val>
          <c:smooth val="0"/>
          <c:extLst xmlns:c16r2="http://schemas.microsoft.com/office/drawing/2015/06/chart">
            <c:ext xmlns:c16="http://schemas.microsoft.com/office/drawing/2014/chart" uri="{C3380CC4-5D6E-409C-BE32-E72D297353CC}">
              <c16:uniqueId val="{00000005-7485-4A9C-BD6F-79FF613ACC01}"/>
            </c:ext>
          </c:extLst>
        </c:ser>
        <c:ser>
          <c:idx val="6"/>
          <c:order val="6"/>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Regioni'!$H$288:$T$288</c:f>
            </c:numRef>
          </c:val>
          <c:smooth val="0"/>
          <c:extLst xmlns:c16r2="http://schemas.microsoft.com/office/drawing/2015/06/chart">
            <c:ext xmlns:c16="http://schemas.microsoft.com/office/drawing/2014/chart" uri="{C3380CC4-5D6E-409C-BE32-E72D297353CC}">
              <c16:uniqueId val="{00000006-7485-4A9C-BD6F-79FF613ACC01}"/>
            </c:ext>
          </c:extLst>
        </c:ser>
        <c:ser>
          <c:idx val="7"/>
          <c:order val="7"/>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Regioni'!$H$289:$T$289</c:f>
            </c:numRef>
          </c:val>
          <c:smooth val="0"/>
          <c:extLst xmlns:c16r2="http://schemas.microsoft.com/office/drawing/2015/06/chart">
            <c:ext xmlns:c16="http://schemas.microsoft.com/office/drawing/2014/chart" uri="{C3380CC4-5D6E-409C-BE32-E72D297353CC}">
              <c16:uniqueId val="{00000007-7485-4A9C-BD6F-79FF613ACC01}"/>
            </c:ext>
          </c:extLst>
        </c:ser>
        <c:ser>
          <c:idx val="8"/>
          <c:order val="8"/>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Regioni'!$H$290:$T$290</c:f>
            </c:numRef>
          </c:val>
          <c:smooth val="0"/>
          <c:extLst xmlns:c16r2="http://schemas.microsoft.com/office/drawing/2015/06/chart">
            <c:ext xmlns:c16="http://schemas.microsoft.com/office/drawing/2014/chart" uri="{C3380CC4-5D6E-409C-BE32-E72D297353CC}">
              <c16:uniqueId val="{00000008-7485-4A9C-BD6F-79FF613ACC01}"/>
            </c:ext>
          </c:extLst>
        </c:ser>
        <c:ser>
          <c:idx val="9"/>
          <c:order val="9"/>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Regioni'!$H$291:$T$291</c:f>
            </c:numRef>
          </c:val>
          <c:smooth val="0"/>
          <c:extLst xmlns:c16r2="http://schemas.microsoft.com/office/drawing/2015/06/chart">
            <c:ext xmlns:c16="http://schemas.microsoft.com/office/drawing/2014/chart" uri="{C3380CC4-5D6E-409C-BE32-E72D297353CC}">
              <c16:uniqueId val="{00000009-7485-4A9C-BD6F-79FF613ACC01}"/>
            </c:ext>
          </c:extLst>
        </c:ser>
        <c:ser>
          <c:idx val="10"/>
          <c:order val="10"/>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Regioni'!$H$292:$T$292</c:f>
            </c:numRef>
          </c:val>
          <c:smooth val="0"/>
          <c:extLst xmlns:c16r2="http://schemas.microsoft.com/office/drawing/2015/06/chart">
            <c:ext xmlns:c16="http://schemas.microsoft.com/office/drawing/2014/chart" uri="{C3380CC4-5D6E-409C-BE32-E72D297353CC}">
              <c16:uniqueId val="{0000000A-7485-4A9C-BD6F-79FF613ACC01}"/>
            </c:ext>
          </c:extLst>
        </c:ser>
        <c:ser>
          <c:idx val="11"/>
          <c:order val="11"/>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Regioni'!$H$293:$T$293</c:f>
            </c:numRef>
          </c:val>
          <c:smooth val="0"/>
          <c:extLst xmlns:c16r2="http://schemas.microsoft.com/office/drawing/2015/06/chart">
            <c:ext xmlns:c16="http://schemas.microsoft.com/office/drawing/2014/chart" uri="{C3380CC4-5D6E-409C-BE32-E72D297353CC}">
              <c16:uniqueId val="{0000000B-7485-4A9C-BD6F-79FF613ACC01}"/>
            </c:ext>
          </c:extLst>
        </c:ser>
        <c:ser>
          <c:idx val="12"/>
          <c:order val="12"/>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Regioni'!$H$294:$T$294</c:f>
            </c:numRef>
          </c:val>
          <c:smooth val="0"/>
          <c:extLst xmlns:c16r2="http://schemas.microsoft.com/office/drawing/2015/06/chart">
            <c:ext xmlns:c16="http://schemas.microsoft.com/office/drawing/2014/chart" uri="{C3380CC4-5D6E-409C-BE32-E72D297353CC}">
              <c16:uniqueId val="{0000000C-7485-4A9C-BD6F-79FF613ACC01}"/>
            </c:ext>
          </c:extLst>
        </c:ser>
        <c:ser>
          <c:idx val="13"/>
          <c:order val="13"/>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Regioni'!$H$295:$T$295</c:f>
            </c:numRef>
          </c:val>
          <c:smooth val="0"/>
          <c:extLst xmlns:c16r2="http://schemas.microsoft.com/office/drawing/2015/06/chart">
            <c:ext xmlns:c16="http://schemas.microsoft.com/office/drawing/2014/chart" uri="{C3380CC4-5D6E-409C-BE32-E72D297353CC}">
              <c16:uniqueId val="{0000000D-7485-4A9C-BD6F-79FF613ACC01}"/>
            </c:ext>
          </c:extLst>
        </c:ser>
        <c:ser>
          <c:idx val="14"/>
          <c:order val="14"/>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Regioni'!$H$296:$T$296</c:f>
            </c:numRef>
          </c:val>
          <c:smooth val="0"/>
          <c:extLst xmlns:c16r2="http://schemas.microsoft.com/office/drawing/2015/06/chart">
            <c:ext xmlns:c16="http://schemas.microsoft.com/office/drawing/2014/chart" uri="{C3380CC4-5D6E-409C-BE32-E72D297353CC}">
              <c16:uniqueId val="{0000000E-7485-4A9C-BD6F-79FF613ACC01}"/>
            </c:ext>
          </c:extLst>
        </c:ser>
        <c:ser>
          <c:idx val="15"/>
          <c:order val="15"/>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Regioni'!$H$297:$T$297</c:f>
            </c:numRef>
          </c:val>
          <c:smooth val="0"/>
          <c:extLst xmlns:c16r2="http://schemas.microsoft.com/office/drawing/2015/06/chart">
            <c:ext xmlns:c16="http://schemas.microsoft.com/office/drawing/2014/chart" uri="{C3380CC4-5D6E-409C-BE32-E72D297353CC}">
              <c16:uniqueId val="{0000000F-7485-4A9C-BD6F-79FF613ACC01}"/>
            </c:ext>
          </c:extLst>
        </c:ser>
        <c:ser>
          <c:idx val="16"/>
          <c:order val="16"/>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Regioni'!$H$298:$T$298</c:f>
            </c:numRef>
          </c:val>
          <c:smooth val="0"/>
          <c:extLst xmlns:c16r2="http://schemas.microsoft.com/office/drawing/2015/06/chart">
            <c:ext xmlns:c16="http://schemas.microsoft.com/office/drawing/2014/chart" uri="{C3380CC4-5D6E-409C-BE32-E72D297353CC}">
              <c16:uniqueId val="{00000010-7485-4A9C-BD6F-79FF613ACC01}"/>
            </c:ext>
          </c:extLst>
        </c:ser>
        <c:ser>
          <c:idx val="17"/>
          <c:order val="17"/>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Regioni'!$H$299:$T$299</c:f>
            </c:numRef>
          </c:val>
          <c:smooth val="0"/>
          <c:extLst xmlns:c16r2="http://schemas.microsoft.com/office/drawing/2015/06/chart">
            <c:ext xmlns:c16="http://schemas.microsoft.com/office/drawing/2014/chart" uri="{C3380CC4-5D6E-409C-BE32-E72D297353CC}">
              <c16:uniqueId val="{00000011-7485-4A9C-BD6F-79FF613ACC01}"/>
            </c:ext>
          </c:extLst>
        </c:ser>
        <c:ser>
          <c:idx val="18"/>
          <c:order val="18"/>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Regioni'!$H$300:$T$300</c:f>
            </c:numRef>
          </c:val>
          <c:smooth val="0"/>
          <c:extLst xmlns:c16r2="http://schemas.microsoft.com/office/drawing/2015/06/chart">
            <c:ext xmlns:c16="http://schemas.microsoft.com/office/drawing/2014/chart" uri="{C3380CC4-5D6E-409C-BE32-E72D297353CC}">
              <c16:uniqueId val="{00000012-7485-4A9C-BD6F-79FF613ACC01}"/>
            </c:ext>
          </c:extLst>
        </c:ser>
        <c:ser>
          <c:idx val="19"/>
          <c:order val="19"/>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Regioni'!$H$301:$T$301</c:f>
            </c:numRef>
          </c:val>
          <c:smooth val="0"/>
          <c:extLst xmlns:c16r2="http://schemas.microsoft.com/office/drawing/2015/06/chart">
            <c:ext xmlns:c16="http://schemas.microsoft.com/office/drawing/2014/chart" uri="{C3380CC4-5D6E-409C-BE32-E72D297353CC}">
              <c16:uniqueId val="{00000013-7485-4A9C-BD6F-79FF613ACC01}"/>
            </c:ext>
          </c:extLst>
        </c:ser>
        <c:ser>
          <c:idx val="20"/>
          <c:order val="20"/>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Regioni'!$H$302:$T$302</c:f>
            </c:numRef>
          </c:val>
          <c:smooth val="0"/>
          <c:extLst xmlns:c16r2="http://schemas.microsoft.com/office/drawing/2015/06/chart">
            <c:ext xmlns:c16="http://schemas.microsoft.com/office/drawing/2014/chart" uri="{C3380CC4-5D6E-409C-BE32-E72D297353CC}">
              <c16:uniqueId val="{00000014-7485-4A9C-BD6F-79FF613ACC01}"/>
            </c:ext>
          </c:extLst>
        </c:ser>
        <c:ser>
          <c:idx val="21"/>
          <c:order val="21"/>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Regioni'!$H$303:$T$303</c:f>
            </c:numRef>
          </c:val>
          <c:smooth val="0"/>
          <c:extLst xmlns:c16r2="http://schemas.microsoft.com/office/drawing/2015/06/chart">
            <c:ext xmlns:c16="http://schemas.microsoft.com/office/drawing/2014/chart" uri="{C3380CC4-5D6E-409C-BE32-E72D297353CC}">
              <c16:uniqueId val="{00000015-7485-4A9C-BD6F-79FF613ACC01}"/>
            </c:ext>
          </c:extLst>
        </c:ser>
        <c:ser>
          <c:idx val="22"/>
          <c:order val="22"/>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Regioni'!$H$304:$T$304</c:f>
            </c:numRef>
          </c:val>
          <c:smooth val="0"/>
          <c:extLst xmlns:c16r2="http://schemas.microsoft.com/office/drawing/2015/06/chart">
            <c:ext xmlns:c16="http://schemas.microsoft.com/office/drawing/2014/chart" uri="{C3380CC4-5D6E-409C-BE32-E72D297353CC}">
              <c16:uniqueId val="{00000016-7485-4A9C-BD6F-79FF613ACC01}"/>
            </c:ext>
          </c:extLst>
        </c:ser>
        <c:ser>
          <c:idx val="23"/>
          <c:order val="23"/>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Regioni'!$H$305:$T$305</c:f>
            </c:numRef>
          </c:val>
          <c:smooth val="0"/>
          <c:extLst xmlns:c16r2="http://schemas.microsoft.com/office/drawing/2015/06/chart">
            <c:ext xmlns:c16="http://schemas.microsoft.com/office/drawing/2014/chart" uri="{C3380CC4-5D6E-409C-BE32-E72D297353CC}">
              <c16:uniqueId val="{00000017-7485-4A9C-BD6F-79FF613ACC01}"/>
            </c:ext>
          </c:extLst>
        </c:ser>
        <c:ser>
          <c:idx val="24"/>
          <c:order val="24"/>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Regioni'!$H$306:$T$306</c:f>
            </c:numRef>
          </c:val>
          <c:smooth val="0"/>
          <c:extLst xmlns:c16r2="http://schemas.microsoft.com/office/drawing/2015/06/chart">
            <c:ext xmlns:c16="http://schemas.microsoft.com/office/drawing/2014/chart" uri="{C3380CC4-5D6E-409C-BE32-E72D297353CC}">
              <c16:uniqueId val="{00000018-7485-4A9C-BD6F-79FF613ACC01}"/>
            </c:ext>
          </c:extLst>
        </c:ser>
        <c:ser>
          <c:idx val="25"/>
          <c:order val="25"/>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Regioni'!$H$307:$T$307</c:f>
            </c:numRef>
          </c:val>
          <c:smooth val="0"/>
          <c:extLst xmlns:c16r2="http://schemas.microsoft.com/office/drawing/2015/06/chart">
            <c:ext xmlns:c16="http://schemas.microsoft.com/office/drawing/2014/chart" uri="{C3380CC4-5D6E-409C-BE32-E72D297353CC}">
              <c16:uniqueId val="{00000019-7485-4A9C-BD6F-79FF613ACC01}"/>
            </c:ext>
          </c:extLst>
        </c:ser>
        <c:ser>
          <c:idx val="26"/>
          <c:order val="26"/>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Regioni'!$H$308:$T$308</c:f>
            </c:numRef>
          </c:val>
          <c:smooth val="0"/>
          <c:extLst xmlns:c16r2="http://schemas.microsoft.com/office/drawing/2015/06/chart">
            <c:ext xmlns:c16="http://schemas.microsoft.com/office/drawing/2014/chart" uri="{C3380CC4-5D6E-409C-BE32-E72D297353CC}">
              <c16:uniqueId val="{0000001A-7485-4A9C-BD6F-79FF613ACC01}"/>
            </c:ext>
          </c:extLst>
        </c:ser>
        <c:ser>
          <c:idx val="27"/>
          <c:order val="27"/>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Regioni'!$H$309:$T$309</c:f>
            </c:numRef>
          </c:val>
          <c:smooth val="0"/>
          <c:extLst xmlns:c16r2="http://schemas.microsoft.com/office/drawing/2015/06/chart">
            <c:ext xmlns:c16="http://schemas.microsoft.com/office/drawing/2014/chart" uri="{C3380CC4-5D6E-409C-BE32-E72D297353CC}">
              <c16:uniqueId val="{0000001B-7485-4A9C-BD6F-79FF613ACC01}"/>
            </c:ext>
          </c:extLst>
        </c:ser>
        <c:ser>
          <c:idx val="28"/>
          <c:order val="28"/>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Regioni'!$H$310:$T$310</c:f>
            </c:numRef>
          </c:val>
          <c:smooth val="0"/>
          <c:extLst xmlns:c16r2="http://schemas.microsoft.com/office/drawing/2015/06/chart">
            <c:ext xmlns:c16="http://schemas.microsoft.com/office/drawing/2014/chart" uri="{C3380CC4-5D6E-409C-BE32-E72D297353CC}">
              <c16:uniqueId val="{0000001C-7485-4A9C-BD6F-79FF613ACC01}"/>
            </c:ext>
          </c:extLst>
        </c:ser>
        <c:ser>
          <c:idx val="29"/>
          <c:order val="29"/>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Regioni'!$H$311:$T$311</c:f>
            </c:numRef>
          </c:val>
          <c:smooth val="0"/>
          <c:extLst xmlns:c16r2="http://schemas.microsoft.com/office/drawing/2015/06/chart">
            <c:ext xmlns:c16="http://schemas.microsoft.com/office/drawing/2014/chart" uri="{C3380CC4-5D6E-409C-BE32-E72D297353CC}">
              <c16:uniqueId val="{0000001D-7485-4A9C-BD6F-79FF613ACC01}"/>
            </c:ext>
          </c:extLst>
        </c:ser>
        <c:ser>
          <c:idx val="30"/>
          <c:order val="30"/>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Regioni'!$H$312:$T$312</c:f>
            </c:numRef>
          </c:val>
          <c:smooth val="0"/>
          <c:extLst xmlns:c16r2="http://schemas.microsoft.com/office/drawing/2015/06/chart">
            <c:ext xmlns:c16="http://schemas.microsoft.com/office/drawing/2014/chart" uri="{C3380CC4-5D6E-409C-BE32-E72D297353CC}">
              <c16:uniqueId val="{0000001E-7485-4A9C-BD6F-79FF613ACC01}"/>
            </c:ext>
          </c:extLst>
        </c:ser>
        <c:ser>
          <c:idx val="31"/>
          <c:order val="31"/>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Regioni'!$H$313:$T$313</c:f>
            </c:numRef>
          </c:val>
          <c:smooth val="0"/>
          <c:extLst xmlns:c16r2="http://schemas.microsoft.com/office/drawing/2015/06/chart">
            <c:ext xmlns:c16="http://schemas.microsoft.com/office/drawing/2014/chart" uri="{C3380CC4-5D6E-409C-BE32-E72D297353CC}">
              <c16:uniqueId val="{0000001F-7485-4A9C-BD6F-79FF613ACC01}"/>
            </c:ext>
          </c:extLst>
        </c:ser>
        <c:ser>
          <c:idx val="32"/>
          <c:order val="32"/>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Regioni'!$H$314:$T$314</c:f>
            </c:numRef>
          </c:val>
          <c:smooth val="0"/>
          <c:extLst xmlns:c16r2="http://schemas.microsoft.com/office/drawing/2015/06/chart">
            <c:ext xmlns:c16="http://schemas.microsoft.com/office/drawing/2014/chart" uri="{C3380CC4-5D6E-409C-BE32-E72D297353CC}">
              <c16:uniqueId val="{00000020-7485-4A9C-BD6F-79FF613ACC01}"/>
            </c:ext>
          </c:extLst>
        </c:ser>
        <c:ser>
          <c:idx val="33"/>
          <c:order val="33"/>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Regioni'!$H$315:$T$315</c:f>
            </c:numRef>
          </c:val>
          <c:smooth val="0"/>
          <c:extLst xmlns:c16r2="http://schemas.microsoft.com/office/drawing/2015/06/chart">
            <c:ext xmlns:c16="http://schemas.microsoft.com/office/drawing/2014/chart" uri="{C3380CC4-5D6E-409C-BE32-E72D297353CC}">
              <c16:uniqueId val="{00000021-7485-4A9C-BD6F-79FF613ACC01}"/>
            </c:ext>
          </c:extLst>
        </c:ser>
        <c:ser>
          <c:idx val="34"/>
          <c:order val="34"/>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Regioni'!$H$316:$T$316</c:f>
            </c:numRef>
          </c:val>
          <c:smooth val="0"/>
          <c:extLst xmlns:c16r2="http://schemas.microsoft.com/office/drawing/2015/06/chart">
            <c:ext xmlns:c16="http://schemas.microsoft.com/office/drawing/2014/chart" uri="{C3380CC4-5D6E-409C-BE32-E72D297353CC}">
              <c16:uniqueId val="{00000022-7485-4A9C-BD6F-79FF613ACC01}"/>
            </c:ext>
          </c:extLst>
        </c:ser>
        <c:ser>
          <c:idx val="35"/>
          <c:order val="35"/>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Regioni'!$H$317:$T$317</c:f>
            </c:numRef>
          </c:val>
          <c:smooth val="0"/>
          <c:extLst xmlns:c16r2="http://schemas.microsoft.com/office/drawing/2015/06/chart">
            <c:ext xmlns:c16="http://schemas.microsoft.com/office/drawing/2014/chart" uri="{C3380CC4-5D6E-409C-BE32-E72D297353CC}">
              <c16:uniqueId val="{00000023-7485-4A9C-BD6F-79FF613ACC01}"/>
            </c:ext>
          </c:extLst>
        </c:ser>
        <c:ser>
          <c:idx val="36"/>
          <c:order val="36"/>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Regioni'!$H$318:$T$318</c:f>
            </c:numRef>
          </c:val>
          <c:smooth val="0"/>
          <c:extLst xmlns:c16r2="http://schemas.microsoft.com/office/drawing/2015/06/chart">
            <c:ext xmlns:c16="http://schemas.microsoft.com/office/drawing/2014/chart" uri="{C3380CC4-5D6E-409C-BE32-E72D297353CC}">
              <c16:uniqueId val="{00000024-7485-4A9C-BD6F-79FF613ACC01}"/>
            </c:ext>
          </c:extLst>
        </c:ser>
        <c:ser>
          <c:idx val="37"/>
          <c:order val="37"/>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Regioni'!$H$319:$T$319</c:f>
            </c:numRef>
          </c:val>
          <c:smooth val="0"/>
          <c:extLst xmlns:c16r2="http://schemas.microsoft.com/office/drawing/2015/06/chart">
            <c:ext xmlns:c16="http://schemas.microsoft.com/office/drawing/2014/chart" uri="{C3380CC4-5D6E-409C-BE32-E72D297353CC}">
              <c16:uniqueId val="{00000025-7485-4A9C-BD6F-79FF613ACC01}"/>
            </c:ext>
          </c:extLst>
        </c:ser>
        <c:ser>
          <c:idx val="38"/>
          <c:order val="38"/>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Regioni'!$H$320:$T$320</c:f>
            </c:numRef>
          </c:val>
          <c:smooth val="0"/>
          <c:extLst xmlns:c16r2="http://schemas.microsoft.com/office/drawing/2015/06/chart">
            <c:ext xmlns:c16="http://schemas.microsoft.com/office/drawing/2014/chart" uri="{C3380CC4-5D6E-409C-BE32-E72D297353CC}">
              <c16:uniqueId val="{00000026-7485-4A9C-BD6F-79FF613ACC01}"/>
            </c:ext>
          </c:extLst>
        </c:ser>
        <c:ser>
          <c:idx val="39"/>
          <c:order val="39"/>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Regioni'!$H$321:$T$321</c:f>
            </c:numRef>
          </c:val>
          <c:smooth val="0"/>
          <c:extLst xmlns:c16r2="http://schemas.microsoft.com/office/drawing/2015/06/chart">
            <c:ext xmlns:c16="http://schemas.microsoft.com/office/drawing/2014/chart" uri="{C3380CC4-5D6E-409C-BE32-E72D297353CC}">
              <c16:uniqueId val="{00000027-7485-4A9C-BD6F-79FF613ACC01}"/>
            </c:ext>
          </c:extLst>
        </c:ser>
        <c:ser>
          <c:idx val="40"/>
          <c:order val="40"/>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Regioni'!$H$322:$T$322</c:f>
            </c:numRef>
          </c:val>
          <c:smooth val="0"/>
          <c:extLst xmlns:c16r2="http://schemas.microsoft.com/office/drawing/2015/06/chart">
            <c:ext xmlns:c16="http://schemas.microsoft.com/office/drawing/2014/chart" uri="{C3380CC4-5D6E-409C-BE32-E72D297353CC}">
              <c16:uniqueId val="{00000028-7485-4A9C-BD6F-79FF613ACC01}"/>
            </c:ext>
          </c:extLst>
        </c:ser>
        <c:ser>
          <c:idx val="41"/>
          <c:order val="41"/>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Regioni'!$H$323:$T$323</c:f>
            </c:numRef>
          </c:val>
          <c:smooth val="0"/>
          <c:extLst xmlns:c16r2="http://schemas.microsoft.com/office/drawing/2015/06/chart">
            <c:ext xmlns:c16="http://schemas.microsoft.com/office/drawing/2014/chart" uri="{C3380CC4-5D6E-409C-BE32-E72D297353CC}">
              <c16:uniqueId val="{00000029-7485-4A9C-BD6F-79FF613ACC01}"/>
            </c:ext>
          </c:extLst>
        </c:ser>
        <c:ser>
          <c:idx val="42"/>
          <c:order val="42"/>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Regioni'!$H$324:$T$324</c:f>
            </c:numRef>
          </c:val>
          <c:smooth val="0"/>
          <c:extLst xmlns:c16r2="http://schemas.microsoft.com/office/drawing/2015/06/chart">
            <c:ext xmlns:c16="http://schemas.microsoft.com/office/drawing/2014/chart" uri="{C3380CC4-5D6E-409C-BE32-E72D297353CC}">
              <c16:uniqueId val="{0000002A-7485-4A9C-BD6F-79FF613ACC01}"/>
            </c:ext>
          </c:extLst>
        </c:ser>
        <c:ser>
          <c:idx val="43"/>
          <c:order val="43"/>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Regioni'!$H$325:$T$325</c:f>
            </c:numRef>
          </c:val>
          <c:smooth val="0"/>
          <c:extLst xmlns:c16r2="http://schemas.microsoft.com/office/drawing/2015/06/chart">
            <c:ext xmlns:c16="http://schemas.microsoft.com/office/drawing/2014/chart" uri="{C3380CC4-5D6E-409C-BE32-E72D297353CC}">
              <c16:uniqueId val="{0000002B-7485-4A9C-BD6F-79FF613ACC01}"/>
            </c:ext>
          </c:extLst>
        </c:ser>
        <c:ser>
          <c:idx val="44"/>
          <c:order val="44"/>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Regioni'!$H$326:$T$326</c:f>
            </c:numRef>
          </c:val>
          <c:smooth val="0"/>
          <c:extLst xmlns:c16r2="http://schemas.microsoft.com/office/drawing/2015/06/chart">
            <c:ext xmlns:c16="http://schemas.microsoft.com/office/drawing/2014/chart" uri="{C3380CC4-5D6E-409C-BE32-E72D297353CC}">
              <c16:uniqueId val="{0000002C-7485-4A9C-BD6F-79FF613ACC01}"/>
            </c:ext>
          </c:extLst>
        </c:ser>
        <c:ser>
          <c:idx val="45"/>
          <c:order val="45"/>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Regioni'!$H$327:$T$327</c:f>
            </c:numRef>
          </c:val>
          <c:smooth val="0"/>
          <c:extLst xmlns:c16r2="http://schemas.microsoft.com/office/drawing/2015/06/chart">
            <c:ext xmlns:c16="http://schemas.microsoft.com/office/drawing/2014/chart" uri="{C3380CC4-5D6E-409C-BE32-E72D297353CC}">
              <c16:uniqueId val="{0000002D-7485-4A9C-BD6F-79FF613ACC01}"/>
            </c:ext>
          </c:extLst>
        </c:ser>
        <c:ser>
          <c:idx val="46"/>
          <c:order val="46"/>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Regioni'!$H$328:$T$328</c:f>
            </c:numRef>
          </c:val>
          <c:smooth val="0"/>
          <c:extLst xmlns:c16r2="http://schemas.microsoft.com/office/drawing/2015/06/chart">
            <c:ext xmlns:c16="http://schemas.microsoft.com/office/drawing/2014/chart" uri="{C3380CC4-5D6E-409C-BE32-E72D297353CC}">
              <c16:uniqueId val="{0000002E-7485-4A9C-BD6F-79FF613ACC01}"/>
            </c:ext>
          </c:extLst>
        </c:ser>
        <c:ser>
          <c:idx val="47"/>
          <c:order val="47"/>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Regioni'!$H$329:$T$329</c:f>
            </c:numRef>
          </c:val>
          <c:smooth val="0"/>
          <c:extLst xmlns:c16r2="http://schemas.microsoft.com/office/drawing/2015/06/chart">
            <c:ext xmlns:c16="http://schemas.microsoft.com/office/drawing/2014/chart" uri="{C3380CC4-5D6E-409C-BE32-E72D297353CC}">
              <c16:uniqueId val="{0000002F-7485-4A9C-BD6F-79FF613ACC01}"/>
            </c:ext>
          </c:extLst>
        </c:ser>
        <c:ser>
          <c:idx val="48"/>
          <c:order val="48"/>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Regioni'!$H$330:$T$330</c:f>
            </c:numRef>
          </c:val>
          <c:smooth val="0"/>
          <c:extLst xmlns:c16r2="http://schemas.microsoft.com/office/drawing/2015/06/chart">
            <c:ext xmlns:c16="http://schemas.microsoft.com/office/drawing/2014/chart" uri="{C3380CC4-5D6E-409C-BE32-E72D297353CC}">
              <c16:uniqueId val="{00000030-7485-4A9C-BD6F-79FF613ACC01}"/>
            </c:ext>
          </c:extLst>
        </c:ser>
        <c:ser>
          <c:idx val="49"/>
          <c:order val="49"/>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Regioni'!$H$331:$T$331</c:f>
            </c:numRef>
          </c:val>
          <c:smooth val="0"/>
          <c:extLst xmlns:c16r2="http://schemas.microsoft.com/office/drawing/2015/06/chart">
            <c:ext xmlns:c16="http://schemas.microsoft.com/office/drawing/2014/chart" uri="{C3380CC4-5D6E-409C-BE32-E72D297353CC}">
              <c16:uniqueId val="{00000031-7485-4A9C-BD6F-79FF613ACC01}"/>
            </c:ext>
          </c:extLst>
        </c:ser>
        <c:ser>
          <c:idx val="50"/>
          <c:order val="50"/>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Regioni'!$H$332:$T$332</c:f>
            </c:numRef>
          </c:val>
          <c:smooth val="0"/>
          <c:extLst xmlns:c16r2="http://schemas.microsoft.com/office/drawing/2015/06/chart">
            <c:ext xmlns:c16="http://schemas.microsoft.com/office/drawing/2014/chart" uri="{C3380CC4-5D6E-409C-BE32-E72D297353CC}">
              <c16:uniqueId val="{00000032-7485-4A9C-BD6F-79FF613ACC01}"/>
            </c:ext>
          </c:extLst>
        </c:ser>
        <c:ser>
          <c:idx val="51"/>
          <c:order val="51"/>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Regioni'!$H$333:$T$333</c:f>
            </c:numRef>
          </c:val>
          <c:smooth val="0"/>
          <c:extLst xmlns:c16r2="http://schemas.microsoft.com/office/drawing/2015/06/chart">
            <c:ext xmlns:c16="http://schemas.microsoft.com/office/drawing/2014/chart" uri="{C3380CC4-5D6E-409C-BE32-E72D297353CC}">
              <c16:uniqueId val="{00000033-7485-4A9C-BD6F-79FF613ACC01}"/>
            </c:ext>
          </c:extLst>
        </c:ser>
        <c:ser>
          <c:idx val="52"/>
          <c:order val="52"/>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Regioni'!$H$334:$T$334</c:f>
            </c:numRef>
          </c:val>
          <c:smooth val="0"/>
          <c:extLst xmlns:c16r2="http://schemas.microsoft.com/office/drawing/2015/06/chart">
            <c:ext xmlns:c16="http://schemas.microsoft.com/office/drawing/2014/chart" uri="{C3380CC4-5D6E-409C-BE32-E72D297353CC}">
              <c16:uniqueId val="{00000034-7485-4A9C-BD6F-79FF613ACC01}"/>
            </c:ext>
          </c:extLst>
        </c:ser>
        <c:ser>
          <c:idx val="53"/>
          <c:order val="53"/>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Regioni'!$H$335:$T$335</c:f>
            </c:numRef>
          </c:val>
          <c:smooth val="0"/>
          <c:extLst xmlns:c16r2="http://schemas.microsoft.com/office/drawing/2015/06/chart">
            <c:ext xmlns:c16="http://schemas.microsoft.com/office/drawing/2014/chart" uri="{C3380CC4-5D6E-409C-BE32-E72D297353CC}">
              <c16:uniqueId val="{00000035-7485-4A9C-BD6F-79FF613ACC01}"/>
            </c:ext>
          </c:extLst>
        </c:ser>
        <c:ser>
          <c:idx val="54"/>
          <c:order val="54"/>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Regioni'!$H$336:$T$336</c:f>
            </c:numRef>
          </c:val>
          <c:smooth val="0"/>
          <c:extLst xmlns:c16r2="http://schemas.microsoft.com/office/drawing/2015/06/chart">
            <c:ext xmlns:c16="http://schemas.microsoft.com/office/drawing/2014/chart" uri="{C3380CC4-5D6E-409C-BE32-E72D297353CC}">
              <c16:uniqueId val="{00000036-7485-4A9C-BD6F-79FF613ACC01}"/>
            </c:ext>
          </c:extLst>
        </c:ser>
        <c:ser>
          <c:idx val="55"/>
          <c:order val="55"/>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Regioni'!$H$337:$T$337</c:f>
            </c:numRef>
          </c:val>
          <c:smooth val="0"/>
          <c:extLst xmlns:c16r2="http://schemas.microsoft.com/office/drawing/2015/06/chart">
            <c:ext xmlns:c16="http://schemas.microsoft.com/office/drawing/2014/chart" uri="{C3380CC4-5D6E-409C-BE32-E72D297353CC}">
              <c16:uniqueId val="{00000037-7485-4A9C-BD6F-79FF613ACC01}"/>
            </c:ext>
          </c:extLst>
        </c:ser>
        <c:ser>
          <c:idx val="56"/>
          <c:order val="56"/>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Regioni'!$H$338:$T$338</c:f>
            </c:numRef>
          </c:val>
          <c:smooth val="0"/>
          <c:extLst xmlns:c16r2="http://schemas.microsoft.com/office/drawing/2015/06/chart">
            <c:ext xmlns:c16="http://schemas.microsoft.com/office/drawing/2014/chart" uri="{C3380CC4-5D6E-409C-BE32-E72D297353CC}">
              <c16:uniqueId val="{00000038-7485-4A9C-BD6F-79FF613ACC01}"/>
            </c:ext>
          </c:extLst>
        </c:ser>
        <c:ser>
          <c:idx val="57"/>
          <c:order val="57"/>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Regioni'!$H$339:$T$339</c:f>
            </c:numRef>
          </c:val>
          <c:smooth val="0"/>
          <c:extLst xmlns:c16r2="http://schemas.microsoft.com/office/drawing/2015/06/chart">
            <c:ext xmlns:c16="http://schemas.microsoft.com/office/drawing/2014/chart" uri="{C3380CC4-5D6E-409C-BE32-E72D297353CC}">
              <c16:uniqueId val="{00000039-7485-4A9C-BD6F-79FF613ACC01}"/>
            </c:ext>
          </c:extLst>
        </c:ser>
        <c:ser>
          <c:idx val="58"/>
          <c:order val="58"/>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Regioni'!$H$340:$T$340</c:f>
            </c:numRef>
          </c:val>
          <c:smooth val="0"/>
          <c:extLst xmlns:c16r2="http://schemas.microsoft.com/office/drawing/2015/06/chart">
            <c:ext xmlns:c16="http://schemas.microsoft.com/office/drawing/2014/chart" uri="{C3380CC4-5D6E-409C-BE32-E72D297353CC}">
              <c16:uniqueId val="{0000003A-7485-4A9C-BD6F-79FF613ACC01}"/>
            </c:ext>
          </c:extLst>
        </c:ser>
        <c:ser>
          <c:idx val="59"/>
          <c:order val="59"/>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Regioni'!$H$341:$T$341</c:f>
            </c:numRef>
          </c:val>
          <c:smooth val="0"/>
          <c:extLst xmlns:c16r2="http://schemas.microsoft.com/office/drawing/2015/06/chart">
            <c:ext xmlns:c16="http://schemas.microsoft.com/office/drawing/2014/chart" uri="{C3380CC4-5D6E-409C-BE32-E72D297353CC}">
              <c16:uniqueId val="{0000003B-7485-4A9C-BD6F-79FF613ACC01}"/>
            </c:ext>
          </c:extLst>
        </c:ser>
        <c:ser>
          <c:idx val="60"/>
          <c:order val="60"/>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Regioni'!$H$342:$T$342</c:f>
            </c:numRef>
          </c:val>
          <c:smooth val="0"/>
          <c:extLst xmlns:c16r2="http://schemas.microsoft.com/office/drawing/2015/06/chart">
            <c:ext xmlns:c16="http://schemas.microsoft.com/office/drawing/2014/chart" uri="{C3380CC4-5D6E-409C-BE32-E72D297353CC}">
              <c16:uniqueId val="{0000003C-7485-4A9C-BD6F-79FF613ACC01}"/>
            </c:ext>
          </c:extLst>
        </c:ser>
        <c:ser>
          <c:idx val="61"/>
          <c:order val="61"/>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Regioni'!$H$343:$T$343</c:f>
            </c:numRef>
          </c:val>
          <c:smooth val="0"/>
          <c:extLst xmlns:c16r2="http://schemas.microsoft.com/office/drawing/2015/06/chart">
            <c:ext xmlns:c16="http://schemas.microsoft.com/office/drawing/2014/chart" uri="{C3380CC4-5D6E-409C-BE32-E72D297353CC}">
              <c16:uniqueId val="{0000003D-7485-4A9C-BD6F-79FF613ACC01}"/>
            </c:ext>
          </c:extLst>
        </c:ser>
        <c:ser>
          <c:idx val="62"/>
          <c:order val="62"/>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Regioni'!$H$344:$T$344</c:f>
            </c:numRef>
          </c:val>
          <c:smooth val="0"/>
          <c:extLst xmlns:c16r2="http://schemas.microsoft.com/office/drawing/2015/06/chart">
            <c:ext xmlns:c16="http://schemas.microsoft.com/office/drawing/2014/chart" uri="{C3380CC4-5D6E-409C-BE32-E72D297353CC}">
              <c16:uniqueId val="{0000003E-7485-4A9C-BD6F-79FF613ACC01}"/>
            </c:ext>
          </c:extLst>
        </c:ser>
        <c:ser>
          <c:idx val="63"/>
          <c:order val="63"/>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Regioni'!$H$345:$T$345</c:f>
            </c:numRef>
          </c:val>
          <c:smooth val="0"/>
          <c:extLst xmlns:c16r2="http://schemas.microsoft.com/office/drawing/2015/06/chart">
            <c:ext xmlns:c16="http://schemas.microsoft.com/office/drawing/2014/chart" uri="{C3380CC4-5D6E-409C-BE32-E72D297353CC}">
              <c16:uniqueId val="{0000003F-7485-4A9C-BD6F-79FF613ACC01}"/>
            </c:ext>
          </c:extLst>
        </c:ser>
        <c:ser>
          <c:idx val="64"/>
          <c:order val="64"/>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Regioni'!$H$346:$T$346</c:f>
            </c:numRef>
          </c:val>
          <c:smooth val="0"/>
          <c:extLst xmlns:c16r2="http://schemas.microsoft.com/office/drawing/2015/06/chart">
            <c:ext xmlns:c16="http://schemas.microsoft.com/office/drawing/2014/chart" uri="{C3380CC4-5D6E-409C-BE32-E72D297353CC}">
              <c16:uniqueId val="{00000040-7485-4A9C-BD6F-79FF613ACC01}"/>
            </c:ext>
          </c:extLst>
        </c:ser>
        <c:ser>
          <c:idx val="65"/>
          <c:order val="65"/>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Regioni'!$H$347:$T$347</c:f>
            </c:numRef>
          </c:val>
          <c:smooth val="0"/>
          <c:extLst xmlns:c16r2="http://schemas.microsoft.com/office/drawing/2015/06/chart">
            <c:ext xmlns:c16="http://schemas.microsoft.com/office/drawing/2014/chart" uri="{C3380CC4-5D6E-409C-BE32-E72D297353CC}">
              <c16:uniqueId val="{00000041-7485-4A9C-BD6F-79FF613ACC01}"/>
            </c:ext>
          </c:extLst>
        </c:ser>
        <c:ser>
          <c:idx val="66"/>
          <c:order val="66"/>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Regioni'!$H$348:$T$348</c:f>
            </c:numRef>
          </c:val>
          <c:smooth val="0"/>
          <c:extLst xmlns:c16r2="http://schemas.microsoft.com/office/drawing/2015/06/chart">
            <c:ext xmlns:c16="http://schemas.microsoft.com/office/drawing/2014/chart" uri="{C3380CC4-5D6E-409C-BE32-E72D297353CC}">
              <c16:uniqueId val="{00000042-7485-4A9C-BD6F-79FF613ACC01}"/>
            </c:ext>
          </c:extLst>
        </c:ser>
        <c:ser>
          <c:idx val="67"/>
          <c:order val="67"/>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Regioni'!$H$349:$T$349</c:f>
            </c:numRef>
          </c:val>
          <c:smooth val="0"/>
          <c:extLst xmlns:c16r2="http://schemas.microsoft.com/office/drawing/2015/06/chart">
            <c:ext xmlns:c16="http://schemas.microsoft.com/office/drawing/2014/chart" uri="{C3380CC4-5D6E-409C-BE32-E72D297353CC}">
              <c16:uniqueId val="{00000043-7485-4A9C-BD6F-79FF613ACC01}"/>
            </c:ext>
          </c:extLst>
        </c:ser>
        <c:ser>
          <c:idx val="68"/>
          <c:order val="68"/>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Regioni'!$H$350:$T$350</c:f>
            </c:numRef>
          </c:val>
          <c:smooth val="0"/>
          <c:extLst xmlns:c16r2="http://schemas.microsoft.com/office/drawing/2015/06/chart">
            <c:ext xmlns:c16="http://schemas.microsoft.com/office/drawing/2014/chart" uri="{C3380CC4-5D6E-409C-BE32-E72D297353CC}">
              <c16:uniqueId val="{00000044-7485-4A9C-BD6F-79FF613ACC01}"/>
            </c:ext>
          </c:extLst>
        </c:ser>
        <c:ser>
          <c:idx val="69"/>
          <c:order val="69"/>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Regioni'!$H$351:$T$351</c:f>
            </c:numRef>
          </c:val>
          <c:smooth val="0"/>
          <c:extLst xmlns:c16r2="http://schemas.microsoft.com/office/drawing/2015/06/chart">
            <c:ext xmlns:c16="http://schemas.microsoft.com/office/drawing/2014/chart" uri="{C3380CC4-5D6E-409C-BE32-E72D297353CC}">
              <c16:uniqueId val="{00000045-7485-4A9C-BD6F-79FF613ACC01}"/>
            </c:ext>
          </c:extLst>
        </c:ser>
        <c:ser>
          <c:idx val="70"/>
          <c:order val="70"/>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Regioni'!$H$352:$T$352</c:f>
            </c:numRef>
          </c:val>
          <c:smooth val="0"/>
          <c:extLst xmlns:c16r2="http://schemas.microsoft.com/office/drawing/2015/06/chart">
            <c:ext xmlns:c16="http://schemas.microsoft.com/office/drawing/2014/chart" uri="{C3380CC4-5D6E-409C-BE32-E72D297353CC}">
              <c16:uniqueId val="{00000046-7485-4A9C-BD6F-79FF613ACC01}"/>
            </c:ext>
          </c:extLst>
        </c:ser>
        <c:ser>
          <c:idx val="71"/>
          <c:order val="71"/>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Regioni'!$H$353:$T$353</c:f>
            </c:numRef>
          </c:val>
          <c:smooth val="0"/>
          <c:extLst xmlns:c16r2="http://schemas.microsoft.com/office/drawing/2015/06/chart">
            <c:ext xmlns:c16="http://schemas.microsoft.com/office/drawing/2014/chart" uri="{C3380CC4-5D6E-409C-BE32-E72D297353CC}">
              <c16:uniqueId val="{00000047-7485-4A9C-BD6F-79FF613ACC01}"/>
            </c:ext>
          </c:extLst>
        </c:ser>
        <c:ser>
          <c:idx val="72"/>
          <c:order val="72"/>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Regioni'!$H$354:$T$354</c:f>
            </c:numRef>
          </c:val>
          <c:smooth val="0"/>
          <c:extLst xmlns:c16r2="http://schemas.microsoft.com/office/drawing/2015/06/chart">
            <c:ext xmlns:c16="http://schemas.microsoft.com/office/drawing/2014/chart" uri="{C3380CC4-5D6E-409C-BE32-E72D297353CC}">
              <c16:uniqueId val="{00000048-7485-4A9C-BD6F-79FF613ACC01}"/>
            </c:ext>
          </c:extLst>
        </c:ser>
        <c:ser>
          <c:idx val="73"/>
          <c:order val="73"/>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Regioni'!$H$355:$T$355</c:f>
            </c:numRef>
          </c:val>
          <c:smooth val="0"/>
          <c:extLst xmlns:c16r2="http://schemas.microsoft.com/office/drawing/2015/06/chart">
            <c:ext xmlns:c16="http://schemas.microsoft.com/office/drawing/2014/chart" uri="{C3380CC4-5D6E-409C-BE32-E72D297353CC}">
              <c16:uniqueId val="{00000049-7485-4A9C-BD6F-79FF613ACC01}"/>
            </c:ext>
          </c:extLst>
        </c:ser>
        <c:ser>
          <c:idx val="74"/>
          <c:order val="74"/>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Regioni'!$H$356:$T$356</c:f>
            </c:numRef>
          </c:val>
          <c:smooth val="0"/>
          <c:extLst xmlns:c16r2="http://schemas.microsoft.com/office/drawing/2015/06/chart">
            <c:ext xmlns:c16="http://schemas.microsoft.com/office/drawing/2014/chart" uri="{C3380CC4-5D6E-409C-BE32-E72D297353CC}">
              <c16:uniqueId val="{0000004A-7485-4A9C-BD6F-79FF613ACC01}"/>
            </c:ext>
          </c:extLst>
        </c:ser>
        <c:ser>
          <c:idx val="75"/>
          <c:order val="75"/>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Regioni'!$H$357:$T$357</c:f>
            </c:numRef>
          </c:val>
          <c:smooth val="0"/>
          <c:extLst xmlns:c16r2="http://schemas.microsoft.com/office/drawing/2015/06/chart">
            <c:ext xmlns:c16="http://schemas.microsoft.com/office/drawing/2014/chart" uri="{C3380CC4-5D6E-409C-BE32-E72D297353CC}">
              <c16:uniqueId val="{0000004B-7485-4A9C-BD6F-79FF613ACC01}"/>
            </c:ext>
          </c:extLst>
        </c:ser>
        <c:ser>
          <c:idx val="76"/>
          <c:order val="76"/>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Regioni'!$H$358:$T$358</c:f>
            </c:numRef>
          </c:val>
          <c:smooth val="0"/>
          <c:extLst xmlns:c16r2="http://schemas.microsoft.com/office/drawing/2015/06/chart">
            <c:ext xmlns:c16="http://schemas.microsoft.com/office/drawing/2014/chart" uri="{C3380CC4-5D6E-409C-BE32-E72D297353CC}">
              <c16:uniqueId val="{0000004C-7485-4A9C-BD6F-79FF613ACC01}"/>
            </c:ext>
          </c:extLst>
        </c:ser>
        <c:ser>
          <c:idx val="77"/>
          <c:order val="77"/>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Regioni'!$H$359:$T$359</c:f>
            </c:numRef>
          </c:val>
          <c:smooth val="0"/>
          <c:extLst xmlns:c16r2="http://schemas.microsoft.com/office/drawing/2015/06/chart">
            <c:ext xmlns:c16="http://schemas.microsoft.com/office/drawing/2014/chart" uri="{C3380CC4-5D6E-409C-BE32-E72D297353CC}">
              <c16:uniqueId val="{0000004D-7485-4A9C-BD6F-79FF613ACC01}"/>
            </c:ext>
          </c:extLst>
        </c:ser>
        <c:ser>
          <c:idx val="78"/>
          <c:order val="78"/>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Regioni'!$H$360:$T$360</c:f>
            </c:numRef>
          </c:val>
          <c:smooth val="0"/>
          <c:extLst xmlns:c16r2="http://schemas.microsoft.com/office/drawing/2015/06/chart">
            <c:ext xmlns:c16="http://schemas.microsoft.com/office/drawing/2014/chart" uri="{C3380CC4-5D6E-409C-BE32-E72D297353CC}">
              <c16:uniqueId val="{0000004E-7485-4A9C-BD6F-79FF613ACC01}"/>
            </c:ext>
          </c:extLst>
        </c:ser>
        <c:ser>
          <c:idx val="79"/>
          <c:order val="79"/>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Regioni'!$H$361:$T$361</c:f>
            </c:numRef>
          </c:val>
          <c:smooth val="0"/>
          <c:extLst xmlns:c16r2="http://schemas.microsoft.com/office/drawing/2015/06/chart">
            <c:ext xmlns:c16="http://schemas.microsoft.com/office/drawing/2014/chart" uri="{C3380CC4-5D6E-409C-BE32-E72D297353CC}">
              <c16:uniqueId val="{0000004F-7485-4A9C-BD6F-79FF613ACC01}"/>
            </c:ext>
          </c:extLst>
        </c:ser>
        <c:ser>
          <c:idx val="80"/>
          <c:order val="80"/>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Regioni'!$H$362:$T$362</c:f>
            </c:numRef>
          </c:val>
          <c:smooth val="0"/>
          <c:extLst xmlns:c16r2="http://schemas.microsoft.com/office/drawing/2015/06/chart">
            <c:ext xmlns:c16="http://schemas.microsoft.com/office/drawing/2014/chart" uri="{C3380CC4-5D6E-409C-BE32-E72D297353CC}">
              <c16:uniqueId val="{00000050-7485-4A9C-BD6F-79FF613ACC01}"/>
            </c:ext>
          </c:extLst>
        </c:ser>
        <c:ser>
          <c:idx val="81"/>
          <c:order val="81"/>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Regioni'!$H$363:$T$363</c:f>
            </c:numRef>
          </c:val>
          <c:smooth val="0"/>
          <c:extLst xmlns:c16r2="http://schemas.microsoft.com/office/drawing/2015/06/chart">
            <c:ext xmlns:c16="http://schemas.microsoft.com/office/drawing/2014/chart" uri="{C3380CC4-5D6E-409C-BE32-E72D297353CC}">
              <c16:uniqueId val="{00000051-7485-4A9C-BD6F-79FF613ACC01}"/>
            </c:ext>
          </c:extLst>
        </c:ser>
        <c:ser>
          <c:idx val="82"/>
          <c:order val="82"/>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Regioni'!$H$364:$T$364</c:f>
            </c:numRef>
          </c:val>
          <c:smooth val="0"/>
          <c:extLst xmlns:c16r2="http://schemas.microsoft.com/office/drawing/2015/06/chart">
            <c:ext xmlns:c16="http://schemas.microsoft.com/office/drawing/2014/chart" uri="{C3380CC4-5D6E-409C-BE32-E72D297353CC}">
              <c16:uniqueId val="{00000052-7485-4A9C-BD6F-79FF613ACC01}"/>
            </c:ext>
          </c:extLst>
        </c:ser>
        <c:ser>
          <c:idx val="83"/>
          <c:order val="83"/>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Regioni'!$H$365:$T$365</c:f>
            </c:numRef>
          </c:val>
          <c:smooth val="0"/>
          <c:extLst xmlns:c16r2="http://schemas.microsoft.com/office/drawing/2015/06/chart">
            <c:ext xmlns:c16="http://schemas.microsoft.com/office/drawing/2014/chart" uri="{C3380CC4-5D6E-409C-BE32-E72D297353CC}">
              <c16:uniqueId val="{00000053-7485-4A9C-BD6F-79FF613ACC01}"/>
            </c:ext>
          </c:extLst>
        </c:ser>
        <c:ser>
          <c:idx val="84"/>
          <c:order val="84"/>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Regioni'!$H$366:$T$366</c:f>
            </c:numRef>
          </c:val>
          <c:smooth val="0"/>
          <c:extLst xmlns:c16r2="http://schemas.microsoft.com/office/drawing/2015/06/chart">
            <c:ext xmlns:c16="http://schemas.microsoft.com/office/drawing/2014/chart" uri="{C3380CC4-5D6E-409C-BE32-E72D297353CC}">
              <c16:uniqueId val="{00000054-7485-4A9C-BD6F-79FF613ACC01}"/>
            </c:ext>
          </c:extLst>
        </c:ser>
        <c:ser>
          <c:idx val="85"/>
          <c:order val="85"/>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Regioni'!$H$367:$T$367</c:f>
            </c:numRef>
          </c:val>
          <c:smooth val="0"/>
          <c:extLst xmlns:c16r2="http://schemas.microsoft.com/office/drawing/2015/06/chart">
            <c:ext xmlns:c16="http://schemas.microsoft.com/office/drawing/2014/chart" uri="{C3380CC4-5D6E-409C-BE32-E72D297353CC}">
              <c16:uniqueId val="{00000055-7485-4A9C-BD6F-79FF613ACC01}"/>
            </c:ext>
          </c:extLst>
        </c:ser>
        <c:ser>
          <c:idx val="86"/>
          <c:order val="86"/>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Regioni'!$H$368:$T$368</c:f>
            </c:numRef>
          </c:val>
          <c:smooth val="0"/>
          <c:extLst xmlns:c16r2="http://schemas.microsoft.com/office/drawing/2015/06/chart">
            <c:ext xmlns:c16="http://schemas.microsoft.com/office/drawing/2014/chart" uri="{C3380CC4-5D6E-409C-BE32-E72D297353CC}">
              <c16:uniqueId val="{00000056-7485-4A9C-BD6F-79FF613ACC01}"/>
            </c:ext>
          </c:extLst>
        </c:ser>
        <c:ser>
          <c:idx val="87"/>
          <c:order val="87"/>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Regioni'!$H$369:$T$369</c:f>
            </c:numRef>
          </c:val>
          <c:smooth val="0"/>
          <c:extLst xmlns:c16r2="http://schemas.microsoft.com/office/drawing/2015/06/chart">
            <c:ext xmlns:c16="http://schemas.microsoft.com/office/drawing/2014/chart" uri="{C3380CC4-5D6E-409C-BE32-E72D297353CC}">
              <c16:uniqueId val="{00000057-7485-4A9C-BD6F-79FF613ACC01}"/>
            </c:ext>
          </c:extLst>
        </c:ser>
        <c:ser>
          <c:idx val="88"/>
          <c:order val="88"/>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Regioni'!$H$370:$T$370</c:f>
            </c:numRef>
          </c:val>
          <c:smooth val="0"/>
          <c:extLst xmlns:c16r2="http://schemas.microsoft.com/office/drawing/2015/06/chart">
            <c:ext xmlns:c16="http://schemas.microsoft.com/office/drawing/2014/chart" uri="{C3380CC4-5D6E-409C-BE32-E72D297353CC}">
              <c16:uniqueId val="{00000058-7485-4A9C-BD6F-79FF613ACC01}"/>
            </c:ext>
          </c:extLst>
        </c:ser>
        <c:ser>
          <c:idx val="89"/>
          <c:order val="89"/>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Regioni'!$H$371:$T$371</c:f>
            </c:numRef>
          </c:val>
          <c:smooth val="0"/>
          <c:extLst xmlns:c16r2="http://schemas.microsoft.com/office/drawing/2015/06/chart">
            <c:ext xmlns:c16="http://schemas.microsoft.com/office/drawing/2014/chart" uri="{C3380CC4-5D6E-409C-BE32-E72D297353CC}">
              <c16:uniqueId val="{00000059-7485-4A9C-BD6F-79FF613ACC01}"/>
            </c:ext>
          </c:extLst>
        </c:ser>
        <c:ser>
          <c:idx val="90"/>
          <c:order val="90"/>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Regioni'!$H$372:$T$372</c:f>
            </c:numRef>
          </c:val>
          <c:smooth val="0"/>
          <c:extLst xmlns:c16r2="http://schemas.microsoft.com/office/drawing/2015/06/chart">
            <c:ext xmlns:c16="http://schemas.microsoft.com/office/drawing/2014/chart" uri="{C3380CC4-5D6E-409C-BE32-E72D297353CC}">
              <c16:uniqueId val="{0000005A-7485-4A9C-BD6F-79FF613ACC01}"/>
            </c:ext>
          </c:extLst>
        </c:ser>
        <c:ser>
          <c:idx val="91"/>
          <c:order val="91"/>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Regioni'!$H$373:$T$373</c:f>
            </c:numRef>
          </c:val>
          <c:smooth val="0"/>
          <c:extLst xmlns:c16r2="http://schemas.microsoft.com/office/drawing/2015/06/chart">
            <c:ext xmlns:c16="http://schemas.microsoft.com/office/drawing/2014/chart" uri="{C3380CC4-5D6E-409C-BE32-E72D297353CC}">
              <c16:uniqueId val="{0000005B-7485-4A9C-BD6F-79FF613ACC01}"/>
            </c:ext>
          </c:extLst>
        </c:ser>
        <c:ser>
          <c:idx val="92"/>
          <c:order val="92"/>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Regioni'!$H$374:$T$374</c:f>
            </c:numRef>
          </c:val>
          <c:smooth val="0"/>
          <c:extLst xmlns:c16r2="http://schemas.microsoft.com/office/drawing/2015/06/chart">
            <c:ext xmlns:c16="http://schemas.microsoft.com/office/drawing/2014/chart" uri="{C3380CC4-5D6E-409C-BE32-E72D297353CC}">
              <c16:uniqueId val="{0000005C-7485-4A9C-BD6F-79FF613ACC01}"/>
            </c:ext>
          </c:extLst>
        </c:ser>
        <c:ser>
          <c:idx val="93"/>
          <c:order val="93"/>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Regioni'!$H$375:$T$375</c:f>
            </c:numRef>
          </c:val>
          <c:smooth val="0"/>
          <c:extLst xmlns:c16r2="http://schemas.microsoft.com/office/drawing/2015/06/chart">
            <c:ext xmlns:c16="http://schemas.microsoft.com/office/drawing/2014/chart" uri="{C3380CC4-5D6E-409C-BE32-E72D297353CC}">
              <c16:uniqueId val="{0000005D-7485-4A9C-BD6F-79FF613ACC01}"/>
            </c:ext>
          </c:extLst>
        </c:ser>
        <c:ser>
          <c:idx val="94"/>
          <c:order val="94"/>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Regioni'!$H$376:$T$376</c:f>
            </c:numRef>
          </c:val>
          <c:smooth val="0"/>
          <c:extLst xmlns:c16r2="http://schemas.microsoft.com/office/drawing/2015/06/chart">
            <c:ext xmlns:c16="http://schemas.microsoft.com/office/drawing/2014/chart" uri="{C3380CC4-5D6E-409C-BE32-E72D297353CC}">
              <c16:uniqueId val="{0000005E-7485-4A9C-BD6F-79FF613ACC01}"/>
            </c:ext>
          </c:extLst>
        </c:ser>
        <c:ser>
          <c:idx val="95"/>
          <c:order val="95"/>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Regioni'!$H$377:$T$377</c:f>
            </c:numRef>
          </c:val>
          <c:smooth val="0"/>
          <c:extLst xmlns:c16r2="http://schemas.microsoft.com/office/drawing/2015/06/chart">
            <c:ext xmlns:c16="http://schemas.microsoft.com/office/drawing/2014/chart" uri="{C3380CC4-5D6E-409C-BE32-E72D297353CC}">
              <c16:uniqueId val="{0000005F-7485-4A9C-BD6F-79FF613ACC01}"/>
            </c:ext>
          </c:extLst>
        </c:ser>
        <c:ser>
          <c:idx val="96"/>
          <c:order val="96"/>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Regioni'!$H$378:$T$378</c:f>
            </c:numRef>
          </c:val>
          <c:smooth val="0"/>
          <c:extLst xmlns:c16r2="http://schemas.microsoft.com/office/drawing/2015/06/chart">
            <c:ext xmlns:c16="http://schemas.microsoft.com/office/drawing/2014/chart" uri="{C3380CC4-5D6E-409C-BE32-E72D297353CC}">
              <c16:uniqueId val="{00000060-7485-4A9C-BD6F-79FF613ACC01}"/>
            </c:ext>
          </c:extLst>
        </c:ser>
        <c:ser>
          <c:idx val="97"/>
          <c:order val="97"/>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Regioni'!$H$379:$T$379</c:f>
            </c:numRef>
          </c:val>
          <c:smooth val="0"/>
          <c:extLst xmlns:c16r2="http://schemas.microsoft.com/office/drawing/2015/06/chart">
            <c:ext xmlns:c16="http://schemas.microsoft.com/office/drawing/2014/chart" uri="{C3380CC4-5D6E-409C-BE32-E72D297353CC}">
              <c16:uniqueId val="{00000061-7485-4A9C-BD6F-79FF613ACC01}"/>
            </c:ext>
          </c:extLst>
        </c:ser>
        <c:ser>
          <c:idx val="98"/>
          <c:order val="98"/>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Regioni'!$H$380:$T$380</c:f>
            </c:numRef>
          </c:val>
          <c:smooth val="0"/>
          <c:extLst xmlns:c16r2="http://schemas.microsoft.com/office/drawing/2015/06/chart">
            <c:ext xmlns:c16="http://schemas.microsoft.com/office/drawing/2014/chart" uri="{C3380CC4-5D6E-409C-BE32-E72D297353CC}">
              <c16:uniqueId val="{00000062-7485-4A9C-BD6F-79FF613ACC01}"/>
            </c:ext>
          </c:extLst>
        </c:ser>
        <c:ser>
          <c:idx val="99"/>
          <c:order val="99"/>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Regioni'!$H$381:$T$381</c:f>
            </c:numRef>
          </c:val>
          <c:smooth val="0"/>
          <c:extLst xmlns:c16r2="http://schemas.microsoft.com/office/drawing/2015/06/chart">
            <c:ext xmlns:c16="http://schemas.microsoft.com/office/drawing/2014/chart" uri="{C3380CC4-5D6E-409C-BE32-E72D297353CC}">
              <c16:uniqueId val="{00000063-7485-4A9C-BD6F-79FF613ACC01}"/>
            </c:ext>
          </c:extLst>
        </c:ser>
        <c:ser>
          <c:idx val="100"/>
          <c:order val="100"/>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Regioni'!$H$382:$T$382</c:f>
            </c:numRef>
          </c:val>
          <c:smooth val="0"/>
          <c:extLst xmlns:c16r2="http://schemas.microsoft.com/office/drawing/2015/06/chart">
            <c:ext xmlns:c16="http://schemas.microsoft.com/office/drawing/2014/chart" uri="{C3380CC4-5D6E-409C-BE32-E72D297353CC}">
              <c16:uniqueId val="{00000064-7485-4A9C-BD6F-79FF613ACC01}"/>
            </c:ext>
          </c:extLst>
        </c:ser>
        <c:ser>
          <c:idx val="101"/>
          <c:order val="101"/>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Regioni'!$H$383:$T$383</c:f>
            </c:numRef>
          </c:val>
          <c:smooth val="0"/>
          <c:extLst xmlns:c16r2="http://schemas.microsoft.com/office/drawing/2015/06/chart">
            <c:ext xmlns:c16="http://schemas.microsoft.com/office/drawing/2014/chart" uri="{C3380CC4-5D6E-409C-BE32-E72D297353CC}">
              <c16:uniqueId val="{00000065-7485-4A9C-BD6F-79FF613ACC01}"/>
            </c:ext>
          </c:extLst>
        </c:ser>
        <c:ser>
          <c:idx val="102"/>
          <c:order val="102"/>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Regioni'!$H$384:$T$384</c:f>
            </c:numRef>
          </c:val>
          <c:smooth val="0"/>
          <c:extLst xmlns:c16r2="http://schemas.microsoft.com/office/drawing/2015/06/chart">
            <c:ext xmlns:c16="http://schemas.microsoft.com/office/drawing/2014/chart" uri="{C3380CC4-5D6E-409C-BE32-E72D297353CC}">
              <c16:uniqueId val="{00000066-7485-4A9C-BD6F-79FF613ACC01}"/>
            </c:ext>
          </c:extLst>
        </c:ser>
        <c:ser>
          <c:idx val="103"/>
          <c:order val="103"/>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Regioni'!$H$385:$T$385</c:f>
            </c:numRef>
          </c:val>
          <c:smooth val="0"/>
          <c:extLst xmlns:c16r2="http://schemas.microsoft.com/office/drawing/2015/06/chart">
            <c:ext xmlns:c16="http://schemas.microsoft.com/office/drawing/2014/chart" uri="{C3380CC4-5D6E-409C-BE32-E72D297353CC}">
              <c16:uniqueId val="{00000067-7485-4A9C-BD6F-79FF613ACC01}"/>
            </c:ext>
          </c:extLst>
        </c:ser>
        <c:ser>
          <c:idx val="104"/>
          <c:order val="104"/>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Regioni'!$H$386:$T$386</c:f>
            </c:numRef>
          </c:val>
          <c:smooth val="0"/>
          <c:extLst xmlns:c16r2="http://schemas.microsoft.com/office/drawing/2015/06/chart">
            <c:ext xmlns:c16="http://schemas.microsoft.com/office/drawing/2014/chart" uri="{C3380CC4-5D6E-409C-BE32-E72D297353CC}">
              <c16:uniqueId val="{00000068-7485-4A9C-BD6F-79FF613ACC01}"/>
            </c:ext>
          </c:extLst>
        </c:ser>
        <c:ser>
          <c:idx val="105"/>
          <c:order val="105"/>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Regioni'!$H$387:$T$387</c:f>
            </c:numRef>
          </c:val>
          <c:smooth val="0"/>
          <c:extLst xmlns:c16r2="http://schemas.microsoft.com/office/drawing/2015/06/chart">
            <c:ext xmlns:c16="http://schemas.microsoft.com/office/drawing/2014/chart" uri="{C3380CC4-5D6E-409C-BE32-E72D297353CC}">
              <c16:uniqueId val="{00000069-7485-4A9C-BD6F-79FF613ACC01}"/>
            </c:ext>
          </c:extLst>
        </c:ser>
        <c:ser>
          <c:idx val="106"/>
          <c:order val="106"/>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Regioni'!$H$388:$T$388</c:f>
            </c:numRef>
          </c:val>
          <c:smooth val="0"/>
          <c:extLst xmlns:c16r2="http://schemas.microsoft.com/office/drawing/2015/06/chart">
            <c:ext xmlns:c16="http://schemas.microsoft.com/office/drawing/2014/chart" uri="{C3380CC4-5D6E-409C-BE32-E72D297353CC}">
              <c16:uniqueId val="{0000006A-7485-4A9C-BD6F-79FF613ACC01}"/>
            </c:ext>
          </c:extLst>
        </c:ser>
        <c:ser>
          <c:idx val="107"/>
          <c:order val="107"/>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Regioni'!$H$389:$T$389</c:f>
            </c:numRef>
          </c:val>
          <c:smooth val="0"/>
          <c:extLst xmlns:c16r2="http://schemas.microsoft.com/office/drawing/2015/06/chart">
            <c:ext xmlns:c16="http://schemas.microsoft.com/office/drawing/2014/chart" uri="{C3380CC4-5D6E-409C-BE32-E72D297353CC}">
              <c16:uniqueId val="{0000006B-7485-4A9C-BD6F-79FF613ACC01}"/>
            </c:ext>
          </c:extLst>
        </c:ser>
        <c:ser>
          <c:idx val="108"/>
          <c:order val="108"/>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Regioni'!$H$390:$T$390</c:f>
            </c:numRef>
          </c:val>
          <c:smooth val="0"/>
          <c:extLst xmlns:c16r2="http://schemas.microsoft.com/office/drawing/2015/06/chart">
            <c:ext xmlns:c16="http://schemas.microsoft.com/office/drawing/2014/chart" uri="{C3380CC4-5D6E-409C-BE32-E72D297353CC}">
              <c16:uniqueId val="{0000006C-7485-4A9C-BD6F-79FF613ACC01}"/>
            </c:ext>
          </c:extLst>
        </c:ser>
        <c:ser>
          <c:idx val="109"/>
          <c:order val="109"/>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Regioni'!$H$391:$T$391</c:f>
            </c:numRef>
          </c:val>
          <c:smooth val="0"/>
          <c:extLst xmlns:c16r2="http://schemas.microsoft.com/office/drawing/2015/06/chart">
            <c:ext xmlns:c16="http://schemas.microsoft.com/office/drawing/2014/chart" uri="{C3380CC4-5D6E-409C-BE32-E72D297353CC}">
              <c16:uniqueId val="{0000006D-7485-4A9C-BD6F-79FF613ACC01}"/>
            </c:ext>
          </c:extLst>
        </c:ser>
        <c:ser>
          <c:idx val="110"/>
          <c:order val="110"/>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Regioni'!$H$392:$T$392</c:f>
            </c:numRef>
          </c:val>
          <c:smooth val="0"/>
          <c:extLst xmlns:c16r2="http://schemas.microsoft.com/office/drawing/2015/06/chart">
            <c:ext xmlns:c16="http://schemas.microsoft.com/office/drawing/2014/chart" uri="{C3380CC4-5D6E-409C-BE32-E72D297353CC}">
              <c16:uniqueId val="{0000006E-7485-4A9C-BD6F-79FF613ACC01}"/>
            </c:ext>
          </c:extLst>
        </c:ser>
        <c:ser>
          <c:idx val="111"/>
          <c:order val="111"/>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Regioni'!$H$393:$T$393</c:f>
            </c:numRef>
          </c:val>
          <c:smooth val="0"/>
          <c:extLst xmlns:c16r2="http://schemas.microsoft.com/office/drawing/2015/06/chart">
            <c:ext xmlns:c16="http://schemas.microsoft.com/office/drawing/2014/chart" uri="{C3380CC4-5D6E-409C-BE32-E72D297353CC}">
              <c16:uniqueId val="{0000006F-7485-4A9C-BD6F-79FF613ACC01}"/>
            </c:ext>
          </c:extLst>
        </c:ser>
        <c:ser>
          <c:idx val="112"/>
          <c:order val="112"/>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Regioni'!$H$394:$T$394</c:f>
            </c:numRef>
          </c:val>
          <c:smooth val="0"/>
          <c:extLst xmlns:c16r2="http://schemas.microsoft.com/office/drawing/2015/06/chart">
            <c:ext xmlns:c16="http://schemas.microsoft.com/office/drawing/2014/chart" uri="{C3380CC4-5D6E-409C-BE32-E72D297353CC}">
              <c16:uniqueId val="{00000070-7485-4A9C-BD6F-79FF613ACC01}"/>
            </c:ext>
          </c:extLst>
        </c:ser>
        <c:ser>
          <c:idx val="113"/>
          <c:order val="11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Regioni'!$H$395:$T$395</c:f>
            </c:numRef>
          </c:val>
          <c:smooth val="0"/>
          <c:extLst xmlns:c16r2="http://schemas.microsoft.com/office/drawing/2015/06/chart">
            <c:ext xmlns:c16="http://schemas.microsoft.com/office/drawing/2014/chart" uri="{C3380CC4-5D6E-409C-BE32-E72D297353CC}">
              <c16:uniqueId val="{00000071-7485-4A9C-BD6F-79FF613ACC01}"/>
            </c:ext>
          </c:extLst>
        </c:ser>
        <c:ser>
          <c:idx val="114"/>
          <c:order val="114"/>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Regioni'!$H$396:$T$396</c:f>
            </c:numRef>
          </c:val>
          <c:smooth val="0"/>
          <c:extLst xmlns:c16r2="http://schemas.microsoft.com/office/drawing/2015/06/chart">
            <c:ext xmlns:c16="http://schemas.microsoft.com/office/drawing/2014/chart" uri="{C3380CC4-5D6E-409C-BE32-E72D297353CC}">
              <c16:uniqueId val="{00000072-7485-4A9C-BD6F-79FF613ACC01}"/>
            </c:ext>
          </c:extLst>
        </c:ser>
        <c:ser>
          <c:idx val="115"/>
          <c:order val="115"/>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Regioni'!$H$397:$T$397</c:f>
            </c:numRef>
          </c:val>
          <c:smooth val="0"/>
          <c:extLst xmlns:c16r2="http://schemas.microsoft.com/office/drawing/2015/06/chart">
            <c:ext xmlns:c16="http://schemas.microsoft.com/office/drawing/2014/chart" uri="{C3380CC4-5D6E-409C-BE32-E72D297353CC}">
              <c16:uniqueId val="{00000073-7485-4A9C-BD6F-79FF613ACC01}"/>
            </c:ext>
          </c:extLst>
        </c:ser>
        <c:ser>
          <c:idx val="116"/>
          <c:order val="116"/>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Regioni'!$H$398:$T$398</c:f>
            </c:numRef>
          </c:val>
          <c:smooth val="0"/>
          <c:extLst xmlns:c16r2="http://schemas.microsoft.com/office/drawing/2015/06/chart">
            <c:ext xmlns:c16="http://schemas.microsoft.com/office/drawing/2014/chart" uri="{C3380CC4-5D6E-409C-BE32-E72D297353CC}">
              <c16:uniqueId val="{00000074-7485-4A9C-BD6F-79FF613ACC01}"/>
            </c:ext>
          </c:extLst>
        </c:ser>
        <c:ser>
          <c:idx val="117"/>
          <c:order val="117"/>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Regioni'!$H$399:$T$399</c:f>
            </c:numRef>
          </c:val>
          <c:smooth val="0"/>
          <c:extLst xmlns:c16r2="http://schemas.microsoft.com/office/drawing/2015/06/chart">
            <c:ext xmlns:c16="http://schemas.microsoft.com/office/drawing/2014/chart" uri="{C3380CC4-5D6E-409C-BE32-E72D297353CC}">
              <c16:uniqueId val="{00000075-7485-4A9C-BD6F-79FF613ACC01}"/>
            </c:ext>
          </c:extLst>
        </c:ser>
        <c:ser>
          <c:idx val="118"/>
          <c:order val="118"/>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Regioni'!$H$400:$T$400</c:f>
            </c:numRef>
          </c:val>
          <c:smooth val="0"/>
          <c:extLst xmlns:c16r2="http://schemas.microsoft.com/office/drawing/2015/06/chart">
            <c:ext xmlns:c16="http://schemas.microsoft.com/office/drawing/2014/chart" uri="{C3380CC4-5D6E-409C-BE32-E72D297353CC}">
              <c16:uniqueId val="{00000076-7485-4A9C-BD6F-79FF613ACC01}"/>
            </c:ext>
          </c:extLst>
        </c:ser>
        <c:ser>
          <c:idx val="119"/>
          <c:order val="119"/>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Regioni'!$H$401:$T$401</c:f>
            </c:numRef>
          </c:val>
          <c:smooth val="0"/>
          <c:extLst xmlns:c16r2="http://schemas.microsoft.com/office/drawing/2015/06/chart">
            <c:ext xmlns:c16="http://schemas.microsoft.com/office/drawing/2014/chart" uri="{C3380CC4-5D6E-409C-BE32-E72D297353CC}">
              <c16:uniqueId val="{00000077-7485-4A9C-BD6F-79FF613ACC01}"/>
            </c:ext>
          </c:extLst>
        </c:ser>
        <c:ser>
          <c:idx val="120"/>
          <c:order val="120"/>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Regioni'!$H$402:$T$402</c:f>
            </c:numRef>
          </c:val>
          <c:smooth val="0"/>
          <c:extLst xmlns:c16r2="http://schemas.microsoft.com/office/drawing/2015/06/chart">
            <c:ext xmlns:c16="http://schemas.microsoft.com/office/drawing/2014/chart" uri="{C3380CC4-5D6E-409C-BE32-E72D297353CC}">
              <c16:uniqueId val="{00000078-7485-4A9C-BD6F-79FF613ACC01}"/>
            </c:ext>
          </c:extLst>
        </c:ser>
        <c:ser>
          <c:idx val="121"/>
          <c:order val="121"/>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Regioni'!$H$403:$T$403</c:f>
            </c:numRef>
          </c:val>
          <c:smooth val="0"/>
          <c:extLst xmlns:c16r2="http://schemas.microsoft.com/office/drawing/2015/06/chart">
            <c:ext xmlns:c16="http://schemas.microsoft.com/office/drawing/2014/chart" uri="{C3380CC4-5D6E-409C-BE32-E72D297353CC}">
              <c16:uniqueId val="{00000079-7485-4A9C-BD6F-79FF613ACC01}"/>
            </c:ext>
          </c:extLst>
        </c:ser>
        <c:ser>
          <c:idx val="122"/>
          <c:order val="122"/>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Regioni'!$H$404:$T$404</c:f>
            </c:numRef>
          </c:val>
          <c:smooth val="0"/>
          <c:extLst xmlns:c16r2="http://schemas.microsoft.com/office/drawing/2015/06/chart">
            <c:ext xmlns:c16="http://schemas.microsoft.com/office/drawing/2014/chart" uri="{C3380CC4-5D6E-409C-BE32-E72D297353CC}">
              <c16:uniqueId val="{0000007A-7485-4A9C-BD6F-79FF613ACC01}"/>
            </c:ext>
          </c:extLst>
        </c:ser>
        <c:ser>
          <c:idx val="123"/>
          <c:order val="123"/>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Regioni'!$H$405:$T$405</c:f>
            </c:numRef>
          </c:val>
          <c:smooth val="0"/>
          <c:extLst xmlns:c16r2="http://schemas.microsoft.com/office/drawing/2015/06/chart">
            <c:ext xmlns:c16="http://schemas.microsoft.com/office/drawing/2014/chart" uri="{C3380CC4-5D6E-409C-BE32-E72D297353CC}">
              <c16:uniqueId val="{0000007B-7485-4A9C-BD6F-79FF613ACC01}"/>
            </c:ext>
          </c:extLst>
        </c:ser>
        <c:ser>
          <c:idx val="124"/>
          <c:order val="124"/>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Regioni'!$H$406:$T$406</c:f>
            </c:numRef>
          </c:val>
          <c:smooth val="0"/>
          <c:extLst xmlns:c16r2="http://schemas.microsoft.com/office/drawing/2015/06/chart">
            <c:ext xmlns:c16="http://schemas.microsoft.com/office/drawing/2014/chart" uri="{C3380CC4-5D6E-409C-BE32-E72D297353CC}">
              <c16:uniqueId val="{0000007C-7485-4A9C-BD6F-79FF613ACC01}"/>
            </c:ext>
          </c:extLst>
        </c:ser>
        <c:ser>
          <c:idx val="125"/>
          <c:order val="125"/>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Regioni'!$H$407:$T$407</c:f>
            </c:numRef>
          </c:val>
          <c:smooth val="0"/>
          <c:extLst xmlns:c16r2="http://schemas.microsoft.com/office/drawing/2015/06/chart">
            <c:ext xmlns:c16="http://schemas.microsoft.com/office/drawing/2014/chart" uri="{C3380CC4-5D6E-409C-BE32-E72D297353CC}">
              <c16:uniqueId val="{0000007D-7485-4A9C-BD6F-79FF613ACC01}"/>
            </c:ext>
          </c:extLst>
        </c:ser>
        <c:ser>
          <c:idx val="126"/>
          <c:order val="126"/>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Regioni'!$H$408:$T$408</c:f>
            </c:numRef>
          </c:val>
          <c:smooth val="0"/>
          <c:extLst xmlns:c16r2="http://schemas.microsoft.com/office/drawing/2015/06/chart">
            <c:ext xmlns:c16="http://schemas.microsoft.com/office/drawing/2014/chart" uri="{C3380CC4-5D6E-409C-BE32-E72D297353CC}">
              <c16:uniqueId val="{0000007E-7485-4A9C-BD6F-79FF613ACC01}"/>
            </c:ext>
          </c:extLst>
        </c:ser>
        <c:ser>
          <c:idx val="127"/>
          <c:order val="127"/>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Regioni'!$H$409:$T$409</c:f>
            </c:numRef>
          </c:val>
          <c:smooth val="0"/>
          <c:extLst xmlns:c16r2="http://schemas.microsoft.com/office/drawing/2015/06/chart">
            <c:ext xmlns:c16="http://schemas.microsoft.com/office/drawing/2014/chart" uri="{C3380CC4-5D6E-409C-BE32-E72D297353CC}">
              <c16:uniqueId val="{0000007F-7485-4A9C-BD6F-79FF613ACC01}"/>
            </c:ext>
          </c:extLst>
        </c:ser>
        <c:ser>
          <c:idx val="128"/>
          <c:order val="128"/>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Regioni'!$H$410:$T$410</c:f>
            </c:numRef>
          </c:val>
          <c:smooth val="0"/>
          <c:extLst xmlns:c16r2="http://schemas.microsoft.com/office/drawing/2015/06/chart">
            <c:ext xmlns:c16="http://schemas.microsoft.com/office/drawing/2014/chart" uri="{C3380CC4-5D6E-409C-BE32-E72D297353CC}">
              <c16:uniqueId val="{00000080-7485-4A9C-BD6F-79FF613ACC01}"/>
            </c:ext>
          </c:extLst>
        </c:ser>
        <c:ser>
          <c:idx val="129"/>
          <c:order val="129"/>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Regioni'!$H$411:$T$411</c:f>
            </c:numRef>
          </c:val>
          <c:smooth val="0"/>
          <c:extLst xmlns:c16r2="http://schemas.microsoft.com/office/drawing/2015/06/chart">
            <c:ext xmlns:c16="http://schemas.microsoft.com/office/drawing/2014/chart" uri="{C3380CC4-5D6E-409C-BE32-E72D297353CC}">
              <c16:uniqueId val="{00000081-7485-4A9C-BD6F-79FF613ACC01}"/>
            </c:ext>
          </c:extLst>
        </c:ser>
        <c:ser>
          <c:idx val="130"/>
          <c:order val="130"/>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Regioni'!$H$412:$T$412</c:f>
            </c:numRef>
          </c:val>
          <c:smooth val="0"/>
          <c:extLst xmlns:c16r2="http://schemas.microsoft.com/office/drawing/2015/06/chart">
            <c:ext xmlns:c16="http://schemas.microsoft.com/office/drawing/2014/chart" uri="{C3380CC4-5D6E-409C-BE32-E72D297353CC}">
              <c16:uniqueId val="{00000082-7485-4A9C-BD6F-79FF613ACC01}"/>
            </c:ext>
          </c:extLst>
        </c:ser>
        <c:ser>
          <c:idx val="131"/>
          <c:order val="131"/>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Regioni'!$H$413:$T$413</c:f>
            </c:numRef>
          </c:val>
          <c:smooth val="0"/>
          <c:extLst xmlns:c16r2="http://schemas.microsoft.com/office/drawing/2015/06/chart">
            <c:ext xmlns:c16="http://schemas.microsoft.com/office/drawing/2014/chart" uri="{C3380CC4-5D6E-409C-BE32-E72D297353CC}">
              <c16:uniqueId val="{00000083-7485-4A9C-BD6F-79FF613ACC01}"/>
            </c:ext>
          </c:extLst>
        </c:ser>
        <c:ser>
          <c:idx val="132"/>
          <c:order val="132"/>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Regioni'!$H$414:$T$414</c:f>
            </c:numRef>
          </c:val>
          <c:smooth val="0"/>
          <c:extLst xmlns:c16r2="http://schemas.microsoft.com/office/drawing/2015/06/chart">
            <c:ext xmlns:c16="http://schemas.microsoft.com/office/drawing/2014/chart" uri="{C3380CC4-5D6E-409C-BE32-E72D297353CC}">
              <c16:uniqueId val="{00000084-7485-4A9C-BD6F-79FF613ACC01}"/>
            </c:ext>
          </c:extLst>
        </c:ser>
        <c:ser>
          <c:idx val="133"/>
          <c:order val="133"/>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Regioni'!$H$415:$T$415</c:f>
            </c:numRef>
          </c:val>
          <c:smooth val="0"/>
          <c:extLst xmlns:c16r2="http://schemas.microsoft.com/office/drawing/2015/06/chart">
            <c:ext xmlns:c16="http://schemas.microsoft.com/office/drawing/2014/chart" uri="{C3380CC4-5D6E-409C-BE32-E72D297353CC}">
              <c16:uniqueId val="{00000085-7485-4A9C-BD6F-79FF613ACC01}"/>
            </c:ext>
          </c:extLst>
        </c:ser>
        <c:ser>
          <c:idx val="134"/>
          <c:order val="134"/>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Regioni'!$H$416:$T$416</c:f>
            </c:numRef>
          </c:val>
          <c:smooth val="0"/>
          <c:extLst xmlns:c16r2="http://schemas.microsoft.com/office/drawing/2015/06/chart">
            <c:ext xmlns:c16="http://schemas.microsoft.com/office/drawing/2014/chart" uri="{C3380CC4-5D6E-409C-BE32-E72D297353CC}">
              <c16:uniqueId val="{00000086-7485-4A9C-BD6F-79FF613ACC01}"/>
            </c:ext>
          </c:extLst>
        </c:ser>
        <c:ser>
          <c:idx val="135"/>
          <c:order val="135"/>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Regioni'!$H$417:$T$417</c:f>
            </c:numRef>
          </c:val>
          <c:smooth val="0"/>
          <c:extLst xmlns:c16r2="http://schemas.microsoft.com/office/drawing/2015/06/chart">
            <c:ext xmlns:c16="http://schemas.microsoft.com/office/drawing/2014/chart" uri="{C3380CC4-5D6E-409C-BE32-E72D297353CC}">
              <c16:uniqueId val="{00000087-7485-4A9C-BD6F-79FF613ACC01}"/>
            </c:ext>
          </c:extLst>
        </c:ser>
        <c:ser>
          <c:idx val="136"/>
          <c:order val="136"/>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Regioni'!$H$418:$T$418</c:f>
            </c:numRef>
          </c:val>
          <c:smooth val="0"/>
          <c:extLst xmlns:c16r2="http://schemas.microsoft.com/office/drawing/2015/06/chart">
            <c:ext xmlns:c16="http://schemas.microsoft.com/office/drawing/2014/chart" uri="{C3380CC4-5D6E-409C-BE32-E72D297353CC}">
              <c16:uniqueId val="{00000088-7485-4A9C-BD6F-79FF613ACC01}"/>
            </c:ext>
          </c:extLst>
        </c:ser>
        <c:ser>
          <c:idx val="137"/>
          <c:order val="137"/>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Regioni'!$H$419:$T$419</c:f>
            </c:numRef>
          </c:val>
          <c:smooth val="0"/>
          <c:extLst xmlns:c16r2="http://schemas.microsoft.com/office/drawing/2015/06/chart">
            <c:ext xmlns:c16="http://schemas.microsoft.com/office/drawing/2014/chart" uri="{C3380CC4-5D6E-409C-BE32-E72D297353CC}">
              <c16:uniqueId val="{00000089-7485-4A9C-BD6F-79FF613ACC01}"/>
            </c:ext>
          </c:extLst>
        </c:ser>
        <c:ser>
          <c:idx val="138"/>
          <c:order val="138"/>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Regioni'!$H$420:$T$420</c:f>
            </c:numRef>
          </c:val>
          <c:smooth val="0"/>
          <c:extLst xmlns:c16r2="http://schemas.microsoft.com/office/drawing/2015/06/chart">
            <c:ext xmlns:c16="http://schemas.microsoft.com/office/drawing/2014/chart" uri="{C3380CC4-5D6E-409C-BE32-E72D297353CC}">
              <c16:uniqueId val="{0000008A-7485-4A9C-BD6F-79FF613ACC01}"/>
            </c:ext>
          </c:extLst>
        </c:ser>
        <c:ser>
          <c:idx val="139"/>
          <c:order val="139"/>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Regioni'!$H$421:$T$421</c:f>
            </c:numRef>
          </c:val>
          <c:smooth val="0"/>
          <c:extLst xmlns:c16r2="http://schemas.microsoft.com/office/drawing/2015/06/chart">
            <c:ext xmlns:c16="http://schemas.microsoft.com/office/drawing/2014/chart" uri="{C3380CC4-5D6E-409C-BE32-E72D297353CC}">
              <c16:uniqueId val="{0000008B-7485-4A9C-BD6F-79FF613ACC01}"/>
            </c:ext>
          </c:extLst>
        </c:ser>
        <c:ser>
          <c:idx val="140"/>
          <c:order val="140"/>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Regioni'!$H$422:$T$422</c:f>
            </c:numRef>
          </c:val>
          <c:smooth val="0"/>
          <c:extLst xmlns:c16r2="http://schemas.microsoft.com/office/drawing/2015/06/chart">
            <c:ext xmlns:c16="http://schemas.microsoft.com/office/drawing/2014/chart" uri="{C3380CC4-5D6E-409C-BE32-E72D297353CC}">
              <c16:uniqueId val="{0000008C-7485-4A9C-BD6F-79FF613ACC01}"/>
            </c:ext>
          </c:extLst>
        </c:ser>
        <c:ser>
          <c:idx val="141"/>
          <c:order val="141"/>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Regioni'!$H$423:$T$423</c:f>
            </c:numRef>
          </c:val>
          <c:smooth val="0"/>
          <c:extLst xmlns:c16r2="http://schemas.microsoft.com/office/drawing/2015/06/chart">
            <c:ext xmlns:c16="http://schemas.microsoft.com/office/drawing/2014/chart" uri="{C3380CC4-5D6E-409C-BE32-E72D297353CC}">
              <c16:uniqueId val="{0000008D-7485-4A9C-BD6F-79FF613ACC01}"/>
            </c:ext>
          </c:extLst>
        </c:ser>
        <c:ser>
          <c:idx val="142"/>
          <c:order val="142"/>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Regioni'!$H$424:$T$424</c:f>
            </c:numRef>
          </c:val>
          <c:smooth val="0"/>
          <c:extLst xmlns:c16r2="http://schemas.microsoft.com/office/drawing/2015/06/chart">
            <c:ext xmlns:c16="http://schemas.microsoft.com/office/drawing/2014/chart" uri="{C3380CC4-5D6E-409C-BE32-E72D297353CC}">
              <c16:uniqueId val="{0000008E-7485-4A9C-BD6F-79FF613ACC01}"/>
            </c:ext>
          </c:extLst>
        </c:ser>
        <c:ser>
          <c:idx val="143"/>
          <c:order val="143"/>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Regioni'!$H$425:$T$425</c:f>
            </c:numRef>
          </c:val>
          <c:smooth val="0"/>
          <c:extLst xmlns:c16r2="http://schemas.microsoft.com/office/drawing/2015/06/chart">
            <c:ext xmlns:c16="http://schemas.microsoft.com/office/drawing/2014/chart" uri="{C3380CC4-5D6E-409C-BE32-E72D297353CC}">
              <c16:uniqueId val="{0000008F-7485-4A9C-BD6F-79FF613ACC01}"/>
            </c:ext>
          </c:extLst>
        </c:ser>
        <c:ser>
          <c:idx val="144"/>
          <c:order val="144"/>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Regioni'!$H$426:$T$426</c:f>
            </c:numRef>
          </c:val>
          <c:smooth val="0"/>
          <c:extLst xmlns:c16r2="http://schemas.microsoft.com/office/drawing/2015/06/chart">
            <c:ext xmlns:c16="http://schemas.microsoft.com/office/drawing/2014/chart" uri="{C3380CC4-5D6E-409C-BE32-E72D297353CC}">
              <c16:uniqueId val="{00000090-7485-4A9C-BD6F-79FF613ACC01}"/>
            </c:ext>
          </c:extLst>
        </c:ser>
        <c:ser>
          <c:idx val="145"/>
          <c:order val="145"/>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Regioni'!$H$427:$T$427</c:f>
            </c:numRef>
          </c:val>
          <c:smooth val="0"/>
          <c:extLst xmlns:c16r2="http://schemas.microsoft.com/office/drawing/2015/06/chart">
            <c:ext xmlns:c16="http://schemas.microsoft.com/office/drawing/2014/chart" uri="{C3380CC4-5D6E-409C-BE32-E72D297353CC}">
              <c16:uniqueId val="{00000091-7485-4A9C-BD6F-79FF613ACC01}"/>
            </c:ext>
          </c:extLst>
        </c:ser>
        <c:ser>
          <c:idx val="146"/>
          <c:order val="146"/>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Regioni'!$H$428:$T$428</c:f>
            </c:numRef>
          </c:val>
          <c:smooth val="0"/>
          <c:extLst xmlns:c16r2="http://schemas.microsoft.com/office/drawing/2015/06/chart">
            <c:ext xmlns:c16="http://schemas.microsoft.com/office/drawing/2014/chart" uri="{C3380CC4-5D6E-409C-BE32-E72D297353CC}">
              <c16:uniqueId val="{00000092-7485-4A9C-BD6F-79FF613ACC01}"/>
            </c:ext>
          </c:extLst>
        </c:ser>
        <c:ser>
          <c:idx val="147"/>
          <c:order val="147"/>
          <c:spPr>
            <a:ln w="28575"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Regioni'!$H$429:$T$429</c:f>
            </c:numRef>
          </c:val>
          <c:smooth val="0"/>
          <c:extLst xmlns:c16r2="http://schemas.microsoft.com/office/drawing/2015/06/chart">
            <c:ext xmlns:c16="http://schemas.microsoft.com/office/drawing/2014/chart" uri="{C3380CC4-5D6E-409C-BE32-E72D297353CC}">
              <c16:uniqueId val="{00000093-7485-4A9C-BD6F-79FF613ACC01}"/>
            </c:ext>
          </c:extLst>
        </c:ser>
        <c:ser>
          <c:idx val="148"/>
          <c:order val="148"/>
          <c:spPr>
            <a:ln w="28575" cap="rnd">
              <a:solidFill>
                <a:schemeClr val="accent5">
                  <a:lumMod val="70000"/>
                  <a:lumOff val="30000"/>
                </a:schemeClr>
              </a:solid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Regioni'!$H$430:$T$430</c:f>
            </c:numRef>
          </c:val>
          <c:smooth val="0"/>
          <c:extLst xmlns:c16r2="http://schemas.microsoft.com/office/drawing/2015/06/chart">
            <c:ext xmlns:c16="http://schemas.microsoft.com/office/drawing/2014/chart" uri="{C3380CC4-5D6E-409C-BE32-E72D297353CC}">
              <c16:uniqueId val="{00000094-7485-4A9C-BD6F-79FF613ACC01}"/>
            </c:ext>
          </c:extLst>
        </c:ser>
        <c:ser>
          <c:idx val="149"/>
          <c:order val="149"/>
          <c:spPr>
            <a:ln w="28575" cap="rnd">
              <a:solidFill>
                <a:schemeClr val="accent6">
                  <a:lumMod val="70000"/>
                  <a:lumOff val="30000"/>
                </a:schemeClr>
              </a:solidFill>
              <a:round/>
            </a:ln>
            <a:effectLst/>
          </c:spPr>
          <c:marker>
            <c:symbol val="circle"/>
            <c:size val="5"/>
            <c:spPr>
              <a:solidFill>
                <a:schemeClr val="accent6">
                  <a:lumMod val="70000"/>
                  <a:lumOff val="30000"/>
                </a:schemeClr>
              </a:solidFill>
              <a:ln w="9525">
                <a:solidFill>
                  <a:schemeClr val="accent6">
                    <a:lumMod val="70000"/>
                    <a:lumOff val="3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Regioni'!$H$431:$T$431</c:f>
            </c:numRef>
          </c:val>
          <c:smooth val="0"/>
          <c:extLst xmlns:c16r2="http://schemas.microsoft.com/office/drawing/2015/06/chart">
            <c:ext xmlns:c16="http://schemas.microsoft.com/office/drawing/2014/chart" uri="{C3380CC4-5D6E-409C-BE32-E72D297353CC}">
              <c16:uniqueId val="{00000095-7485-4A9C-BD6F-79FF613ACC01}"/>
            </c:ext>
          </c:extLst>
        </c:ser>
        <c:ser>
          <c:idx val="150"/>
          <c:order val="150"/>
          <c:spPr>
            <a:ln w="28575" cap="rnd">
              <a:solidFill>
                <a:schemeClr val="accent1">
                  <a:lumMod val="70000"/>
                </a:schemeClr>
              </a:solidFill>
              <a:round/>
            </a:ln>
            <a:effectLst/>
          </c:spPr>
          <c:marker>
            <c:symbol val="circle"/>
            <c:size val="5"/>
            <c:spPr>
              <a:solidFill>
                <a:schemeClr val="accent1">
                  <a:lumMod val="70000"/>
                </a:schemeClr>
              </a:solidFill>
              <a:ln w="9525">
                <a:solidFill>
                  <a:schemeClr val="accent1">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Regioni'!$H$432:$T$432</c:f>
            </c:numRef>
          </c:val>
          <c:smooth val="0"/>
          <c:extLst xmlns:c16r2="http://schemas.microsoft.com/office/drawing/2015/06/chart">
            <c:ext xmlns:c16="http://schemas.microsoft.com/office/drawing/2014/chart" uri="{C3380CC4-5D6E-409C-BE32-E72D297353CC}">
              <c16:uniqueId val="{00000096-7485-4A9C-BD6F-79FF613ACC01}"/>
            </c:ext>
          </c:extLst>
        </c:ser>
        <c:ser>
          <c:idx val="151"/>
          <c:order val="151"/>
          <c:spPr>
            <a:ln w="28575" cap="rnd">
              <a:solidFill>
                <a:schemeClr val="accent2">
                  <a:lumMod val="70000"/>
                </a:schemeClr>
              </a:solidFill>
              <a:round/>
            </a:ln>
            <a:effectLst/>
          </c:spPr>
          <c:marker>
            <c:symbol val="circle"/>
            <c:size val="5"/>
            <c:spPr>
              <a:solidFill>
                <a:schemeClr val="accent2">
                  <a:lumMod val="70000"/>
                </a:schemeClr>
              </a:solidFill>
              <a:ln w="9525">
                <a:solidFill>
                  <a:schemeClr val="accent2">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Regioni'!$H$433:$T$433</c:f>
            </c:numRef>
          </c:val>
          <c:smooth val="0"/>
          <c:extLst xmlns:c16r2="http://schemas.microsoft.com/office/drawing/2015/06/chart">
            <c:ext xmlns:c16="http://schemas.microsoft.com/office/drawing/2014/chart" uri="{C3380CC4-5D6E-409C-BE32-E72D297353CC}">
              <c16:uniqueId val="{00000097-7485-4A9C-BD6F-79FF613ACC01}"/>
            </c:ext>
          </c:extLst>
        </c:ser>
        <c:ser>
          <c:idx val="152"/>
          <c:order val="152"/>
          <c:spPr>
            <a:ln w="28575" cap="rnd">
              <a:solidFill>
                <a:schemeClr val="accent3">
                  <a:lumMod val="70000"/>
                </a:schemeClr>
              </a:solidFill>
              <a:round/>
            </a:ln>
            <a:effectLst/>
          </c:spPr>
          <c:marker>
            <c:symbol val="circle"/>
            <c:size val="5"/>
            <c:spPr>
              <a:solidFill>
                <a:schemeClr val="accent3">
                  <a:lumMod val="70000"/>
                </a:schemeClr>
              </a:solidFill>
              <a:ln w="9525">
                <a:solidFill>
                  <a:schemeClr val="accent3">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Regioni'!$H$434:$T$434</c:f>
            </c:numRef>
          </c:val>
          <c:smooth val="0"/>
          <c:extLst xmlns:c16r2="http://schemas.microsoft.com/office/drawing/2015/06/chart">
            <c:ext xmlns:c16="http://schemas.microsoft.com/office/drawing/2014/chart" uri="{C3380CC4-5D6E-409C-BE32-E72D297353CC}">
              <c16:uniqueId val="{00000098-7485-4A9C-BD6F-79FF613ACC01}"/>
            </c:ext>
          </c:extLst>
        </c:ser>
        <c:ser>
          <c:idx val="153"/>
          <c:order val="153"/>
          <c:spPr>
            <a:ln w="28575" cap="rnd">
              <a:solidFill>
                <a:schemeClr val="accent4">
                  <a:lumMod val="70000"/>
                </a:schemeClr>
              </a:solidFill>
              <a:round/>
            </a:ln>
            <a:effectLst/>
          </c:spPr>
          <c:marker>
            <c:symbol val="circle"/>
            <c:size val="5"/>
            <c:spPr>
              <a:solidFill>
                <a:schemeClr val="accent4">
                  <a:lumMod val="70000"/>
                </a:schemeClr>
              </a:solidFill>
              <a:ln w="9525">
                <a:solidFill>
                  <a:schemeClr val="accent4">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Regioni'!$H$435:$T$435</c:f>
            </c:numRef>
          </c:val>
          <c:smooth val="0"/>
          <c:extLst xmlns:c16r2="http://schemas.microsoft.com/office/drawing/2015/06/chart">
            <c:ext xmlns:c16="http://schemas.microsoft.com/office/drawing/2014/chart" uri="{C3380CC4-5D6E-409C-BE32-E72D297353CC}">
              <c16:uniqueId val="{00000099-7485-4A9C-BD6F-79FF613ACC01}"/>
            </c:ext>
          </c:extLst>
        </c:ser>
        <c:ser>
          <c:idx val="154"/>
          <c:order val="154"/>
          <c:spPr>
            <a:ln w="28575" cap="rnd">
              <a:solidFill>
                <a:schemeClr val="accent5">
                  <a:lumMod val="70000"/>
                </a:schemeClr>
              </a:solidFill>
              <a:round/>
            </a:ln>
            <a:effectLst/>
          </c:spPr>
          <c:marker>
            <c:symbol val="circle"/>
            <c:size val="5"/>
            <c:spPr>
              <a:solidFill>
                <a:schemeClr val="accent5">
                  <a:lumMod val="70000"/>
                </a:schemeClr>
              </a:solidFill>
              <a:ln w="9525">
                <a:solidFill>
                  <a:schemeClr val="accent5">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Regioni'!$H$436:$T$436</c:f>
            </c:numRef>
          </c:val>
          <c:smooth val="0"/>
          <c:extLst xmlns:c16r2="http://schemas.microsoft.com/office/drawing/2015/06/chart">
            <c:ext xmlns:c16="http://schemas.microsoft.com/office/drawing/2014/chart" uri="{C3380CC4-5D6E-409C-BE32-E72D297353CC}">
              <c16:uniqueId val="{0000009A-7485-4A9C-BD6F-79FF613ACC01}"/>
            </c:ext>
          </c:extLst>
        </c:ser>
        <c:ser>
          <c:idx val="155"/>
          <c:order val="155"/>
          <c:spPr>
            <a:ln w="28575" cap="rnd">
              <a:solidFill>
                <a:schemeClr val="accent6">
                  <a:lumMod val="70000"/>
                </a:schemeClr>
              </a:solidFill>
              <a:round/>
            </a:ln>
            <a:effectLst/>
          </c:spPr>
          <c:marker>
            <c:symbol val="circle"/>
            <c:size val="5"/>
            <c:spPr>
              <a:solidFill>
                <a:schemeClr val="accent6">
                  <a:lumMod val="70000"/>
                </a:schemeClr>
              </a:solidFill>
              <a:ln w="9525">
                <a:solidFill>
                  <a:schemeClr val="accent6">
                    <a:lumMod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Regioni'!$H$437:$T$437</c:f>
            </c:numRef>
          </c:val>
          <c:smooth val="0"/>
          <c:extLst xmlns:c16r2="http://schemas.microsoft.com/office/drawing/2015/06/chart">
            <c:ext xmlns:c16="http://schemas.microsoft.com/office/drawing/2014/chart" uri="{C3380CC4-5D6E-409C-BE32-E72D297353CC}">
              <c16:uniqueId val="{0000009B-7485-4A9C-BD6F-79FF613ACC01}"/>
            </c:ext>
          </c:extLst>
        </c:ser>
        <c:ser>
          <c:idx val="156"/>
          <c:order val="156"/>
          <c:spPr>
            <a:ln w="28575" cap="rnd">
              <a:solidFill>
                <a:schemeClr val="accent1">
                  <a:lumMod val="50000"/>
                  <a:lumOff val="50000"/>
                </a:schemeClr>
              </a:solid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Regioni'!$H$438:$T$438</c:f>
            </c:numRef>
          </c:val>
          <c:smooth val="0"/>
          <c:extLst xmlns:c16r2="http://schemas.microsoft.com/office/drawing/2015/06/chart">
            <c:ext xmlns:c16="http://schemas.microsoft.com/office/drawing/2014/chart" uri="{C3380CC4-5D6E-409C-BE32-E72D297353CC}">
              <c16:uniqueId val="{0000009C-7485-4A9C-BD6F-79FF613ACC01}"/>
            </c:ext>
          </c:extLst>
        </c:ser>
        <c:ser>
          <c:idx val="157"/>
          <c:order val="157"/>
          <c:spPr>
            <a:ln w="28575" cap="rnd">
              <a:solidFill>
                <a:schemeClr val="accent2">
                  <a:lumMod val="50000"/>
                  <a:lumOff val="50000"/>
                </a:schemeClr>
              </a:solidFill>
              <a:round/>
            </a:ln>
            <a:effectLst/>
          </c:spPr>
          <c:marker>
            <c:symbol val="circle"/>
            <c:size val="5"/>
            <c:spPr>
              <a:solidFill>
                <a:schemeClr val="accent2">
                  <a:lumMod val="50000"/>
                  <a:lumOff val="50000"/>
                </a:schemeClr>
              </a:solidFill>
              <a:ln w="9525">
                <a:solidFill>
                  <a:schemeClr val="accent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Regioni'!$H$439:$T$439</c:f>
            </c:numRef>
          </c:val>
          <c:smooth val="0"/>
          <c:extLst xmlns:c16r2="http://schemas.microsoft.com/office/drawing/2015/06/chart">
            <c:ext xmlns:c16="http://schemas.microsoft.com/office/drawing/2014/chart" uri="{C3380CC4-5D6E-409C-BE32-E72D297353CC}">
              <c16:uniqueId val="{0000009D-7485-4A9C-BD6F-79FF613ACC01}"/>
            </c:ext>
          </c:extLst>
        </c:ser>
        <c:ser>
          <c:idx val="158"/>
          <c:order val="158"/>
          <c:spPr>
            <a:ln w="28575" cap="rnd">
              <a:solidFill>
                <a:schemeClr val="accent3">
                  <a:lumMod val="50000"/>
                  <a:lumOff val="50000"/>
                </a:schemeClr>
              </a:solid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Regioni'!$H$440:$T$440</c:f>
            </c:numRef>
          </c:val>
          <c:smooth val="0"/>
          <c:extLst xmlns:c16r2="http://schemas.microsoft.com/office/drawing/2015/06/chart">
            <c:ext xmlns:c16="http://schemas.microsoft.com/office/drawing/2014/chart" uri="{C3380CC4-5D6E-409C-BE32-E72D297353CC}">
              <c16:uniqueId val="{0000009E-7485-4A9C-BD6F-79FF613ACC01}"/>
            </c:ext>
          </c:extLst>
        </c:ser>
        <c:ser>
          <c:idx val="159"/>
          <c:order val="159"/>
          <c:spPr>
            <a:ln w="28575" cap="rnd">
              <a:solidFill>
                <a:schemeClr val="accent4">
                  <a:lumMod val="50000"/>
                  <a:lumOff val="50000"/>
                </a:schemeClr>
              </a:solidFill>
              <a:round/>
            </a:ln>
            <a:effectLst/>
          </c:spPr>
          <c:marker>
            <c:symbol val="circle"/>
            <c:size val="5"/>
            <c:spPr>
              <a:solidFill>
                <a:schemeClr val="accent4">
                  <a:lumMod val="50000"/>
                  <a:lumOff val="50000"/>
                </a:schemeClr>
              </a:solidFill>
              <a:ln w="9525">
                <a:solidFill>
                  <a:schemeClr val="accent4">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Regioni'!$H$441:$T$441</c:f>
            </c:numRef>
          </c:val>
          <c:smooth val="0"/>
          <c:extLst xmlns:c16r2="http://schemas.microsoft.com/office/drawing/2015/06/chart">
            <c:ext xmlns:c16="http://schemas.microsoft.com/office/drawing/2014/chart" uri="{C3380CC4-5D6E-409C-BE32-E72D297353CC}">
              <c16:uniqueId val="{0000009F-7485-4A9C-BD6F-79FF613ACC01}"/>
            </c:ext>
          </c:extLst>
        </c:ser>
        <c:ser>
          <c:idx val="160"/>
          <c:order val="160"/>
          <c:spPr>
            <a:ln w="28575" cap="rnd">
              <a:solidFill>
                <a:schemeClr val="accent5">
                  <a:lumMod val="50000"/>
                  <a:lumOff val="50000"/>
                </a:schemeClr>
              </a:solid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Regioni'!$H$442:$T$442</c:f>
            </c:numRef>
          </c:val>
          <c:smooth val="0"/>
          <c:extLst xmlns:c16r2="http://schemas.microsoft.com/office/drawing/2015/06/chart">
            <c:ext xmlns:c16="http://schemas.microsoft.com/office/drawing/2014/chart" uri="{C3380CC4-5D6E-409C-BE32-E72D297353CC}">
              <c16:uniqueId val="{000000A0-7485-4A9C-BD6F-79FF613ACC01}"/>
            </c:ext>
          </c:extLst>
        </c:ser>
        <c:ser>
          <c:idx val="161"/>
          <c:order val="161"/>
          <c:spPr>
            <a:ln w="28575" cap="rnd">
              <a:solidFill>
                <a:schemeClr val="accent6">
                  <a:lumMod val="50000"/>
                  <a:lumOff val="50000"/>
                </a:schemeClr>
              </a:solid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Regioni'!$H$443:$T$443</c:f>
            </c:numRef>
          </c:val>
          <c:smooth val="0"/>
          <c:extLst xmlns:c16r2="http://schemas.microsoft.com/office/drawing/2015/06/chart">
            <c:ext xmlns:c16="http://schemas.microsoft.com/office/drawing/2014/chart" uri="{C3380CC4-5D6E-409C-BE32-E72D297353CC}">
              <c16:uniqueId val="{000000A1-7485-4A9C-BD6F-79FF613ACC01}"/>
            </c:ext>
          </c:extLst>
        </c:ser>
        <c:ser>
          <c:idx val="162"/>
          <c:order val="162"/>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Regioni'!$H$444:$T$444</c:f>
            </c:numRef>
          </c:val>
          <c:smooth val="0"/>
          <c:extLst xmlns:c16r2="http://schemas.microsoft.com/office/drawing/2015/06/chart">
            <c:ext xmlns:c16="http://schemas.microsoft.com/office/drawing/2014/chart" uri="{C3380CC4-5D6E-409C-BE32-E72D297353CC}">
              <c16:uniqueId val="{000000A2-7485-4A9C-BD6F-79FF613ACC01}"/>
            </c:ext>
          </c:extLst>
        </c:ser>
        <c:ser>
          <c:idx val="163"/>
          <c:order val="163"/>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Regioni'!$H$445:$T$445</c:f>
            </c:numRef>
          </c:val>
          <c:smooth val="0"/>
          <c:extLst xmlns:c16r2="http://schemas.microsoft.com/office/drawing/2015/06/chart">
            <c:ext xmlns:c16="http://schemas.microsoft.com/office/drawing/2014/chart" uri="{C3380CC4-5D6E-409C-BE32-E72D297353CC}">
              <c16:uniqueId val="{000000A3-7485-4A9C-BD6F-79FF613ACC01}"/>
            </c:ext>
          </c:extLst>
        </c:ser>
        <c:ser>
          <c:idx val="164"/>
          <c:order val="164"/>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Regioni'!$H$446:$T$446</c:f>
            </c:numRef>
          </c:val>
          <c:smooth val="0"/>
          <c:extLst xmlns:c16r2="http://schemas.microsoft.com/office/drawing/2015/06/chart">
            <c:ext xmlns:c16="http://schemas.microsoft.com/office/drawing/2014/chart" uri="{C3380CC4-5D6E-409C-BE32-E72D297353CC}">
              <c16:uniqueId val="{000000A4-7485-4A9C-BD6F-79FF613ACC01}"/>
            </c:ext>
          </c:extLst>
        </c:ser>
        <c:ser>
          <c:idx val="165"/>
          <c:order val="165"/>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Regioni'!$H$447:$T$447</c:f>
            </c:numRef>
          </c:val>
          <c:smooth val="0"/>
          <c:extLst xmlns:c16r2="http://schemas.microsoft.com/office/drawing/2015/06/chart">
            <c:ext xmlns:c16="http://schemas.microsoft.com/office/drawing/2014/chart" uri="{C3380CC4-5D6E-409C-BE32-E72D297353CC}">
              <c16:uniqueId val="{000000A5-7485-4A9C-BD6F-79FF613ACC01}"/>
            </c:ext>
          </c:extLst>
        </c:ser>
        <c:ser>
          <c:idx val="166"/>
          <c:order val="166"/>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Regioni'!$H$448:$T$448</c:f>
            </c:numRef>
          </c:val>
          <c:smooth val="0"/>
          <c:extLst xmlns:c16r2="http://schemas.microsoft.com/office/drawing/2015/06/chart">
            <c:ext xmlns:c16="http://schemas.microsoft.com/office/drawing/2014/chart" uri="{C3380CC4-5D6E-409C-BE32-E72D297353CC}">
              <c16:uniqueId val="{000000A6-7485-4A9C-BD6F-79FF613ACC01}"/>
            </c:ext>
          </c:extLst>
        </c:ser>
        <c:ser>
          <c:idx val="167"/>
          <c:order val="167"/>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'[Cultura_e_tempo_libero.xls]Dati Italia e Regioni'!$H$1:$T$281</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'[Cultura_e_tempo_libero.xls]Dati Italia e Regioni'!$H$449:$T$449</c:f>
              <c:numCache>
                <c:formatCode>#,##0.0</c:formatCode>
                <c:ptCount val="13"/>
                <c:pt idx="0">
                  <c:v>11</c:v>
                </c:pt>
                <c:pt idx="1">
                  <c:v>11</c:v>
                </c:pt>
                <c:pt idx="2">
                  <c:v>14.9</c:v>
                </c:pt>
                <c:pt idx="3">
                  <c:v>14.5</c:v>
                </c:pt>
                <c:pt idx="4">
                  <c:v>19.7</c:v>
                </c:pt>
                <c:pt idx="5">
                  <c:v>20.6</c:v>
                </c:pt>
                <c:pt idx="6">
                  <c:v>25.2</c:v>
                </c:pt>
                <c:pt idx="7">
                  <c:v>25.5</c:v>
                </c:pt>
                <c:pt idx="8">
                  <c:v>33.300000000000004</c:v>
                </c:pt>
                <c:pt idx="9">
                  <c:v>31.1</c:v>
                </c:pt>
                <c:pt idx="10">
                  <c:v>30.5</c:v>
                </c:pt>
                <c:pt idx="11">
                  <c:v>33.800000000000004</c:v>
                </c:pt>
                <c:pt idx="12">
                  <c:v>32.300000000000004</c:v>
                </c:pt>
              </c:numCache>
            </c:numRef>
          </c:val>
          <c:smooth val="0"/>
          <c:extLst xmlns:c16r2="http://schemas.microsoft.com/office/drawing/2015/06/chart">
            <c:ext xmlns:c16="http://schemas.microsoft.com/office/drawing/2014/chart" uri="{C3380CC4-5D6E-409C-BE32-E72D297353CC}">
              <c16:uniqueId val="{000000A7-7485-4A9C-BD6F-79FF613ACC01}"/>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00166864"/>
        <c:axId val="200167424"/>
      </c:lineChart>
      <c:catAx>
        <c:axId val="20016686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Anni</a:t>
                </a:r>
              </a:p>
            </c:rich>
          </c:tx>
          <c:layout>
            <c:manualLayout>
              <c:xMode val="edge"/>
              <c:yMode val="edge"/>
              <c:x val="0.90761781042562939"/>
              <c:y val="0.9169051201594321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0167424"/>
        <c:crosses val="autoZero"/>
        <c:auto val="1"/>
        <c:lblAlgn val="ctr"/>
        <c:lblOffset val="100"/>
        <c:noMultiLvlLbl val="0"/>
      </c:catAx>
      <c:valAx>
        <c:axId val="2001674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0166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24982041200543E-2"/>
          <c:y val="2.4118806049288451E-2"/>
          <c:w val="0.90025484438207604"/>
          <c:h val="0.83018295507179252"/>
        </c:manualLayout>
      </c:layout>
      <c:lineChart>
        <c:grouping val="standard"/>
        <c:varyColors val="0"/>
        <c:ser>
          <c:idx val="0"/>
          <c:order val="0"/>
          <c:tx>
            <c:strRef>
              <c:f>internet_elab!$C$4</c:f>
              <c:strCache>
                <c:ptCount val="1"/>
                <c:pt idx="0">
                  <c:v>Maschi</c:v>
                </c:pt>
              </c:strCache>
            </c:strRef>
          </c:tx>
          <c:spPr>
            <a:ln w="19050" cap="rnd">
              <a:solidFill>
                <a:schemeClr val="accent1"/>
              </a:solidFill>
              <a:round/>
            </a:ln>
            <a:effectLst/>
          </c:spPr>
          <c:marker>
            <c:symbol val="none"/>
          </c:marker>
          <c:dPt>
            <c:idx val="10"/>
            <c:marker>
              <c:symbol val="none"/>
            </c:marker>
            <c:bubble3D val="0"/>
            <c:spPr>
              <a:ln w="19050" cap="rnd">
                <a:noFill/>
                <a:round/>
              </a:ln>
              <a:effectLst/>
            </c:spPr>
            <c:extLst xmlns:c16r2="http://schemas.microsoft.com/office/drawing/2015/06/chart">
              <c:ext xmlns:c16="http://schemas.microsoft.com/office/drawing/2014/chart" uri="{C3380CC4-5D6E-409C-BE32-E72D297353CC}">
                <c16:uniqueId val="{00000001-3F1C-4705-ACFB-EB21467E95E2}"/>
              </c:ext>
            </c:extLst>
          </c:dPt>
          <c:dLbls>
            <c:dLbl>
              <c:idx val="1"/>
              <c:layout>
                <c:manualLayout>
                  <c:x val="-7.692523583066968E-2"/>
                  <c:y val="2.4748767446252853E-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1C-4705-ACFB-EB21467E95E2}"/>
                </c:ext>
                <c:ext xmlns:c15="http://schemas.microsoft.com/office/drawing/2012/chart" uri="{CE6537A1-D6FC-4f65-9D91-7224C49458BB}"/>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internet_elab!$B$5:$B$15</c:f>
              <c:strCache>
                <c:ptCount val="11"/>
                <c:pt idx="0">
                  <c:v>6-14</c:v>
                </c:pt>
                <c:pt idx="1">
                  <c:v>15-19</c:v>
                </c:pt>
                <c:pt idx="2">
                  <c:v>20-24</c:v>
                </c:pt>
                <c:pt idx="3">
                  <c:v>25-34</c:v>
                </c:pt>
                <c:pt idx="4">
                  <c:v>35-44</c:v>
                </c:pt>
                <c:pt idx="5">
                  <c:v>45-54</c:v>
                </c:pt>
                <c:pt idx="6">
                  <c:v>55-59</c:v>
                </c:pt>
                <c:pt idx="7">
                  <c:v>60-64</c:v>
                </c:pt>
                <c:pt idx="8">
                  <c:v>65-74</c:v>
                </c:pt>
                <c:pt idx="9">
                  <c:v>75 e piu'</c:v>
                </c:pt>
                <c:pt idx="10">
                  <c:v>Totale</c:v>
                </c:pt>
              </c:strCache>
            </c:strRef>
          </c:cat>
          <c:val>
            <c:numRef>
              <c:f>internet_elab!$C$5:$C$15</c:f>
              <c:numCache>
                <c:formatCode>0.0</c:formatCode>
                <c:ptCount val="11"/>
                <c:pt idx="0">
                  <c:v>74.599999999999994</c:v>
                </c:pt>
                <c:pt idx="1">
                  <c:v>93.7</c:v>
                </c:pt>
                <c:pt idx="2">
                  <c:v>93.9</c:v>
                </c:pt>
                <c:pt idx="3">
                  <c:v>91.3</c:v>
                </c:pt>
                <c:pt idx="4">
                  <c:v>88</c:v>
                </c:pt>
                <c:pt idx="5">
                  <c:v>84.4</c:v>
                </c:pt>
                <c:pt idx="6">
                  <c:v>79</c:v>
                </c:pt>
                <c:pt idx="7">
                  <c:v>68.099999999999994</c:v>
                </c:pt>
                <c:pt idx="8">
                  <c:v>51.7</c:v>
                </c:pt>
                <c:pt idx="9">
                  <c:v>20</c:v>
                </c:pt>
                <c:pt idx="10">
                  <c:v>74.2</c:v>
                </c:pt>
              </c:numCache>
            </c:numRef>
          </c:val>
          <c:smooth val="0"/>
          <c:extLst xmlns:c16r2="http://schemas.microsoft.com/office/drawing/2015/06/chart">
            <c:ext xmlns:c16="http://schemas.microsoft.com/office/drawing/2014/chart" uri="{C3380CC4-5D6E-409C-BE32-E72D297353CC}">
              <c16:uniqueId val="{00000003-3F1C-4705-ACFB-EB21467E95E2}"/>
            </c:ext>
          </c:extLst>
        </c:ser>
        <c:ser>
          <c:idx val="1"/>
          <c:order val="1"/>
          <c:tx>
            <c:strRef>
              <c:f>internet_elab!$D$4</c:f>
              <c:strCache>
                <c:ptCount val="1"/>
                <c:pt idx="0">
                  <c:v>Femmine</c:v>
                </c:pt>
              </c:strCache>
            </c:strRef>
          </c:tx>
          <c:spPr>
            <a:ln w="19050" cap="rnd">
              <a:solidFill>
                <a:schemeClr val="accent2">
                  <a:lumMod val="60000"/>
                  <a:lumOff val="40000"/>
                </a:schemeClr>
              </a:solidFill>
              <a:round/>
            </a:ln>
            <a:effectLst/>
          </c:spPr>
          <c:marker>
            <c:symbol val="none"/>
          </c:marker>
          <c:dPt>
            <c:idx val="10"/>
            <c:marker>
              <c:symbol val="none"/>
            </c:marker>
            <c:bubble3D val="0"/>
            <c:spPr>
              <a:ln w="19050" cap="rnd">
                <a:noFill/>
                <a:round/>
              </a:ln>
              <a:effectLst/>
            </c:spPr>
            <c:extLst xmlns:c16r2="http://schemas.microsoft.com/office/drawing/2015/06/chart">
              <c:ext xmlns:c16="http://schemas.microsoft.com/office/drawing/2014/chart" uri="{C3380CC4-5D6E-409C-BE32-E72D297353CC}">
                <c16:uniqueId val="{00000005-3F1C-4705-ACFB-EB21467E95E2}"/>
              </c:ext>
            </c:extLst>
          </c:dPt>
          <c:dLbls>
            <c:dLbl>
              <c:idx val="1"/>
              <c:layout>
                <c:manualLayout>
                  <c:x val="-4.1721715478634479E-2"/>
                  <c:y val="-3.28498004088555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F1C-4705-ACFB-EB21467E95E2}"/>
                </c:ext>
                <c:ext xmlns:c15="http://schemas.microsoft.com/office/drawing/2012/chart" uri="{CE6537A1-D6FC-4f65-9D91-7224C49458BB}"/>
              </c:extLst>
            </c:dLbl>
            <c:dLbl>
              <c:idx val="9"/>
              <c:layout>
                <c:manualLayout>
                  <c:x val="-4.4488448844884503E-2"/>
                  <c:y val="-3.10701971077144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F1C-4705-ACFB-EB21467E95E2}"/>
                </c:ext>
                <c:ext xmlns:c15="http://schemas.microsoft.com/office/drawing/2012/chart" uri="{CE6537A1-D6FC-4f65-9D91-7224C49458BB}"/>
              </c:extLst>
            </c:dLbl>
            <c:spPr>
              <a:solidFill>
                <a:schemeClr val="accent2">
                  <a:lumMod val="60000"/>
                  <a:lumOff val="4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internet_elab!$B$5:$B$15</c:f>
              <c:strCache>
                <c:ptCount val="11"/>
                <c:pt idx="0">
                  <c:v>6-14</c:v>
                </c:pt>
                <c:pt idx="1">
                  <c:v>15-19</c:v>
                </c:pt>
                <c:pt idx="2">
                  <c:v>20-24</c:v>
                </c:pt>
                <c:pt idx="3">
                  <c:v>25-34</c:v>
                </c:pt>
                <c:pt idx="4">
                  <c:v>35-44</c:v>
                </c:pt>
                <c:pt idx="5">
                  <c:v>45-54</c:v>
                </c:pt>
                <c:pt idx="6">
                  <c:v>55-59</c:v>
                </c:pt>
                <c:pt idx="7">
                  <c:v>60-64</c:v>
                </c:pt>
                <c:pt idx="8">
                  <c:v>65-74</c:v>
                </c:pt>
                <c:pt idx="9">
                  <c:v>75 e piu'</c:v>
                </c:pt>
                <c:pt idx="10">
                  <c:v>Totale</c:v>
                </c:pt>
              </c:strCache>
            </c:strRef>
          </c:cat>
          <c:val>
            <c:numRef>
              <c:f>internet_elab!$D$5:$D$15</c:f>
              <c:numCache>
                <c:formatCode>0.0</c:formatCode>
                <c:ptCount val="11"/>
                <c:pt idx="0">
                  <c:v>75.5</c:v>
                </c:pt>
                <c:pt idx="1">
                  <c:v>94.6</c:v>
                </c:pt>
                <c:pt idx="2">
                  <c:v>94.6</c:v>
                </c:pt>
                <c:pt idx="3">
                  <c:v>89.9</c:v>
                </c:pt>
                <c:pt idx="4">
                  <c:v>87.8</c:v>
                </c:pt>
                <c:pt idx="5">
                  <c:v>82</c:v>
                </c:pt>
                <c:pt idx="6">
                  <c:v>73.7</c:v>
                </c:pt>
                <c:pt idx="7">
                  <c:v>62.4</c:v>
                </c:pt>
                <c:pt idx="8">
                  <c:v>38.200000000000003</c:v>
                </c:pt>
                <c:pt idx="9">
                  <c:v>8.5</c:v>
                </c:pt>
                <c:pt idx="10">
                  <c:v>66.900000000000006</c:v>
                </c:pt>
              </c:numCache>
            </c:numRef>
          </c:val>
          <c:smooth val="0"/>
          <c:extLst xmlns:c16r2="http://schemas.microsoft.com/office/drawing/2015/06/chart">
            <c:ext xmlns:c16="http://schemas.microsoft.com/office/drawing/2014/chart" uri="{C3380CC4-5D6E-409C-BE32-E72D297353CC}">
              <c16:uniqueId val="{00000008-3F1C-4705-ACFB-EB21467E95E2}"/>
            </c:ext>
          </c:extLst>
        </c:ser>
        <c:dLbls>
          <c:showLegendKey val="0"/>
          <c:showVal val="0"/>
          <c:showCatName val="0"/>
          <c:showSerName val="0"/>
          <c:showPercent val="0"/>
          <c:showBubbleSize val="0"/>
        </c:dLbls>
        <c:smooth val="0"/>
        <c:axId val="200170224"/>
        <c:axId val="200170784"/>
      </c:lineChart>
      <c:catAx>
        <c:axId val="2001702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classe di età</a:t>
                </a:r>
              </a:p>
            </c:rich>
          </c:tx>
          <c:layout>
            <c:manualLayout>
              <c:xMode val="edge"/>
              <c:yMode val="edge"/>
              <c:x val="0.86981142271916678"/>
              <c:y val="0.935056382450427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crossAx val="200170784"/>
        <c:crosses val="autoZero"/>
        <c:auto val="1"/>
        <c:lblAlgn val="ctr"/>
        <c:lblOffset val="100"/>
        <c:noMultiLvlLbl val="0"/>
      </c:catAx>
      <c:valAx>
        <c:axId val="200170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Persone che utilizzano internet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0170224"/>
        <c:crosses val="autoZero"/>
        <c:crossBetween val="between"/>
      </c:valAx>
      <c:spPr>
        <a:noFill/>
        <a:ln>
          <a:noFill/>
        </a:ln>
        <a:effectLst/>
      </c:spPr>
    </c:plotArea>
    <c:legend>
      <c:legendPos val="r"/>
      <c:layout>
        <c:manualLayout>
          <c:xMode val="edge"/>
          <c:yMode val="edge"/>
          <c:x val="0.63001845066396434"/>
          <c:y val="7.4394009572332906E-3"/>
          <c:w val="0.35752483909808314"/>
          <c:h val="0.134010086974422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59555555555584E-2"/>
          <c:y val="3.8966389327504833E-2"/>
          <c:w val="0.87478933333333375"/>
          <c:h val="0.84778749651039542"/>
        </c:manualLayout>
      </c:layout>
      <c:bubbleChart>
        <c:varyColors val="0"/>
        <c:ser>
          <c:idx val="0"/>
          <c:order val="0"/>
          <c:tx>
            <c:strRef>
              <c:f>'Figura 1.32 '!$D$39</c:f>
              <c:strCache>
                <c:ptCount val="1"/>
                <c:pt idx="0">
                  <c:v>Acquistare beni o servizi su Internet</c:v>
                </c:pt>
              </c:strCache>
            </c:strRef>
          </c:tx>
          <c:spPr>
            <a:solidFill>
              <a:schemeClr val="accent3">
                <a:lumMod val="75000"/>
              </a:schemeClr>
            </a:solidFill>
          </c:spPr>
          <c:invertIfNegative val="0"/>
          <c:dPt>
            <c:idx val="5"/>
            <c:invertIfNegative val="0"/>
            <c:bubble3D val="1"/>
            <c:spPr>
              <a:solidFill>
                <a:schemeClr val="accent2"/>
              </a:solidFill>
            </c:spPr>
            <c:extLst xmlns:c16r2="http://schemas.microsoft.com/office/drawing/2015/06/chart">
              <c:ext xmlns:c16="http://schemas.microsoft.com/office/drawing/2014/chart" uri="{C3380CC4-5D6E-409C-BE32-E72D297353CC}">
                <c16:uniqueId val="{00000006-7E00-497D-BB71-4FC87EEE6134}"/>
              </c:ext>
            </c:extLst>
          </c:dPt>
          <c:dLbls>
            <c:dLbl>
              <c:idx val="0"/>
              <c:tx>
                <c:rich>
                  <a:bodyPr wrap="square" lIns="38100" tIns="19050" rIns="38100" bIns="19050" anchor="ctr">
                    <a:spAutoFit/>
                  </a:bodyPr>
                  <a:lstStyle/>
                  <a:p>
                    <a:pPr>
                      <a:defRPr sz="1000" b="1"/>
                    </a:pPr>
                    <a:r>
                      <a:rPr lang="en-US" b="1" dirty="0" smtClean="0"/>
                      <a:t>Nord-ovest; 43,6</a:t>
                    </a:r>
                    <a:endParaRPr lang="en-US" b="1" baseline="0" dirty="0"/>
                  </a:p>
                </c:rich>
              </c:tx>
              <c:spPr>
                <a:noFill/>
                <a:ln>
                  <a:noFill/>
                </a:ln>
                <a:effectLst/>
              </c:spPr>
              <c:dLblPos val="l"/>
              <c:showLegendKey val="0"/>
              <c:showVal val="0"/>
              <c:showCatName val="0"/>
              <c:showSerName val="0"/>
              <c:showPercent val="0"/>
              <c:showBubbleSize val="1"/>
              <c:extLst>
                <c:ext xmlns:c15="http://schemas.microsoft.com/office/drawing/2012/chart" uri="{CE6537A1-D6FC-4f65-9D91-7224C49458BB}"/>
              </c:extLst>
            </c:dLbl>
            <c:dLbl>
              <c:idx val="1"/>
              <c:layout>
                <c:manualLayout>
                  <c:x val="-4.3112381247878617E-3"/>
                  <c:y val="3.3177850258173315E-3"/>
                </c:manualLayout>
              </c:layout>
              <c:tx>
                <c:rich>
                  <a:bodyPr wrap="square" lIns="38100" tIns="19050" rIns="38100" bIns="19050" anchor="ctr">
                    <a:spAutoFit/>
                  </a:bodyPr>
                  <a:lstStyle/>
                  <a:p>
                    <a:pPr>
                      <a:defRPr sz="1000" b="1"/>
                    </a:pPr>
                    <a:r>
                      <a:rPr lang="en-US" b="1" dirty="0" smtClean="0"/>
                      <a:t>Nord-est; 42,1</a:t>
                    </a:r>
                    <a:endParaRPr lang="en-US" b="1" baseline="0" dirty="0"/>
                  </a:p>
                </c:rich>
              </c:tx>
              <c:spPr>
                <a:noFill/>
                <a:ln>
                  <a:noFill/>
                </a:ln>
                <a:effectLst/>
              </c:spPr>
              <c:dLblPos val="l"/>
              <c:showLegendKey val="0"/>
              <c:showVal val="0"/>
              <c:showCatName val="0"/>
              <c:showSerName val="0"/>
              <c:showPercent val="0"/>
              <c:showBubbleSize val="1"/>
              <c:extLst>
                <c:ext xmlns:c15="http://schemas.microsoft.com/office/drawing/2012/chart" uri="{CE6537A1-D6FC-4f65-9D91-7224C49458BB}"/>
              </c:extLst>
            </c:dLbl>
            <c:dLbl>
              <c:idx val="2"/>
              <c:tx>
                <c:rich>
                  <a:bodyPr wrap="square" lIns="38100" tIns="19050" rIns="38100" bIns="19050" anchor="ctr">
                    <a:spAutoFit/>
                  </a:bodyPr>
                  <a:lstStyle/>
                  <a:p>
                    <a:pPr>
                      <a:defRPr sz="1000" b="1"/>
                    </a:pPr>
                    <a:r>
                      <a:rPr lang="en-US" b="1" dirty="0" smtClean="0"/>
                      <a:t>Centro; 41,9</a:t>
                    </a:r>
                    <a:endParaRPr lang="en-US" b="1" baseline="0" dirty="0"/>
                  </a:p>
                </c:rich>
              </c:tx>
              <c:spPr>
                <a:noFill/>
                <a:ln>
                  <a:noFill/>
                </a:ln>
                <a:effectLst/>
              </c:spPr>
              <c:dLblPos val="l"/>
              <c:showLegendKey val="0"/>
              <c:showVal val="0"/>
              <c:showCatName val="0"/>
              <c:showSerName val="0"/>
              <c:showPercent val="0"/>
              <c:showBubbleSize val="1"/>
              <c:extLst>
                <c:ext xmlns:c15="http://schemas.microsoft.com/office/drawing/2012/chart" uri="{CE6537A1-D6FC-4f65-9D91-7224C49458BB}"/>
              </c:extLst>
            </c:dLbl>
            <c:dLbl>
              <c:idx val="3"/>
              <c:tx>
                <c:rich>
                  <a:bodyPr wrap="square" lIns="38100" tIns="19050" rIns="38100" bIns="19050" anchor="ctr">
                    <a:spAutoFit/>
                  </a:bodyPr>
                  <a:lstStyle/>
                  <a:p>
                    <a:pPr>
                      <a:defRPr sz="1000" b="1"/>
                    </a:pPr>
                    <a:r>
                      <a:rPr lang="en-US" b="1" dirty="0" smtClean="0"/>
                      <a:t>Sud;</a:t>
                    </a:r>
                    <a:r>
                      <a:rPr lang="en-US" b="1" baseline="0" dirty="0" smtClean="0"/>
                      <a:t> 33,6; </a:t>
                    </a:r>
                    <a:endParaRPr lang="en-US" b="1" baseline="0" dirty="0"/>
                  </a:p>
                </c:rich>
              </c:tx>
              <c:spPr>
                <a:noFill/>
                <a:ln>
                  <a:noFill/>
                </a:ln>
                <a:effectLst/>
              </c:spPr>
              <c:dLblPos val="l"/>
              <c:showLegendKey val="0"/>
              <c:showVal val="0"/>
              <c:showCatName val="0"/>
              <c:showSerName val="0"/>
              <c:showPercent val="0"/>
              <c:showBubbleSize val="1"/>
              <c:extLst>
                <c:ext xmlns:c15="http://schemas.microsoft.com/office/drawing/2012/chart" uri="{CE6537A1-D6FC-4f65-9D91-7224C49458BB}"/>
              </c:extLst>
            </c:dLbl>
            <c:dLbl>
              <c:idx val="4"/>
              <c:layout>
                <c:manualLayout>
                  <c:x val="-0.15122227844182351"/>
                  <c:y val="9.6428156238937981E-2"/>
                </c:manualLayout>
              </c:layout>
              <c:tx>
                <c:rich>
                  <a:bodyPr wrap="square" lIns="38100" tIns="19050" rIns="38100" bIns="19050" anchor="ctr">
                    <a:spAutoFit/>
                  </a:bodyPr>
                  <a:lstStyle/>
                  <a:p>
                    <a:pPr>
                      <a:defRPr sz="1000" b="1"/>
                    </a:pPr>
                    <a:r>
                      <a:rPr lang="en-US" b="1" baseline="0" dirty="0" err="1" smtClean="0"/>
                      <a:t>Isole</a:t>
                    </a:r>
                    <a:r>
                      <a:rPr lang="en-US" b="1" baseline="0" dirty="0" smtClean="0"/>
                      <a:t>; 34,6; </a:t>
                    </a:r>
                    <a:endParaRPr lang="en-US" b="1" baseline="0" dirty="0"/>
                  </a:p>
                </c:rich>
              </c:tx>
              <c:spPr>
                <a:noFill/>
                <a:ln>
                  <a:noFill/>
                </a:ln>
                <a:effectLst/>
              </c:spPr>
              <c:dLblPos val="r"/>
              <c:showLegendKey val="0"/>
              <c:showVal val="0"/>
              <c:showCatName val="0"/>
              <c:showSerName val="0"/>
              <c:showPercent val="0"/>
              <c:showBubbleSize val="1"/>
              <c:extLst xmlns:c16r2="http://schemas.microsoft.com/office/drawing/2015/06/chart">
                <c:ext xmlns:c16="http://schemas.microsoft.com/office/drawing/2014/chart" uri="{C3380CC4-5D6E-409C-BE32-E72D297353CC}">
                  <c16:uniqueId val="{00000004-7E00-497D-BB71-4FC87EEE6134}"/>
                </c:ext>
                <c:ext xmlns:c15="http://schemas.microsoft.com/office/drawing/2012/chart" uri="{CE6537A1-D6FC-4f65-9D91-7224C49458BB}"/>
              </c:extLst>
            </c:dLbl>
            <c:dLbl>
              <c:idx val="5"/>
              <c:tx>
                <c:rich>
                  <a:bodyPr wrap="square" lIns="38100" tIns="19050" rIns="38100" bIns="19050" anchor="ctr">
                    <a:spAutoFit/>
                  </a:bodyPr>
                  <a:lstStyle/>
                  <a:p>
                    <a:pPr>
                      <a:defRPr sz="1000" b="1"/>
                    </a:pPr>
                    <a:r>
                      <a:rPr lang="en-US" b="1" dirty="0" smtClean="0"/>
                      <a:t>Italia; 39,9</a:t>
                    </a:r>
                    <a:endParaRPr lang="en-US" b="1" baseline="0" dirty="0"/>
                  </a:p>
                </c:rich>
              </c:tx>
              <c:spPr>
                <a:noFill/>
                <a:ln>
                  <a:noFill/>
                </a:ln>
                <a:effectLst/>
              </c:spPr>
              <c:dLblPos val="l"/>
              <c:showLegendKey val="0"/>
              <c:showVal val="0"/>
              <c:showCatName val="0"/>
              <c:showSerName val="0"/>
              <c:showPercent val="0"/>
              <c:showBubbleSiz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a:pPr>
                <a:endParaRPr lang="it-IT"/>
              </a:p>
            </c:txPr>
            <c:dLblPos val="l"/>
            <c:showLegendKey val="0"/>
            <c:showVal val="0"/>
            <c:showCatName val="0"/>
            <c:showSerName val="0"/>
            <c:showPercent val="0"/>
            <c:showBubbleSize val="1"/>
            <c:showLeaderLines val="0"/>
            <c:extLst xmlns:c16r2="http://schemas.microsoft.com/office/drawing/2015/06/chart">
              <c:ext xmlns:c15="http://schemas.microsoft.com/office/drawing/2012/chart" uri="{CE6537A1-D6FC-4f65-9D91-7224C49458BB}">
                <c15:showDataLabelsRange val="1"/>
                <c15:showLeaderLines val="1"/>
              </c:ext>
            </c:extLst>
          </c:dLbls>
          <c:xVal>
            <c:numRef>
              <c:f>'Figura 1.32 '!$B$40:$B$45</c:f>
              <c:numCache>
                <c:formatCode>0.0</c:formatCode>
                <c:ptCount val="6"/>
                <c:pt idx="0">
                  <c:v>59</c:v>
                </c:pt>
                <c:pt idx="1">
                  <c:v>60.9</c:v>
                </c:pt>
                <c:pt idx="2">
                  <c:v>56.9</c:v>
                </c:pt>
                <c:pt idx="3">
                  <c:v>53</c:v>
                </c:pt>
                <c:pt idx="4">
                  <c:v>52.1</c:v>
                </c:pt>
                <c:pt idx="5">
                  <c:v>57</c:v>
                </c:pt>
              </c:numCache>
            </c:numRef>
          </c:xVal>
          <c:yVal>
            <c:numRef>
              <c:f>'Figura 1.32 '!$C$40:$C$45</c:f>
              <c:numCache>
                <c:formatCode>0.0</c:formatCode>
                <c:ptCount val="6"/>
                <c:pt idx="0">
                  <c:v>46.7</c:v>
                </c:pt>
                <c:pt idx="1">
                  <c:v>45.8</c:v>
                </c:pt>
                <c:pt idx="2">
                  <c:v>48.2</c:v>
                </c:pt>
                <c:pt idx="3">
                  <c:v>48.4</c:v>
                </c:pt>
                <c:pt idx="4">
                  <c:v>47.9</c:v>
                </c:pt>
                <c:pt idx="5">
                  <c:v>47.3</c:v>
                </c:pt>
              </c:numCache>
            </c:numRef>
          </c:yVal>
          <c:bubbleSize>
            <c:numRef>
              <c:f>'Figura 1.32 '!$D$40:$D$45</c:f>
              <c:numCache>
                <c:formatCode>0.0</c:formatCode>
                <c:ptCount val="6"/>
                <c:pt idx="0">
                  <c:v>43.6</c:v>
                </c:pt>
                <c:pt idx="1">
                  <c:v>42.1</c:v>
                </c:pt>
                <c:pt idx="2">
                  <c:v>41.9</c:v>
                </c:pt>
                <c:pt idx="3">
                  <c:v>33.6</c:v>
                </c:pt>
                <c:pt idx="4">
                  <c:v>34.6</c:v>
                </c:pt>
                <c:pt idx="5">
                  <c:v>39.9</c:v>
                </c:pt>
              </c:numCache>
            </c:numRef>
          </c:bubbleSize>
          <c:bubble3D val="1"/>
          <c:extLst xmlns:c16r2="http://schemas.microsoft.com/office/drawing/2015/06/chart">
            <c:ext xmlns:c16="http://schemas.microsoft.com/office/drawing/2014/chart" uri="{C3380CC4-5D6E-409C-BE32-E72D297353CC}">
              <c16:uniqueId val="{00000007-7E00-497D-BB71-4FC87EEE6134}"/>
            </c:ext>
          </c:extLst>
        </c:ser>
        <c:ser>
          <c:idx val="1"/>
          <c:order val="1"/>
          <c:tx>
            <c:v>serie2</c:v>
          </c:tx>
          <c:spPr>
            <a:ln w="25400">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yVal>
            <c:numLit>
              <c:formatCode>General</c:formatCode>
              <c:ptCount val="1"/>
              <c:pt idx="0">
                <c:v>1</c:v>
              </c:pt>
            </c:numLit>
          </c:yVal>
          <c:bubbleSize>
            <c:numLit>
              <c:formatCode>General</c:formatCode>
              <c:ptCount val="1"/>
              <c:pt idx="0">
                <c:v>1</c:v>
              </c:pt>
            </c:numLit>
          </c:bubbleSize>
          <c:bubble3D val="1"/>
          <c:extLst xmlns:c16r2="http://schemas.microsoft.com/office/drawing/2015/06/chart">
            <c:ext xmlns:c16="http://schemas.microsoft.com/office/drawing/2014/chart" uri="{C3380CC4-5D6E-409C-BE32-E72D297353CC}">
              <c16:uniqueId val="{00000008-7E00-497D-BB71-4FC87EEE6134}"/>
            </c:ext>
          </c:extLst>
        </c:ser>
        <c:dLbls>
          <c:showLegendKey val="0"/>
          <c:showVal val="1"/>
          <c:showCatName val="0"/>
          <c:showSerName val="0"/>
          <c:showPercent val="0"/>
          <c:showBubbleSize val="0"/>
        </c:dLbls>
        <c:bubbleScale val="60"/>
        <c:showNegBubbles val="0"/>
        <c:sizeRepresents val="w"/>
        <c:axId val="200173584"/>
        <c:axId val="200174144"/>
      </c:bubbleChart>
      <c:valAx>
        <c:axId val="200173584"/>
        <c:scaling>
          <c:orientation val="minMax"/>
          <c:min val="50"/>
        </c:scaling>
        <c:delete val="0"/>
        <c:axPos val="b"/>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title>
          <c:tx>
            <c:rich>
              <a:bodyPr/>
              <a:lstStyle/>
              <a:p>
                <a:pPr>
                  <a:defRPr sz="900" b="1"/>
                </a:pPr>
                <a:r>
                  <a:rPr lang="en-US" sz="900" b="1"/>
                  <a:t>Leggere giornali, riviste online</a:t>
                </a:r>
              </a:p>
            </c:rich>
          </c:tx>
          <c:layout>
            <c:manualLayout>
              <c:xMode val="edge"/>
              <c:yMode val="edge"/>
              <c:x val="0.56184800000000024"/>
              <c:y val="0.93742433972916883"/>
            </c:manualLayout>
          </c:layout>
          <c:overlay val="0"/>
        </c:title>
        <c:numFmt formatCode="0" sourceLinked="0"/>
        <c:majorTickMark val="out"/>
        <c:minorTickMark val="none"/>
        <c:tickLblPos val="low"/>
        <c:crossAx val="200174144"/>
        <c:crosses val="autoZero"/>
        <c:crossBetween val="midCat"/>
      </c:valAx>
      <c:valAx>
        <c:axId val="200174144"/>
        <c:scaling>
          <c:orientation val="minMax"/>
          <c:min val="45"/>
        </c:scaling>
        <c:delete val="0"/>
        <c:axPos val="l"/>
        <c:majorGridlines>
          <c:spPr>
            <a:ln w="3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title>
          <c:tx>
            <c:rich>
              <a:bodyPr rot="-5400000" vert="horz"/>
              <a:lstStyle/>
              <a:p>
                <a:pPr>
                  <a:defRPr sz="900" b="1"/>
                </a:pPr>
                <a:r>
                  <a:rPr lang="en-US" sz="900" b="1"/>
                  <a:t>Scaricare film, musica, giochi</a:t>
                </a:r>
              </a:p>
            </c:rich>
          </c:tx>
          <c:layout>
            <c:manualLayout>
              <c:xMode val="edge"/>
              <c:yMode val="edge"/>
              <c:x val="7.380000000000002E-3"/>
              <c:y val="8.0146995309219746E-2"/>
            </c:manualLayout>
          </c:layout>
          <c:overlay val="0"/>
        </c:title>
        <c:numFmt formatCode="0" sourceLinked="0"/>
        <c:majorTickMark val="out"/>
        <c:minorTickMark val="none"/>
        <c:tickLblPos val="low"/>
        <c:crossAx val="200173584"/>
        <c:crosses val="autoZero"/>
        <c:crossBetween val="midCat"/>
      </c:valAx>
      <c:spPr>
        <a:solidFill>
          <a:schemeClr val="bg1"/>
        </a:solidFill>
        <a:scene3d>
          <a:camera prst="orthographicFront"/>
          <a:lightRig rig="threePt" dir="t"/>
        </a:scene3d>
        <a:sp3d/>
      </c:spPr>
    </c:plotArea>
    <c:plotVisOnly val="1"/>
    <c:dispBlanksAs val="gap"/>
    <c:showDLblsOverMax val="0"/>
  </c:chart>
  <c:spPr>
    <a:noFill/>
    <a:ln>
      <a:noFill/>
    </a:ln>
  </c:spPr>
  <c:txPr>
    <a:bodyPr/>
    <a:lstStyle/>
    <a:p>
      <a:pPr>
        <a:defRPr sz="700">
          <a:latin typeface="Arial" panose="020B0604020202020204" pitchFamily="34" charset="0"/>
          <a:cs typeface="Arial" panose="020B0604020202020204" pitchFamily="34" charset="0"/>
        </a:defRPr>
      </a:pPr>
      <a:endParaRPr lang="it-IT"/>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0.39198</cdr:x>
      <cdr:y>0.40218</cdr:y>
    </cdr:from>
    <cdr:to>
      <cdr:x>0.39198</cdr:x>
      <cdr:y>0.83601</cdr:y>
    </cdr:to>
    <cdr:cxnSp macro="">
      <cdr:nvCxnSpPr>
        <cdr:cNvPr id="3" name="Connettore diritto 2"/>
        <cdr:cNvCxnSpPr/>
      </cdr:nvCxnSpPr>
      <cdr:spPr>
        <a:xfrm xmlns:a="http://schemas.openxmlformats.org/drawingml/2006/main">
          <a:off x="1859726" y="1161753"/>
          <a:ext cx="0" cy="1253201"/>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0.64483</cdr:x>
      <cdr:y>0.62753</cdr:y>
    </cdr:from>
    <cdr:to>
      <cdr:x>0.71455</cdr:x>
      <cdr:y>0.68208</cdr:y>
    </cdr:to>
    <cdr:sp macro="" textlink="">
      <cdr:nvSpPr>
        <cdr:cNvPr id="4" name="CasellaDiTesto 13"/>
        <cdr:cNvSpPr txBox="1"/>
      </cdr:nvSpPr>
      <cdr:spPr>
        <a:xfrm xmlns:a="http://schemas.openxmlformats.org/drawingml/2006/main">
          <a:off x="3328967" y="2249787"/>
          <a:ext cx="359933" cy="19557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700" b="0">
              <a:solidFill>
                <a:schemeClr val="bg1"/>
              </a:solidFill>
              <a:latin typeface="Arial" panose="020B0604020202020204" pitchFamily="34" charset="0"/>
              <a:cs typeface="Arial" panose="020B0604020202020204" pitchFamily="34" charset="0"/>
            </a:rPr>
            <a:t>+0,8</a:t>
          </a:r>
        </a:p>
      </cdr:txBody>
    </cdr:sp>
  </cdr:relSizeAnchor>
  <cdr:relSizeAnchor xmlns:cdr="http://schemas.openxmlformats.org/drawingml/2006/chartDrawing">
    <cdr:from>
      <cdr:x>0.52178</cdr:x>
      <cdr:y>0.67593</cdr:y>
    </cdr:from>
    <cdr:to>
      <cdr:x>0.58752</cdr:x>
      <cdr:y>0.73048</cdr:y>
    </cdr:to>
    <cdr:sp macro="" textlink="">
      <cdr:nvSpPr>
        <cdr:cNvPr id="5" name="CasellaDiTesto 13"/>
        <cdr:cNvSpPr txBox="1"/>
      </cdr:nvSpPr>
      <cdr:spPr>
        <a:xfrm xmlns:a="http://schemas.openxmlformats.org/drawingml/2006/main">
          <a:off x="2693741" y="2423298"/>
          <a:ext cx="339386" cy="19556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700" b="0">
              <a:solidFill>
                <a:schemeClr val="bg1"/>
              </a:solidFill>
              <a:latin typeface="Arial" panose="020B0604020202020204" pitchFamily="34" charset="0"/>
              <a:cs typeface="Arial" panose="020B0604020202020204" pitchFamily="34" charset="0"/>
            </a:rPr>
            <a:t>-1,0</a:t>
          </a:r>
        </a:p>
      </cdr:txBody>
    </cdr:sp>
  </cdr:relSizeAnchor>
  <cdr:relSizeAnchor xmlns:cdr="http://schemas.openxmlformats.org/drawingml/2006/chartDrawing">
    <cdr:from>
      <cdr:x>0.6607</cdr:x>
      <cdr:y>0.6889</cdr:y>
    </cdr:from>
    <cdr:to>
      <cdr:x>0.72644</cdr:x>
      <cdr:y>0.74345</cdr:y>
    </cdr:to>
    <cdr:sp macro="" textlink="">
      <cdr:nvSpPr>
        <cdr:cNvPr id="6" name="CasellaDiTesto 13"/>
        <cdr:cNvSpPr txBox="1"/>
      </cdr:nvSpPr>
      <cdr:spPr>
        <a:xfrm xmlns:a="http://schemas.openxmlformats.org/drawingml/2006/main">
          <a:off x="3410910" y="2469816"/>
          <a:ext cx="339386" cy="19557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700" b="0" dirty="0">
              <a:solidFill>
                <a:schemeClr val="bg1"/>
              </a:solidFill>
              <a:latin typeface="Arial" panose="020B0604020202020204" pitchFamily="34" charset="0"/>
              <a:cs typeface="Arial" panose="020B0604020202020204" pitchFamily="34" charset="0"/>
            </a:rPr>
            <a:t>-0,4</a:t>
          </a:r>
        </a:p>
      </cdr:txBody>
    </cdr:sp>
  </cdr:relSizeAnchor>
  <cdr:relSizeAnchor xmlns:cdr="http://schemas.openxmlformats.org/drawingml/2006/chartDrawing">
    <cdr:from>
      <cdr:x>0.18026</cdr:x>
      <cdr:y>0.16739</cdr:y>
    </cdr:from>
    <cdr:to>
      <cdr:x>0.25037</cdr:x>
      <cdr:y>0.22193</cdr:y>
    </cdr:to>
    <cdr:sp macro="" textlink="">
      <cdr:nvSpPr>
        <cdr:cNvPr id="7" name="CasellaDiTesto 13"/>
        <cdr:cNvSpPr txBox="1"/>
      </cdr:nvSpPr>
      <cdr:spPr>
        <a:xfrm xmlns:a="http://schemas.openxmlformats.org/drawingml/2006/main">
          <a:off x="1062016" y="640745"/>
          <a:ext cx="413059" cy="20877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700" b="0" dirty="0" smtClean="0">
              <a:solidFill>
                <a:schemeClr val="bg1"/>
              </a:solidFill>
              <a:latin typeface="Arial" panose="020B0604020202020204" pitchFamily="34" charset="0"/>
              <a:cs typeface="Arial" panose="020B0604020202020204" pitchFamily="34" charset="0"/>
            </a:rPr>
            <a:t>+7,0</a:t>
          </a:r>
          <a:endParaRPr lang="it-IT" sz="700" b="0"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02443-FBCD-464B-A641-477EEE59C588}" type="datetimeFigureOut">
              <a:rPr lang="it-IT" smtClean="0"/>
              <a:pPr/>
              <a:t>04/05/2020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405DF-48F5-439D-A6F6-8C44BB03A80D}" type="slidenum">
              <a:rPr lang="it-IT" smtClean="0"/>
              <a:pPr/>
              <a:t>‹N›</a:t>
            </a:fld>
            <a:endParaRPr lang="it-IT"/>
          </a:p>
        </p:txBody>
      </p:sp>
    </p:spTree>
    <p:extLst>
      <p:ext uri="{BB962C8B-B14F-4D97-AF65-F5344CB8AC3E}">
        <p14:creationId xmlns:p14="http://schemas.microsoft.com/office/powerpoint/2010/main" val="341535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oi-italia.istat.it/index.php?id=3&amp;tx_usercento_centofe%5bcategoria%5d=7&amp;tx_usercento_centofe%5bdove%5d=REGIONI&amp;tx_usercento_centofe%5baction%5d=show&amp;tx_usercento_centofe%5bcontroller%5d=Categoria&amp;cHash=3d7eca3abc3dc31cc57f8bf554f0a19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charset="0"/>
              <a:ea typeface="ＭＳ Ｐゴシック" charset="-128"/>
            </a:endParaRPr>
          </a:p>
        </p:txBody>
      </p:sp>
    </p:spTree>
    <p:extLst>
      <p:ext uri="{BB962C8B-B14F-4D97-AF65-F5344CB8AC3E}">
        <p14:creationId xmlns:p14="http://schemas.microsoft.com/office/powerpoint/2010/main" val="352378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10</a:t>
            </a:fld>
            <a:endParaRPr lang="it-IT"/>
          </a:p>
        </p:txBody>
      </p:sp>
    </p:spTree>
    <p:extLst>
      <p:ext uri="{BB962C8B-B14F-4D97-AF65-F5344CB8AC3E}">
        <p14:creationId xmlns:p14="http://schemas.microsoft.com/office/powerpoint/2010/main" val="307075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servizio</a:t>
            </a:r>
            <a:r>
              <a:rPr lang="it-IT" baseline="0" dirty="0" smtClean="0"/>
              <a:t> online e per tipo di dispositivo</a:t>
            </a:r>
            <a:endParaRPr lang="it-IT" dirty="0"/>
          </a:p>
        </p:txBody>
      </p:sp>
      <p:sp>
        <p:nvSpPr>
          <p:cNvPr id="4" name="Segnaposto numero diapositiva 3"/>
          <p:cNvSpPr>
            <a:spLocks noGrp="1"/>
          </p:cNvSpPr>
          <p:nvPr>
            <p:ph type="sldNum" sz="quarter" idx="10"/>
          </p:nvPr>
        </p:nvSpPr>
        <p:spPr/>
        <p:txBody>
          <a:bodyPr/>
          <a:lstStyle/>
          <a:p>
            <a:fld id="{85D405DF-48F5-439D-A6F6-8C44BB03A80D}" type="slidenum">
              <a:rPr lang="it-IT" smtClean="0"/>
              <a:pPr/>
              <a:t>12</a:t>
            </a:fld>
            <a:endParaRPr lang="it-IT"/>
          </a:p>
        </p:txBody>
      </p:sp>
    </p:spTree>
    <p:extLst>
      <p:ext uri="{BB962C8B-B14F-4D97-AF65-F5344CB8AC3E}">
        <p14:creationId xmlns:p14="http://schemas.microsoft.com/office/powerpoint/2010/main" val="250391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D405DF-48F5-439D-A6F6-8C44BB03A80D}" type="slidenum">
              <a:rPr lang="it-IT" smtClean="0"/>
              <a:pPr/>
              <a:t>13</a:t>
            </a:fld>
            <a:endParaRPr lang="it-IT"/>
          </a:p>
        </p:txBody>
      </p:sp>
    </p:spTree>
    <p:extLst>
      <p:ext uri="{BB962C8B-B14F-4D97-AF65-F5344CB8AC3E}">
        <p14:creationId xmlns:p14="http://schemas.microsoft.com/office/powerpoint/2010/main" val="51899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D405DF-48F5-439D-A6F6-8C44BB03A80D}"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20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5D405DF-48F5-439D-A6F6-8C44BB03A80D}" type="slidenum">
              <a:rPr lang="it-IT" smtClean="0"/>
              <a:pPr/>
              <a:t>20</a:t>
            </a:fld>
            <a:endParaRPr lang="it-IT"/>
          </a:p>
        </p:txBody>
      </p:sp>
    </p:spTree>
    <p:extLst>
      <p:ext uri="{BB962C8B-B14F-4D97-AF65-F5344CB8AC3E}">
        <p14:creationId xmlns:p14="http://schemas.microsoft.com/office/powerpoint/2010/main" val="186172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charset="0"/>
                <a:ea typeface="ＭＳ Ｐゴシック" charset="-128"/>
              </a:rPr>
              <a:t>Ho cambiato il grafico.</a:t>
            </a:r>
            <a:r>
              <a:rPr lang="it-IT" altLang="it-IT" baseline="0" dirty="0" smtClean="0">
                <a:latin typeface="Arial" charset="0"/>
                <a:ea typeface="ＭＳ Ｐゴシック" charset="-128"/>
              </a:rPr>
              <a:t> Quello precedente aveva perso le etichette</a:t>
            </a:r>
            <a:endParaRPr lang="it-IT" altLang="it-IT" dirty="0" smtClean="0">
              <a:latin typeface="Arial" charset="0"/>
              <a:ea typeface="ＭＳ Ｐゴシック" charset="-128"/>
            </a:endParaRPr>
          </a:p>
        </p:txBody>
      </p:sp>
      <p:sp>
        <p:nvSpPr>
          <p:cNvPr id="6861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Bookman Old Style" charset="0"/>
                <a:ea typeface="ＭＳ Ｐゴシック" charset="-128"/>
              </a:defRPr>
            </a:lvl1pPr>
            <a:lvl2pPr marL="703054" indent="-270405" eaLnBrk="0" hangingPunct="0">
              <a:defRPr b="1">
                <a:solidFill>
                  <a:schemeClr val="tx1"/>
                </a:solidFill>
                <a:latin typeface="Bookman Old Style" charset="0"/>
                <a:ea typeface="ＭＳ Ｐゴシック" charset="-128"/>
              </a:defRPr>
            </a:lvl2pPr>
            <a:lvl3pPr marL="1081621" indent="-216324" eaLnBrk="0" hangingPunct="0">
              <a:defRPr b="1">
                <a:solidFill>
                  <a:schemeClr val="tx1"/>
                </a:solidFill>
                <a:latin typeface="Bookman Old Style" charset="0"/>
                <a:ea typeface="ＭＳ Ｐゴシック" charset="-128"/>
              </a:defRPr>
            </a:lvl3pPr>
            <a:lvl4pPr marL="1514269" indent="-216324" eaLnBrk="0" hangingPunct="0">
              <a:defRPr b="1">
                <a:solidFill>
                  <a:schemeClr val="tx1"/>
                </a:solidFill>
                <a:latin typeface="Bookman Old Style" charset="0"/>
                <a:ea typeface="ＭＳ Ｐゴシック" charset="-128"/>
              </a:defRPr>
            </a:lvl4pPr>
            <a:lvl5pPr marL="1946918" indent="-216324" eaLnBrk="0" hangingPunct="0">
              <a:defRPr b="1">
                <a:solidFill>
                  <a:schemeClr val="tx1"/>
                </a:solidFill>
                <a:latin typeface="Bookman Old Style" charset="0"/>
                <a:ea typeface="ＭＳ Ｐゴシック" charset="-128"/>
              </a:defRPr>
            </a:lvl5pPr>
            <a:lvl6pPr marL="2379566" indent="-216324" eaLnBrk="0" fontAlgn="base" hangingPunct="0">
              <a:spcBef>
                <a:spcPct val="0"/>
              </a:spcBef>
              <a:spcAft>
                <a:spcPct val="0"/>
              </a:spcAft>
              <a:defRPr b="1">
                <a:solidFill>
                  <a:schemeClr val="tx1"/>
                </a:solidFill>
                <a:latin typeface="Bookman Old Style" charset="0"/>
                <a:ea typeface="ＭＳ Ｐゴシック" charset="-128"/>
              </a:defRPr>
            </a:lvl6pPr>
            <a:lvl7pPr marL="2812214" indent="-216324" eaLnBrk="0" fontAlgn="base" hangingPunct="0">
              <a:spcBef>
                <a:spcPct val="0"/>
              </a:spcBef>
              <a:spcAft>
                <a:spcPct val="0"/>
              </a:spcAft>
              <a:defRPr b="1">
                <a:solidFill>
                  <a:schemeClr val="tx1"/>
                </a:solidFill>
                <a:latin typeface="Bookman Old Style" charset="0"/>
                <a:ea typeface="ＭＳ Ｐゴシック" charset="-128"/>
              </a:defRPr>
            </a:lvl7pPr>
            <a:lvl8pPr marL="3244863" indent="-216324" eaLnBrk="0" fontAlgn="base" hangingPunct="0">
              <a:spcBef>
                <a:spcPct val="0"/>
              </a:spcBef>
              <a:spcAft>
                <a:spcPct val="0"/>
              </a:spcAft>
              <a:defRPr b="1">
                <a:solidFill>
                  <a:schemeClr val="tx1"/>
                </a:solidFill>
                <a:latin typeface="Bookman Old Style" charset="0"/>
                <a:ea typeface="ＭＳ Ｐゴシック" charset="-128"/>
              </a:defRPr>
            </a:lvl8pPr>
            <a:lvl9pPr marL="3677511" indent="-216324"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fld id="{F602C436-2256-4AF1-949A-7307278BA068}" type="slidenum">
              <a:rPr lang="en-GB" altLang="it-IT" b="0" smtClean="0">
                <a:latin typeface="Arial" charset="0"/>
                <a:cs typeface="Arial" charset="0"/>
              </a:rPr>
              <a:pPr eaLnBrk="1" hangingPunct="1"/>
              <a:t>21</a:t>
            </a:fld>
            <a:endParaRPr lang="en-GB" altLang="it-IT" b="0" smtClean="0">
              <a:latin typeface="Arial" charset="0"/>
              <a:cs typeface="Arial" charset="0"/>
            </a:endParaRPr>
          </a:p>
        </p:txBody>
      </p:sp>
    </p:spTree>
    <p:extLst>
      <p:ext uri="{BB962C8B-B14F-4D97-AF65-F5344CB8AC3E}">
        <p14:creationId xmlns:p14="http://schemas.microsoft.com/office/powerpoint/2010/main" val="95800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r>
              <a:rPr lang="it-IT" dirty="0" smtClean="0"/>
              <a:t>Il </a:t>
            </a:r>
            <a:r>
              <a:rPr lang="it-IT" dirty="0"/>
              <a:t>cartogramma è un grafico da utilizzare per fare </a:t>
            </a:r>
            <a:r>
              <a:rPr lang="it-IT" b="1" dirty="0"/>
              <a:t>confronti territoriali</a:t>
            </a:r>
            <a:r>
              <a:rPr lang="it-IT" dirty="0"/>
              <a:t>.  Il valore del dato statistico rappresentato viene raggruppato in classi che corrispondono alla tonalità di colore indicata nella legenda del grafico. Un cartogramma opportunamente costruito ci consente con un colpo d’occhio di capire come si differenzia un fenomeno in diversi territori.</a:t>
            </a:r>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28</a:t>
            </a:fld>
            <a:endParaRPr lang="it-IT"/>
          </a:p>
        </p:txBody>
      </p:sp>
    </p:spTree>
    <p:extLst>
      <p:ext uri="{BB962C8B-B14F-4D97-AF65-F5344CB8AC3E}">
        <p14:creationId xmlns:p14="http://schemas.microsoft.com/office/powerpoint/2010/main" val="144479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latin typeface="Verdana" panose="020B0604030504040204" pitchFamily="34" charset="0"/>
                <a:ea typeface="Verdana" panose="020B0604030504040204" pitchFamily="34" charset="0"/>
                <a:cs typeface="Verdana" panose="020B0604030504040204" pitchFamily="34" charset="0"/>
              </a:rPr>
              <a:t>Si vuole focalizzare l’attenzione sull’uso dei cartogrammi come strumenti utili per comprendere come varia uno stesso fenomeno tra diversi territori.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hlinkClick r:id="rId3"/>
            </a:endParaRPr>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29</a:t>
            </a:fld>
            <a:endParaRPr lang="it-IT"/>
          </a:p>
        </p:txBody>
      </p:sp>
    </p:spTree>
    <p:extLst>
      <p:ext uri="{BB962C8B-B14F-4D97-AF65-F5344CB8AC3E}">
        <p14:creationId xmlns:p14="http://schemas.microsoft.com/office/powerpoint/2010/main" val="278121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vuole mettere in evidenza la «</a:t>
            </a:r>
            <a:r>
              <a:rPr lang="it-IT" b="1" dirty="0"/>
              <a:t>potenza informativa</a:t>
            </a:r>
            <a:r>
              <a:rPr lang="it-IT" dirty="0"/>
              <a:t>»  di una mappa rispetto ad una tabella.</a:t>
            </a:r>
          </a:p>
          <a:p>
            <a:r>
              <a:rPr lang="it-IT" dirty="0"/>
              <a:t>La tabella fornisce informazioni più dettagliate di una mappa ma l’esempio rivela che per rispondere alla domanda che ci siamo posti  sono necessari dei passaggi ulteriori perché si dovrebbe «lavorare» sulla tabella.</a:t>
            </a:r>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30</a:t>
            </a:fld>
            <a:endParaRPr lang="it-IT"/>
          </a:p>
        </p:txBody>
      </p:sp>
    </p:spTree>
    <p:extLst>
      <p:ext uri="{BB962C8B-B14F-4D97-AF65-F5344CB8AC3E}">
        <p14:creationId xmlns:p14="http://schemas.microsoft.com/office/powerpoint/2010/main" val="408766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vuole focalizzare l’attenzione sul vantaggio che la lettura di una mappa offre rispetto ad una tabella.  Per fare una sintesi sulla base di una tabella sono necessarie una serie di operazioni (ordinare i dati, raggrupparli, ecc.).  </a:t>
            </a:r>
          </a:p>
          <a:p>
            <a:r>
              <a:rPr lang="it-IT" dirty="0"/>
              <a:t>La mappa ci offre la possibilità, con un colpo d’occhio, di trarre delle conclusioni in maniera più veloce ed intuitiva.</a:t>
            </a:r>
          </a:p>
        </p:txBody>
      </p:sp>
      <p:sp>
        <p:nvSpPr>
          <p:cNvPr id="4" name="Segnaposto numero diapositiva 3"/>
          <p:cNvSpPr>
            <a:spLocks noGrp="1"/>
          </p:cNvSpPr>
          <p:nvPr>
            <p:ph type="sldNum" sz="quarter" idx="5"/>
          </p:nvPr>
        </p:nvSpPr>
        <p:spPr/>
        <p:txBody>
          <a:bodyPr/>
          <a:lstStyle/>
          <a:p>
            <a:fld id="{85D405DF-48F5-439D-A6F6-8C44BB03A80D}" type="slidenum">
              <a:rPr lang="it-IT" smtClean="0"/>
              <a:pPr/>
              <a:t>31</a:t>
            </a:fld>
            <a:endParaRPr lang="it-IT"/>
          </a:p>
        </p:txBody>
      </p:sp>
    </p:spTree>
    <p:extLst>
      <p:ext uri="{BB962C8B-B14F-4D97-AF65-F5344CB8AC3E}">
        <p14:creationId xmlns:p14="http://schemas.microsoft.com/office/powerpoint/2010/main" val="187672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Bookman Old Style" charset="0"/>
                <a:ea typeface="ＭＳ Ｐゴシック" charset="-128"/>
              </a:defRPr>
            </a:lvl1pPr>
            <a:lvl2pPr marL="703054" indent="-270405" eaLnBrk="0" hangingPunct="0">
              <a:defRPr b="1">
                <a:solidFill>
                  <a:schemeClr val="tx1"/>
                </a:solidFill>
                <a:latin typeface="Bookman Old Style" charset="0"/>
                <a:ea typeface="ＭＳ Ｐゴシック" charset="-128"/>
              </a:defRPr>
            </a:lvl2pPr>
            <a:lvl3pPr marL="1081621" indent="-216324" eaLnBrk="0" hangingPunct="0">
              <a:defRPr b="1">
                <a:solidFill>
                  <a:schemeClr val="tx1"/>
                </a:solidFill>
                <a:latin typeface="Bookman Old Style" charset="0"/>
                <a:ea typeface="ＭＳ Ｐゴシック" charset="-128"/>
              </a:defRPr>
            </a:lvl3pPr>
            <a:lvl4pPr marL="1514269" indent="-216324" eaLnBrk="0" hangingPunct="0">
              <a:defRPr b="1">
                <a:solidFill>
                  <a:schemeClr val="tx1"/>
                </a:solidFill>
                <a:latin typeface="Bookman Old Style" charset="0"/>
                <a:ea typeface="ＭＳ Ｐゴシック" charset="-128"/>
              </a:defRPr>
            </a:lvl4pPr>
            <a:lvl5pPr marL="1946918" indent="-216324" eaLnBrk="0" hangingPunct="0">
              <a:defRPr b="1">
                <a:solidFill>
                  <a:schemeClr val="tx1"/>
                </a:solidFill>
                <a:latin typeface="Bookman Old Style" charset="0"/>
                <a:ea typeface="ＭＳ Ｐゴシック" charset="-128"/>
              </a:defRPr>
            </a:lvl5pPr>
            <a:lvl6pPr marL="2379566" indent="-216324" eaLnBrk="0" fontAlgn="base" hangingPunct="0">
              <a:spcBef>
                <a:spcPct val="0"/>
              </a:spcBef>
              <a:spcAft>
                <a:spcPct val="0"/>
              </a:spcAft>
              <a:defRPr b="1">
                <a:solidFill>
                  <a:schemeClr val="tx1"/>
                </a:solidFill>
                <a:latin typeface="Bookman Old Style" charset="0"/>
                <a:ea typeface="ＭＳ Ｐゴシック" charset="-128"/>
              </a:defRPr>
            </a:lvl6pPr>
            <a:lvl7pPr marL="2812214" indent="-216324" eaLnBrk="0" fontAlgn="base" hangingPunct="0">
              <a:spcBef>
                <a:spcPct val="0"/>
              </a:spcBef>
              <a:spcAft>
                <a:spcPct val="0"/>
              </a:spcAft>
              <a:defRPr b="1">
                <a:solidFill>
                  <a:schemeClr val="tx1"/>
                </a:solidFill>
                <a:latin typeface="Bookman Old Style" charset="0"/>
                <a:ea typeface="ＭＳ Ｐゴシック" charset="-128"/>
              </a:defRPr>
            </a:lvl7pPr>
            <a:lvl8pPr marL="3244863" indent="-216324" eaLnBrk="0" fontAlgn="base" hangingPunct="0">
              <a:spcBef>
                <a:spcPct val="0"/>
              </a:spcBef>
              <a:spcAft>
                <a:spcPct val="0"/>
              </a:spcAft>
              <a:defRPr b="1">
                <a:solidFill>
                  <a:schemeClr val="tx1"/>
                </a:solidFill>
                <a:latin typeface="Bookman Old Style" charset="0"/>
                <a:ea typeface="ＭＳ Ｐゴシック" charset="-128"/>
              </a:defRPr>
            </a:lvl8pPr>
            <a:lvl9pPr marL="3677511" indent="-216324"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fld id="{08EE1AC6-6427-482C-B3CA-B4BFD0AB68FF}" type="slidenum">
              <a:rPr lang="en-GB" altLang="it-IT" b="0" smtClean="0">
                <a:solidFill>
                  <a:srgbClr val="000000"/>
                </a:solidFill>
                <a:latin typeface="Arial" charset="0"/>
                <a:cs typeface="Arial" charset="0"/>
              </a:rPr>
              <a:pPr eaLnBrk="1" hangingPunct="1"/>
              <a:t>2</a:t>
            </a:fld>
            <a:endParaRPr lang="en-GB" altLang="it-IT" b="0">
              <a:solidFill>
                <a:srgbClr val="000000"/>
              </a:solidFill>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it-IT" b="1" dirty="0">
                <a:latin typeface="Arial" charset="0"/>
                <a:ea typeface="ＭＳ Ｐゴシック" charset="-128"/>
              </a:rPr>
              <a:t>Come </a:t>
            </a:r>
            <a:r>
              <a:rPr lang="en-GB" altLang="it-IT" b="1" dirty="0" err="1">
                <a:latin typeface="Arial" charset="0"/>
                <a:ea typeface="ＭＳ Ｐゴシック" charset="-128"/>
              </a:rPr>
              <a:t>si</a:t>
            </a:r>
            <a:r>
              <a:rPr lang="en-GB" altLang="it-IT" b="1" dirty="0">
                <a:latin typeface="Arial" charset="0"/>
                <a:ea typeface="ＭＳ Ｐゴシック" charset="-128"/>
              </a:rPr>
              <a:t> </a:t>
            </a:r>
            <a:r>
              <a:rPr lang="en-GB" altLang="it-IT" b="1" dirty="0" err="1">
                <a:latin typeface="Arial" charset="0"/>
                <a:ea typeface="ＭＳ Ｐゴシック" charset="-128"/>
              </a:rPr>
              <a:t>sviluppa</a:t>
            </a:r>
            <a:r>
              <a:rPr lang="en-GB" altLang="it-IT" b="1" dirty="0">
                <a:latin typeface="Arial" charset="0"/>
                <a:ea typeface="ＭＳ Ｐゴシック" charset="-128"/>
              </a:rPr>
              <a:t> </a:t>
            </a:r>
            <a:r>
              <a:rPr lang="en-GB" altLang="it-IT" b="1" dirty="0" err="1">
                <a:latin typeface="Arial" charset="0"/>
                <a:ea typeface="ＭＳ Ｐゴシック" charset="-128"/>
              </a:rPr>
              <a:t>il</a:t>
            </a:r>
            <a:r>
              <a:rPr lang="en-GB" altLang="it-IT" b="1" dirty="0">
                <a:latin typeface="Arial" charset="0"/>
                <a:ea typeface="ＭＳ Ｐゴシック" charset="-128"/>
              </a:rPr>
              <a:t> modulo</a:t>
            </a:r>
          </a:p>
          <a:p>
            <a:pPr eaLnBrk="1" hangingPunct="1"/>
            <a:r>
              <a:rPr lang="en-GB" altLang="it-IT" dirty="0">
                <a:latin typeface="Arial" charset="0"/>
                <a:ea typeface="ＭＳ Ｐゴシック" charset="-128"/>
              </a:rPr>
              <a:t>Il modulo </a:t>
            </a:r>
            <a:r>
              <a:rPr lang="en-GB" altLang="it-IT" dirty="0" err="1">
                <a:latin typeface="Arial" charset="0"/>
                <a:ea typeface="ＭＳ Ｐゴシック" charset="-128"/>
              </a:rPr>
              <a:t>si</a:t>
            </a:r>
            <a:r>
              <a:rPr lang="en-GB" altLang="it-IT" dirty="0">
                <a:latin typeface="Arial" charset="0"/>
                <a:ea typeface="ＭＳ Ｐゴシック" charset="-128"/>
              </a:rPr>
              <a:t> </a:t>
            </a:r>
            <a:r>
              <a:rPr lang="en-GB" altLang="it-IT" dirty="0" err="1">
                <a:latin typeface="Arial" charset="0"/>
                <a:ea typeface="ＭＳ Ｐゴシック" charset="-128"/>
              </a:rPr>
              <a:t>sviluppa</a:t>
            </a:r>
            <a:r>
              <a:rPr lang="en-GB" altLang="it-IT" dirty="0">
                <a:latin typeface="Arial" charset="0"/>
                <a:ea typeface="ＭＳ Ｐゴシック" charset="-128"/>
              </a:rPr>
              <a:t> a </a:t>
            </a:r>
            <a:r>
              <a:rPr lang="en-GB" altLang="it-IT" dirty="0" err="1">
                <a:latin typeface="Arial" charset="0"/>
                <a:ea typeface="ＭＳ Ｐゴシック" charset="-128"/>
              </a:rPr>
              <a:t>partire</a:t>
            </a:r>
            <a:r>
              <a:rPr lang="en-GB" altLang="it-IT" dirty="0">
                <a:latin typeface="Arial" charset="0"/>
                <a:ea typeface="ＭＳ Ｐゴシック" charset="-128"/>
              </a:rPr>
              <a:t> dal </a:t>
            </a:r>
            <a:r>
              <a:rPr lang="en-GB" altLang="it-IT" dirty="0" err="1">
                <a:latin typeface="Arial" charset="0"/>
                <a:ea typeface="ＭＳ Ｐゴシック" charset="-128"/>
              </a:rPr>
              <a:t>contesto</a:t>
            </a:r>
            <a:r>
              <a:rPr lang="en-GB" altLang="it-IT" dirty="0">
                <a:latin typeface="Arial" charset="0"/>
                <a:ea typeface="ＭＳ Ｐゴシック" charset="-128"/>
              </a:rPr>
              <a:t> </a:t>
            </a:r>
            <a:r>
              <a:rPr lang="en-GB" altLang="it-IT" dirty="0" err="1">
                <a:latin typeface="Arial" charset="0"/>
                <a:ea typeface="ＭＳ Ｐゴシック" charset="-128"/>
              </a:rPr>
              <a:t>generale</a:t>
            </a:r>
            <a:r>
              <a:rPr lang="en-GB" altLang="it-IT" dirty="0">
                <a:latin typeface="Arial" charset="0"/>
                <a:ea typeface="ＭＳ Ｐゴシック" charset="-128"/>
              </a:rPr>
              <a:t> in cui è </a:t>
            </a:r>
            <a:r>
              <a:rPr lang="en-GB" altLang="it-IT" dirty="0" err="1">
                <a:latin typeface="Arial" charset="0"/>
                <a:ea typeface="ＭＳ Ｐゴシック" charset="-128"/>
              </a:rPr>
              <a:t>opportuno</a:t>
            </a:r>
            <a:r>
              <a:rPr lang="en-GB" altLang="it-IT" dirty="0">
                <a:latin typeface="Arial" charset="0"/>
                <a:ea typeface="ＭＳ Ｐゴシック" charset="-128"/>
              </a:rPr>
              <a:t> </a:t>
            </a:r>
            <a:r>
              <a:rPr lang="en-GB" altLang="it-IT" dirty="0" err="1">
                <a:latin typeface="Arial" charset="0"/>
                <a:ea typeface="ＭＳ Ｐゴシック" charset="-128"/>
              </a:rPr>
              <a:t>considerare</a:t>
            </a:r>
            <a:r>
              <a:rPr lang="en-GB" altLang="it-IT" dirty="0">
                <a:latin typeface="Arial" charset="0"/>
                <a:ea typeface="ＭＳ Ｐゴシック" charset="-128"/>
              </a:rPr>
              <a:t> le </a:t>
            </a:r>
            <a:r>
              <a:rPr lang="en-GB" altLang="it-IT" dirty="0" err="1">
                <a:latin typeface="Arial" charset="0"/>
                <a:ea typeface="ＭＳ Ｐゴシック" charset="-128"/>
              </a:rPr>
              <a:t>rappresentazioni</a:t>
            </a:r>
            <a:r>
              <a:rPr lang="en-GB" altLang="it-IT" dirty="0">
                <a:latin typeface="Arial" charset="0"/>
                <a:ea typeface="ＭＳ Ｐゴシック" charset="-128"/>
              </a:rPr>
              <a:t> </a:t>
            </a:r>
            <a:r>
              <a:rPr lang="en-GB" altLang="it-IT" dirty="0" err="1">
                <a:latin typeface="Arial" charset="0"/>
                <a:ea typeface="ＭＳ Ｐゴシック" charset="-128"/>
              </a:rPr>
              <a:t>grafiche</a:t>
            </a:r>
            <a:r>
              <a:rPr lang="en-GB" altLang="it-IT" dirty="0">
                <a:latin typeface="Arial" charset="0"/>
                <a:ea typeface="ＭＳ Ｐゴシック" charset="-128"/>
              </a:rPr>
              <a:t>. Le </a:t>
            </a:r>
            <a:r>
              <a:rPr lang="en-GB" altLang="it-IT" dirty="0" err="1">
                <a:latin typeface="Arial" charset="0"/>
                <a:ea typeface="ＭＳ Ｐゴシック" charset="-128"/>
              </a:rPr>
              <a:t>rappresentazioni</a:t>
            </a:r>
            <a:r>
              <a:rPr lang="en-GB" altLang="it-IT" dirty="0">
                <a:latin typeface="Arial" charset="0"/>
                <a:ea typeface="ＭＳ Ｐゴシック" charset="-128"/>
              </a:rPr>
              <a:t> </a:t>
            </a:r>
            <a:r>
              <a:rPr lang="en-GB" altLang="it-IT" dirty="0" err="1">
                <a:latin typeface="Arial" charset="0"/>
                <a:ea typeface="ＭＳ Ｐゴシック" charset="-128"/>
              </a:rPr>
              <a:t>grafiche</a:t>
            </a:r>
            <a:r>
              <a:rPr lang="en-GB" altLang="it-IT" dirty="0">
                <a:latin typeface="Arial" charset="0"/>
                <a:ea typeface="ＭＳ Ｐゴシック" charset="-128"/>
              </a:rPr>
              <a:t> </a:t>
            </a:r>
            <a:r>
              <a:rPr lang="en-GB" altLang="it-IT" dirty="0" err="1">
                <a:latin typeface="Arial" charset="0"/>
                <a:ea typeface="ＭＳ Ｐゴシック" charset="-128"/>
              </a:rPr>
              <a:t>sono</a:t>
            </a:r>
            <a:r>
              <a:rPr lang="en-GB" altLang="it-IT" dirty="0">
                <a:latin typeface="Arial" charset="0"/>
                <a:ea typeface="ＭＳ Ｐゴシック" charset="-128"/>
              </a:rPr>
              <a:t> da </a:t>
            </a:r>
            <a:r>
              <a:rPr lang="en-GB" altLang="it-IT" dirty="0" err="1">
                <a:latin typeface="Arial" charset="0"/>
                <a:ea typeface="ＭＳ Ｐゴシック" charset="-128"/>
              </a:rPr>
              <a:t>considerare</a:t>
            </a:r>
            <a:r>
              <a:rPr lang="en-GB" altLang="it-IT" dirty="0">
                <a:latin typeface="Arial" charset="0"/>
                <a:ea typeface="ＭＳ Ｐゴシック" charset="-128"/>
              </a:rPr>
              <a:t> uno </a:t>
            </a:r>
            <a:r>
              <a:rPr lang="en-GB" altLang="it-IT" dirty="0" err="1">
                <a:latin typeface="Arial" charset="0"/>
                <a:ea typeface="ＭＳ Ｐゴシック" charset="-128"/>
              </a:rPr>
              <a:t>strumento</a:t>
            </a:r>
            <a:r>
              <a:rPr lang="en-GB" altLang="it-IT" dirty="0">
                <a:latin typeface="Arial" charset="0"/>
                <a:ea typeface="ＭＳ Ｐゴシック" charset="-128"/>
              </a:rPr>
              <a:t> </a:t>
            </a:r>
            <a:r>
              <a:rPr lang="en-GB" altLang="it-IT" dirty="0" err="1">
                <a:latin typeface="Arial" charset="0"/>
                <a:ea typeface="ＭＳ Ｐゴシック" charset="-128"/>
              </a:rPr>
              <a:t>particolarmente</a:t>
            </a:r>
            <a:r>
              <a:rPr lang="en-GB" altLang="it-IT" dirty="0">
                <a:latin typeface="Arial" charset="0"/>
                <a:ea typeface="ＭＳ Ｐゴシック" charset="-128"/>
              </a:rPr>
              <a:t> utile per </a:t>
            </a:r>
            <a:r>
              <a:rPr lang="en-GB" altLang="it-IT" dirty="0" err="1">
                <a:latin typeface="Arial" charset="0"/>
                <a:ea typeface="ＭＳ Ｐゴシック" charset="-128"/>
              </a:rPr>
              <a:t>interpretare</a:t>
            </a:r>
            <a:r>
              <a:rPr lang="en-GB" altLang="it-IT" dirty="0">
                <a:latin typeface="Arial" charset="0"/>
                <a:ea typeface="ＭＳ Ｐゴシック" charset="-128"/>
              </a:rPr>
              <a:t> e </a:t>
            </a:r>
            <a:r>
              <a:rPr lang="en-GB" altLang="it-IT" dirty="0" err="1">
                <a:latin typeface="Arial" charset="0"/>
                <a:ea typeface="ＭＳ Ｐゴシック" charset="-128"/>
              </a:rPr>
              <a:t>sintetizzare</a:t>
            </a:r>
            <a:r>
              <a:rPr lang="en-GB" altLang="it-IT" dirty="0">
                <a:latin typeface="Arial" charset="0"/>
                <a:ea typeface="ＭＳ Ｐゴシック" charset="-128"/>
              </a:rPr>
              <a:t> </a:t>
            </a:r>
            <a:r>
              <a:rPr lang="en-GB" altLang="it-IT" dirty="0" err="1">
                <a:latin typeface="Arial" charset="0"/>
                <a:ea typeface="ＭＳ Ｐゴシック" charset="-128"/>
              </a:rPr>
              <a:t>i</a:t>
            </a:r>
            <a:r>
              <a:rPr lang="en-GB" altLang="it-IT" dirty="0">
                <a:latin typeface="Arial" charset="0"/>
                <a:ea typeface="ＭＳ Ｐゴシック" charset="-128"/>
              </a:rPr>
              <a:t> </a:t>
            </a:r>
            <a:r>
              <a:rPr lang="en-GB" altLang="it-IT" dirty="0" err="1">
                <a:latin typeface="Arial" charset="0"/>
                <a:ea typeface="ＭＳ Ｐゴシック" charset="-128"/>
              </a:rPr>
              <a:t>dati</a:t>
            </a:r>
            <a:r>
              <a:rPr lang="en-GB" altLang="it-IT" dirty="0">
                <a:latin typeface="Arial" charset="0"/>
                <a:ea typeface="ＭＳ Ｐゴシック" charset="-128"/>
              </a:rPr>
              <a:t> (non solo </a:t>
            </a:r>
            <a:r>
              <a:rPr lang="en-GB" altLang="it-IT" dirty="0" err="1">
                <a:latin typeface="Arial" charset="0"/>
                <a:ea typeface="ＭＳ Ｐゴシック" charset="-128"/>
              </a:rPr>
              <a:t>statistici</a:t>
            </a:r>
            <a:r>
              <a:rPr lang="en-GB" altLang="it-IT" dirty="0">
                <a:latin typeface="Arial" charset="0"/>
                <a:ea typeface="ＭＳ Ｐゴシック" charset="-128"/>
              </a:rPr>
              <a:t>).  I </a:t>
            </a:r>
            <a:r>
              <a:rPr lang="en-GB" altLang="it-IT" dirty="0" err="1">
                <a:latin typeface="Arial" charset="0"/>
                <a:ea typeface="ＭＳ Ｐゴシック" charset="-128"/>
              </a:rPr>
              <a:t>dati</a:t>
            </a:r>
            <a:r>
              <a:rPr lang="en-GB" altLang="it-IT" dirty="0">
                <a:latin typeface="Arial" charset="0"/>
                <a:ea typeface="ＭＳ Ｐゴシック" charset="-128"/>
              </a:rPr>
              <a:t> </a:t>
            </a:r>
            <a:r>
              <a:rPr lang="en-GB" altLang="it-IT" dirty="0" err="1">
                <a:latin typeface="Arial" charset="0"/>
                <a:ea typeface="ＭＳ Ｐゴシック" charset="-128"/>
              </a:rPr>
              <a:t>rappresentati</a:t>
            </a:r>
            <a:r>
              <a:rPr lang="en-GB" altLang="it-IT" dirty="0">
                <a:latin typeface="Arial" charset="0"/>
                <a:ea typeface="ＭＳ Ｐゴシック" charset="-128"/>
              </a:rPr>
              <a:t> </a:t>
            </a:r>
            <a:r>
              <a:rPr lang="en-GB" altLang="it-IT" dirty="0" err="1">
                <a:latin typeface="Arial" charset="0"/>
                <a:ea typeface="ＭＳ Ｐゴシック" charset="-128"/>
              </a:rPr>
              <a:t>attraverso</a:t>
            </a:r>
            <a:r>
              <a:rPr lang="en-GB" altLang="it-IT" dirty="0">
                <a:latin typeface="Arial" charset="0"/>
                <a:ea typeface="ＭＳ Ｐゴシック" charset="-128"/>
              </a:rPr>
              <a:t> </a:t>
            </a:r>
            <a:r>
              <a:rPr lang="en-GB" altLang="it-IT" dirty="0" err="1">
                <a:latin typeface="Arial" charset="0"/>
                <a:ea typeface="ＭＳ Ｐゴシック" charset="-128"/>
              </a:rPr>
              <a:t>grafici</a:t>
            </a:r>
            <a:r>
              <a:rPr lang="en-GB" altLang="it-IT" dirty="0">
                <a:latin typeface="Arial" charset="0"/>
                <a:ea typeface="ＭＳ Ｐゴシック" charset="-128"/>
              </a:rPr>
              <a:t> </a:t>
            </a:r>
            <a:r>
              <a:rPr lang="en-GB" altLang="it-IT" dirty="0" err="1">
                <a:latin typeface="Arial" charset="0"/>
                <a:ea typeface="ＭＳ Ｐゴシック" charset="-128"/>
              </a:rPr>
              <a:t>opportunamente</a:t>
            </a:r>
            <a:r>
              <a:rPr lang="en-GB" altLang="it-IT" dirty="0">
                <a:latin typeface="Arial" charset="0"/>
                <a:ea typeface="ＭＳ Ｐゴシック" charset="-128"/>
              </a:rPr>
              <a:t> </a:t>
            </a:r>
            <a:r>
              <a:rPr lang="en-GB" altLang="it-IT" dirty="0" err="1">
                <a:latin typeface="Arial" charset="0"/>
                <a:ea typeface="ＭＳ Ｐゴシック" charset="-128"/>
              </a:rPr>
              <a:t>costruiti</a:t>
            </a:r>
            <a:r>
              <a:rPr lang="en-GB" altLang="it-IT" dirty="0">
                <a:latin typeface="Arial" charset="0"/>
                <a:ea typeface="ＭＳ Ｐゴシック" charset="-128"/>
              </a:rPr>
              <a:t> </a:t>
            </a:r>
            <a:r>
              <a:rPr lang="en-GB" altLang="it-IT" dirty="0" err="1">
                <a:latin typeface="Arial" charset="0"/>
                <a:ea typeface="ＭＳ Ｐゴシック" charset="-128"/>
              </a:rPr>
              <a:t>possono</a:t>
            </a:r>
            <a:r>
              <a:rPr lang="en-GB" altLang="it-IT" dirty="0">
                <a:latin typeface="Arial" charset="0"/>
                <a:ea typeface="ＭＳ Ｐゴシック" charset="-128"/>
              </a:rPr>
              <a:t> </a:t>
            </a:r>
            <a:r>
              <a:rPr lang="en-GB" altLang="it-IT" dirty="0" err="1">
                <a:latin typeface="Arial" charset="0"/>
                <a:ea typeface="ＭＳ Ｐゴシック" charset="-128"/>
              </a:rPr>
              <a:t>consentire</a:t>
            </a:r>
            <a:r>
              <a:rPr lang="en-GB" altLang="it-IT" dirty="0">
                <a:latin typeface="Arial" charset="0"/>
                <a:ea typeface="ＭＳ Ｐゴシック" charset="-128"/>
              </a:rPr>
              <a:t> una </a:t>
            </a:r>
            <a:r>
              <a:rPr lang="en-GB" altLang="it-IT" dirty="0" err="1">
                <a:latin typeface="Arial" charset="0"/>
                <a:ea typeface="ＭＳ Ｐゴシック" charset="-128"/>
              </a:rPr>
              <a:t>lettura</a:t>
            </a:r>
            <a:r>
              <a:rPr lang="en-GB" altLang="it-IT" dirty="0">
                <a:latin typeface="Arial" charset="0"/>
                <a:ea typeface="ＭＳ Ｐゴシック" charset="-128"/>
              </a:rPr>
              <a:t> </a:t>
            </a:r>
            <a:r>
              <a:rPr lang="en-GB" altLang="it-IT" dirty="0" err="1">
                <a:latin typeface="Arial" charset="0"/>
                <a:ea typeface="ＭＳ Ｐゴシック" charset="-128"/>
              </a:rPr>
              <a:t>più</a:t>
            </a:r>
            <a:r>
              <a:rPr lang="en-GB" altLang="it-IT" dirty="0">
                <a:latin typeface="Arial" charset="0"/>
                <a:ea typeface="ＭＳ Ｐゴシック" charset="-128"/>
              </a:rPr>
              <a:t> </a:t>
            </a:r>
            <a:r>
              <a:rPr lang="en-GB" altLang="it-IT" dirty="0" err="1">
                <a:latin typeface="Arial" charset="0"/>
                <a:ea typeface="ＭＳ Ｐゴシック" charset="-128"/>
              </a:rPr>
              <a:t>intuitiva</a:t>
            </a:r>
            <a:r>
              <a:rPr lang="en-GB" altLang="it-IT" dirty="0">
                <a:latin typeface="Arial" charset="0"/>
                <a:ea typeface="ＭＳ Ｐゴシック" charset="-128"/>
              </a:rPr>
              <a:t> e </a:t>
            </a:r>
            <a:r>
              <a:rPr lang="en-GB" altLang="it-IT" dirty="0" err="1">
                <a:latin typeface="Arial" charset="0"/>
                <a:ea typeface="ＭＳ Ｐゴシック" charset="-128"/>
              </a:rPr>
              <a:t>veloce</a:t>
            </a:r>
            <a:r>
              <a:rPr lang="en-GB" altLang="it-IT" dirty="0">
                <a:latin typeface="Arial" charset="0"/>
                <a:ea typeface="ＭＳ Ｐゴシック" charset="-128"/>
              </a:rPr>
              <a:t> di </a:t>
            </a:r>
            <a:r>
              <a:rPr lang="en-GB" altLang="it-IT" dirty="0" err="1">
                <a:latin typeface="Arial" charset="0"/>
                <a:ea typeface="ＭＳ Ｐゴシック" charset="-128"/>
              </a:rPr>
              <a:t>dati</a:t>
            </a:r>
            <a:r>
              <a:rPr lang="en-GB" altLang="it-IT" dirty="0">
                <a:latin typeface="Arial" charset="0"/>
                <a:ea typeface="ＭＳ Ｐゴシック" charset="-128"/>
              </a:rPr>
              <a:t> </a:t>
            </a:r>
            <a:r>
              <a:rPr lang="en-GB" altLang="it-IT" dirty="0" err="1">
                <a:latin typeface="Arial" charset="0"/>
                <a:ea typeface="ＭＳ Ｐゴシック" charset="-128"/>
              </a:rPr>
              <a:t>rappresentati</a:t>
            </a:r>
            <a:r>
              <a:rPr lang="en-GB" altLang="it-IT" dirty="0">
                <a:latin typeface="Arial" charset="0"/>
                <a:ea typeface="ＭＳ Ｐゴシック" charset="-128"/>
              </a:rPr>
              <a:t> in forma </a:t>
            </a:r>
            <a:r>
              <a:rPr lang="en-GB" altLang="it-IT" dirty="0" err="1">
                <a:latin typeface="Arial" charset="0"/>
                <a:ea typeface="ＭＳ Ｐゴシック" charset="-128"/>
              </a:rPr>
              <a:t>tabellare</a:t>
            </a:r>
            <a:r>
              <a:rPr lang="en-GB" altLang="it-IT" dirty="0">
                <a:latin typeface="Arial" charset="0"/>
                <a:ea typeface="ＭＳ Ｐゴシック" charset="-128"/>
              </a:rPr>
              <a:t>.</a:t>
            </a:r>
          </a:p>
          <a:p>
            <a:pPr eaLnBrk="1" hangingPunct="1"/>
            <a:r>
              <a:rPr lang="en-GB" altLang="it-IT" dirty="0">
                <a:latin typeface="Arial" charset="0"/>
                <a:ea typeface="ＭＳ Ｐゴシック" charset="-128"/>
              </a:rPr>
              <a:t>Si </a:t>
            </a:r>
            <a:r>
              <a:rPr lang="en-GB" altLang="it-IT" dirty="0" err="1">
                <a:latin typeface="Arial" charset="0"/>
                <a:ea typeface="ＭＳ Ｐゴシック" charset="-128"/>
              </a:rPr>
              <a:t>passa</a:t>
            </a:r>
            <a:r>
              <a:rPr lang="en-GB" altLang="it-IT" dirty="0">
                <a:latin typeface="Arial" charset="0"/>
                <a:ea typeface="ＭＳ Ｐゴシック" charset="-128"/>
              </a:rPr>
              <a:t>, </a:t>
            </a:r>
            <a:r>
              <a:rPr lang="en-GB" altLang="it-IT" dirty="0" err="1">
                <a:latin typeface="Arial" charset="0"/>
                <a:ea typeface="ＭＳ Ｐゴシック" charset="-128"/>
              </a:rPr>
              <a:t>successivamente</a:t>
            </a:r>
            <a:r>
              <a:rPr lang="en-GB" altLang="it-IT" dirty="0">
                <a:latin typeface="Arial" charset="0"/>
                <a:ea typeface="ＭＳ Ｐゴシック" charset="-128"/>
              </a:rPr>
              <a:t>, ad </a:t>
            </a:r>
            <a:r>
              <a:rPr lang="en-GB" altLang="it-IT" dirty="0" err="1">
                <a:latin typeface="Arial" charset="0"/>
                <a:ea typeface="ＭＳ Ｐゴシック" charset="-128"/>
              </a:rPr>
              <a:t>analizzare</a:t>
            </a:r>
            <a:r>
              <a:rPr lang="en-GB" altLang="it-IT" dirty="0">
                <a:latin typeface="Arial" charset="0"/>
                <a:ea typeface="ＭＳ Ｐゴシック" charset="-128"/>
              </a:rPr>
              <a:t> </a:t>
            </a:r>
            <a:r>
              <a:rPr lang="en-GB" altLang="it-IT" dirty="0" err="1">
                <a:latin typeface="Arial" charset="0"/>
                <a:ea typeface="ＭＳ Ｐゴシック" charset="-128"/>
              </a:rPr>
              <a:t>i</a:t>
            </a:r>
            <a:r>
              <a:rPr lang="en-GB" altLang="it-IT" dirty="0">
                <a:latin typeface="Arial" charset="0"/>
                <a:ea typeface="ＭＳ Ｐゴシック" charset="-128"/>
              </a:rPr>
              <a:t> tipi di </a:t>
            </a:r>
            <a:r>
              <a:rPr lang="en-GB" altLang="it-IT" dirty="0" err="1">
                <a:latin typeface="Arial" charset="0"/>
                <a:ea typeface="ＭＳ Ｐゴシック" charset="-128"/>
              </a:rPr>
              <a:t>grafico</a:t>
            </a:r>
            <a:r>
              <a:rPr lang="en-GB" altLang="it-IT" dirty="0">
                <a:latin typeface="Arial" charset="0"/>
                <a:ea typeface="ＭＳ Ｐゴシック" charset="-128"/>
              </a:rPr>
              <a:t> </a:t>
            </a:r>
            <a:r>
              <a:rPr lang="en-GB" altLang="it-IT" dirty="0" err="1">
                <a:latin typeface="Arial" charset="0"/>
                <a:ea typeface="ＭＳ Ｐゴシック" charset="-128"/>
              </a:rPr>
              <a:t>più</a:t>
            </a:r>
            <a:r>
              <a:rPr lang="en-GB" altLang="it-IT" dirty="0">
                <a:latin typeface="Arial" charset="0"/>
                <a:ea typeface="ＭＳ Ｐゴシック" charset="-128"/>
              </a:rPr>
              <a:t> </a:t>
            </a:r>
            <a:r>
              <a:rPr lang="en-GB" altLang="it-IT" dirty="0" err="1">
                <a:latin typeface="Arial" charset="0"/>
                <a:ea typeface="ＭＳ Ｐゴシック" charset="-128"/>
              </a:rPr>
              <a:t>utilizzati</a:t>
            </a:r>
            <a:r>
              <a:rPr lang="en-GB" altLang="it-IT" dirty="0">
                <a:latin typeface="Arial" charset="0"/>
                <a:ea typeface="ＭＳ Ｐゴシック" charset="-128"/>
              </a:rPr>
              <a:t>: </a:t>
            </a:r>
            <a:r>
              <a:rPr lang="en-GB" altLang="it-IT" dirty="0" err="1">
                <a:latin typeface="Arial" charset="0"/>
                <a:ea typeface="ＭＳ Ｐゴシック" charset="-128"/>
              </a:rPr>
              <a:t>descrizione</a:t>
            </a:r>
            <a:r>
              <a:rPr lang="en-GB" altLang="it-IT" dirty="0">
                <a:latin typeface="Arial" charset="0"/>
                <a:ea typeface="ＭＳ Ｐゴシック" charset="-128"/>
              </a:rPr>
              <a:t> del </a:t>
            </a:r>
            <a:r>
              <a:rPr lang="en-GB" altLang="it-IT" dirty="0" err="1">
                <a:latin typeface="Arial" charset="0"/>
                <a:ea typeface="ＭＳ Ｐゴシック" charset="-128"/>
              </a:rPr>
              <a:t>grafico</a:t>
            </a:r>
            <a:r>
              <a:rPr lang="en-GB" altLang="it-IT" dirty="0">
                <a:latin typeface="Arial" charset="0"/>
                <a:ea typeface="ＭＳ Ｐゴシック" charset="-128"/>
              </a:rPr>
              <a:t>, </a:t>
            </a:r>
            <a:r>
              <a:rPr lang="en-GB" altLang="it-IT" dirty="0" err="1">
                <a:latin typeface="Arial" charset="0"/>
                <a:ea typeface="ＭＳ Ｐゴシック" charset="-128"/>
              </a:rPr>
              <a:t>indicazioni</a:t>
            </a:r>
            <a:r>
              <a:rPr lang="en-GB" altLang="it-IT" dirty="0">
                <a:latin typeface="Arial" charset="0"/>
                <a:ea typeface="ＭＳ Ｐゴシック" charset="-128"/>
              </a:rPr>
              <a:t> </a:t>
            </a:r>
            <a:r>
              <a:rPr lang="en-GB" altLang="it-IT" dirty="0" err="1">
                <a:latin typeface="Arial" charset="0"/>
                <a:ea typeface="ＭＳ Ｐゴシック" charset="-128"/>
              </a:rPr>
              <a:t>d’uso</a:t>
            </a:r>
            <a:r>
              <a:rPr lang="en-GB" altLang="it-IT" dirty="0">
                <a:latin typeface="Arial" charset="0"/>
                <a:ea typeface="ＭＳ Ｐゴシック" charset="-128"/>
              </a:rPr>
              <a:t>, </a:t>
            </a:r>
            <a:r>
              <a:rPr lang="en-GB" altLang="it-IT" dirty="0" err="1">
                <a:latin typeface="Arial" charset="0"/>
                <a:ea typeface="ＭＳ Ｐゴシック" charset="-128"/>
              </a:rPr>
              <a:t>costruzione</a:t>
            </a:r>
            <a:r>
              <a:rPr lang="en-GB" altLang="it-IT" dirty="0">
                <a:latin typeface="Arial" charset="0"/>
                <a:ea typeface="ＭＳ Ｐゴシック" charset="-128"/>
              </a:rPr>
              <a:t> e </a:t>
            </a:r>
            <a:r>
              <a:rPr lang="en-GB" altLang="it-IT" dirty="0" err="1">
                <a:latin typeface="Arial" charset="0"/>
                <a:ea typeface="ＭＳ Ｐゴシック" charset="-128"/>
              </a:rPr>
              <a:t>interpretazione</a:t>
            </a:r>
            <a:r>
              <a:rPr lang="en-GB" altLang="it-IT" dirty="0">
                <a:latin typeface="Arial" charset="0"/>
                <a:ea typeface="ＭＳ Ｐゴシック" charset="-128"/>
              </a:rPr>
              <a:t> del </a:t>
            </a:r>
            <a:r>
              <a:rPr lang="en-GB" altLang="it-IT" dirty="0" err="1">
                <a:latin typeface="Arial" charset="0"/>
                <a:ea typeface="ＭＳ Ｐゴシック" charset="-128"/>
              </a:rPr>
              <a:t>grafico</a:t>
            </a:r>
            <a:endParaRPr lang="en-GB" altLang="it-IT" dirty="0">
              <a:latin typeface="Arial" charset="0"/>
              <a:ea typeface="ＭＳ Ｐゴシック" charset="-128"/>
            </a:endParaRPr>
          </a:p>
        </p:txBody>
      </p:sp>
    </p:spTree>
    <p:extLst>
      <p:ext uri="{BB962C8B-B14F-4D97-AF65-F5344CB8AC3E}">
        <p14:creationId xmlns:p14="http://schemas.microsoft.com/office/powerpoint/2010/main" val="152580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Quali </a:t>
            </a:r>
            <a:r>
              <a:rPr lang="it-IT" b="1" dirty="0"/>
              <a:t>altre informazioni e conclusioni </a:t>
            </a:r>
            <a:r>
              <a:rPr lang="it-IT" dirty="0"/>
              <a:t>si possono trarre dal cartogramma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i="0" dirty="0"/>
              <a:t>le regioni in cui più di un terzo delle persone hanno l’abitudine sono quelle con le due colorazioni più scure (11 in tutto)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i="0" dirty="0"/>
              <a:t>L’Emilia Romagna e le Marche sono le regioni del Centro Italia in cui l’abitudine a leggere riviste e giornali su internet è più diffusa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i="0" dirty="0"/>
              <a:t>Il Piemonte è la regione del Nord Ovest in cui l’abitudine a leggere giornali e riviste su internet è meno diffusa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it-IT" i="0" dirty="0"/>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32</a:t>
            </a:fld>
            <a:endParaRPr lang="it-IT"/>
          </a:p>
        </p:txBody>
      </p:sp>
    </p:spTree>
    <p:extLst>
      <p:ext uri="{BB962C8B-B14F-4D97-AF65-F5344CB8AC3E}">
        <p14:creationId xmlns:p14="http://schemas.microsoft.com/office/powerpoint/2010/main" val="175724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it-IT" i="1" dirty="0"/>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33</a:t>
            </a:fld>
            <a:endParaRPr lang="it-IT"/>
          </a:p>
        </p:txBody>
      </p:sp>
    </p:spTree>
    <p:extLst>
      <p:ext uri="{BB962C8B-B14F-4D97-AF65-F5344CB8AC3E}">
        <p14:creationId xmlns:p14="http://schemas.microsoft.com/office/powerpoint/2010/main" val="409351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it-IT" i="1" dirty="0"/>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34</a:t>
            </a:fld>
            <a:endParaRPr lang="it-IT"/>
          </a:p>
        </p:txBody>
      </p:sp>
    </p:spTree>
    <p:extLst>
      <p:ext uri="{BB962C8B-B14F-4D97-AF65-F5344CB8AC3E}">
        <p14:creationId xmlns:p14="http://schemas.microsoft.com/office/powerpoint/2010/main" val="1388531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5F58BC-5B2E-4FD8-8DE2-C1066E05FD2A}" type="slidenum">
              <a:rPr lang="en-GB" altLang="it-IT" smtClean="0">
                <a:latin typeface="Arial" panose="020B0604020202020204" pitchFamily="34" charset="0"/>
                <a:ea typeface="MS PGothic" panose="020B0600070205080204" pitchFamily="34" charset="-128"/>
              </a:rPr>
              <a:pPr>
                <a:spcBef>
                  <a:spcPct val="0"/>
                </a:spcBef>
              </a:pPr>
              <a:t>36</a:t>
            </a:fld>
            <a:endParaRPr lang="en-GB" altLang="it-IT" smtClean="0">
              <a:latin typeface="Arial" panose="020B0604020202020204" pitchFamily="34" charset="0"/>
              <a:ea typeface="MS PGothic" panose="020B0600070205080204" pitchFamily="34" charset="-128"/>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t-IT" smtClean="0">
              <a:latin typeface="Arial" panose="020B0604020202020204" pitchFamily="34" charset="0"/>
            </a:endParaRPr>
          </a:p>
        </p:txBody>
      </p:sp>
    </p:spTree>
    <p:extLst>
      <p:ext uri="{BB962C8B-B14F-4D97-AF65-F5344CB8AC3E}">
        <p14:creationId xmlns:p14="http://schemas.microsoft.com/office/powerpoint/2010/main" val="278845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focalizza l’attenzione sull’opportunità di utilizzare le rappresentazioni grafiche come uno strumento di sintesi e di lettura dei dati che consente una lettura più </a:t>
            </a:r>
            <a:r>
              <a:rPr lang="it-IT" dirty="0" smtClean="0"/>
              <a:t>facile</a:t>
            </a:r>
            <a:r>
              <a:rPr lang="it-IT" dirty="0"/>
              <a:t>, più intuitiva e più veloce</a:t>
            </a:r>
            <a:r>
              <a:rPr lang="it-IT" dirty="0" smtClean="0"/>
              <a:t>.</a:t>
            </a:r>
          </a:p>
          <a:p>
            <a:endParaRPr lang="it-IT" dirty="0" smtClean="0"/>
          </a:p>
        </p:txBody>
      </p:sp>
      <p:sp>
        <p:nvSpPr>
          <p:cNvPr id="4" name="Segnaposto numero diapositiva 3"/>
          <p:cNvSpPr>
            <a:spLocks noGrp="1"/>
          </p:cNvSpPr>
          <p:nvPr>
            <p:ph type="sldNum" sz="quarter" idx="5"/>
          </p:nvPr>
        </p:nvSpPr>
        <p:spPr/>
        <p:txBody>
          <a:bodyPr/>
          <a:lstStyle/>
          <a:p>
            <a:fld id="{85D405DF-48F5-439D-A6F6-8C44BB03A80D}" type="slidenum">
              <a:rPr lang="it-IT" smtClean="0"/>
              <a:pPr/>
              <a:t>3</a:t>
            </a:fld>
            <a:endParaRPr lang="it-IT"/>
          </a:p>
        </p:txBody>
      </p:sp>
    </p:spTree>
    <p:extLst>
      <p:ext uri="{BB962C8B-B14F-4D97-AF65-F5344CB8AC3E}">
        <p14:creationId xmlns:p14="http://schemas.microsoft.com/office/powerpoint/2010/main" val="225159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solidFill>
                  <a:srgbClr val="C00000"/>
                </a:solidFill>
              </a:rPr>
              <a:t>PAOLA:</a:t>
            </a:r>
            <a:r>
              <a:rPr lang="it-IT" b="1" baseline="0" dirty="0" smtClean="0">
                <a:solidFill>
                  <a:srgbClr val="C00000"/>
                </a:solidFill>
              </a:rPr>
              <a:t> </a:t>
            </a:r>
            <a:r>
              <a:rPr lang="it-IT" altLang="it-IT" sz="1200" b="1" dirty="0" smtClean="0">
                <a:solidFill>
                  <a:srgbClr val="C00000"/>
                </a:solidFill>
                <a:latin typeface="Verdana" charset="0"/>
              </a:rPr>
              <a:t>Corretto un errore</a:t>
            </a:r>
            <a:r>
              <a:rPr lang="it-IT" altLang="it-IT" sz="1200" b="1" baseline="0" dirty="0" smtClean="0">
                <a:solidFill>
                  <a:srgbClr val="C00000"/>
                </a:solidFill>
                <a:latin typeface="Verdana" charset="0"/>
              </a:rPr>
              <a:t> di digitazione</a:t>
            </a:r>
            <a:endParaRPr lang="it-IT" b="1" dirty="0" smtClean="0">
              <a:solidFill>
                <a:srgbClr val="C00000"/>
              </a:solidFill>
            </a:endParaRPr>
          </a:p>
          <a:p>
            <a:endParaRPr lang="it-IT" b="1" dirty="0" smtClean="0">
              <a:solidFill>
                <a:srgbClr val="C00000"/>
              </a:solidFill>
            </a:endParaRPr>
          </a:p>
          <a:p>
            <a:endParaRPr lang="it-IT" b="1" dirty="0" smtClean="0">
              <a:solidFill>
                <a:srgbClr val="C00000"/>
              </a:solidFill>
            </a:endParaRPr>
          </a:p>
          <a:p>
            <a:r>
              <a:rPr lang="it-IT" b="1" dirty="0" smtClean="0">
                <a:solidFill>
                  <a:srgbClr val="C00000"/>
                </a:solidFill>
              </a:rPr>
              <a:t>Guida </a:t>
            </a:r>
            <a:r>
              <a:rPr lang="it-IT" b="1" dirty="0">
                <a:solidFill>
                  <a:srgbClr val="C00000"/>
                </a:solidFill>
              </a:rPr>
              <a:t>alla lettura del grafico</a:t>
            </a:r>
          </a:p>
          <a:p>
            <a:endParaRPr lang="it-IT" dirty="0"/>
          </a:p>
          <a:p>
            <a:r>
              <a:rPr lang="it-IT" altLang="it-IT" sz="1200" dirty="0">
                <a:latin typeface="Verdana" charset="0"/>
              </a:rPr>
              <a:t>La slide vuole chiarire il significato di come un grafico possa sintetizzare dati statistici.</a:t>
            </a:r>
          </a:p>
          <a:p>
            <a:r>
              <a:rPr lang="it-IT" altLang="it-IT" sz="1200" dirty="0">
                <a:latin typeface="Verdana" charset="0"/>
              </a:rPr>
              <a:t>Il diagramma a barre riporta i totali della tabella. Invitare i ragazzi a individuare i dati rappresentati e a scegliere tra le due rappresentazioni qual è la più chiara. </a:t>
            </a:r>
          </a:p>
          <a:p>
            <a:endParaRPr lang="it-IT" altLang="it-IT" sz="1200" dirty="0" smtClean="0">
              <a:latin typeface="Verdana" charset="0"/>
            </a:endParaRPr>
          </a:p>
          <a:p>
            <a:endParaRPr lang="it-IT" altLang="it-IT" sz="1200" dirty="0" smtClean="0">
              <a:latin typeface="Verdana" charset="0"/>
            </a:endParaRPr>
          </a:p>
          <a:p>
            <a:endParaRPr lang="it-IT" altLang="it-IT" sz="1200" dirty="0">
              <a:solidFill>
                <a:srgbClr val="C00000"/>
              </a:solidFill>
              <a:latin typeface="Verdana" charset="0"/>
            </a:endParaRPr>
          </a:p>
        </p:txBody>
      </p:sp>
      <p:sp>
        <p:nvSpPr>
          <p:cNvPr id="4" name="Segnaposto numero diapositiva 3"/>
          <p:cNvSpPr>
            <a:spLocks noGrp="1"/>
          </p:cNvSpPr>
          <p:nvPr>
            <p:ph type="sldNum" sz="quarter" idx="5"/>
          </p:nvPr>
        </p:nvSpPr>
        <p:spPr/>
        <p:txBody>
          <a:bodyPr/>
          <a:lstStyle/>
          <a:p>
            <a:fld id="{85D405DF-48F5-439D-A6F6-8C44BB03A80D}" type="slidenum">
              <a:rPr lang="it-IT" smtClean="0"/>
              <a:pPr/>
              <a:t>4</a:t>
            </a:fld>
            <a:endParaRPr lang="it-IT"/>
          </a:p>
        </p:txBody>
      </p:sp>
    </p:spTree>
    <p:extLst>
      <p:ext uri="{BB962C8B-B14F-4D97-AF65-F5344CB8AC3E}">
        <p14:creationId xmlns:p14="http://schemas.microsoft.com/office/powerpoint/2010/main" val="2362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PAOLA:</a:t>
            </a:r>
            <a:r>
              <a:rPr lang="it-IT" b="1" baseline="0" dirty="0" smtClean="0"/>
              <a:t> ho eliminato una congiunzione + punteggiatura</a:t>
            </a:r>
            <a:endParaRPr lang="it-IT" b="1" dirty="0" smtClean="0"/>
          </a:p>
          <a:p>
            <a:endParaRPr lang="it-IT" b="1" dirty="0" smtClean="0"/>
          </a:p>
          <a:p>
            <a:endParaRPr lang="it-IT" b="1" dirty="0" smtClean="0"/>
          </a:p>
          <a:p>
            <a:r>
              <a:rPr lang="it-IT" b="1" dirty="0" smtClean="0"/>
              <a:t>I </a:t>
            </a:r>
            <a:r>
              <a:rPr lang="it-IT" b="1" dirty="0"/>
              <a:t>metadati</a:t>
            </a:r>
          </a:p>
          <a:p>
            <a:r>
              <a:rPr lang="it-IT" dirty="0"/>
              <a:t>I c.d. </a:t>
            </a:r>
            <a:r>
              <a:rPr lang="it-IT" b="1" dirty="0"/>
              <a:t>«</a:t>
            </a:r>
            <a:r>
              <a:rPr lang="it-IT" b="0" dirty="0"/>
              <a:t>metadati</a:t>
            </a:r>
            <a:r>
              <a:rPr lang="it-IT" b="1" dirty="0"/>
              <a:t>»</a:t>
            </a:r>
            <a:r>
              <a:rPr lang="it-IT" dirty="0"/>
              <a:t> sono tutte le informazioni che consentono di interpretare in modo corretto i numeri rappresentati in un grafico.</a:t>
            </a:r>
          </a:p>
          <a:p>
            <a:r>
              <a:rPr lang="it-IT" dirty="0"/>
              <a:t>Queste informazioni sono indicate in diversi elementi del grafico: </a:t>
            </a:r>
          </a:p>
          <a:p>
            <a:pPr marL="171450" indent="-171450">
              <a:buFontTx/>
              <a:buChar char="-"/>
            </a:pPr>
            <a:r>
              <a:rPr lang="it-IT" dirty="0"/>
              <a:t>nel </a:t>
            </a:r>
            <a:r>
              <a:rPr lang="it-IT" b="1" dirty="0"/>
              <a:t>titolo</a:t>
            </a:r>
            <a:r>
              <a:rPr lang="it-IT" dirty="0"/>
              <a:t> che deve contenere la descrizione dei dati statistici rappresentati, l’unità di misura in cui sono espressi (ad. esempio: valore assoluto, valore percentuale, ecc.), l’anno a cui si riferiscono (è un indicatore recente ?)</a:t>
            </a:r>
          </a:p>
          <a:p>
            <a:pPr marL="171450" indent="-171450">
              <a:buFontTx/>
              <a:buChar char="-"/>
            </a:pPr>
            <a:r>
              <a:rPr lang="it-IT" dirty="0"/>
              <a:t>nella </a:t>
            </a:r>
            <a:r>
              <a:rPr lang="it-IT" b="1" dirty="0"/>
              <a:t>legenda</a:t>
            </a:r>
            <a:r>
              <a:rPr lang="it-IT" dirty="0"/>
              <a:t> e nelle </a:t>
            </a:r>
            <a:r>
              <a:rPr lang="it-IT" b="1" dirty="0"/>
              <a:t>etichette del grafico </a:t>
            </a:r>
            <a:r>
              <a:rPr lang="it-IT" dirty="0"/>
              <a:t>che deve indicano a cosa corrispondono le barre di un grafico o i colori utilizzati per rappresentare le aree del grafico;</a:t>
            </a:r>
          </a:p>
          <a:p>
            <a:pPr marL="171450" indent="-171450">
              <a:buFontTx/>
              <a:buChar char="-"/>
            </a:pPr>
            <a:r>
              <a:rPr lang="it-IT" dirty="0"/>
              <a:t>nelle righe sotto il grafico dove deve essere indicata la c.d. «</a:t>
            </a:r>
            <a:r>
              <a:rPr lang="it-IT" b="1" dirty="0"/>
              <a:t>fonte</a:t>
            </a:r>
            <a:r>
              <a:rPr lang="it-IT" dirty="0"/>
              <a:t>» e cioè chi ha prodotto i dati rappresentati, qual è la pubblicazione nella quale è possibile trovare i dati …</a:t>
            </a:r>
          </a:p>
          <a:p>
            <a:pPr marL="0" indent="0">
              <a:buFontTx/>
              <a:buNone/>
            </a:pPr>
            <a:r>
              <a:rPr lang="it-IT" dirty="0"/>
              <a:t>I metadati sono un elemento essenziale di qualsiasi grafico.</a:t>
            </a:r>
          </a:p>
          <a:p>
            <a:pPr marL="171450" indent="-171450">
              <a:buFontTx/>
              <a:buChar char="-"/>
            </a:pPr>
            <a:endParaRPr lang="it-IT" dirty="0"/>
          </a:p>
          <a:p>
            <a:pPr marL="171450" indent="-171450">
              <a:buFontTx/>
              <a:buChar char="-"/>
            </a:pPr>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5</a:t>
            </a:fld>
            <a:endParaRPr lang="it-IT"/>
          </a:p>
        </p:txBody>
      </p:sp>
    </p:spTree>
    <p:extLst>
      <p:ext uri="{BB962C8B-B14F-4D97-AF65-F5344CB8AC3E}">
        <p14:creationId xmlns:p14="http://schemas.microsoft.com/office/powerpoint/2010/main" val="292426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solidFill>
                  <a:srgbClr val="C00000"/>
                </a:solidFill>
              </a:rPr>
              <a:t>Focalizzare l’attenzione sui metadati</a:t>
            </a:r>
          </a:p>
          <a:p>
            <a:r>
              <a:rPr lang="it-IT" b="0" dirty="0">
                <a:solidFill>
                  <a:srgbClr val="C00000"/>
                </a:solidFill>
              </a:rPr>
              <a:t>I metadati di questo grafico sono tutte quelle informazioni che consentono di capire cosa rappresenta il grafico e interpretarlo correttamente..</a:t>
            </a:r>
          </a:p>
          <a:p>
            <a:r>
              <a:rPr lang="it-IT" dirty="0"/>
              <a:t>Il </a:t>
            </a:r>
            <a:r>
              <a:rPr lang="it-IT" b="1" dirty="0"/>
              <a:t>titolo</a:t>
            </a:r>
            <a:r>
              <a:rPr lang="it-IT" dirty="0"/>
              <a:t> del grafico contiene la descrizione del dato statistico rappresentato nel grafico e cioè le persone che hanno utilizzato internet per tipo di dispositivo che hanno utilizzato. Le </a:t>
            </a:r>
            <a:r>
              <a:rPr lang="it-IT" b="1" dirty="0"/>
              <a:t>etichette poste sotto le barre </a:t>
            </a:r>
            <a:r>
              <a:rPr lang="it-IT" dirty="0"/>
              <a:t>che indicano il tipo di dispositivo utilizzato e la «</a:t>
            </a:r>
            <a:r>
              <a:rPr lang="it-IT" b="1" dirty="0"/>
              <a:t>fonte</a:t>
            </a:r>
            <a:r>
              <a:rPr lang="it-IT" dirty="0"/>
              <a:t>» sono anch’essi dei metadati fondamentali.</a:t>
            </a:r>
          </a:p>
          <a:p>
            <a:endParaRPr lang="it-IT" dirty="0"/>
          </a:p>
          <a:p>
            <a:r>
              <a:rPr lang="it-IT" b="1" dirty="0"/>
              <a:t>Come si legge il grafico</a:t>
            </a:r>
          </a:p>
          <a:p>
            <a:r>
              <a:rPr lang="it-IT" dirty="0"/>
              <a:t>Le </a:t>
            </a:r>
            <a:r>
              <a:rPr lang="it-IT" b="1" dirty="0"/>
              <a:t>barre</a:t>
            </a:r>
            <a:r>
              <a:rPr lang="it-IT" dirty="0"/>
              <a:t> del grafico rappresentano il numero di persone che ha utilizzato ciascun dispositivo per 100 persone di 14 anni e più.</a:t>
            </a:r>
          </a:p>
          <a:p>
            <a:r>
              <a:rPr lang="it-IT" dirty="0"/>
              <a:t>Il </a:t>
            </a:r>
            <a:r>
              <a:rPr lang="it-IT" b="1" dirty="0"/>
              <a:t>valore</a:t>
            </a:r>
            <a:r>
              <a:rPr lang="it-IT" dirty="0"/>
              <a:t> è indicato per 100 persone di 14 anni e più.  Ciò significa che su 100 persone con almeno 14 anni che sono state intervistate 91,8 hanno detto di aver utilizzato lo smartphone, 43,3 hanno dichiarato di aver utilizzato il personal computer, 27,2 un laptop/notebook e 6,1 altri dispositivi mobili.</a:t>
            </a:r>
          </a:p>
          <a:p>
            <a:r>
              <a:rPr lang="it-IT" dirty="0"/>
              <a:t>Poiché era possibile indicare che erano stati utilizzati più dispositivi allora la somma dei valori è superiore a 100. </a:t>
            </a:r>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6</a:t>
            </a:fld>
            <a:endParaRPr lang="it-IT"/>
          </a:p>
        </p:txBody>
      </p:sp>
    </p:spTree>
    <p:extLst>
      <p:ext uri="{BB962C8B-B14F-4D97-AF65-F5344CB8AC3E}">
        <p14:creationId xmlns:p14="http://schemas.microsoft.com/office/powerpoint/2010/main" val="406793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7</a:t>
            </a:fld>
            <a:endParaRPr lang="it-IT"/>
          </a:p>
        </p:txBody>
      </p:sp>
    </p:spTree>
    <p:extLst>
      <p:ext uri="{BB962C8B-B14F-4D97-AF65-F5344CB8AC3E}">
        <p14:creationId xmlns:p14="http://schemas.microsoft.com/office/powerpoint/2010/main" val="359734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latin typeface="Verdana" charset="0"/>
                <a:ea typeface="ＭＳ Ｐゴシック" charset="-128"/>
              </a:rPr>
              <a:t>Attenzione: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altLang="it-IT" sz="1200" dirty="0">
                <a:latin typeface="Verdana" charset="0"/>
                <a:ea typeface="ＭＳ Ｐゴシック" charset="-128"/>
              </a:rPr>
              <a:t>il diagramma a torta non è adatto per un fenomeno che si distribuisce tra tante «modalità»: in questo caso il numero di «fette» di torta potrebbe essere troppo grande e il grafico sarebbe poco leggibile (meglio utilizzare un diagramma a barre)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altLang="it-IT" sz="1200" dirty="0">
                <a:latin typeface="Verdana" charset="0"/>
                <a:ea typeface="ＭＳ Ｐゴシック" charset="-128"/>
              </a:rPr>
              <a:t>non è opportuno costruire torte in 3 dimensioni: la visione prospettica può ingannare la vista e pregiudicare la lettura del grafico.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altLang="it-IT" sz="1200" dirty="0">
              <a:latin typeface="Verdana" charset="0"/>
              <a:ea typeface="ＭＳ Ｐゴシック" charset="-128"/>
            </a:endParaRPr>
          </a:p>
          <a:p>
            <a:endParaRPr lang="it-IT" dirty="0"/>
          </a:p>
        </p:txBody>
      </p:sp>
      <p:sp>
        <p:nvSpPr>
          <p:cNvPr id="4" name="Segnaposto numero diapositiva 3"/>
          <p:cNvSpPr>
            <a:spLocks noGrp="1"/>
          </p:cNvSpPr>
          <p:nvPr>
            <p:ph type="sldNum" sz="quarter" idx="5"/>
          </p:nvPr>
        </p:nvSpPr>
        <p:spPr/>
        <p:txBody>
          <a:bodyPr/>
          <a:lstStyle/>
          <a:p>
            <a:fld id="{85D405DF-48F5-439D-A6F6-8C44BB03A80D}" type="slidenum">
              <a:rPr lang="it-IT" smtClean="0"/>
              <a:pPr/>
              <a:t>8</a:t>
            </a:fld>
            <a:endParaRPr lang="it-IT"/>
          </a:p>
        </p:txBody>
      </p:sp>
    </p:spTree>
    <p:extLst>
      <p:ext uri="{BB962C8B-B14F-4D97-AF65-F5344CB8AC3E}">
        <p14:creationId xmlns:p14="http://schemas.microsoft.com/office/powerpoint/2010/main" val="156277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PAOLA:</a:t>
            </a:r>
            <a:r>
              <a:rPr lang="it-IT" baseline="0" dirty="0" smtClean="0"/>
              <a:t> punteggiatura</a:t>
            </a:r>
            <a:endParaRPr lang="it-IT" dirty="0" smtClean="0"/>
          </a:p>
          <a:p>
            <a:endParaRPr lang="it-IT" dirty="0" smtClean="0"/>
          </a:p>
          <a:p>
            <a:endParaRPr lang="it-IT" dirty="0" smtClean="0"/>
          </a:p>
          <a:p>
            <a:r>
              <a:rPr lang="it-IT" dirty="0" smtClean="0"/>
              <a:t>Si </a:t>
            </a:r>
            <a:r>
              <a:rPr lang="it-IT" dirty="0"/>
              <a:t>vuole focalizzare l’attenzione sull’uso dei grafici a torta (o ad anello) per rappresentare come si </a:t>
            </a:r>
            <a:r>
              <a:rPr lang="it-IT" dirty="0" err="1"/>
              <a:t>ditribuisce</a:t>
            </a:r>
            <a:r>
              <a:rPr lang="it-IT" dirty="0"/>
              <a:t> un fenomeno ….</a:t>
            </a:r>
          </a:p>
        </p:txBody>
      </p:sp>
      <p:sp>
        <p:nvSpPr>
          <p:cNvPr id="4" name="Segnaposto numero diapositiva 3"/>
          <p:cNvSpPr>
            <a:spLocks noGrp="1"/>
          </p:cNvSpPr>
          <p:nvPr>
            <p:ph type="sldNum" sz="quarter" idx="5"/>
          </p:nvPr>
        </p:nvSpPr>
        <p:spPr/>
        <p:txBody>
          <a:bodyPr/>
          <a:lstStyle/>
          <a:p>
            <a:fld id="{85D405DF-48F5-439D-A6F6-8C44BB03A80D}" type="slidenum">
              <a:rPr lang="it-IT" smtClean="0"/>
              <a:pPr/>
              <a:t>9</a:t>
            </a:fld>
            <a:endParaRPr lang="it-IT"/>
          </a:p>
        </p:txBody>
      </p:sp>
    </p:spTree>
    <p:extLst>
      <p:ext uri="{BB962C8B-B14F-4D97-AF65-F5344CB8AC3E}">
        <p14:creationId xmlns:p14="http://schemas.microsoft.com/office/powerpoint/2010/main" val="146302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04/05/2020</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istat.it/it/archivio/23692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p:cNvSpPr>
          <p:nvPr/>
        </p:nvSpPr>
        <p:spPr bwMode="auto">
          <a:xfrm>
            <a:off x="0" y="2246313"/>
            <a:ext cx="9156700" cy="3619500"/>
          </a:xfrm>
          <a:prstGeom prst="rect">
            <a:avLst/>
          </a:prstGeom>
          <a:noFill/>
          <a:ln>
            <a:noFill/>
          </a:ln>
        </p:spPr>
        <p:txBody>
          <a:bodyPr lIns="0" tIns="0" rIns="0" bIns="0"/>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fontAlgn="base" hangingPunct="1">
              <a:spcBef>
                <a:spcPct val="0"/>
              </a:spcBef>
              <a:spcAft>
                <a:spcPct val="0"/>
              </a:spcAft>
              <a:defRPr/>
            </a:pP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Leggiamo la realtà</a:t>
            </a:r>
          </a:p>
          <a:p>
            <a:pPr algn="ctr" eaLnBrk="1" fontAlgn="base" hangingPunct="1">
              <a:spcBef>
                <a:spcPct val="0"/>
              </a:spcBef>
              <a:spcAft>
                <a:spcPct val="0"/>
              </a:spcAft>
              <a:defRPr/>
            </a:pPr>
            <a:r>
              <a:rPr lang="en-US" altLang="it-IT" sz="2800" dirty="0">
                <a:solidFill>
                  <a:schemeClr val="tx1">
                    <a:lumMod val="65000"/>
                    <a:lumOff val="35000"/>
                  </a:schemeClr>
                </a:solidFill>
                <a:effectLst>
                  <a:outerShdw blurRad="38100" dist="38100" dir="2700000" algn="tl">
                    <a:srgbClr val="000000">
                      <a:alpha val="43137"/>
                    </a:srgbClr>
                  </a:outerShdw>
                </a:effectLst>
                <a:latin typeface="+mj-lt"/>
                <a:ea typeface="MS PGothic" pitchFamily="34" charset="-128"/>
              </a:rPr>
              <a:t>attraverso la statistica</a:t>
            </a:r>
          </a:p>
          <a:p>
            <a:pPr algn="ctr" eaLnBrk="1" hangingPunct="1">
              <a:defRPr/>
            </a:pPr>
            <a:endParaRPr lang="en-US" altLang="it-IT" sz="2400" b="0" dirty="0">
              <a:solidFill>
                <a:srgbClr val="FFFFFF"/>
              </a:solidFill>
              <a:effectLst>
                <a:outerShdw blurRad="38100" dist="38100" dir="2700000" algn="tl">
                  <a:srgbClr val="C0C0C0"/>
                </a:outerShdw>
              </a:effectLst>
              <a:latin typeface="Verdana" charset="0"/>
            </a:endParaRPr>
          </a:p>
          <a:p>
            <a:pPr algn="ctr" eaLnBrk="1" hangingPunct="1">
              <a:defRPr/>
            </a:pPr>
            <a:endParaRPr lang="en-US" altLang="it-IT" sz="2400" b="0" dirty="0">
              <a:solidFill>
                <a:srgbClr val="FFFFFF"/>
              </a:solidFill>
              <a:effectLst>
                <a:outerShdw blurRad="38100" dist="38100" dir="2700000" algn="tl">
                  <a:srgbClr val="C0C0C0"/>
                </a:outerShdw>
              </a:effectLst>
              <a:latin typeface="Verdana" charset="0"/>
            </a:endParaRPr>
          </a:p>
          <a:p>
            <a:pPr algn="ctr" eaLnBrk="1" hangingPunct="1">
              <a:spcBef>
                <a:spcPct val="0"/>
              </a:spcBef>
              <a:defRPr/>
            </a:pPr>
            <a:r>
              <a:rPr lang="en-US" altLang="it-IT" sz="3000" dirty="0" smtClean="0">
                <a:solidFill>
                  <a:srgbClr val="9E0000"/>
                </a:solidFill>
                <a:latin typeface="+mj-lt"/>
                <a:ea typeface="ＭＳ Ｐゴシック" charset="0"/>
                <a:cs typeface="Arial" charset="0"/>
              </a:rPr>
              <a:t>I GRAFICI</a:t>
            </a:r>
            <a:endParaRPr lang="en-US" altLang="it-IT" sz="2400" dirty="0">
              <a:solidFill>
                <a:srgbClr val="C00000"/>
              </a:solidFill>
              <a:effectLst>
                <a:outerShdw blurRad="38100" dist="38100" dir="2700000" algn="tl">
                  <a:srgbClr val="C0C0C0"/>
                </a:outerShdw>
              </a:effectLst>
              <a:latin typeface="Verdana" charset="0"/>
            </a:endParaRPr>
          </a:p>
        </p:txBody>
      </p:sp>
      <p:sp>
        <p:nvSpPr>
          <p:cNvPr id="3" name="CasellaDiTesto 2"/>
          <p:cNvSpPr txBox="1"/>
          <p:nvPr/>
        </p:nvSpPr>
        <p:spPr>
          <a:xfrm>
            <a:off x="1165225" y="6372226"/>
            <a:ext cx="6048375" cy="246221"/>
          </a:xfrm>
          <a:prstGeom prst="rect">
            <a:avLst/>
          </a:prstGeom>
          <a:noFill/>
        </p:spPr>
        <p:txBody>
          <a:bodyPr>
            <a:spAutoFit/>
          </a:bodyPr>
          <a:lstStyle/>
          <a:p>
            <a:pPr algn="r" eaLnBrk="1" fontAlgn="auto" hangingPunct="1">
              <a:spcBef>
                <a:spcPts val="0"/>
              </a:spcBef>
              <a:spcAft>
                <a:spcPts val="0"/>
              </a:spcAft>
              <a:defRPr/>
            </a:pPr>
            <a:r>
              <a:rPr lang="it-IT" sz="1000" dirty="0" smtClean="0">
                <a:solidFill>
                  <a:schemeClr val="bg1">
                    <a:lumMod val="50000"/>
                  </a:schemeClr>
                </a:solidFill>
                <a:latin typeface="+mn-lt"/>
                <a:ea typeface="MS PGothic" pitchFamily="34" charset="-128"/>
                <a:cs typeface="+mn-cs"/>
              </a:rPr>
              <a:t>Scuola secondaria di primo grado </a:t>
            </a:r>
            <a:r>
              <a:rPr lang="it-IT" sz="1000" dirty="0" smtClean="0">
                <a:solidFill>
                  <a:srgbClr val="C00000"/>
                </a:solidFill>
                <a:latin typeface="+mn-lt"/>
                <a:ea typeface="MS PGothic" pitchFamily="34" charset="-128"/>
                <a:cs typeface="+mn-cs"/>
              </a:rPr>
              <a:t>|</a:t>
            </a:r>
            <a:r>
              <a:rPr lang="it-IT" sz="1000" dirty="0" smtClean="0">
                <a:solidFill>
                  <a:schemeClr val="bg1">
                    <a:lumMod val="50000"/>
                  </a:schemeClr>
                </a:solidFill>
                <a:latin typeface="+mn-lt"/>
                <a:ea typeface="MS PGothic" pitchFamily="34" charset="-128"/>
                <a:cs typeface="+mn-cs"/>
              </a:rPr>
              <a:t> Leggiamo la realtà attraverso la statistica </a:t>
            </a:r>
            <a:r>
              <a:rPr lang="it-IT" sz="1000" dirty="0">
                <a:solidFill>
                  <a:schemeClr val="bg1">
                    <a:lumMod val="50000"/>
                  </a:schemeClr>
                </a:solidFill>
                <a:latin typeface="+mn-lt"/>
                <a:ea typeface="MS PGothic" pitchFamily="34" charset="-128"/>
                <a:cs typeface="+mn-cs"/>
              </a:rPr>
              <a:t>– </a:t>
            </a:r>
            <a:r>
              <a:rPr lang="it-IT" sz="1000" dirty="0" smtClean="0">
                <a:solidFill>
                  <a:schemeClr val="bg1">
                    <a:lumMod val="50000"/>
                  </a:schemeClr>
                </a:solidFill>
                <a:ea typeface="MS PGothic" pitchFamily="34" charset="-128"/>
              </a:rPr>
              <a:t>I grafici </a:t>
            </a:r>
            <a:r>
              <a:rPr lang="it-IT" sz="1000" dirty="0" smtClean="0">
                <a:solidFill>
                  <a:srgbClr val="C00000"/>
                </a:solidFill>
                <a:latin typeface="+mn-lt"/>
                <a:ea typeface="MS PGothic" pitchFamily="34" charset="-128"/>
                <a:cs typeface="+mn-cs"/>
              </a:rPr>
              <a:t>| </a:t>
            </a:r>
            <a:r>
              <a:rPr lang="it-IT" sz="1000" dirty="0">
                <a:solidFill>
                  <a:schemeClr val="bg1">
                    <a:lumMod val="50000"/>
                  </a:schemeClr>
                </a:solidFill>
                <a:latin typeface="+mn-lt"/>
                <a:ea typeface="MS PGothic" pitchFamily="34" charset="-128"/>
                <a:cs typeface="+mn-cs"/>
              </a:rPr>
              <a:t>Pacchetto: </a:t>
            </a:r>
            <a:r>
              <a:rPr lang="it-IT" sz="1000" dirty="0" smtClean="0">
                <a:solidFill>
                  <a:schemeClr val="bg1">
                    <a:lumMod val="50000"/>
                  </a:schemeClr>
                </a:solidFill>
                <a:ea typeface="MS PGothic" pitchFamily="34" charset="-128"/>
              </a:rPr>
              <a:t>L2</a:t>
            </a:r>
            <a:r>
              <a:rPr lang="it-IT" sz="1000" dirty="0" smtClean="0">
                <a:solidFill>
                  <a:schemeClr val="bg1">
                    <a:lumMod val="50000"/>
                  </a:schemeClr>
                </a:solidFill>
                <a:latin typeface="+mn-lt"/>
                <a:ea typeface="MS PGothic" pitchFamily="34" charset="-128"/>
                <a:cs typeface="+mn-cs"/>
              </a:rPr>
              <a:t>.3</a:t>
            </a:r>
            <a:endParaRPr lang="it-IT" sz="1000" dirty="0">
              <a:solidFill>
                <a:schemeClr val="bg1">
                  <a:lumMod val="50000"/>
                </a:schemeClr>
              </a:solidFill>
              <a:latin typeface="+mn-lt"/>
              <a:ea typeface="MS PGothic" pitchFamily="34" charset="-128"/>
              <a:cs typeface="+mn-cs"/>
            </a:endParaRPr>
          </a:p>
        </p:txBody>
      </p:sp>
    </p:spTree>
    <p:extLst>
      <p:ext uri="{BB962C8B-B14F-4D97-AF65-F5344CB8AC3E}">
        <p14:creationId xmlns:p14="http://schemas.microsoft.com/office/powerpoint/2010/main" val="5716986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 xmlns:a16="http://schemas.microsoft.com/office/drawing/2014/main" id="{983D3F4F-B965-4C07-8A23-F676AD661E01}"/>
              </a:ext>
            </a:extLst>
          </p:cNvPr>
          <p:cNvSpPr/>
          <p:nvPr/>
        </p:nvSpPr>
        <p:spPr>
          <a:xfrm>
            <a:off x="535640" y="472461"/>
            <a:ext cx="8608360" cy="461665"/>
          </a:xfrm>
          <a:prstGeom prst="rect">
            <a:avLst/>
          </a:prstGeom>
        </p:spPr>
        <p:txBody>
          <a:bodyPr wrap="square">
            <a:spAutoFit/>
          </a:bodyPr>
          <a:lstStyle/>
          <a:p>
            <a:r>
              <a:rPr lang="it-IT" altLang="it-IT" sz="2400" dirty="0">
                <a:solidFill>
                  <a:srgbClr val="C00000"/>
                </a:solidFill>
                <a:latin typeface="Verdana" charset="0"/>
              </a:rPr>
              <a:t>Il diagramma a torta – come si costruisce con Excel</a:t>
            </a:r>
            <a:endParaRPr lang="it-IT" altLang="it-IT" sz="2400" dirty="0">
              <a:solidFill>
                <a:srgbClr val="C00000"/>
              </a:solidFill>
              <a:highlight>
                <a:srgbClr val="FFFF00"/>
              </a:highlight>
              <a:latin typeface="Verdana" charset="0"/>
            </a:endParaRPr>
          </a:p>
        </p:txBody>
      </p:sp>
      <p:sp>
        <p:nvSpPr>
          <p:cNvPr id="4" name="Rettangolo 3">
            <a:extLst>
              <a:ext uri="{FF2B5EF4-FFF2-40B4-BE49-F238E27FC236}">
                <a16:creationId xmlns="" xmlns:a16="http://schemas.microsoft.com/office/drawing/2014/main" id="{DDC1B0E3-43CB-4FB0-9A6C-D8589AA08207}"/>
              </a:ext>
            </a:extLst>
          </p:cNvPr>
          <p:cNvSpPr/>
          <p:nvPr/>
        </p:nvSpPr>
        <p:spPr>
          <a:xfrm>
            <a:off x="274071" y="1391779"/>
            <a:ext cx="2145280" cy="3600986"/>
          </a:xfrm>
          <a:prstGeom prst="rect">
            <a:avLst/>
          </a:prstGeom>
        </p:spPr>
        <p:txBody>
          <a:bodyPr wrap="square">
            <a:spAutoFit/>
          </a:bodyPr>
          <a:lstStyle/>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Selezionare i dati della tabella</a:t>
            </a:r>
          </a:p>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Aprire il menu </a:t>
            </a:r>
            <a:r>
              <a:rPr lang="it-IT" dirty="0" smtClean="0">
                <a:latin typeface="Verdana" panose="020B0604030504040204" pitchFamily="34" charset="0"/>
                <a:ea typeface="Verdana" panose="020B0604030504040204" pitchFamily="34" charset="0"/>
                <a:cs typeface="Verdana" panose="020B0604030504040204" pitchFamily="34" charset="0"/>
              </a:rPr>
              <a:t>«Inserisci</a:t>
            </a:r>
            <a:r>
              <a:rPr lang="it-IT" dirty="0">
                <a:latin typeface="Verdana" panose="020B0604030504040204" pitchFamily="34" charset="0"/>
                <a:ea typeface="Verdana" panose="020B0604030504040204" pitchFamily="34" charset="0"/>
                <a:cs typeface="Verdana" panose="020B0604030504040204" pitchFamily="34" charset="0"/>
              </a:rPr>
              <a:t>»</a:t>
            </a:r>
          </a:p>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Cliccare sull’icona della </a:t>
            </a:r>
            <a:r>
              <a:rPr lang="it-IT" dirty="0" smtClean="0">
                <a:latin typeface="Verdana" panose="020B0604030504040204" pitchFamily="34" charset="0"/>
                <a:ea typeface="Verdana" panose="020B0604030504040204" pitchFamily="34" charset="0"/>
                <a:cs typeface="Verdana" panose="020B0604030504040204" pitchFamily="34" charset="0"/>
              </a:rPr>
              <a:t>«Torta</a:t>
            </a:r>
            <a:r>
              <a:rPr lang="it-IT" dirty="0">
                <a:latin typeface="Verdana" panose="020B0604030504040204" pitchFamily="34" charset="0"/>
                <a:ea typeface="Verdana" panose="020B0604030504040204" pitchFamily="34" charset="0"/>
                <a:cs typeface="Verdana" panose="020B0604030504040204" pitchFamily="34" charset="0"/>
              </a:rPr>
              <a:t>»</a:t>
            </a:r>
          </a:p>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Scegliere «Torta 2D»</a:t>
            </a:r>
          </a:p>
        </p:txBody>
      </p:sp>
      <p:pic>
        <p:nvPicPr>
          <p:cNvPr id="6" name="Immagine 5">
            <a:extLst>
              <a:ext uri="{FF2B5EF4-FFF2-40B4-BE49-F238E27FC236}">
                <a16:creationId xmlns="" xmlns:a16="http://schemas.microsoft.com/office/drawing/2014/main" id="{7DC9BE48-656F-411E-8773-6E4256D2D77A}"/>
              </a:ext>
            </a:extLst>
          </p:cNvPr>
          <p:cNvPicPr>
            <a:picLocks noChangeAspect="1"/>
          </p:cNvPicPr>
          <p:nvPr/>
        </p:nvPicPr>
        <p:blipFill rotWithShape="1">
          <a:blip r:embed="rId3"/>
          <a:srcRect r="56984" b="40471"/>
          <a:stretch/>
        </p:blipFill>
        <p:spPr>
          <a:xfrm>
            <a:off x="2825303" y="1209999"/>
            <a:ext cx="6044626" cy="4703038"/>
          </a:xfrm>
          <a:prstGeom prst="rect">
            <a:avLst/>
          </a:prstGeom>
          <a:ln>
            <a:solidFill>
              <a:schemeClr val="bg1">
                <a:lumMod val="65000"/>
              </a:schemeClr>
            </a:solidFill>
          </a:ln>
        </p:spPr>
      </p:pic>
      <p:sp>
        <p:nvSpPr>
          <p:cNvPr id="5" name="Rettangolo con angoli arrotondati 4">
            <a:extLst>
              <a:ext uri="{FF2B5EF4-FFF2-40B4-BE49-F238E27FC236}">
                <a16:creationId xmlns="" xmlns:a16="http://schemas.microsoft.com/office/drawing/2014/main" id="{0696EE24-967B-4AB5-B49F-C332C2A804B4}"/>
              </a:ext>
            </a:extLst>
          </p:cNvPr>
          <p:cNvSpPr/>
          <p:nvPr/>
        </p:nvSpPr>
        <p:spPr>
          <a:xfrm>
            <a:off x="4122057" y="1599791"/>
            <a:ext cx="682171" cy="330607"/>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 xmlns:a16="http://schemas.microsoft.com/office/drawing/2014/main" id="{413A3ECF-3879-4667-A4FA-1BB533156658}"/>
              </a:ext>
            </a:extLst>
          </p:cNvPr>
          <p:cNvSpPr/>
          <p:nvPr/>
        </p:nvSpPr>
        <p:spPr>
          <a:xfrm>
            <a:off x="3614057" y="3828983"/>
            <a:ext cx="2888343" cy="626903"/>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 xmlns:a16="http://schemas.microsoft.com/office/drawing/2014/main" id="{73A2A3E1-8EA9-47AA-9769-6CE38C97FA61}"/>
              </a:ext>
            </a:extLst>
          </p:cNvPr>
          <p:cNvSpPr/>
          <p:nvPr/>
        </p:nvSpPr>
        <p:spPr>
          <a:xfrm>
            <a:off x="6930572" y="2303734"/>
            <a:ext cx="413658" cy="330607"/>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 xmlns:a16="http://schemas.microsoft.com/office/drawing/2014/main" id="{27CEA5EF-A6A3-45C6-8575-8A6CEE79EB07}"/>
              </a:ext>
            </a:extLst>
          </p:cNvPr>
          <p:cNvSpPr/>
          <p:nvPr/>
        </p:nvSpPr>
        <p:spPr>
          <a:xfrm>
            <a:off x="7046688" y="2634341"/>
            <a:ext cx="703494" cy="275873"/>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383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B8AEEFDC-8B27-4220-9F03-9FD1580C0585}"/>
              </a:ext>
            </a:extLst>
          </p:cNvPr>
          <p:cNvPicPr>
            <a:picLocks noChangeAspect="1"/>
          </p:cNvPicPr>
          <p:nvPr/>
        </p:nvPicPr>
        <p:blipFill rotWithShape="1">
          <a:blip r:embed="rId2"/>
          <a:srcRect r="29365" b="33352"/>
          <a:stretch/>
        </p:blipFill>
        <p:spPr>
          <a:xfrm>
            <a:off x="535640" y="1125142"/>
            <a:ext cx="6458857" cy="3426374"/>
          </a:xfrm>
          <a:prstGeom prst="rect">
            <a:avLst/>
          </a:prstGeom>
          <a:ln>
            <a:solidFill>
              <a:schemeClr val="bg1">
                <a:lumMod val="65000"/>
              </a:schemeClr>
            </a:solidFill>
          </a:ln>
        </p:spPr>
      </p:pic>
      <p:sp>
        <p:nvSpPr>
          <p:cNvPr id="6" name="Rettangolo 5">
            <a:extLst>
              <a:ext uri="{FF2B5EF4-FFF2-40B4-BE49-F238E27FC236}">
                <a16:creationId xmlns="" xmlns:a16="http://schemas.microsoft.com/office/drawing/2014/main" id="{B76CCDC2-B56D-480A-A3E6-7C92881DCC5A}"/>
              </a:ext>
            </a:extLst>
          </p:cNvPr>
          <p:cNvSpPr/>
          <p:nvPr/>
        </p:nvSpPr>
        <p:spPr>
          <a:xfrm>
            <a:off x="5840682" y="3511425"/>
            <a:ext cx="3094771" cy="2185214"/>
          </a:xfrm>
          <a:prstGeom prst="rect">
            <a:avLst/>
          </a:prstGeom>
          <a:solidFill>
            <a:schemeClr val="bg1"/>
          </a:solidFill>
          <a:ln>
            <a:solidFill>
              <a:schemeClr val="bg1">
                <a:lumMod val="50000"/>
              </a:schemeClr>
            </a:solidFill>
          </a:ln>
        </p:spPr>
        <p:txBody>
          <a:bodyPr wrap="square">
            <a:spAutoFit/>
          </a:bodyPr>
          <a:lstStyle/>
          <a:p>
            <a:pPr marL="342900" indent="-342900">
              <a:spcBef>
                <a:spcPts val="600"/>
              </a:spcBef>
              <a:spcAft>
                <a:spcPts val="600"/>
              </a:spcAft>
              <a:buFont typeface="+mj-lt"/>
              <a:buAutoNum type="arabicPeriod" startAt="4"/>
            </a:pPr>
            <a:r>
              <a:rPr lang="it-IT" dirty="0">
                <a:latin typeface="Verdana" panose="020B0604030504040204" pitchFamily="34" charset="0"/>
                <a:ea typeface="Verdana" panose="020B0604030504040204" pitchFamily="34" charset="0"/>
                <a:cs typeface="Verdana" panose="020B0604030504040204" pitchFamily="34" charset="0"/>
              </a:rPr>
              <a:t>Il software genera il grafico da completare inserendo il titolo. </a:t>
            </a:r>
          </a:p>
          <a:p>
            <a:pPr marL="342900" indent="-342900">
              <a:spcBef>
                <a:spcPts val="600"/>
              </a:spcBef>
              <a:spcAft>
                <a:spcPts val="600"/>
              </a:spcAft>
              <a:buFont typeface="+mj-lt"/>
              <a:buAutoNum type="arabicPeriod" startAt="4"/>
            </a:pPr>
            <a:r>
              <a:rPr lang="it-IT" cap="all" dirty="0" smtClean="0">
                <a:latin typeface="Verdana" panose="020B0604030504040204" pitchFamily="34" charset="0"/>
                <a:ea typeface="Verdana" panose="020B0604030504040204" pitchFamily="34" charset="0"/>
                <a:cs typeface="Verdana" panose="020B0604030504040204" pitchFamily="34" charset="0"/>
              </a:rPr>
              <a:t>è</a:t>
            </a:r>
            <a:r>
              <a:rPr lang="it-IT" dirty="0" smtClean="0">
                <a:latin typeface="Verdana" panose="020B0604030504040204" pitchFamily="34" charset="0"/>
                <a:ea typeface="Verdana" panose="020B0604030504040204" pitchFamily="34" charset="0"/>
                <a:cs typeface="Verdana" panose="020B0604030504040204" pitchFamily="34" charset="0"/>
              </a:rPr>
              <a:t> </a:t>
            </a:r>
            <a:r>
              <a:rPr lang="it-IT" dirty="0">
                <a:latin typeface="Verdana" panose="020B0604030504040204" pitchFamily="34" charset="0"/>
                <a:ea typeface="Verdana" panose="020B0604030504040204" pitchFamily="34" charset="0"/>
                <a:cs typeface="Verdana" panose="020B0604030504040204" pitchFamily="34" charset="0"/>
              </a:rPr>
              <a:t>possibile modificare alcuni elementi del grafico cliccando sul simbolo </a:t>
            </a:r>
            <a:r>
              <a:rPr lang="it-IT" dirty="0" smtClean="0">
                <a:latin typeface="Verdana" panose="020B0604030504040204" pitchFamily="34" charset="0"/>
                <a:ea typeface="Verdana" panose="020B0604030504040204" pitchFamily="34" charset="0"/>
                <a:cs typeface="Verdana" panose="020B0604030504040204" pitchFamily="34" charset="0"/>
              </a:rPr>
              <a:t>«+».</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a:extLst>
              <a:ext uri="{FF2B5EF4-FFF2-40B4-BE49-F238E27FC236}">
                <a16:creationId xmlns="" xmlns:a16="http://schemas.microsoft.com/office/drawing/2014/main" id="{B0428757-01F0-44AF-8B81-FD943B3EE9C8}"/>
              </a:ext>
            </a:extLst>
          </p:cNvPr>
          <p:cNvSpPr/>
          <p:nvPr/>
        </p:nvSpPr>
        <p:spPr>
          <a:xfrm>
            <a:off x="535640" y="472461"/>
            <a:ext cx="8608360" cy="461665"/>
          </a:xfrm>
          <a:prstGeom prst="rect">
            <a:avLst/>
          </a:prstGeom>
        </p:spPr>
        <p:txBody>
          <a:bodyPr wrap="square">
            <a:spAutoFit/>
          </a:bodyPr>
          <a:lstStyle/>
          <a:p>
            <a:r>
              <a:rPr lang="it-IT" altLang="it-IT" sz="2400" dirty="0">
                <a:solidFill>
                  <a:srgbClr val="C00000"/>
                </a:solidFill>
                <a:latin typeface="Verdana" charset="0"/>
              </a:rPr>
              <a:t>Il diagramma a torta – come si costruisce con Excel</a:t>
            </a:r>
            <a:endParaRPr lang="it-IT" altLang="it-IT" sz="2400" dirty="0">
              <a:solidFill>
                <a:srgbClr val="C00000"/>
              </a:solidFill>
              <a:highlight>
                <a:srgbClr val="FFFF00"/>
              </a:highlight>
              <a:latin typeface="Verdana" charset="0"/>
            </a:endParaRPr>
          </a:p>
        </p:txBody>
      </p:sp>
    </p:spTree>
    <p:extLst>
      <p:ext uri="{BB962C8B-B14F-4D97-AF65-F5344CB8AC3E}">
        <p14:creationId xmlns:p14="http://schemas.microsoft.com/office/powerpoint/2010/main" val="53670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p:cNvSpPr txBox="1">
            <a:spLocks noChangeArrowheads="1"/>
          </p:cNvSpPr>
          <p:nvPr/>
        </p:nvSpPr>
        <p:spPr bwMode="auto">
          <a:xfrm>
            <a:off x="94594" y="338048"/>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a:t>
            </a:r>
            <a:r>
              <a:rPr lang="it-IT" altLang="it-IT" sz="2800" dirty="0" smtClean="0">
                <a:solidFill>
                  <a:srgbClr val="C00000"/>
                </a:solidFill>
                <a:latin typeface="Verdana" charset="0"/>
              </a:rPr>
              <a:t>barre – </a:t>
            </a:r>
            <a:r>
              <a:rPr lang="it-IT" altLang="it-IT" sz="2800" dirty="0" smtClean="0">
                <a:solidFill>
                  <a:schemeClr val="tx1">
                    <a:lumMod val="50000"/>
                    <a:lumOff val="50000"/>
                  </a:schemeClr>
                </a:solidFill>
                <a:latin typeface="Verdana" charset="0"/>
              </a:rPr>
              <a:t>Le caratteristiche</a:t>
            </a:r>
            <a:endParaRPr lang="it-IT" altLang="it-IT" sz="2800" dirty="0">
              <a:solidFill>
                <a:schemeClr val="tx1">
                  <a:lumMod val="50000"/>
                  <a:lumOff val="50000"/>
                </a:schemeClr>
              </a:solidFill>
              <a:latin typeface="Verdana" charset="0"/>
            </a:endParaRPr>
          </a:p>
        </p:txBody>
      </p:sp>
      <p:sp>
        <p:nvSpPr>
          <p:cNvPr id="4" name="Titolo 1"/>
          <p:cNvSpPr txBox="1">
            <a:spLocks/>
          </p:cNvSpPr>
          <p:nvPr/>
        </p:nvSpPr>
        <p:spPr>
          <a:xfrm>
            <a:off x="853812" y="942850"/>
            <a:ext cx="7319405" cy="1734490"/>
          </a:xfrm>
          <a:prstGeom prst="rect">
            <a:avLst/>
          </a:prstGeom>
          <a:noFill/>
          <a:ln w="9525">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it-IT" sz="1600" dirty="0" smtClean="0">
                <a:latin typeface="+mn-lt"/>
                <a:ea typeface="Verdana" panose="020B0604030504040204" pitchFamily="34" charset="0"/>
              </a:rPr>
              <a:t>È un </a:t>
            </a:r>
            <a:r>
              <a:rPr lang="it-IT" sz="1600" dirty="0">
                <a:latin typeface="+mn-lt"/>
                <a:ea typeface="Verdana" panose="020B0604030504040204" pitchFamily="34" charset="0"/>
              </a:rPr>
              <a:t>diagramma </a:t>
            </a:r>
            <a:r>
              <a:rPr lang="it-IT" sz="1600" dirty="0" smtClean="0">
                <a:latin typeface="+mn-lt"/>
                <a:ea typeface="Verdana" panose="020B0604030504040204" pitchFamily="34" charset="0"/>
              </a:rPr>
              <a:t>utilizzato </a:t>
            </a:r>
            <a:r>
              <a:rPr lang="it-IT" sz="1600" dirty="0">
                <a:latin typeface="+mn-lt"/>
                <a:ea typeface="Verdana" panose="020B0604030504040204" pitchFamily="34" charset="0"/>
              </a:rPr>
              <a:t>per descrivere </a:t>
            </a:r>
            <a:r>
              <a:rPr lang="it-IT" sz="1600" dirty="0" smtClean="0">
                <a:latin typeface="+mn-lt"/>
                <a:ea typeface="Verdana" panose="020B0604030504040204" pitchFamily="34" charset="0"/>
              </a:rPr>
              <a:t>un insieme di dati, costituito </a:t>
            </a:r>
            <a:r>
              <a:rPr lang="it-IT" sz="1600" dirty="0">
                <a:latin typeface="+mn-lt"/>
                <a:ea typeface="Verdana" panose="020B0604030504040204" pitchFamily="34" charset="0"/>
              </a:rPr>
              <a:t>da tanti segmenti (barre) quante sono le </a:t>
            </a:r>
            <a:r>
              <a:rPr lang="it-IT" sz="1600" dirty="0" smtClean="0">
                <a:latin typeface="+mn-lt"/>
                <a:ea typeface="Verdana" panose="020B0604030504040204" pitchFamily="34" charset="0"/>
              </a:rPr>
              <a:t>caratteristiche da </a:t>
            </a:r>
            <a:r>
              <a:rPr lang="it-IT" altLang="it-IT" sz="1600" dirty="0" smtClean="0">
                <a:latin typeface="+mn-lt"/>
              </a:rPr>
              <a:t>confrontare</a:t>
            </a:r>
            <a:r>
              <a:rPr lang="it-IT" sz="1600" dirty="0" smtClean="0">
                <a:latin typeface="+mn-lt"/>
                <a:ea typeface="Verdana" panose="020B0604030504040204" pitchFamily="34" charset="0"/>
              </a:rPr>
              <a:t>. </a:t>
            </a:r>
          </a:p>
          <a:p>
            <a:pPr algn="l">
              <a:lnSpc>
                <a:spcPct val="150000"/>
              </a:lnSpc>
            </a:pPr>
            <a:r>
              <a:rPr lang="it-IT" sz="1600" dirty="0" smtClean="0">
                <a:latin typeface="+mn-lt"/>
                <a:ea typeface="Verdana" panose="020B0604030504040204" pitchFamily="34" charset="0"/>
              </a:rPr>
              <a:t>Le </a:t>
            </a:r>
            <a:r>
              <a:rPr lang="it-IT" sz="1600" dirty="0">
                <a:latin typeface="+mn-lt"/>
                <a:ea typeface="Verdana" panose="020B0604030504040204" pitchFamily="34" charset="0"/>
              </a:rPr>
              <a:t>barre </a:t>
            </a:r>
            <a:r>
              <a:rPr lang="it-IT" sz="1600" dirty="0" smtClean="0">
                <a:latin typeface="+mn-lt"/>
                <a:ea typeface="Verdana" panose="020B0604030504040204" pitchFamily="34" charset="0"/>
              </a:rPr>
              <a:t>(orizzontali </a:t>
            </a:r>
            <a:r>
              <a:rPr lang="it-IT" sz="1600" dirty="0">
                <a:latin typeface="+mn-lt"/>
                <a:ea typeface="Verdana" panose="020B0604030504040204" pitchFamily="34" charset="0"/>
              </a:rPr>
              <a:t>o </a:t>
            </a:r>
            <a:r>
              <a:rPr lang="it-IT" sz="1600" dirty="0" smtClean="0">
                <a:latin typeface="+mn-lt"/>
                <a:ea typeface="Verdana" panose="020B0604030504040204" pitchFamily="34" charset="0"/>
              </a:rPr>
              <a:t>verticali) sono rappresentate </a:t>
            </a:r>
            <a:r>
              <a:rPr lang="it-IT" sz="1600" dirty="0">
                <a:latin typeface="+mn-lt"/>
                <a:ea typeface="Verdana" panose="020B0604030504040204" pitchFamily="34" charset="0"/>
              </a:rPr>
              <a:t>da rettangoli di uguale base, ma </a:t>
            </a:r>
            <a:r>
              <a:rPr lang="it-IT" sz="1600" dirty="0" smtClean="0">
                <a:latin typeface="+mn-lt"/>
                <a:ea typeface="Verdana" panose="020B0604030504040204" pitchFamily="34" charset="0"/>
              </a:rPr>
              <a:t>l'informazione </a:t>
            </a:r>
            <a:r>
              <a:rPr lang="it-IT" sz="1600" dirty="0">
                <a:latin typeface="+mn-lt"/>
                <a:ea typeface="Verdana" panose="020B0604030504040204" pitchFamily="34" charset="0"/>
              </a:rPr>
              <a:t>è comunque contenuta tutta </a:t>
            </a:r>
            <a:r>
              <a:rPr lang="it-IT" sz="1600" dirty="0" smtClean="0">
                <a:latin typeface="+mn-lt"/>
                <a:ea typeface="Verdana" panose="020B0604030504040204" pitchFamily="34" charset="0"/>
              </a:rPr>
              <a:t>nell’altezza, per cui le </a:t>
            </a:r>
            <a:r>
              <a:rPr lang="it-IT" sz="1600" dirty="0">
                <a:latin typeface="+mn-lt"/>
                <a:ea typeface="Verdana" panose="020B0604030504040204" pitchFamily="34" charset="0"/>
              </a:rPr>
              <a:t>barre più lunghe rappresentano numeri più grandi. </a:t>
            </a:r>
            <a:endParaRPr lang="it-IT" altLang="it-IT" sz="1600" dirty="0" smtClean="0">
              <a:latin typeface="+mn-lt"/>
              <a:ea typeface="Verdana" panose="020B0604030504040204" pitchFamily="34" charset="0"/>
            </a:endParaRPr>
          </a:p>
        </p:txBody>
      </p:sp>
      <p:sp>
        <p:nvSpPr>
          <p:cNvPr id="2" name="CasellaDiTesto 1"/>
          <p:cNvSpPr txBox="1"/>
          <p:nvPr/>
        </p:nvSpPr>
        <p:spPr>
          <a:xfrm>
            <a:off x="944533" y="3378087"/>
            <a:ext cx="2889878" cy="2062103"/>
          </a:xfrm>
          <a:prstGeom prst="rect">
            <a:avLst/>
          </a:prstGeom>
          <a:solidFill>
            <a:schemeClr val="bg2">
              <a:lumMod val="90000"/>
            </a:schemeClr>
          </a:solidFill>
        </p:spPr>
        <p:txBody>
          <a:bodyPr wrap="square" rtlCol="0">
            <a:spAutoFit/>
          </a:bodyPr>
          <a:lstStyle/>
          <a:p>
            <a:pPr algn="r"/>
            <a:r>
              <a:rPr lang="it-IT" sz="1600" dirty="0" smtClean="0">
                <a:solidFill>
                  <a:srgbClr val="3C4043"/>
                </a:solidFill>
                <a:latin typeface="Segoe Print" panose="02000600000000000000" pitchFamily="2" charset="0"/>
              </a:rPr>
              <a:t>Un </a:t>
            </a:r>
            <a:r>
              <a:rPr lang="it-IT" sz="1600" dirty="0">
                <a:solidFill>
                  <a:srgbClr val="3C4043"/>
                </a:solidFill>
                <a:latin typeface="Segoe Print" panose="02000600000000000000" pitchFamily="2" charset="0"/>
              </a:rPr>
              <a:t>asse del grafico mostra le </a:t>
            </a:r>
            <a:r>
              <a:rPr lang="it-IT" sz="1600" dirty="0" smtClean="0">
                <a:solidFill>
                  <a:srgbClr val="3C4043"/>
                </a:solidFill>
                <a:latin typeface="Segoe Print" panose="02000600000000000000" pitchFamily="2" charset="0"/>
              </a:rPr>
              <a:t>caratteristiche (</a:t>
            </a:r>
            <a:r>
              <a:rPr lang="it-IT" sz="1600" dirty="0">
                <a:solidFill>
                  <a:srgbClr val="3C4043"/>
                </a:solidFill>
                <a:latin typeface="Segoe Print" panose="02000600000000000000" pitchFamily="2" charset="0"/>
              </a:rPr>
              <a:t>dimensioni) confrontate e l'altro asse rappresenta un valore (metrica</a:t>
            </a:r>
            <a:r>
              <a:rPr lang="it-IT" sz="1600" dirty="0" smtClean="0">
                <a:solidFill>
                  <a:srgbClr val="3C4043"/>
                </a:solidFill>
                <a:latin typeface="Segoe Print" panose="02000600000000000000" pitchFamily="2" charset="0"/>
              </a:rPr>
              <a:t>)</a:t>
            </a:r>
            <a:endParaRPr lang="it-IT" sz="1600" dirty="0" smtClean="0">
              <a:solidFill>
                <a:srgbClr val="3E3F3E"/>
              </a:solidFill>
              <a:latin typeface="Segoe Print" panose="02000600000000000000" pitchFamily="2" charset="0"/>
            </a:endParaRPr>
          </a:p>
          <a:p>
            <a:pPr algn="r"/>
            <a:endParaRPr lang="it-IT" sz="1600" dirty="0">
              <a:solidFill>
                <a:srgbClr val="3E3F3E"/>
              </a:solidFill>
              <a:latin typeface="Segoe Print" panose="02000600000000000000" pitchFamily="2" charset="0"/>
            </a:endParaRPr>
          </a:p>
          <a:p>
            <a:pPr algn="r"/>
            <a:r>
              <a:rPr lang="it-IT" altLang="it-IT" sz="1600" dirty="0" smtClean="0">
                <a:solidFill>
                  <a:srgbClr val="3C4043"/>
                </a:solidFill>
                <a:effectLst>
                  <a:outerShdw blurRad="38100" dist="38100" dir="2700000" algn="tl">
                    <a:srgbClr val="000000">
                      <a:alpha val="43137"/>
                    </a:srgbClr>
                  </a:outerShdw>
                </a:effectLst>
                <a:latin typeface="Segoe Print" panose="02000600000000000000" pitchFamily="2" charset="0"/>
              </a:rPr>
              <a:t>Esempio </a:t>
            </a:r>
            <a:r>
              <a:rPr lang="it-IT" altLang="it-IT" sz="1600" dirty="0">
                <a:solidFill>
                  <a:srgbClr val="3C4043"/>
                </a:solidFill>
                <a:effectLst>
                  <a:outerShdw blurRad="38100" dist="38100" dir="2700000" algn="tl">
                    <a:srgbClr val="000000">
                      <a:alpha val="43137"/>
                    </a:srgbClr>
                  </a:outerShdw>
                </a:effectLst>
                <a:latin typeface="Segoe Print" panose="02000600000000000000" pitchFamily="2" charset="0"/>
              </a:rPr>
              <a:t>con barre </a:t>
            </a:r>
            <a:r>
              <a:rPr lang="it-IT" altLang="it-IT" sz="1600" dirty="0" smtClean="0">
                <a:solidFill>
                  <a:srgbClr val="3C4043"/>
                </a:solidFill>
                <a:effectLst>
                  <a:outerShdw blurRad="38100" dist="38100" dir="2700000" algn="tl">
                    <a:srgbClr val="000000">
                      <a:alpha val="43137"/>
                    </a:srgbClr>
                  </a:outerShdw>
                </a:effectLst>
                <a:latin typeface="Segoe Print" panose="02000600000000000000" pitchFamily="2" charset="0"/>
              </a:rPr>
              <a:t>verticali</a:t>
            </a:r>
            <a:r>
              <a:rPr lang="it-IT" sz="1600" dirty="0" smtClean="0">
                <a:solidFill>
                  <a:srgbClr val="3E3F3E"/>
                </a:solidFill>
                <a:latin typeface="Segoe Print" panose="02000600000000000000" pitchFamily="2" charset="0"/>
              </a:rPr>
              <a:t> </a:t>
            </a:r>
            <a:endParaRPr lang="it-IT" sz="1600" dirty="0"/>
          </a:p>
        </p:txBody>
      </p:sp>
      <p:sp>
        <p:nvSpPr>
          <p:cNvPr id="6" name="CasellaDiTesto 5"/>
          <p:cNvSpPr txBox="1"/>
          <p:nvPr/>
        </p:nvSpPr>
        <p:spPr>
          <a:xfrm>
            <a:off x="4415245" y="2706021"/>
            <a:ext cx="3655275" cy="507831"/>
          </a:xfrm>
          <a:prstGeom prst="rect">
            <a:avLst/>
          </a:prstGeom>
          <a:noFill/>
        </p:spPr>
        <p:txBody>
          <a:bodyPr wrap="square" rtlCol="0">
            <a:spAutoFit/>
          </a:bodyPr>
          <a:lstStyle/>
          <a:p>
            <a:r>
              <a:rPr lang="it-IT" altLang="it-IT" sz="900" b="1" dirty="0" smtClean="0">
                <a:solidFill>
                  <a:srgbClr val="3C4043"/>
                </a:solidFill>
                <a:latin typeface="Verdana" panose="020B0604030504040204" pitchFamily="34" charset="0"/>
                <a:ea typeface="Verdana" panose="020B0604030504040204" pitchFamily="34" charset="0"/>
              </a:rPr>
              <a:t>Persone di 14 anni e più che hanno usato internet negli ultimi 3 mesi per tipo di dispositivo utilizzato </a:t>
            </a:r>
            <a:r>
              <a:rPr lang="it-IT" altLang="it-IT" sz="900" dirty="0" smtClean="0">
                <a:solidFill>
                  <a:srgbClr val="3C4043"/>
                </a:solidFill>
                <a:latin typeface="Verdana" panose="020B0604030504040204" pitchFamily="34" charset="0"/>
                <a:ea typeface="Verdana" panose="020B0604030504040204" pitchFamily="34" charset="0"/>
              </a:rPr>
              <a:t>Anno 2019 (per 100 persone con le stesse caratteristiche)</a:t>
            </a:r>
            <a:endParaRPr lang="it-IT" sz="900" dirty="0"/>
          </a:p>
        </p:txBody>
      </p:sp>
      <p:cxnSp>
        <p:nvCxnSpPr>
          <p:cNvPr id="12" name="Connettore diritto 11"/>
          <p:cNvCxnSpPr/>
          <p:nvPr/>
        </p:nvCxnSpPr>
        <p:spPr>
          <a:xfrm>
            <a:off x="2617076" y="5599425"/>
            <a:ext cx="1008993" cy="0"/>
          </a:xfrm>
          <a:prstGeom prst="line">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itolo 1"/>
          <p:cNvSpPr txBox="1">
            <a:spLocks/>
          </p:cNvSpPr>
          <p:nvPr/>
        </p:nvSpPr>
        <p:spPr bwMode="auto">
          <a:xfrm>
            <a:off x="2160916" y="5974349"/>
            <a:ext cx="7077677" cy="36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b="0" i="1" dirty="0" smtClean="0">
                <a:latin typeface="Verdana" charset="0"/>
              </a:rPr>
              <a:t>Fonte</a:t>
            </a:r>
            <a:r>
              <a:rPr lang="it-IT" altLang="it-IT" sz="900" b="0" dirty="0" smtClean="0">
                <a:latin typeface="Verdana" charset="0"/>
              </a:rPr>
              <a:t>: </a:t>
            </a:r>
            <a:r>
              <a:rPr lang="it-IT" sz="900" b="0" dirty="0"/>
              <a:t>Rilevazione sull’uso delle nuove tecnologie della comunicazione e dell’informazione da parte di famiglie e individui</a:t>
            </a:r>
            <a:endParaRPr lang="it-IT" altLang="it-IT" sz="900" b="0" dirty="0">
              <a:latin typeface="Verdana" charset="0"/>
            </a:endParaRPr>
          </a:p>
        </p:txBody>
      </p:sp>
      <p:graphicFrame>
        <p:nvGraphicFramePr>
          <p:cNvPr id="11" name="Grafico 10"/>
          <p:cNvGraphicFramePr>
            <a:graphicFrameLocks/>
          </p:cNvGraphicFramePr>
          <p:nvPr/>
        </p:nvGraphicFramePr>
        <p:xfrm>
          <a:off x="3834411" y="3295010"/>
          <a:ext cx="4572000" cy="2867084"/>
        </p:xfrm>
        <a:graphic>
          <a:graphicData uri="http://schemas.openxmlformats.org/drawingml/2006/chart">
            <c:chart xmlns:c="http://schemas.openxmlformats.org/drawingml/2006/chart" xmlns:r="http://schemas.openxmlformats.org/officeDocument/2006/relationships" r:id="rId3"/>
          </a:graphicData>
        </a:graphic>
      </p:graphicFrame>
      <p:sp>
        <p:nvSpPr>
          <p:cNvPr id="14" name="Cuore 13"/>
          <p:cNvSpPr/>
          <p:nvPr/>
        </p:nvSpPr>
        <p:spPr>
          <a:xfrm>
            <a:off x="4728315" y="3301328"/>
            <a:ext cx="1559181" cy="1060388"/>
          </a:xfrm>
          <a:prstGeom prst="hear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Gli internauti e lo </a:t>
            </a:r>
            <a:r>
              <a:rPr lang="it-IT" sz="1200" dirty="0" err="1"/>
              <a:t>smartphone</a:t>
            </a:r>
            <a:endParaRPr lang="it-IT" sz="1200" dirty="0"/>
          </a:p>
        </p:txBody>
      </p:sp>
    </p:spTree>
    <p:extLst>
      <p:ext uri="{BB962C8B-B14F-4D97-AF65-F5344CB8AC3E}">
        <p14:creationId xmlns:p14="http://schemas.microsoft.com/office/powerpoint/2010/main" val="5821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fico 12"/>
          <p:cNvGraphicFramePr>
            <a:graphicFrameLocks/>
          </p:cNvGraphicFramePr>
          <p:nvPr/>
        </p:nvGraphicFramePr>
        <p:xfrm>
          <a:off x="65873" y="1248597"/>
          <a:ext cx="8865107" cy="35147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olo 1"/>
          <p:cNvSpPr txBox="1">
            <a:spLocks/>
          </p:cNvSpPr>
          <p:nvPr/>
        </p:nvSpPr>
        <p:spPr bwMode="auto">
          <a:xfrm>
            <a:off x="744073" y="837003"/>
            <a:ext cx="68233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dirty="0">
                <a:latin typeface="Verdana" charset="0"/>
              </a:rPr>
              <a:t>Persone di 14 anni e più che hanno usato </a:t>
            </a:r>
            <a:r>
              <a:rPr lang="it-IT" altLang="it-IT" sz="900" dirty="0" smtClean="0">
                <a:latin typeface="Verdana" charset="0"/>
              </a:rPr>
              <a:t>internet </a:t>
            </a:r>
            <a:r>
              <a:rPr lang="it-IT" altLang="it-IT" sz="900" dirty="0">
                <a:latin typeface="Verdana" charset="0"/>
              </a:rPr>
              <a:t>negli ultimi 3 mesi per servizio online </a:t>
            </a:r>
            <a:r>
              <a:rPr lang="it-IT" altLang="it-IT" sz="900" dirty="0" smtClean="0">
                <a:latin typeface="Verdana" charset="0"/>
              </a:rPr>
              <a:t>utilizzato. </a:t>
            </a:r>
            <a:r>
              <a:rPr lang="it-IT" altLang="it-IT" sz="900" b="0" dirty="0" smtClean="0">
                <a:latin typeface="Verdana" charset="0"/>
              </a:rPr>
              <a:t>Anno </a:t>
            </a:r>
            <a:r>
              <a:rPr lang="it-IT" altLang="it-IT" sz="900" b="0" dirty="0">
                <a:latin typeface="Verdana" charset="0"/>
              </a:rPr>
              <a:t>2019 (per 100 persone </a:t>
            </a:r>
            <a:r>
              <a:rPr lang="it-IT" altLang="it-IT" sz="900" b="0" dirty="0" smtClean="0">
                <a:latin typeface="Verdana" charset="0"/>
              </a:rPr>
              <a:t>con le stesse caratteristiche) </a:t>
            </a:r>
            <a:endParaRPr lang="it-IT" altLang="it-IT" sz="900" b="0" dirty="0">
              <a:latin typeface="Verdana" charset="0"/>
            </a:endParaRPr>
          </a:p>
        </p:txBody>
      </p:sp>
      <p:sp>
        <p:nvSpPr>
          <p:cNvPr id="7" name="Titolo 1"/>
          <p:cNvSpPr txBox="1">
            <a:spLocks/>
          </p:cNvSpPr>
          <p:nvPr/>
        </p:nvSpPr>
        <p:spPr bwMode="auto">
          <a:xfrm>
            <a:off x="391648" y="6492836"/>
            <a:ext cx="7077677" cy="36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b="0" i="1" dirty="0" smtClean="0">
                <a:latin typeface="Verdana" charset="0"/>
              </a:rPr>
              <a:t>Fonte</a:t>
            </a:r>
            <a:r>
              <a:rPr lang="it-IT" altLang="it-IT" sz="900" b="0" dirty="0" smtClean="0">
                <a:latin typeface="Verdana" charset="0"/>
              </a:rPr>
              <a:t>: </a:t>
            </a:r>
            <a:r>
              <a:rPr lang="it-IT" sz="900" b="0" dirty="0"/>
              <a:t>Rilevazione sull’uso delle nuove tecnologie della comunicazione e dell’informazione da parte di famiglie e individui</a:t>
            </a:r>
            <a:endParaRPr lang="it-IT" altLang="it-IT" sz="900" b="0" dirty="0">
              <a:latin typeface="Verdana" charset="0"/>
            </a:endParaRPr>
          </a:p>
        </p:txBody>
      </p:sp>
      <p:sp>
        <p:nvSpPr>
          <p:cNvPr id="9" name="CasellaDiTesto 17"/>
          <p:cNvSpPr txBox="1">
            <a:spLocks noChangeArrowheads="1"/>
          </p:cNvSpPr>
          <p:nvPr/>
        </p:nvSpPr>
        <p:spPr bwMode="auto">
          <a:xfrm>
            <a:off x="641670" y="4825586"/>
            <a:ext cx="7713515" cy="1384995"/>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dirty="0"/>
              <a:t>Negli ultimi tre mesi, </a:t>
            </a:r>
            <a:r>
              <a:rPr lang="it-IT" dirty="0" smtClean="0"/>
              <a:t>circa </a:t>
            </a:r>
            <a:r>
              <a:rPr lang="it-IT" dirty="0"/>
              <a:t>i due terzi degli internauti di 14 anni e più hanno effettuato chiamate via </a:t>
            </a:r>
            <a:r>
              <a:rPr lang="it-IT" dirty="0" smtClean="0"/>
              <a:t>internet</a:t>
            </a:r>
            <a:r>
              <a:rPr lang="it-IT" dirty="0"/>
              <a:t>, diffuso anche l’utilizzo del web per leggere </a:t>
            </a:r>
            <a:r>
              <a:rPr lang="it-IT" dirty="0" smtClean="0"/>
              <a:t>notizie</a:t>
            </a:r>
            <a:r>
              <a:rPr lang="it-IT" dirty="0"/>
              <a:t>, </a:t>
            </a:r>
            <a:r>
              <a:rPr lang="it-IT" dirty="0" smtClean="0"/>
              <a:t>scaricare film</a:t>
            </a:r>
            <a:r>
              <a:rPr lang="it-IT" dirty="0"/>
              <a:t>, musica, giochi e per i servizi bancari (circa la metà). </a:t>
            </a:r>
            <a:endParaRPr lang="it-IT" dirty="0" smtClean="0"/>
          </a:p>
          <a:p>
            <a:r>
              <a:rPr lang="it-IT" dirty="0" smtClean="0"/>
              <a:t>Le </a:t>
            </a:r>
            <a:r>
              <a:rPr lang="it-IT" b="1" dirty="0"/>
              <a:t>donne mostrano un vantaggio </a:t>
            </a:r>
            <a:r>
              <a:rPr lang="it-IT" dirty="0"/>
              <a:t>solo nell’uso dei servizi di </a:t>
            </a:r>
            <a:r>
              <a:rPr lang="it-IT" dirty="0" smtClean="0"/>
              <a:t>comunicazione; particolarmente </a:t>
            </a:r>
            <a:r>
              <a:rPr lang="it-IT" dirty="0"/>
              <a:t>marcato </a:t>
            </a:r>
            <a:r>
              <a:rPr lang="it-IT" dirty="0" smtClean="0"/>
              <a:t>lo svantaggio nell’impiego dei </a:t>
            </a:r>
            <a:r>
              <a:rPr lang="it-IT" dirty="0"/>
              <a:t>servizi </a:t>
            </a:r>
            <a:r>
              <a:rPr lang="it-IT" dirty="0" smtClean="0"/>
              <a:t>bancari (- 10 </a:t>
            </a:r>
            <a:r>
              <a:rPr lang="it-IT" dirty="0"/>
              <a:t>punti percentuali rispetto agli uomini</a:t>
            </a:r>
            <a:r>
              <a:rPr lang="it-IT" dirty="0" smtClean="0"/>
              <a:t>).</a:t>
            </a:r>
            <a:endParaRPr lang="it-IT" altLang="it-IT" dirty="0"/>
          </a:p>
        </p:txBody>
      </p:sp>
      <p:sp>
        <p:nvSpPr>
          <p:cNvPr id="10" name="CasellaDiTesto 17"/>
          <p:cNvSpPr txBox="1">
            <a:spLocks noChangeArrowheads="1"/>
          </p:cNvSpPr>
          <p:nvPr/>
        </p:nvSpPr>
        <p:spPr bwMode="auto">
          <a:xfrm>
            <a:off x="7020035" y="2003358"/>
            <a:ext cx="1585173" cy="954107"/>
          </a:xfrm>
          <a:prstGeom prst="rect">
            <a:avLst/>
          </a:prstGeom>
          <a:solidFill>
            <a:schemeClr val="bg2"/>
          </a:solidFill>
          <a:ln>
            <a:noFill/>
          </a:ln>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sz="1400" dirty="0"/>
              <a:t>Messaggeria istantanea: l’attività più diffusa sul web</a:t>
            </a:r>
            <a:endParaRPr lang="it-IT" altLang="it-IT" sz="1400" b="0" dirty="0">
              <a:latin typeface="Segoe Print" panose="02000600000000000000" pitchFamily="2" charset="0"/>
            </a:endParaRPr>
          </a:p>
        </p:txBody>
      </p:sp>
      <p:sp>
        <p:nvSpPr>
          <p:cNvPr id="12" name="CasellaDiTesto 5"/>
          <p:cNvSpPr txBox="1">
            <a:spLocks noChangeArrowheads="1"/>
          </p:cNvSpPr>
          <p:nvPr/>
        </p:nvSpPr>
        <p:spPr bwMode="auto">
          <a:xfrm>
            <a:off x="391648" y="313783"/>
            <a:ext cx="8213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a:t>
            </a:r>
            <a:r>
              <a:rPr lang="it-IT" altLang="it-IT" sz="2800" dirty="0" smtClean="0">
                <a:solidFill>
                  <a:srgbClr val="C00000"/>
                </a:solidFill>
                <a:latin typeface="Verdana" charset="0"/>
              </a:rPr>
              <a:t>barre – </a:t>
            </a:r>
            <a:r>
              <a:rPr lang="it-IT" altLang="it-IT" sz="2800" dirty="0" smtClean="0">
                <a:solidFill>
                  <a:schemeClr val="tx1">
                    <a:lumMod val="50000"/>
                    <a:lumOff val="50000"/>
                  </a:schemeClr>
                </a:solidFill>
                <a:latin typeface="Verdana" charset="0"/>
              </a:rPr>
              <a:t>Come si legge</a:t>
            </a:r>
            <a:endParaRPr lang="it-IT" altLang="it-IT" sz="2800" dirty="0">
              <a:solidFill>
                <a:schemeClr val="tx1">
                  <a:lumMod val="50000"/>
                  <a:lumOff val="50000"/>
                </a:schemeClr>
              </a:solidFill>
              <a:latin typeface="Verdana" charset="0"/>
            </a:endParaRPr>
          </a:p>
        </p:txBody>
      </p:sp>
      <p:sp>
        <p:nvSpPr>
          <p:cNvPr id="11" name="CasellaDiTesto 10"/>
          <p:cNvSpPr txBox="1"/>
          <p:nvPr/>
        </p:nvSpPr>
        <p:spPr>
          <a:xfrm>
            <a:off x="7855019" y="356350"/>
            <a:ext cx="1269069" cy="830997"/>
          </a:xfrm>
          <a:prstGeom prst="rect">
            <a:avLst/>
          </a:prstGeom>
          <a:solidFill>
            <a:schemeClr val="accent4">
              <a:lumMod val="20000"/>
              <a:lumOff val="80000"/>
            </a:schemeClr>
          </a:solidFill>
        </p:spPr>
        <p:txBody>
          <a:bodyPr wrap="square" rtlCol="0">
            <a:spAutoFit/>
          </a:bodyPr>
          <a:lstStyle/>
          <a:p>
            <a:pPr algn="r"/>
            <a:r>
              <a:rPr lang="it-IT" altLang="it-IT" sz="1600" dirty="0" smtClean="0">
                <a:solidFill>
                  <a:srgbClr val="3C4043"/>
                </a:solidFill>
                <a:effectLst>
                  <a:outerShdw blurRad="38100" dist="38100" dir="2700000" algn="tl">
                    <a:srgbClr val="000000">
                      <a:alpha val="43137"/>
                    </a:srgbClr>
                  </a:outerShdw>
                </a:effectLst>
                <a:latin typeface="Segoe Print" panose="02000600000000000000" pitchFamily="2" charset="0"/>
              </a:rPr>
              <a:t>Esempio </a:t>
            </a:r>
            <a:r>
              <a:rPr lang="it-IT" altLang="it-IT" sz="1600" dirty="0">
                <a:solidFill>
                  <a:srgbClr val="3C4043"/>
                </a:solidFill>
                <a:effectLst>
                  <a:outerShdw blurRad="38100" dist="38100" dir="2700000" algn="tl">
                    <a:srgbClr val="000000">
                      <a:alpha val="43137"/>
                    </a:srgbClr>
                  </a:outerShdw>
                </a:effectLst>
                <a:latin typeface="Segoe Print" panose="02000600000000000000" pitchFamily="2" charset="0"/>
              </a:rPr>
              <a:t>con barre </a:t>
            </a:r>
            <a:r>
              <a:rPr lang="it-IT" altLang="it-IT" sz="1600" dirty="0" smtClean="0">
                <a:solidFill>
                  <a:srgbClr val="3C4043"/>
                </a:solidFill>
                <a:effectLst>
                  <a:outerShdw blurRad="38100" dist="38100" dir="2700000" algn="tl">
                    <a:srgbClr val="000000">
                      <a:alpha val="43137"/>
                    </a:srgbClr>
                  </a:outerShdw>
                </a:effectLst>
                <a:latin typeface="Segoe Print" panose="02000600000000000000" pitchFamily="2" charset="0"/>
              </a:rPr>
              <a:t>orizzontali</a:t>
            </a:r>
            <a:r>
              <a:rPr lang="it-IT" sz="1600" dirty="0" smtClean="0">
                <a:solidFill>
                  <a:srgbClr val="3E3F3E"/>
                </a:solidFill>
                <a:latin typeface="Segoe Print" panose="02000600000000000000" pitchFamily="2" charset="0"/>
              </a:rPr>
              <a:t> </a:t>
            </a:r>
            <a:endParaRPr lang="it-IT" sz="1600" dirty="0"/>
          </a:p>
        </p:txBody>
      </p:sp>
    </p:spTree>
    <p:extLst>
      <p:ext uri="{BB962C8B-B14F-4D97-AF65-F5344CB8AC3E}">
        <p14:creationId xmlns:p14="http://schemas.microsoft.com/office/powerpoint/2010/main" val="27158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par>
                          <p:cTn id="11" fill="hold">
                            <p:stCondLst>
                              <p:cond delay="2000"/>
                            </p:stCondLst>
                            <p:childTnLst>
                              <p:par>
                                <p:cTn id="12" presetID="16" presetClass="entr" presetSubtype="21"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1000"/>
                                        <p:tgtEl>
                                          <p:spTgt spid="9"/>
                                        </p:tgtEl>
                                      </p:cBhvr>
                                    </p:animEffect>
                                  </p:childTnLst>
                                </p:cTn>
                              </p:par>
                            </p:childTnLst>
                          </p:cTn>
                        </p:par>
                        <p:par>
                          <p:cTn id="15" fill="hold">
                            <p:stCondLst>
                              <p:cond delay="4000"/>
                            </p:stCondLst>
                            <p:childTnLst>
                              <p:par>
                                <p:cTn id="16" presetID="16" presetClass="entr" presetSubtype="21" fill="hold" grpId="0"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5"/>
          <p:cNvSpPr txBox="1">
            <a:spLocks noChangeArrowheads="1"/>
          </p:cNvSpPr>
          <p:nvPr/>
        </p:nvSpPr>
        <p:spPr bwMode="auto">
          <a:xfrm>
            <a:off x="0" y="338048"/>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400" dirty="0">
                <a:solidFill>
                  <a:srgbClr val="C00000"/>
                </a:solidFill>
                <a:latin typeface="Verdana" charset="0"/>
              </a:rPr>
              <a:t>Grafico a </a:t>
            </a:r>
            <a:r>
              <a:rPr lang="it-IT" altLang="it-IT" sz="2400" dirty="0" smtClean="0">
                <a:solidFill>
                  <a:srgbClr val="C00000"/>
                </a:solidFill>
                <a:latin typeface="Verdana" charset="0"/>
              </a:rPr>
              <a:t>barre – </a:t>
            </a:r>
            <a:r>
              <a:rPr lang="it-IT" altLang="it-IT" sz="2400" dirty="0" smtClean="0">
                <a:solidFill>
                  <a:schemeClr val="tx1">
                    <a:lumMod val="50000"/>
                    <a:lumOff val="50000"/>
                  </a:schemeClr>
                </a:solidFill>
                <a:latin typeface="Verdana" charset="0"/>
              </a:rPr>
              <a:t>Come si costruisce con Excel</a:t>
            </a:r>
            <a:endParaRPr lang="it-IT" altLang="it-IT" sz="2400" dirty="0">
              <a:solidFill>
                <a:schemeClr val="tx1">
                  <a:lumMod val="50000"/>
                  <a:lumOff val="50000"/>
                </a:schemeClr>
              </a:solidFill>
              <a:latin typeface="Verdana" charset="0"/>
            </a:endParaRPr>
          </a:p>
        </p:txBody>
      </p:sp>
      <p:pic>
        <p:nvPicPr>
          <p:cNvPr id="2" name="Immagine 1"/>
          <p:cNvPicPr>
            <a:picLocks noChangeAspect="1"/>
          </p:cNvPicPr>
          <p:nvPr/>
        </p:nvPicPr>
        <p:blipFill rotWithShape="1">
          <a:blip r:embed="rId2"/>
          <a:srcRect t="6196" r="47513" b="23513"/>
          <a:stretch/>
        </p:blipFill>
        <p:spPr>
          <a:xfrm>
            <a:off x="568741" y="812414"/>
            <a:ext cx="7682374" cy="5342903"/>
          </a:xfrm>
          <a:prstGeom prst="rect">
            <a:avLst/>
          </a:prstGeom>
        </p:spPr>
      </p:pic>
      <p:sp>
        <p:nvSpPr>
          <p:cNvPr id="7" name="Ovale 6"/>
          <p:cNvSpPr/>
          <p:nvPr/>
        </p:nvSpPr>
        <p:spPr>
          <a:xfrm>
            <a:off x="6121100" y="1006051"/>
            <a:ext cx="763793" cy="787680"/>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9" name="CasellaDiTesto 8"/>
          <p:cNvSpPr txBox="1">
            <a:spLocks noChangeArrowheads="1"/>
          </p:cNvSpPr>
          <p:nvPr/>
        </p:nvSpPr>
        <p:spPr bwMode="auto">
          <a:xfrm>
            <a:off x="923743" y="4091386"/>
            <a:ext cx="2959768" cy="1600438"/>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altLang="it-IT" dirty="0"/>
              <a:t>Si </a:t>
            </a:r>
            <a:r>
              <a:rPr lang="it-IT" altLang="it-IT" dirty="0" smtClean="0"/>
              <a:t>seleziona </a:t>
            </a:r>
            <a:r>
              <a:rPr lang="it-IT" altLang="it-IT" dirty="0"/>
              <a:t>la tabella con i </a:t>
            </a:r>
            <a:r>
              <a:rPr lang="it-IT" altLang="it-IT" dirty="0" smtClean="0"/>
              <a:t>dati da tracciare e </a:t>
            </a:r>
            <a:r>
              <a:rPr lang="it-IT" altLang="it-IT" dirty="0"/>
              <a:t>dal menu </a:t>
            </a:r>
            <a:r>
              <a:rPr lang="it-IT" altLang="it-IT" dirty="0" smtClean="0"/>
              <a:t>inserisci si </a:t>
            </a:r>
            <a:r>
              <a:rPr lang="it-IT" altLang="it-IT" dirty="0"/>
              <a:t>sceglie il tipo di </a:t>
            </a:r>
            <a:r>
              <a:rPr lang="it-IT" altLang="it-IT" dirty="0" smtClean="0"/>
              <a:t>grafico</a:t>
            </a:r>
            <a:r>
              <a:rPr lang="it-IT" altLang="it-IT" dirty="0"/>
              <a:t> </a:t>
            </a:r>
            <a:r>
              <a:rPr lang="it-IT" altLang="it-IT" dirty="0" smtClean="0"/>
              <a:t>tra quelli disponibili.</a:t>
            </a:r>
          </a:p>
          <a:p>
            <a:r>
              <a:rPr lang="it-IT" altLang="it-IT" dirty="0"/>
              <a:t>Selezionando il </a:t>
            </a:r>
            <a:r>
              <a:rPr lang="it-IT" altLang="it-IT" b="1" dirty="0">
                <a:effectLst>
                  <a:outerShdw blurRad="38100" dist="38100" dir="2700000" algn="tl">
                    <a:srgbClr val="000000">
                      <a:alpha val="43137"/>
                    </a:srgbClr>
                  </a:outerShdw>
                </a:effectLst>
              </a:rPr>
              <a:t>grafico a </a:t>
            </a:r>
            <a:r>
              <a:rPr lang="it-IT" altLang="it-IT" b="1" dirty="0" smtClean="0">
                <a:effectLst>
                  <a:outerShdw blurRad="38100" dist="38100" dir="2700000" algn="tl">
                    <a:srgbClr val="000000">
                      <a:alpha val="43137"/>
                    </a:srgbClr>
                  </a:outerShdw>
                </a:effectLst>
              </a:rPr>
              <a:t>barre </a:t>
            </a:r>
            <a:r>
              <a:rPr lang="it-IT" altLang="it-IT" dirty="0"/>
              <a:t>si ottiene la </a:t>
            </a:r>
            <a:r>
              <a:rPr lang="it-IT" altLang="it-IT" dirty="0" smtClean="0"/>
              <a:t>visualizzazione in anteprima</a:t>
            </a:r>
            <a:endParaRPr lang="it-IT" altLang="it-IT" dirty="0"/>
          </a:p>
        </p:txBody>
      </p:sp>
    </p:spTree>
    <p:extLst>
      <p:ext uri="{BB962C8B-B14F-4D97-AF65-F5344CB8AC3E}">
        <p14:creationId xmlns:p14="http://schemas.microsoft.com/office/powerpoint/2010/main" val="18667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strVal val="#ppt_w*0.70"/>
                                          </p:val>
                                        </p:tav>
                                        <p:tav tm="100000">
                                          <p:val>
                                            <p:strVal val="#ppt_w"/>
                                          </p:val>
                                        </p:tav>
                                      </p:tavLst>
                                    </p:anim>
                                    <p:anim calcmode="lin" valueType="num">
                                      <p:cBhvr>
                                        <p:cTn id="8" dur="3000" fill="hold"/>
                                        <p:tgtEl>
                                          <p:spTgt spid="9"/>
                                        </p:tgtEl>
                                        <p:attrNameLst>
                                          <p:attrName>ppt_h</p:attrName>
                                        </p:attrNameLst>
                                      </p:cBhvr>
                                      <p:tavLst>
                                        <p:tav tm="0">
                                          <p:val>
                                            <p:strVal val="#ppt_h"/>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p:cNvSpPr txBox="1">
            <a:spLocks noChangeArrowheads="1"/>
          </p:cNvSpPr>
          <p:nvPr/>
        </p:nvSpPr>
        <p:spPr bwMode="auto">
          <a:xfrm>
            <a:off x="94594" y="393179"/>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C00000"/>
                </a:solidFill>
                <a:effectLst/>
                <a:uLnTx/>
                <a:uFillTx/>
                <a:latin typeface="Verdana" charset="0"/>
                <a:ea typeface="ＭＳ Ｐゴシック" charset="-128"/>
                <a:cs typeface="+mn-cs"/>
              </a:rPr>
              <a:t>Grafico a linee – </a:t>
            </a:r>
            <a:r>
              <a:rPr kumimoji="0" lang="it-IT" altLang="it-IT" sz="2800" b="1" i="0" u="none" strike="noStrike" kern="1200" cap="none" spc="0" normalizeH="0" baseline="0" noProof="0" dirty="0">
                <a:ln>
                  <a:noFill/>
                </a:ln>
                <a:solidFill>
                  <a:prstClr val="black">
                    <a:lumMod val="50000"/>
                    <a:lumOff val="50000"/>
                  </a:prstClr>
                </a:solidFill>
                <a:effectLst/>
                <a:uLnTx/>
                <a:uFillTx/>
                <a:latin typeface="Verdana" charset="0"/>
                <a:ea typeface="ＭＳ Ｐゴシック" charset="-128"/>
                <a:cs typeface="+mn-cs"/>
              </a:rPr>
              <a:t>Le caratteristiche</a:t>
            </a:r>
          </a:p>
        </p:txBody>
      </p:sp>
      <p:sp>
        <p:nvSpPr>
          <p:cNvPr id="4" name="Titolo 1"/>
          <p:cNvSpPr txBox="1">
            <a:spLocks/>
          </p:cNvSpPr>
          <p:nvPr/>
        </p:nvSpPr>
        <p:spPr>
          <a:xfrm>
            <a:off x="773723" y="834337"/>
            <a:ext cx="7386348" cy="2354339"/>
          </a:xfrm>
          <a:prstGeom prst="rect">
            <a:avLst/>
          </a:prstGeom>
          <a:noFill/>
          <a:ln w="9525">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kumimoji="0" lang="it-IT" sz="1600" b="0" i="0" u="none" strike="noStrike" kern="1200" cap="none" spc="0" normalizeH="0" baseline="0" noProof="0" dirty="0" smtClean="0">
                <a:ln>
                  <a:noFill/>
                </a:ln>
                <a:effectLst/>
                <a:uLnTx/>
                <a:uFillTx/>
                <a:latin typeface="Arial"/>
                <a:ea typeface="Verdana" panose="020B0604030504040204" pitchFamily="34" charset="0"/>
              </a:rPr>
              <a:t>È un </a:t>
            </a:r>
            <a:r>
              <a:rPr kumimoji="0" lang="it-IT" sz="1600" b="0" i="0" u="none" strike="noStrike" kern="1200" cap="none" spc="0" normalizeH="0" baseline="0" noProof="0" dirty="0">
                <a:ln>
                  <a:noFill/>
                </a:ln>
                <a:effectLst/>
                <a:uLnTx/>
                <a:uFillTx/>
                <a:latin typeface="Arial"/>
                <a:ea typeface="Verdana" panose="020B0604030504040204" pitchFamily="34" charset="0"/>
              </a:rPr>
              <a:t>diagramma </a:t>
            </a:r>
            <a:r>
              <a:rPr kumimoji="0" lang="it-IT" sz="1600" b="0" i="0" u="none" strike="noStrike" kern="1200" cap="none" spc="0" normalizeH="0" baseline="0" noProof="0" dirty="0" smtClean="0">
                <a:ln>
                  <a:noFill/>
                </a:ln>
                <a:effectLst/>
                <a:uLnTx/>
                <a:uFillTx/>
                <a:latin typeface="Arial"/>
                <a:ea typeface="Verdana" panose="020B0604030504040204" pitchFamily="34" charset="0"/>
              </a:rPr>
              <a:t>idoneo a descrivere </a:t>
            </a:r>
            <a:r>
              <a:rPr kumimoji="0" lang="it-IT" sz="1600" b="0" i="0" u="none" strike="noStrike" kern="1200" cap="none" spc="0" normalizeH="0" baseline="0" noProof="0" dirty="0">
                <a:ln>
                  <a:noFill/>
                </a:ln>
                <a:effectLst/>
                <a:uLnTx/>
                <a:uFillTx/>
                <a:latin typeface="Arial"/>
                <a:ea typeface="Verdana" panose="020B0604030504040204" pitchFamily="34" charset="0"/>
              </a:rPr>
              <a:t>come </a:t>
            </a:r>
            <a:r>
              <a:rPr kumimoji="0" lang="it-IT" sz="1600" b="0" i="0" u="none" strike="noStrike" kern="1200" cap="none" spc="0" normalizeH="0" baseline="0" noProof="0" dirty="0" smtClean="0">
                <a:ln>
                  <a:noFill/>
                </a:ln>
                <a:effectLst/>
                <a:uLnTx/>
                <a:uFillTx/>
                <a:latin typeface="Arial"/>
                <a:ea typeface="Verdana" panose="020B0604030504040204" pitchFamily="34" charset="0"/>
              </a:rPr>
              <a:t>evolve </a:t>
            </a:r>
            <a:r>
              <a:rPr kumimoji="0" lang="it-IT" sz="1600" b="0" i="0" u="none" strike="noStrike" kern="1200" cap="none" spc="0" normalizeH="0" baseline="0" noProof="0" dirty="0">
                <a:ln>
                  <a:noFill/>
                </a:ln>
                <a:effectLst/>
                <a:uLnTx/>
                <a:uFillTx/>
                <a:latin typeface="Arial"/>
                <a:ea typeface="Verdana" panose="020B0604030504040204" pitchFamily="34" charset="0"/>
              </a:rPr>
              <a:t>un </a:t>
            </a:r>
            <a:r>
              <a:rPr kumimoji="0" lang="it-IT" sz="1600" b="0" i="0" u="none" strike="noStrike" kern="1200" cap="none" spc="0" normalizeH="0" baseline="0" noProof="0" dirty="0" smtClean="0">
                <a:ln>
                  <a:noFill/>
                </a:ln>
                <a:effectLst/>
                <a:uLnTx/>
                <a:uFillTx/>
                <a:latin typeface="Arial"/>
                <a:ea typeface="Verdana" panose="020B0604030504040204" pitchFamily="34" charset="0"/>
              </a:rPr>
              <a:t>fenomeno </a:t>
            </a:r>
            <a:r>
              <a:rPr lang="it-IT" sz="1600" dirty="0">
                <a:ea typeface="Verdana" panose="020B0604030504040204" pitchFamily="34" charset="0"/>
              </a:rPr>
              <a:t>nel corso del tempo (</a:t>
            </a:r>
            <a:r>
              <a:rPr lang="it-IT" sz="1600" i="1" dirty="0">
                <a:effectLst>
                  <a:outerShdw blurRad="38100" dist="38100" dir="2700000" algn="tl">
                    <a:srgbClr val="000000">
                      <a:alpha val="43137"/>
                    </a:srgbClr>
                  </a:outerShdw>
                </a:effectLst>
                <a:ea typeface="Verdana" panose="020B0604030504040204" pitchFamily="34" charset="0"/>
              </a:rPr>
              <a:t>serie storica dei dati</a:t>
            </a:r>
            <a:r>
              <a:rPr lang="it-IT" sz="1600" dirty="0" smtClean="0">
                <a:ea typeface="Verdana" panose="020B0604030504040204" pitchFamily="34" charset="0"/>
              </a:rPr>
              <a:t>) o come si distribuisce una popolazione rispetto ad una dimensione che assume valori numerici.</a:t>
            </a:r>
          </a:p>
          <a:p>
            <a:pPr lvl="0" algn="l">
              <a:defRPr/>
            </a:pPr>
            <a:endParaRPr lang="it-IT" altLang="it-IT" sz="1600" dirty="0" smtClean="0">
              <a:cs typeface="Arial" panose="020B0604020202020204" pitchFamily="34" charset="0"/>
            </a:endParaRPr>
          </a:p>
          <a:p>
            <a:pPr lvl="0" algn="l">
              <a:defRPr/>
            </a:pPr>
            <a:r>
              <a:rPr lang="it-IT" altLang="it-IT" sz="1600" dirty="0" smtClean="0">
                <a:cs typeface="Arial" panose="020B0604020202020204" pitchFamily="34" charset="0"/>
              </a:rPr>
              <a:t>Si traccia </a:t>
            </a:r>
            <a:r>
              <a:rPr lang="it-IT" altLang="it-IT" sz="1600" dirty="0">
                <a:cs typeface="Arial" panose="020B0604020202020204" pitchFamily="34" charset="0"/>
              </a:rPr>
              <a:t>nel piano </a:t>
            </a:r>
            <a:r>
              <a:rPr lang="it-IT" altLang="it-IT" sz="1600" dirty="0" smtClean="0">
                <a:cs typeface="Arial" panose="020B0604020202020204" pitchFamily="34" charset="0"/>
              </a:rPr>
              <a:t>cartesiano, dove per la serie storica dei dati</a:t>
            </a:r>
            <a:r>
              <a:rPr kumimoji="0" lang="it-IT" sz="1600" b="0" i="0" u="none" strike="noStrike" kern="1200" cap="none" spc="0" normalizeH="0" baseline="0" noProof="0" dirty="0" smtClean="0">
                <a:ln>
                  <a:noFill/>
                </a:ln>
                <a:effectLst/>
                <a:uLnTx/>
                <a:uFillTx/>
                <a:latin typeface="Arial"/>
                <a:ea typeface="Verdana" panose="020B0604030504040204" pitchFamily="34" charset="0"/>
              </a:rPr>
              <a:t>:</a:t>
            </a:r>
          </a:p>
          <a:p>
            <a:pPr marL="285750" indent="-285750" algn="l">
              <a:buFont typeface="Arial" panose="020B0604020202020204" pitchFamily="34" charset="0"/>
              <a:buChar char="•"/>
              <a:defRPr/>
            </a:pPr>
            <a:r>
              <a:rPr lang="it-IT" altLang="it-IT" sz="1600" dirty="0">
                <a:ea typeface="Verdana" panose="020B0604030504040204" pitchFamily="34" charset="0"/>
              </a:rPr>
              <a:t>i</a:t>
            </a:r>
            <a:r>
              <a:rPr lang="it-IT" altLang="it-IT" sz="1600" dirty="0" smtClean="0">
                <a:ea typeface="Verdana" panose="020B0604030504040204" pitchFamily="34" charset="0"/>
              </a:rPr>
              <a:t>l </a:t>
            </a:r>
            <a:r>
              <a:rPr lang="it-IT" altLang="it-IT" sz="1600" dirty="0">
                <a:ea typeface="Verdana" panose="020B0604030504040204" pitchFamily="34" charset="0"/>
              </a:rPr>
              <a:t>tempo (giorni, mesi, anni) </a:t>
            </a:r>
            <a:r>
              <a:rPr lang="it-IT" altLang="it-IT" sz="1600" dirty="0" smtClean="0">
                <a:ea typeface="Verdana" panose="020B0604030504040204" pitchFamily="34" charset="0"/>
              </a:rPr>
              <a:t>è descritto </a:t>
            </a:r>
            <a:r>
              <a:rPr lang="it-IT" altLang="it-IT" sz="1600" dirty="0">
                <a:ea typeface="Verdana" panose="020B0604030504040204" pitchFamily="34" charset="0"/>
              </a:rPr>
              <a:t>sull’asse orizzontale (ascisse</a:t>
            </a:r>
            <a:r>
              <a:rPr lang="it-IT" altLang="it-IT" sz="1600" dirty="0" smtClean="0">
                <a:ea typeface="Verdana" panose="020B0604030504040204" pitchFamily="34" charset="0"/>
              </a:rPr>
              <a:t>), in modo che ogni punto dell’asse rappresenti un istante;</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smtClean="0">
                <a:ln>
                  <a:noFill/>
                </a:ln>
                <a:effectLst/>
                <a:uLnTx/>
                <a:uFillTx/>
                <a:latin typeface="Arial"/>
                <a:ea typeface="Verdana" panose="020B0604030504040204" pitchFamily="34" charset="0"/>
              </a:rPr>
              <a:t>la misura </a:t>
            </a:r>
            <a:r>
              <a:rPr kumimoji="0" lang="it-IT" sz="1600" b="0" i="0" u="none" strike="noStrike" kern="1200" cap="none" spc="0" normalizeH="0" baseline="0" noProof="0" dirty="0">
                <a:ln>
                  <a:noFill/>
                </a:ln>
                <a:effectLst/>
                <a:uLnTx/>
                <a:uFillTx/>
                <a:latin typeface="Arial"/>
                <a:ea typeface="Verdana" panose="020B0604030504040204" pitchFamily="34" charset="0"/>
              </a:rPr>
              <a:t>del fenomeno osservato è </a:t>
            </a:r>
            <a:r>
              <a:rPr kumimoji="0" lang="it-IT" sz="1600" b="0" i="0" u="none" strike="noStrike" kern="1200" cap="none" spc="0" normalizeH="0" baseline="0" noProof="0" dirty="0" smtClean="0">
                <a:ln>
                  <a:noFill/>
                </a:ln>
                <a:effectLst/>
                <a:uLnTx/>
                <a:uFillTx/>
                <a:latin typeface="Arial"/>
                <a:ea typeface="Verdana" panose="020B0604030504040204" pitchFamily="34" charset="0"/>
              </a:rPr>
              <a:t>rappresentato sull’asse verticale (ordinate).</a:t>
            </a:r>
            <a:endParaRPr lang="it-IT" sz="1600" noProof="0" dirty="0" smtClean="0">
              <a:latin typeface="Arial"/>
              <a:ea typeface="Verdana" panose="020B060403050404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it-IT" altLang="it-IT" sz="1600" b="0" i="0" u="none" strike="noStrike" kern="1200" cap="none" spc="0" normalizeH="0" baseline="0" noProof="0" dirty="0">
              <a:ln>
                <a:noFill/>
              </a:ln>
              <a:effectLst/>
              <a:uLnTx/>
              <a:uFillTx/>
              <a:latin typeface="Arial"/>
              <a:ea typeface="Verdana" panose="020B0604030504040204" pitchFamily="34" charset="0"/>
            </a:endParaRPr>
          </a:p>
        </p:txBody>
      </p:sp>
      <p:graphicFrame>
        <p:nvGraphicFramePr>
          <p:cNvPr id="6" name="Grafico 5"/>
          <p:cNvGraphicFramePr>
            <a:graphicFrameLocks/>
          </p:cNvGraphicFramePr>
          <p:nvPr>
            <p:extLst/>
          </p:nvPr>
        </p:nvGraphicFramePr>
        <p:xfrm>
          <a:off x="3415659" y="3423139"/>
          <a:ext cx="4744412" cy="2888651"/>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p:cNvSpPr txBox="1"/>
          <p:nvPr/>
        </p:nvSpPr>
        <p:spPr>
          <a:xfrm>
            <a:off x="1184031" y="3971062"/>
            <a:ext cx="1930423" cy="1323439"/>
          </a:xfrm>
          <a:prstGeom prst="rect">
            <a:avLst/>
          </a:prstGeom>
          <a:solidFill>
            <a:schemeClr val="bg2"/>
          </a:solidFill>
        </p:spPr>
        <p:txBody>
          <a:bodyPr wrap="square" rtlCol="0">
            <a:spAutoFit/>
          </a:bodyPr>
          <a:lstStyle/>
          <a:p>
            <a:pPr lvl="0">
              <a:spcBef>
                <a:spcPct val="0"/>
              </a:spcBef>
              <a:defRPr/>
            </a:pPr>
            <a:r>
              <a:rPr lang="it-IT" sz="1600" dirty="0">
                <a:ea typeface="Verdana" panose="020B0604030504040204" pitchFamily="34" charset="0"/>
              </a:rPr>
              <a:t>Congiungendo i punti così individuati, si ottiene la linea </a:t>
            </a:r>
            <a:r>
              <a:rPr lang="it-IT" sz="1600" dirty="0" smtClean="0">
                <a:ea typeface="Verdana" panose="020B0604030504040204" pitchFamily="34" charset="0"/>
              </a:rPr>
              <a:t>spezzata</a:t>
            </a:r>
            <a:endParaRPr lang="it-IT" sz="1600" dirty="0">
              <a:ea typeface="Verdana" panose="020B0604030504040204" pitchFamily="34" charset="0"/>
            </a:endParaRPr>
          </a:p>
        </p:txBody>
      </p:sp>
      <p:sp>
        <p:nvSpPr>
          <p:cNvPr id="7" name="CasellaDiTesto 6"/>
          <p:cNvSpPr txBox="1"/>
          <p:nvPr/>
        </p:nvSpPr>
        <p:spPr>
          <a:xfrm>
            <a:off x="5291065" y="4903753"/>
            <a:ext cx="2098717" cy="830997"/>
          </a:xfrm>
          <a:prstGeom prst="rect">
            <a:avLst/>
          </a:prstGeom>
          <a:solidFill>
            <a:schemeClr val="bg2"/>
          </a:solidFill>
        </p:spPr>
        <p:txBody>
          <a:bodyPr wrap="square" rtlCol="0">
            <a:spAutoFit/>
          </a:bodyPr>
          <a:lstStyle/>
          <a:p>
            <a:pPr lvl="0">
              <a:spcBef>
                <a:spcPct val="0"/>
              </a:spcBef>
              <a:defRPr/>
            </a:pPr>
            <a:r>
              <a:rPr lang="it-IT" sz="1600" dirty="0" smtClean="0">
                <a:latin typeface="Segoe Print" panose="02000600000000000000" pitchFamily="2" charset="0"/>
                <a:ea typeface="Verdana" panose="020B0604030504040204" pitchFamily="34" charset="0"/>
              </a:rPr>
              <a:t>Nell’anno 2000 la misurazione è pari a 20</a:t>
            </a:r>
            <a:endParaRPr lang="it-IT" sz="1600" dirty="0">
              <a:latin typeface="Segoe Print" panose="02000600000000000000" pitchFamily="2" charset="0"/>
              <a:ea typeface="Verdana" panose="020B0604030504040204" pitchFamily="34" charset="0"/>
            </a:endParaRPr>
          </a:p>
        </p:txBody>
      </p:sp>
      <p:sp>
        <p:nvSpPr>
          <p:cNvPr id="8" name="Titolo 1"/>
          <p:cNvSpPr txBox="1">
            <a:spLocks/>
          </p:cNvSpPr>
          <p:nvPr/>
        </p:nvSpPr>
        <p:spPr bwMode="auto">
          <a:xfrm>
            <a:off x="4236940" y="2932947"/>
            <a:ext cx="392313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dirty="0">
                <a:latin typeface="Verdana" charset="0"/>
              </a:rPr>
              <a:t>Persone di 6 anni e più che hanno utilizzato </a:t>
            </a:r>
            <a:r>
              <a:rPr lang="it-IT" altLang="it-IT" sz="900" dirty="0" smtClean="0">
                <a:latin typeface="Verdana" charset="0"/>
              </a:rPr>
              <a:t>internet </a:t>
            </a:r>
            <a:r>
              <a:rPr lang="it-IT" altLang="it-IT" sz="900" dirty="0">
                <a:latin typeface="Verdana" charset="0"/>
              </a:rPr>
              <a:t>negli ultimi 3 mesi per leggere giornali, news, </a:t>
            </a:r>
            <a:r>
              <a:rPr lang="it-IT" altLang="it-IT" sz="900" dirty="0" smtClean="0">
                <a:latin typeface="Verdana" charset="0"/>
              </a:rPr>
              <a:t>riviste. </a:t>
            </a:r>
            <a:r>
              <a:rPr lang="it-IT" altLang="it-IT" sz="900" b="0" dirty="0" smtClean="0">
                <a:latin typeface="Verdana" charset="0"/>
              </a:rPr>
              <a:t>Anno 2019 </a:t>
            </a:r>
            <a:r>
              <a:rPr lang="it-IT" altLang="it-IT" sz="900" b="0" dirty="0">
                <a:latin typeface="Verdana" charset="0"/>
              </a:rPr>
              <a:t>(per 100 persone </a:t>
            </a:r>
            <a:r>
              <a:rPr lang="it-IT" altLang="it-IT" sz="900" b="0" dirty="0" smtClean="0">
                <a:latin typeface="Verdana" charset="0"/>
              </a:rPr>
              <a:t>con le stesse caratteristiche) </a:t>
            </a:r>
            <a:endParaRPr lang="it-IT" altLang="it-IT" sz="900" b="0" dirty="0">
              <a:latin typeface="Verdana" charset="0"/>
            </a:endParaRPr>
          </a:p>
        </p:txBody>
      </p:sp>
      <p:pic>
        <p:nvPicPr>
          <p:cNvPr id="5" name="Immagine 4"/>
          <p:cNvPicPr>
            <a:picLocks noChangeAspect="1"/>
          </p:cNvPicPr>
          <p:nvPr/>
        </p:nvPicPr>
        <p:blipFill>
          <a:blip r:embed="rId4"/>
          <a:stretch>
            <a:fillRect/>
          </a:stretch>
        </p:blipFill>
        <p:spPr>
          <a:xfrm>
            <a:off x="3415659" y="6256896"/>
            <a:ext cx="7078069" cy="359695"/>
          </a:xfrm>
          <a:prstGeom prst="rect">
            <a:avLst/>
          </a:prstGeom>
        </p:spPr>
      </p:pic>
    </p:spTree>
    <p:extLst>
      <p:ext uri="{BB962C8B-B14F-4D97-AF65-F5344CB8AC3E}">
        <p14:creationId xmlns:p14="http://schemas.microsoft.com/office/powerpoint/2010/main" val="22409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p:cNvSpPr txBox="1">
            <a:spLocks noGrp="1" noChangeArrowheads="1"/>
          </p:cNvSpPr>
          <p:nvPr>
            <p:ph type="title"/>
          </p:nvPr>
        </p:nvSpPr>
        <p:spPr bwMode="auto">
          <a:xfrm>
            <a:off x="457200" y="274638"/>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a:t>
            </a:r>
            <a:r>
              <a:rPr lang="it-IT" altLang="it-IT" sz="2800" dirty="0" smtClean="0">
                <a:solidFill>
                  <a:srgbClr val="C00000"/>
                </a:solidFill>
                <a:latin typeface="Verdana" charset="0"/>
              </a:rPr>
              <a:t>linee </a:t>
            </a:r>
            <a:r>
              <a:rPr lang="it-IT" altLang="it-IT" sz="2800" dirty="0" smtClean="0">
                <a:solidFill>
                  <a:schemeClr val="tx1">
                    <a:lumMod val="50000"/>
                    <a:lumOff val="50000"/>
                  </a:schemeClr>
                </a:solidFill>
                <a:latin typeface="Verdana" charset="0"/>
              </a:rPr>
              <a:t>– Come si legge</a:t>
            </a:r>
            <a:endParaRPr lang="it-IT" altLang="it-IT" sz="2800" dirty="0">
              <a:solidFill>
                <a:schemeClr val="tx1">
                  <a:lumMod val="50000"/>
                  <a:lumOff val="50000"/>
                </a:schemeClr>
              </a:solidFill>
              <a:latin typeface="Verdana" charset="0"/>
            </a:endParaRPr>
          </a:p>
        </p:txBody>
      </p:sp>
      <p:graphicFrame>
        <p:nvGraphicFramePr>
          <p:cNvPr id="6" name="Grafico 5"/>
          <p:cNvGraphicFramePr>
            <a:graphicFrameLocks/>
          </p:cNvGraphicFramePr>
          <p:nvPr>
            <p:extLst/>
          </p:nvPr>
        </p:nvGraphicFramePr>
        <p:xfrm>
          <a:off x="627336" y="1417638"/>
          <a:ext cx="6425105" cy="350243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olo 1"/>
          <p:cNvSpPr txBox="1">
            <a:spLocks/>
          </p:cNvSpPr>
          <p:nvPr/>
        </p:nvSpPr>
        <p:spPr bwMode="auto">
          <a:xfrm>
            <a:off x="896567" y="882979"/>
            <a:ext cx="65547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dirty="0">
                <a:latin typeface="Verdana" charset="0"/>
              </a:rPr>
              <a:t>Persone di 6 anni e più che hanno utilizzato </a:t>
            </a:r>
            <a:r>
              <a:rPr lang="it-IT" altLang="it-IT" sz="900" dirty="0" smtClean="0">
                <a:latin typeface="Verdana" charset="0"/>
              </a:rPr>
              <a:t>internet </a:t>
            </a:r>
            <a:r>
              <a:rPr lang="it-IT" altLang="it-IT" sz="900" dirty="0">
                <a:latin typeface="Verdana" charset="0"/>
              </a:rPr>
              <a:t>negli ultimi 3 mesi per leggere giornali, news, </a:t>
            </a:r>
            <a:r>
              <a:rPr lang="it-IT" altLang="it-IT" sz="900" dirty="0" smtClean="0">
                <a:latin typeface="Verdana" charset="0"/>
              </a:rPr>
              <a:t>riviste. </a:t>
            </a:r>
            <a:r>
              <a:rPr lang="it-IT" altLang="it-IT" sz="900" b="0" dirty="0" smtClean="0">
                <a:latin typeface="Verdana" charset="0"/>
              </a:rPr>
              <a:t>Anno 2019 </a:t>
            </a:r>
            <a:r>
              <a:rPr lang="it-IT" altLang="it-IT" sz="900" b="0" dirty="0">
                <a:latin typeface="Verdana" charset="0"/>
              </a:rPr>
              <a:t>(per 100 persone </a:t>
            </a:r>
            <a:r>
              <a:rPr lang="it-IT" altLang="it-IT" sz="900" b="0" dirty="0" smtClean="0">
                <a:latin typeface="Verdana" charset="0"/>
              </a:rPr>
              <a:t>con le stesse caratteristiche) </a:t>
            </a:r>
            <a:endParaRPr lang="it-IT" altLang="it-IT" sz="900" b="0" dirty="0">
              <a:latin typeface="Verdana" charset="0"/>
            </a:endParaRPr>
          </a:p>
        </p:txBody>
      </p:sp>
      <p:sp>
        <p:nvSpPr>
          <p:cNvPr id="9" name="CasellaDiTesto 8"/>
          <p:cNvSpPr txBox="1">
            <a:spLocks noChangeArrowheads="1"/>
          </p:cNvSpPr>
          <p:nvPr/>
        </p:nvSpPr>
        <p:spPr bwMode="auto">
          <a:xfrm>
            <a:off x="903248" y="5263889"/>
            <a:ext cx="7337503" cy="738664"/>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altLang="it-IT" dirty="0"/>
              <a:t>Cresce nel tempo la percentuale di persone che utilizzano internet per reperire </a:t>
            </a:r>
            <a:r>
              <a:rPr lang="it-IT" altLang="it-IT" dirty="0" smtClean="0"/>
              <a:t>informazioni: di 12 punti percentuali dal 2005 al 2013 (dall’11% al 33%), </a:t>
            </a:r>
            <a:r>
              <a:rPr lang="it-IT" altLang="it-IT" dirty="0"/>
              <a:t>dal 2013 </a:t>
            </a:r>
            <a:r>
              <a:rPr lang="it-IT" altLang="it-IT" dirty="0" smtClean="0"/>
              <a:t>in poi oscilla </a:t>
            </a:r>
            <a:r>
              <a:rPr lang="it-IT" altLang="it-IT" dirty="0"/>
              <a:t>intorno al 32</a:t>
            </a:r>
            <a:r>
              <a:rPr lang="it-IT" altLang="it-IT" dirty="0" smtClean="0"/>
              <a:t>%.</a:t>
            </a:r>
            <a:endParaRPr lang="it-IT" altLang="it-IT" dirty="0"/>
          </a:p>
        </p:txBody>
      </p:sp>
      <p:sp>
        <p:nvSpPr>
          <p:cNvPr id="10" name="Titolo 1"/>
          <p:cNvSpPr txBox="1">
            <a:spLocks/>
          </p:cNvSpPr>
          <p:nvPr/>
        </p:nvSpPr>
        <p:spPr bwMode="auto">
          <a:xfrm>
            <a:off x="635122" y="4666509"/>
            <a:ext cx="7077677" cy="36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b="0" i="1" dirty="0" smtClean="0">
                <a:latin typeface="Verdana" charset="0"/>
              </a:rPr>
              <a:t>Fonte</a:t>
            </a:r>
            <a:r>
              <a:rPr lang="it-IT" altLang="it-IT" sz="900" b="0" dirty="0" smtClean="0">
                <a:latin typeface="Verdana" charset="0"/>
              </a:rPr>
              <a:t>: </a:t>
            </a:r>
            <a:r>
              <a:rPr lang="it-IT" sz="900" b="0" dirty="0" smtClean="0"/>
              <a:t>Indagine multiscopo sulle famiglie, Aspetti della vita quotidiana</a:t>
            </a:r>
            <a:endParaRPr lang="it-IT" altLang="it-IT" sz="900" b="0" dirty="0">
              <a:latin typeface="Verdana" charset="0"/>
            </a:endParaRPr>
          </a:p>
        </p:txBody>
      </p:sp>
      <p:sp>
        <p:nvSpPr>
          <p:cNvPr id="11" name="CasellaDiTesto 10"/>
          <p:cNvSpPr txBox="1">
            <a:spLocks noChangeArrowheads="1"/>
          </p:cNvSpPr>
          <p:nvPr/>
        </p:nvSpPr>
        <p:spPr bwMode="auto">
          <a:xfrm>
            <a:off x="7163249" y="2154022"/>
            <a:ext cx="1099100" cy="1708160"/>
          </a:xfrm>
          <a:prstGeom prst="rect">
            <a:avLst/>
          </a:prstGeom>
          <a:solidFill>
            <a:schemeClr val="accent4">
              <a:lumMod val="20000"/>
              <a:lumOff val="80000"/>
            </a:schemeClr>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pPr>
              <a:lnSpc>
                <a:spcPct val="150000"/>
              </a:lnSpc>
            </a:pPr>
            <a:r>
              <a:rPr lang="it-IT" altLang="it-IT" dirty="0" smtClean="0">
                <a:effectLst>
                  <a:outerShdw blurRad="38100" dist="38100" dir="2700000" algn="tl">
                    <a:srgbClr val="000000">
                      <a:alpha val="43137"/>
                    </a:srgbClr>
                  </a:outerShdw>
                </a:effectLst>
              </a:rPr>
              <a:t>La serie storica dei dati dal 2005 al 2017</a:t>
            </a:r>
            <a:endParaRPr lang="it-IT" alt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51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1098056" y="865840"/>
            <a:ext cx="65547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dirty="0">
                <a:latin typeface="Verdana" charset="0"/>
              </a:rPr>
              <a:t>Persone di 6 anni e più che hanno usato </a:t>
            </a:r>
            <a:r>
              <a:rPr lang="it-IT" altLang="it-IT" sz="900" dirty="0" smtClean="0">
                <a:latin typeface="Verdana" charset="0"/>
              </a:rPr>
              <a:t>internet </a:t>
            </a:r>
            <a:r>
              <a:rPr lang="it-IT" altLang="it-IT" sz="900" dirty="0">
                <a:latin typeface="Verdana" charset="0"/>
              </a:rPr>
              <a:t>negli ultimi 12 mesi per sesso e classe di </a:t>
            </a:r>
            <a:r>
              <a:rPr lang="it-IT" altLang="it-IT" sz="900" dirty="0" smtClean="0">
                <a:latin typeface="Verdana" charset="0"/>
              </a:rPr>
              <a:t>età. </a:t>
            </a:r>
            <a:r>
              <a:rPr lang="it-IT" altLang="it-IT" sz="900" b="0" dirty="0" smtClean="0">
                <a:latin typeface="Verdana" charset="0"/>
              </a:rPr>
              <a:t>Anno 2019 </a:t>
            </a:r>
            <a:r>
              <a:rPr lang="it-IT" altLang="it-IT" sz="900" b="0" dirty="0">
                <a:latin typeface="Verdana" charset="0"/>
              </a:rPr>
              <a:t>(per 100 persone </a:t>
            </a:r>
            <a:r>
              <a:rPr lang="it-IT" altLang="it-IT" sz="900" b="0" dirty="0" smtClean="0">
                <a:latin typeface="Verdana" charset="0"/>
              </a:rPr>
              <a:t>con le stesse caratteristiche) </a:t>
            </a:r>
            <a:endParaRPr lang="it-IT" altLang="it-IT" sz="900" b="0" dirty="0">
              <a:latin typeface="Verdana" charset="0"/>
            </a:endParaRPr>
          </a:p>
        </p:txBody>
      </p:sp>
      <p:sp>
        <p:nvSpPr>
          <p:cNvPr id="47109" name="CasellaDiTesto 5"/>
          <p:cNvSpPr txBox="1">
            <a:spLocks noChangeArrowheads="1"/>
          </p:cNvSpPr>
          <p:nvPr/>
        </p:nvSpPr>
        <p:spPr bwMode="auto">
          <a:xfrm>
            <a:off x="0" y="37046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chemeClr val="accent2">
                    <a:lumMod val="75000"/>
                  </a:schemeClr>
                </a:solidFill>
                <a:latin typeface="Verdana" charset="0"/>
              </a:rPr>
              <a:t>Grafico a </a:t>
            </a:r>
            <a:r>
              <a:rPr lang="it-IT" altLang="it-IT" sz="2800" dirty="0" smtClean="0">
                <a:solidFill>
                  <a:schemeClr val="accent2">
                    <a:lumMod val="75000"/>
                  </a:schemeClr>
                </a:solidFill>
                <a:latin typeface="Verdana" charset="0"/>
              </a:rPr>
              <a:t>linee </a:t>
            </a:r>
            <a:r>
              <a:rPr lang="it-IT" altLang="it-IT" sz="2800" dirty="0" smtClean="0">
                <a:solidFill>
                  <a:schemeClr val="tx1">
                    <a:lumMod val="50000"/>
                    <a:lumOff val="50000"/>
                  </a:schemeClr>
                </a:solidFill>
                <a:latin typeface="Verdana" charset="0"/>
              </a:rPr>
              <a:t>– Come si legge</a:t>
            </a:r>
            <a:endParaRPr lang="it-IT" altLang="it-IT" sz="2800" dirty="0">
              <a:solidFill>
                <a:schemeClr val="tx1">
                  <a:lumMod val="50000"/>
                  <a:lumOff val="50000"/>
                </a:schemeClr>
              </a:solidFill>
              <a:latin typeface="Verdana" charset="0"/>
            </a:endParaRPr>
          </a:p>
        </p:txBody>
      </p:sp>
      <p:sp>
        <p:nvSpPr>
          <p:cNvPr id="24585" name="CasellaDiTesto 17"/>
          <p:cNvSpPr txBox="1">
            <a:spLocks noChangeArrowheads="1"/>
          </p:cNvSpPr>
          <p:nvPr/>
        </p:nvSpPr>
        <p:spPr bwMode="auto">
          <a:xfrm>
            <a:off x="1142327" y="4835931"/>
            <a:ext cx="6859344" cy="1323439"/>
          </a:xfrm>
          <a:prstGeom prst="rect">
            <a:avLst/>
          </a:prstGeom>
          <a:solidFill>
            <a:schemeClr val="bg2"/>
          </a:solidFill>
          <a:ln>
            <a:noFill/>
          </a:ln>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600" b="0" dirty="0" smtClean="0">
                <a:latin typeface="Segoe Print" panose="02000600000000000000" pitchFamily="2" charset="0"/>
              </a:rPr>
              <a:t>Gli uomini raggiungono il massimo tra i 20-24 anni, le donne tra i 15-24 anni. </a:t>
            </a:r>
          </a:p>
          <a:p>
            <a:pPr eaLnBrk="1" hangingPunct="1"/>
            <a:r>
              <a:rPr lang="it-IT" altLang="it-IT" sz="1600" b="0" dirty="0" smtClean="0">
                <a:latin typeface="Segoe Print" panose="02000600000000000000" pitchFamily="2" charset="0"/>
              </a:rPr>
              <a:t>Il divario nell’uso di internet, a favore degli uomini, si accentua progressivamente dai 45 anni e rallenta lievemente dopo la l’uscita dal lavoro.</a:t>
            </a:r>
            <a:endParaRPr lang="it-IT" altLang="it-IT" sz="1600" b="0" dirty="0">
              <a:latin typeface="Segoe Print" panose="02000600000000000000" pitchFamily="2" charset="0"/>
            </a:endParaRPr>
          </a:p>
        </p:txBody>
      </p:sp>
      <p:graphicFrame>
        <p:nvGraphicFramePr>
          <p:cNvPr id="10" name="Grafico 9"/>
          <p:cNvGraphicFramePr>
            <a:graphicFrameLocks/>
          </p:cNvGraphicFramePr>
          <p:nvPr>
            <p:extLst/>
          </p:nvPr>
        </p:nvGraphicFramePr>
        <p:xfrm>
          <a:off x="475692" y="1282941"/>
          <a:ext cx="7586810" cy="3538069"/>
        </p:xfrm>
        <a:graphic>
          <a:graphicData uri="http://schemas.openxmlformats.org/drawingml/2006/chart">
            <c:chart xmlns:c="http://schemas.openxmlformats.org/drawingml/2006/chart" xmlns:r="http://schemas.openxmlformats.org/officeDocument/2006/relationships" r:id="rId2"/>
          </a:graphicData>
        </a:graphic>
      </p:graphicFrame>
      <p:sp>
        <p:nvSpPr>
          <p:cNvPr id="12" name="CasellaDiTesto 17"/>
          <p:cNvSpPr txBox="1">
            <a:spLocks noChangeArrowheads="1"/>
          </p:cNvSpPr>
          <p:nvPr/>
        </p:nvSpPr>
        <p:spPr bwMode="auto">
          <a:xfrm>
            <a:off x="1530140" y="2880525"/>
            <a:ext cx="3889585" cy="830997"/>
          </a:xfrm>
          <a:prstGeom prst="rect">
            <a:avLst/>
          </a:prstGeom>
          <a:solidFill>
            <a:schemeClr val="bg2"/>
          </a:solidFill>
          <a:ln>
            <a:noFill/>
          </a:ln>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600" b="0" dirty="0" smtClean="0">
                <a:latin typeface="Segoe Print" panose="02000600000000000000" pitchFamily="2" charset="0"/>
              </a:rPr>
              <a:t>Curve crescenti e </a:t>
            </a:r>
            <a:r>
              <a:rPr lang="it-IT" altLang="it-IT" sz="1600" b="0" dirty="0">
                <a:latin typeface="Segoe Print" panose="02000600000000000000" pitchFamily="2" charset="0"/>
              </a:rPr>
              <a:t>poi decrescenti…. </a:t>
            </a:r>
            <a:endParaRPr lang="it-IT" altLang="it-IT" sz="1600" b="0" dirty="0" smtClean="0">
              <a:latin typeface="Segoe Print" panose="02000600000000000000" pitchFamily="2" charset="0"/>
            </a:endParaRPr>
          </a:p>
          <a:p>
            <a:pPr eaLnBrk="1" hangingPunct="1"/>
            <a:r>
              <a:rPr lang="it-IT" altLang="it-IT" sz="1600" b="0" dirty="0" smtClean="0">
                <a:latin typeface="Segoe Print" panose="02000600000000000000" pitchFamily="2" charset="0"/>
              </a:rPr>
              <a:t>L’uso </a:t>
            </a:r>
            <a:r>
              <a:rPr lang="it-IT" altLang="it-IT" sz="1600" b="0" dirty="0">
                <a:latin typeface="Segoe Print" panose="02000600000000000000" pitchFamily="2" charset="0"/>
              </a:rPr>
              <a:t>di internet comincia a diminuire dopo </a:t>
            </a:r>
            <a:r>
              <a:rPr lang="it-IT" altLang="it-IT" sz="1600" b="0" dirty="0" smtClean="0">
                <a:latin typeface="Segoe Print" panose="02000600000000000000" pitchFamily="2" charset="0"/>
              </a:rPr>
              <a:t>l’adolescenza</a:t>
            </a:r>
            <a:endParaRPr lang="it-IT" altLang="it-IT" sz="1600" b="0" dirty="0">
              <a:latin typeface="Segoe Print" panose="02000600000000000000" pitchFamily="2" charset="0"/>
            </a:endParaRPr>
          </a:p>
        </p:txBody>
      </p:sp>
      <p:sp>
        <p:nvSpPr>
          <p:cNvPr id="14" name="Titolo 1"/>
          <p:cNvSpPr txBox="1">
            <a:spLocks/>
          </p:cNvSpPr>
          <p:nvPr/>
        </p:nvSpPr>
        <p:spPr bwMode="auto">
          <a:xfrm>
            <a:off x="1674028" y="6266347"/>
            <a:ext cx="6327643" cy="365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00" b="0" i="1" dirty="0" smtClean="0">
                <a:latin typeface="Verdana" charset="0"/>
              </a:rPr>
              <a:t>Fonte</a:t>
            </a:r>
            <a:r>
              <a:rPr lang="it-IT" altLang="it-IT" sz="1000" b="0" dirty="0" smtClean="0">
                <a:latin typeface="Verdana" charset="0"/>
              </a:rPr>
              <a:t>: </a:t>
            </a:r>
            <a:r>
              <a:rPr lang="it-IT" sz="1000" b="0" dirty="0"/>
              <a:t>Rilevazione sull’uso delle nuove tecnologie della comunicazione e dell’informazione da parte di famiglie e individui</a:t>
            </a:r>
            <a:endParaRPr lang="it-IT" altLang="it-IT" sz="1000" b="0" dirty="0">
              <a:latin typeface="Verdana" charset="0"/>
            </a:endParaRPr>
          </a:p>
        </p:txBody>
      </p:sp>
    </p:spTree>
    <p:extLst>
      <p:ext uri="{BB962C8B-B14F-4D97-AF65-F5344CB8AC3E}">
        <p14:creationId xmlns:p14="http://schemas.microsoft.com/office/powerpoint/2010/main" val="1538526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nodeType="afterGroup">
                            <p:stCondLst>
                              <p:cond delay="2000"/>
                            </p:stCondLst>
                            <p:childTnLst>
                              <p:par>
                                <p:cTn id="9" presetID="16" presetClass="entr" presetSubtype="21" fill="hold" grpId="0" nodeType="afterEffect">
                                  <p:stCondLst>
                                    <p:cond delay="1000"/>
                                  </p:stCondLst>
                                  <p:childTnLst>
                                    <p:set>
                                      <p:cBhvr>
                                        <p:cTn id="10" dur="1" fill="hold">
                                          <p:stCondLst>
                                            <p:cond delay="0"/>
                                          </p:stCondLst>
                                        </p:cTn>
                                        <p:tgtEl>
                                          <p:spTgt spid="24585"/>
                                        </p:tgtEl>
                                        <p:attrNameLst>
                                          <p:attrName>style.visibility</p:attrName>
                                        </p:attrNameLst>
                                      </p:cBhvr>
                                      <p:to>
                                        <p:strVal val="visible"/>
                                      </p:to>
                                    </p:set>
                                    <p:animEffect transition="in" filter="barn(inVertical)">
                                      <p:cBhvr>
                                        <p:cTn id="11" dur="1000"/>
                                        <p:tgtEl>
                                          <p:spTgt spid="24585"/>
                                        </p:tgtEl>
                                      </p:cBhvr>
                                    </p:animEffect>
                                  </p:childTnLst>
                                </p:cTn>
                              </p:par>
                            </p:childTnLst>
                          </p:cTn>
                        </p:par>
                        <p:par>
                          <p:cTn id="12" fill="hold">
                            <p:stCondLst>
                              <p:cond delay="4000"/>
                            </p:stCondLst>
                            <p:childTnLst>
                              <p:par>
                                <p:cTn id="13" presetID="16" presetClass="entr" presetSubtype="21"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585" grpId="0" animBg="1"/>
      <p:bldP spid="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t="6069" r="47895" b="25439"/>
          <a:stretch/>
        </p:blipFill>
        <p:spPr>
          <a:xfrm>
            <a:off x="669663" y="872825"/>
            <a:ext cx="7940842" cy="5334338"/>
          </a:xfrm>
          <a:prstGeom prst="rect">
            <a:avLst/>
          </a:prstGeom>
        </p:spPr>
      </p:pic>
      <p:sp>
        <p:nvSpPr>
          <p:cNvPr id="6" name="CasellaDiTesto 5"/>
          <p:cNvSpPr txBox="1">
            <a:spLocks noChangeArrowheads="1"/>
          </p:cNvSpPr>
          <p:nvPr/>
        </p:nvSpPr>
        <p:spPr bwMode="auto">
          <a:xfrm>
            <a:off x="1" y="391478"/>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400" dirty="0">
                <a:solidFill>
                  <a:srgbClr val="C00000"/>
                </a:solidFill>
                <a:latin typeface="Verdana" charset="0"/>
              </a:rPr>
              <a:t>Grafico a </a:t>
            </a:r>
            <a:r>
              <a:rPr lang="it-IT" altLang="it-IT" sz="2400" dirty="0" smtClean="0">
                <a:solidFill>
                  <a:srgbClr val="C00000"/>
                </a:solidFill>
                <a:latin typeface="Verdana" charset="0"/>
              </a:rPr>
              <a:t>linee – </a:t>
            </a:r>
            <a:r>
              <a:rPr lang="it-IT" altLang="it-IT" sz="2400" dirty="0" smtClean="0">
                <a:solidFill>
                  <a:schemeClr val="tx1">
                    <a:lumMod val="50000"/>
                    <a:lumOff val="50000"/>
                  </a:schemeClr>
                </a:solidFill>
                <a:latin typeface="Verdana" charset="0"/>
              </a:rPr>
              <a:t>Come si costruisce con Excel</a:t>
            </a:r>
            <a:endParaRPr lang="it-IT" altLang="it-IT" sz="2400" dirty="0">
              <a:solidFill>
                <a:schemeClr val="tx1">
                  <a:lumMod val="50000"/>
                  <a:lumOff val="50000"/>
                </a:schemeClr>
              </a:solidFill>
              <a:latin typeface="Verdana" charset="0"/>
            </a:endParaRPr>
          </a:p>
        </p:txBody>
      </p:sp>
      <p:sp>
        <p:nvSpPr>
          <p:cNvPr id="8" name="Rettangolo 7"/>
          <p:cNvSpPr/>
          <p:nvPr/>
        </p:nvSpPr>
        <p:spPr>
          <a:xfrm>
            <a:off x="6537961" y="1073880"/>
            <a:ext cx="605118" cy="7876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9" name="CasellaDiTesto 8"/>
          <p:cNvSpPr txBox="1">
            <a:spLocks noChangeArrowheads="1"/>
          </p:cNvSpPr>
          <p:nvPr/>
        </p:nvSpPr>
        <p:spPr bwMode="auto">
          <a:xfrm>
            <a:off x="949362" y="4720773"/>
            <a:ext cx="3149302" cy="830997"/>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altLang="it-IT" sz="1600" dirty="0" smtClean="0"/>
              <a:t>Con il solito procedimento, inseriamo con </a:t>
            </a:r>
            <a:r>
              <a:rPr lang="it-IT" altLang="it-IT" sz="1600" dirty="0"/>
              <a:t>E</a:t>
            </a:r>
            <a:r>
              <a:rPr lang="it-IT" altLang="it-IT" sz="1600" dirty="0" smtClean="0"/>
              <a:t>xcel il </a:t>
            </a:r>
            <a:r>
              <a:rPr lang="it-IT" altLang="it-IT" sz="1600" b="1" dirty="0" smtClean="0">
                <a:effectLst>
                  <a:outerShdw blurRad="38100" dist="38100" dir="2700000" algn="tl">
                    <a:srgbClr val="000000">
                      <a:alpha val="43137"/>
                    </a:srgbClr>
                  </a:outerShdw>
                </a:effectLst>
              </a:rPr>
              <a:t>grafico a linee.</a:t>
            </a:r>
            <a:r>
              <a:rPr lang="it-IT" altLang="it-IT" sz="1600" b="1" dirty="0" smtClean="0"/>
              <a:t> </a:t>
            </a:r>
            <a:endParaRPr lang="it-IT" altLang="it-IT" sz="1600" b="1" dirty="0"/>
          </a:p>
        </p:txBody>
      </p:sp>
      <p:sp>
        <p:nvSpPr>
          <p:cNvPr id="7" name="CasellaDiTesto 6"/>
          <p:cNvSpPr txBox="1">
            <a:spLocks noChangeArrowheads="1"/>
          </p:cNvSpPr>
          <p:nvPr/>
        </p:nvSpPr>
        <p:spPr bwMode="auto">
          <a:xfrm>
            <a:off x="6339030" y="4784062"/>
            <a:ext cx="2551174" cy="954107"/>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dirty="0" smtClean="0"/>
              <a:t>Nel foglio di lavoro si visualizza un grafico da personalizzare nei diversi elementi…</a:t>
            </a:r>
          </a:p>
        </p:txBody>
      </p:sp>
    </p:spTree>
    <p:extLst>
      <p:ext uri="{BB962C8B-B14F-4D97-AF65-F5344CB8AC3E}">
        <p14:creationId xmlns:p14="http://schemas.microsoft.com/office/powerpoint/2010/main" val="8024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strVal val="#ppt_w*0.70"/>
                                          </p:val>
                                        </p:tav>
                                        <p:tav tm="100000">
                                          <p:val>
                                            <p:strVal val="#ppt_w"/>
                                          </p:val>
                                        </p:tav>
                                      </p:tavLst>
                                    </p:anim>
                                    <p:anim calcmode="lin" valueType="num">
                                      <p:cBhvr>
                                        <p:cTn id="8" dur="3000" fill="hold"/>
                                        <p:tgtEl>
                                          <p:spTgt spid="9"/>
                                        </p:tgtEl>
                                        <p:attrNameLst>
                                          <p:attrName>ppt_h</p:attrName>
                                        </p:attrNameLst>
                                      </p:cBhvr>
                                      <p:tavLst>
                                        <p:tav tm="0">
                                          <p:val>
                                            <p:strVal val="#ppt_h"/>
                                          </p:val>
                                        </p:tav>
                                        <p:tav tm="100000">
                                          <p:val>
                                            <p:strVal val="#ppt_h"/>
                                          </p:val>
                                        </p:tav>
                                      </p:tavLst>
                                    </p:anim>
                                    <p:animEffect transition="in" filter="fade">
                                      <p:cBhvr>
                                        <p:cTn id="9" dur="3000"/>
                                        <p:tgtEl>
                                          <p:spTgt spid="9"/>
                                        </p:tgtEl>
                                      </p:cBhvr>
                                    </p:animEffect>
                                  </p:childTnLst>
                                </p:cTn>
                              </p:par>
                            </p:childTnLst>
                          </p:cTn>
                        </p:par>
                        <p:par>
                          <p:cTn id="10" fill="hold">
                            <p:stCondLst>
                              <p:cond delay="3000"/>
                            </p:stCondLst>
                            <p:childTnLst>
                              <p:par>
                                <p:cTn id="11" presetID="55" presetClass="entr" presetSubtype="0" fill="hold" grpId="0" nodeType="afterEffect">
                                  <p:stCondLst>
                                    <p:cond delay="1000"/>
                                  </p:stCondLst>
                                  <p:iterate type="lt">
                                    <p:tmPct val="0"/>
                                  </p:iterate>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strVal val="#ppt_w*0.70"/>
                                          </p:val>
                                        </p:tav>
                                        <p:tav tm="100000">
                                          <p:val>
                                            <p:strVal val="#ppt_w"/>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469"/>
            <a:ext cx="82296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400" b="1" dirty="0">
                <a:solidFill>
                  <a:schemeClr val="accent2"/>
                </a:solidFill>
                <a:latin typeface="Verdana" charset="0"/>
                <a:ea typeface="ＭＳ Ｐゴシック" charset="-128"/>
                <a:cs typeface="+mn-cs"/>
              </a:rPr>
              <a:t>Gli elementi del grafico</a:t>
            </a:r>
          </a:p>
        </p:txBody>
      </p:sp>
      <p:pic>
        <p:nvPicPr>
          <p:cNvPr id="7" name="Immagine 6"/>
          <p:cNvPicPr>
            <a:picLocks noChangeAspect="1"/>
          </p:cNvPicPr>
          <p:nvPr/>
        </p:nvPicPr>
        <p:blipFill rotWithShape="1">
          <a:blip r:embed="rId2"/>
          <a:srcRect t="6078" r="38441" b="42314"/>
          <a:stretch/>
        </p:blipFill>
        <p:spPr>
          <a:xfrm>
            <a:off x="430305" y="723881"/>
            <a:ext cx="8256495" cy="4424082"/>
          </a:xfrm>
          <a:prstGeom prst="rect">
            <a:avLst/>
          </a:prstGeom>
        </p:spPr>
      </p:pic>
      <p:sp>
        <p:nvSpPr>
          <p:cNvPr id="8" name="CasellaDiTesto 7"/>
          <p:cNvSpPr txBox="1">
            <a:spLocks noChangeArrowheads="1"/>
          </p:cNvSpPr>
          <p:nvPr/>
        </p:nvSpPr>
        <p:spPr bwMode="auto">
          <a:xfrm>
            <a:off x="336176" y="5068795"/>
            <a:ext cx="8659906" cy="1261884"/>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dirty="0" smtClean="0"/>
              <a:t>Facendo </a:t>
            </a:r>
            <a:r>
              <a:rPr lang="it-IT" dirty="0"/>
              <a:t>clic </a:t>
            </a:r>
            <a:r>
              <a:rPr lang="it-IT" dirty="0" smtClean="0"/>
              <a:t>sull’area del </a:t>
            </a:r>
            <a:r>
              <a:rPr lang="it-IT" dirty="0"/>
              <a:t>grafico </a:t>
            </a:r>
            <a:r>
              <a:rPr lang="it-IT" dirty="0" smtClean="0"/>
              <a:t>si visualizza un segno </a:t>
            </a:r>
            <a:r>
              <a:rPr lang="it-IT" sz="2000" b="1" dirty="0" smtClean="0"/>
              <a:t>+</a:t>
            </a:r>
            <a:r>
              <a:rPr lang="it-IT" dirty="0" smtClean="0"/>
              <a:t> in alto a destra, che consente di aggiungere, rimuovere o modificare gli elementi del grafico, come titolo, legenda, griglia ed etichette dei dati. </a:t>
            </a:r>
          </a:p>
          <a:p>
            <a:r>
              <a:rPr lang="it-IT" dirty="0" smtClean="0"/>
              <a:t>Alternativamente si può selezionare il menù a tendina dall’icona «Aggiungi elemento grafico» in alto a sinistra nella scheda progettazione.</a:t>
            </a:r>
            <a:endParaRPr lang="it-IT" altLang="it-IT" dirty="0"/>
          </a:p>
        </p:txBody>
      </p:sp>
      <p:sp>
        <p:nvSpPr>
          <p:cNvPr id="9" name="Rettangolo 8"/>
          <p:cNvSpPr/>
          <p:nvPr/>
        </p:nvSpPr>
        <p:spPr>
          <a:xfrm>
            <a:off x="430305" y="979652"/>
            <a:ext cx="1008528" cy="78768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10" name="Rettangolo 9"/>
          <p:cNvSpPr/>
          <p:nvPr/>
        </p:nvSpPr>
        <p:spPr>
          <a:xfrm>
            <a:off x="6273053" y="2765574"/>
            <a:ext cx="309282" cy="340697"/>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39822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1103313" y="1865313"/>
            <a:ext cx="69659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0000" bIns="0"/>
          <a:lstStyle>
            <a:lvl1pPr marL="457200" indent="-457200"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just" eaLnBrk="1" hangingPunct="1">
              <a:spcBef>
                <a:spcPts val="600"/>
              </a:spcBef>
              <a:buFontTx/>
              <a:buAutoNum type="arabicParenR"/>
            </a:pPr>
            <a:endParaRPr lang="it-IT" altLang="it-IT" sz="2000">
              <a:solidFill>
                <a:srgbClr val="FFFFFF"/>
              </a:solidFill>
              <a:latin typeface="Verdana" charset="0"/>
              <a:cs typeface="Arial" charset="0"/>
            </a:endParaRPr>
          </a:p>
        </p:txBody>
      </p:sp>
      <p:sp>
        <p:nvSpPr>
          <p:cNvPr id="30724" name="Sottotitolo 4"/>
          <p:cNvSpPr>
            <a:spLocks noGrp="1"/>
          </p:cNvSpPr>
          <p:nvPr>
            <p:ph type="subTitle" idx="1"/>
          </p:nvPr>
        </p:nvSpPr>
        <p:spPr>
          <a:xfrm>
            <a:off x="790575" y="596188"/>
            <a:ext cx="7706311" cy="5537326"/>
          </a:xfrm>
        </p:spPr>
        <p:txBody>
          <a:bodyPr/>
          <a:lstStyle/>
          <a:p>
            <a:pPr algn="l">
              <a:spcBef>
                <a:spcPts val="1200"/>
              </a:spcBef>
              <a:defRPr/>
            </a:pPr>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Indice</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A cosa servono i grafici </a:t>
            </a:r>
          </a:p>
          <a:p>
            <a:pPr marL="457200" indent="-457200" algn="l">
              <a:spcBef>
                <a:spcPts val="1200"/>
              </a:spcBef>
              <a:buFont typeface="Wingdings" panose="05000000000000000000" pitchFamily="2" charset="2"/>
              <a:buChar char="§"/>
              <a:defRPr/>
            </a:pPr>
            <a:r>
              <a:rPr lang="it-IT" alt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Costruire un grafico: gli elementi essenziali</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Costruire un grafico: scegliere il tipo più adatto</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Il diagramma a «torta»</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Il diagramma a «barre»</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Il diagramma a linee</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Il diagramma a dispersione</a:t>
            </a:r>
          </a:p>
          <a:p>
            <a:pPr marL="457200" indent="-457200" algn="l">
              <a:spcBef>
                <a:spcPts val="1200"/>
              </a:spcBef>
              <a:buFont typeface="Wingdings" panose="05000000000000000000" pitchFamily="2" charset="2"/>
              <a:buChar char="§"/>
              <a:defRPr/>
            </a:pPr>
            <a:r>
              <a:rPr lang="it-IT"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Il </a:t>
            </a: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diagramma a bolle</a:t>
            </a:r>
          </a:p>
          <a:p>
            <a:pPr marL="457200" indent="-457200" algn="l">
              <a:spcBef>
                <a:spcPts val="1200"/>
              </a:spcBef>
              <a:buFont typeface="Wingdings" panose="05000000000000000000" pitchFamily="2" charset="2"/>
              <a:buChar char="§"/>
              <a:defRPr/>
            </a:pPr>
            <a:r>
              <a:rPr lang="it-IT" sz="2400" dirty="0">
                <a:solidFill>
                  <a:schemeClr val="tx1"/>
                </a:solidFill>
                <a:latin typeface="Verdana" panose="020B0604030504040204" pitchFamily="34" charset="0"/>
                <a:ea typeface="Verdana" panose="020B0604030504040204" pitchFamily="34" charset="0"/>
                <a:cs typeface="Verdana" panose="020B0604030504040204" pitchFamily="34" charset="0"/>
              </a:rPr>
              <a:t>Il cartogramma</a:t>
            </a:r>
          </a:p>
          <a:p>
            <a:pPr marL="457200" indent="-457200" algn="l">
              <a:spcBef>
                <a:spcPts val="1200"/>
              </a:spcBef>
              <a:buFontTx/>
              <a:buAutoNum type="arabicPeriod"/>
              <a:defRPr/>
            </a:pPr>
            <a:endParaRPr lang="it-IT" sz="2400" dirty="0">
              <a:solidFill>
                <a:schemeClr val="tx1"/>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081" name="Text Box 9"/>
          <p:cNvSpPr txBox="1">
            <a:spLocks noChangeArrowheads="1"/>
          </p:cNvSpPr>
          <p:nvPr/>
        </p:nvSpPr>
        <p:spPr bwMode="auto">
          <a:xfrm>
            <a:off x="407421" y="345620"/>
            <a:ext cx="8357734" cy="852488"/>
          </a:xfrm>
          <a:prstGeom prst="rect">
            <a:avLst/>
          </a:prstGeom>
          <a:noFill/>
          <a:ln w="9525">
            <a:noFill/>
            <a:miter lim="800000"/>
            <a:headEnd/>
            <a:tailEnd/>
          </a:ln>
        </p:spPr>
        <p:txBody>
          <a:bodyPr lIns="0" tIns="0" rIns="0" bIns="0"/>
          <a:lstStyle>
            <a:lvl1pPr>
              <a:defRPr sz="3200">
                <a:solidFill>
                  <a:srgbClr val="595959"/>
                </a:solidFill>
                <a:latin typeface="Verdana" charset="0"/>
                <a:ea typeface="ＭＳ Ｐゴシック" charset="-128"/>
              </a:defRPr>
            </a:lvl1pPr>
            <a:lvl2pPr>
              <a:defRPr sz="2800">
                <a:solidFill>
                  <a:srgbClr val="595959"/>
                </a:solidFill>
                <a:latin typeface="Verdana" charset="0"/>
                <a:ea typeface="ＭＳ Ｐゴシック" charset="-128"/>
              </a:defRPr>
            </a:lvl2pPr>
            <a:lvl3pPr>
              <a:defRPr sz="2400">
                <a:solidFill>
                  <a:srgbClr val="595959"/>
                </a:solidFill>
                <a:latin typeface="Verdana" charset="0"/>
                <a:ea typeface="ＭＳ Ｐゴシック" charset="-128"/>
              </a:defRPr>
            </a:lvl3pPr>
            <a:lvl4pPr>
              <a:defRPr sz="2000">
                <a:solidFill>
                  <a:srgbClr val="595959"/>
                </a:solidFill>
                <a:latin typeface="Verdana" charset="0"/>
                <a:ea typeface="ＭＳ Ｐゴシック" charset="-128"/>
              </a:defRPr>
            </a:lvl4pPr>
            <a:lvl5pPr>
              <a:defRPr sz="2000">
                <a:solidFill>
                  <a:srgbClr val="595959"/>
                </a:solidFill>
                <a:latin typeface="Verdana" charset="0"/>
                <a:ea typeface="ＭＳ Ｐゴシック" charset="-128"/>
              </a:defRPr>
            </a:lvl5pPr>
            <a:lvl6pPr eaLnBrk="0" hangingPunct="0">
              <a:defRPr sz="2000">
                <a:solidFill>
                  <a:srgbClr val="595959"/>
                </a:solidFill>
                <a:latin typeface="Verdana" charset="0"/>
                <a:ea typeface="ＭＳ Ｐゴシック" charset="-128"/>
              </a:defRPr>
            </a:lvl6pPr>
            <a:lvl7pPr eaLnBrk="0" hangingPunct="0">
              <a:defRPr sz="2000">
                <a:solidFill>
                  <a:srgbClr val="595959"/>
                </a:solidFill>
                <a:latin typeface="Verdana" charset="0"/>
                <a:ea typeface="ＭＳ Ｐゴシック" charset="-128"/>
              </a:defRPr>
            </a:lvl7pPr>
            <a:lvl8pPr eaLnBrk="0" hangingPunct="0">
              <a:defRPr sz="2000">
                <a:solidFill>
                  <a:srgbClr val="595959"/>
                </a:solidFill>
                <a:latin typeface="Verdana" charset="0"/>
                <a:ea typeface="ＭＳ Ｐゴシック" charset="-128"/>
              </a:defRPr>
            </a:lvl8pPr>
            <a:lvl9pPr eaLnBrk="0" hangingPunct="0">
              <a:defRPr sz="2000">
                <a:solidFill>
                  <a:srgbClr val="595959"/>
                </a:solidFill>
                <a:latin typeface="Verdana" charset="0"/>
                <a:ea typeface="ＭＳ Ｐゴシック" charset="-128"/>
              </a:defRPr>
            </a:lvl9pPr>
          </a:lstStyle>
          <a:p>
            <a:pPr algn="ctr">
              <a:defRPr/>
            </a:pPr>
            <a:endParaRPr lang="it-IT" sz="1800" dirty="0">
              <a:solidFill>
                <a:srgbClr val="DDDDDD"/>
              </a:solidFill>
              <a:highlight>
                <a:srgbClr val="FFFF00"/>
              </a:highlight>
              <a:cs typeface="Arial" charset="0"/>
            </a:endParaRPr>
          </a:p>
        </p:txBody>
      </p:sp>
    </p:spTree>
    <p:extLst>
      <p:ext uri="{BB962C8B-B14F-4D97-AF65-F5344CB8AC3E}">
        <p14:creationId xmlns:p14="http://schemas.microsoft.com/office/powerpoint/2010/main" val="35269835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0"/>
          <p:cNvSpPr txBox="1">
            <a:spLocks/>
          </p:cNvSpPr>
          <p:nvPr/>
        </p:nvSpPr>
        <p:spPr bwMode="auto">
          <a:xfrm>
            <a:off x="867508" y="879295"/>
            <a:ext cx="6975230" cy="261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lvl="0"/>
            <a:r>
              <a:rPr lang="it-IT" altLang="it-IT" sz="1600" b="0" dirty="0" smtClean="0">
                <a:latin typeface="+mn-lt"/>
                <a:cs typeface="Arial" panose="020B0604020202020204" pitchFamily="34" charset="0"/>
              </a:rPr>
              <a:t>Il grafico a dispersione </a:t>
            </a:r>
            <a:r>
              <a:rPr lang="it-IT" sz="1600" b="0" dirty="0" smtClean="0">
                <a:solidFill>
                  <a:srgbClr val="0E1318"/>
                </a:solidFill>
                <a:latin typeface="+mn-lt"/>
                <a:ea typeface="Verdana" panose="020B0604030504040204" pitchFamily="34" charset="0"/>
              </a:rPr>
              <a:t>è un diagramma </a:t>
            </a:r>
            <a:r>
              <a:rPr lang="it-IT" sz="1600" b="0" dirty="0" smtClean="0">
                <a:solidFill>
                  <a:srgbClr val="3E3F3E"/>
                </a:solidFill>
                <a:latin typeface="+mn-lt"/>
                <a:ea typeface="Verdana" panose="020B0604030504040204" pitchFamily="34" charset="0"/>
              </a:rPr>
              <a:t>utilizzato </a:t>
            </a:r>
            <a:r>
              <a:rPr lang="it-IT" sz="1600" b="0" dirty="0">
                <a:solidFill>
                  <a:srgbClr val="3E3F3E"/>
                </a:solidFill>
                <a:latin typeface="+mn-lt"/>
                <a:ea typeface="Verdana" panose="020B0604030504040204" pitchFamily="34" charset="0"/>
              </a:rPr>
              <a:t>per </a:t>
            </a:r>
            <a:r>
              <a:rPr lang="it-IT" sz="1600" b="0" dirty="0" smtClean="0">
                <a:solidFill>
                  <a:srgbClr val="3E3F3E"/>
                </a:solidFill>
                <a:latin typeface="+mn-lt"/>
                <a:ea typeface="Verdana" panose="020B0604030504040204" pitchFamily="34" charset="0"/>
              </a:rPr>
              <a:t>confrontare contemporaneamente </a:t>
            </a:r>
            <a:r>
              <a:rPr lang="it-IT" sz="1600" b="0" dirty="0">
                <a:solidFill>
                  <a:srgbClr val="3E3F3E"/>
                </a:solidFill>
                <a:latin typeface="+mn-lt"/>
                <a:ea typeface="Verdana" panose="020B0604030504040204" pitchFamily="34" charset="0"/>
              </a:rPr>
              <a:t>due dimensioni riferite alla medesima popolazione di </a:t>
            </a:r>
            <a:r>
              <a:rPr lang="it-IT" sz="1600" b="0" dirty="0" smtClean="0">
                <a:solidFill>
                  <a:srgbClr val="3E3F3E"/>
                </a:solidFill>
                <a:latin typeface="+mn-lt"/>
                <a:ea typeface="Verdana" panose="020B0604030504040204" pitchFamily="34" charset="0"/>
              </a:rPr>
              <a:t>riferimento. </a:t>
            </a:r>
            <a:r>
              <a:rPr lang="it-IT" altLang="it-IT" sz="1600" b="0" dirty="0">
                <a:latin typeface="+mn-lt"/>
                <a:cs typeface="Arial" panose="020B0604020202020204" pitchFamily="34" charset="0"/>
              </a:rPr>
              <a:t>Consente </a:t>
            </a:r>
            <a:r>
              <a:rPr lang="it-IT" altLang="it-IT" sz="1600" b="0" dirty="0" smtClean="0">
                <a:latin typeface="+mn-lt"/>
                <a:cs typeface="Arial" panose="020B0604020202020204" pitchFamily="34" charset="0"/>
              </a:rPr>
              <a:t>quindi di </a:t>
            </a:r>
            <a:r>
              <a:rPr lang="it-IT" altLang="it-IT" sz="1600" b="0" dirty="0">
                <a:latin typeface="+mn-lt"/>
                <a:cs typeface="Arial" panose="020B0604020202020204" pitchFamily="34" charset="0"/>
              </a:rPr>
              <a:t>illustrare la relazione tra le coppie di dati.</a:t>
            </a:r>
            <a:endParaRPr lang="it-IT" altLang="it-IT" sz="1600" dirty="0">
              <a:latin typeface="+mn-lt"/>
              <a:cs typeface="Arial" panose="020B0604020202020204" pitchFamily="34" charset="0"/>
            </a:endParaRPr>
          </a:p>
          <a:p>
            <a:r>
              <a:rPr lang="it-IT" altLang="it-IT" sz="1600" b="0" u="sng" dirty="0" smtClean="0">
                <a:latin typeface="+mn-lt"/>
                <a:cs typeface="Arial" panose="020B0604020202020204" pitchFamily="34" charset="0"/>
              </a:rPr>
              <a:t>Ogni punto è individuato mediante una coppia di valori sugli assi orizzontale e verticale</a:t>
            </a:r>
            <a:r>
              <a:rPr lang="it-IT" altLang="it-IT" sz="1600" b="0" dirty="0" smtClean="0">
                <a:latin typeface="+mn-lt"/>
                <a:cs typeface="Arial" panose="020B0604020202020204" pitchFamily="34" charset="0"/>
              </a:rPr>
              <a:t>. </a:t>
            </a:r>
          </a:p>
          <a:p>
            <a:r>
              <a:rPr lang="it-IT" sz="1600" b="0" dirty="0" smtClean="0">
                <a:latin typeface="+mn-lt"/>
              </a:rPr>
              <a:t>Se </a:t>
            </a:r>
            <a:r>
              <a:rPr lang="it-IT" sz="1600" b="0" dirty="0">
                <a:latin typeface="+mn-lt"/>
              </a:rPr>
              <a:t>i punti si </a:t>
            </a:r>
            <a:r>
              <a:rPr lang="it-IT" sz="1600" b="0" dirty="0" smtClean="0">
                <a:latin typeface="+mn-lt"/>
              </a:rPr>
              <a:t>dispongono nel piano </a:t>
            </a:r>
            <a:r>
              <a:rPr lang="it-IT" sz="1600" b="0" dirty="0">
                <a:latin typeface="+mn-lt"/>
              </a:rPr>
              <a:t>tutti </a:t>
            </a:r>
            <a:r>
              <a:rPr lang="it-IT" sz="1600" b="0" dirty="0" smtClean="0">
                <a:latin typeface="+mn-lt"/>
              </a:rPr>
              <a:t>allineati, </a:t>
            </a:r>
            <a:r>
              <a:rPr lang="it-IT" sz="1600" b="0" dirty="0">
                <a:latin typeface="+mn-lt"/>
              </a:rPr>
              <a:t>ci sarà una </a:t>
            </a:r>
            <a:r>
              <a:rPr lang="it-IT" sz="1600" b="0" dirty="0" smtClean="0">
                <a:latin typeface="+mn-lt"/>
              </a:rPr>
              <a:t>correlazione </a:t>
            </a:r>
            <a:r>
              <a:rPr lang="it-IT" sz="1600" b="0" dirty="0">
                <a:latin typeface="+mn-lt"/>
              </a:rPr>
              <a:t>tra le </a:t>
            </a:r>
            <a:r>
              <a:rPr lang="it-IT" sz="1600" b="0" dirty="0" smtClean="0">
                <a:latin typeface="+mn-lt"/>
              </a:rPr>
              <a:t>variabili, positiva o negativa a seconda </a:t>
            </a:r>
            <a:r>
              <a:rPr lang="it-IT" sz="1600" b="0" dirty="0">
                <a:latin typeface="+mn-lt"/>
              </a:rPr>
              <a:t>dell’inclinazione </a:t>
            </a:r>
            <a:r>
              <a:rPr lang="it-IT" sz="1600" b="0" dirty="0" smtClean="0">
                <a:latin typeface="+mn-lt"/>
              </a:rPr>
              <a:t>della linea: </a:t>
            </a:r>
          </a:p>
          <a:p>
            <a:pPr marL="285750" indent="-285750">
              <a:buFontTx/>
              <a:buChar char="-"/>
            </a:pPr>
            <a:r>
              <a:rPr lang="it-IT" sz="1600" b="0" dirty="0" smtClean="0">
                <a:latin typeface="+mn-lt"/>
              </a:rPr>
              <a:t>positiva (all’aumentare </a:t>
            </a:r>
            <a:r>
              <a:rPr lang="it-IT" sz="1600" b="0" dirty="0">
                <a:latin typeface="+mn-lt"/>
              </a:rPr>
              <a:t>di una variabile aumenta anche </a:t>
            </a:r>
            <a:r>
              <a:rPr lang="it-IT" sz="1600" b="0" dirty="0" smtClean="0">
                <a:latin typeface="+mn-lt"/>
              </a:rPr>
              <a:t>l’altra);</a:t>
            </a:r>
          </a:p>
          <a:p>
            <a:pPr marL="285750" indent="-285750">
              <a:buFontTx/>
              <a:buChar char="-"/>
            </a:pPr>
            <a:r>
              <a:rPr lang="it-IT" sz="1600" b="0" dirty="0" smtClean="0">
                <a:latin typeface="+mn-lt"/>
              </a:rPr>
              <a:t>negativa </a:t>
            </a:r>
            <a:r>
              <a:rPr lang="it-IT" sz="1600" b="0" dirty="0">
                <a:latin typeface="+mn-lt"/>
              </a:rPr>
              <a:t>(all’aumentare di una variabile l’altra </a:t>
            </a:r>
            <a:r>
              <a:rPr lang="it-IT" sz="1600" b="0" dirty="0" smtClean="0">
                <a:latin typeface="+mn-lt"/>
              </a:rPr>
              <a:t>diminuisce). </a:t>
            </a:r>
            <a:endParaRPr lang="it-IT" altLang="it-IT" sz="1600" b="0" dirty="0">
              <a:latin typeface="+mn-lt"/>
              <a:cs typeface="Arial" panose="020B0604020202020204" pitchFamily="34" charset="0"/>
            </a:endParaRPr>
          </a:p>
        </p:txBody>
      </p:sp>
      <p:sp>
        <p:nvSpPr>
          <p:cNvPr id="58378" name="CasellaDiTesto 5"/>
          <p:cNvSpPr txBox="1">
            <a:spLocks noChangeArrowheads="1"/>
          </p:cNvSpPr>
          <p:nvPr/>
        </p:nvSpPr>
        <p:spPr bwMode="auto">
          <a:xfrm>
            <a:off x="-152400" y="41763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400" dirty="0" smtClean="0">
                <a:solidFill>
                  <a:srgbClr val="C00000"/>
                </a:solidFill>
                <a:latin typeface="Verdana" charset="0"/>
              </a:rPr>
              <a:t>Il grafico a DISPERSIONE: </a:t>
            </a:r>
            <a:r>
              <a:rPr lang="it-IT" altLang="it-IT" sz="2400" dirty="0" smtClean="0">
                <a:solidFill>
                  <a:schemeClr val="tx1">
                    <a:lumMod val="50000"/>
                    <a:lumOff val="50000"/>
                  </a:schemeClr>
                </a:solidFill>
                <a:latin typeface="Verdana" charset="0"/>
              </a:rPr>
              <a:t>Le caratteristiche</a:t>
            </a:r>
            <a:endParaRPr lang="it-IT" altLang="it-IT" sz="2400" dirty="0">
              <a:solidFill>
                <a:schemeClr val="tx1">
                  <a:lumMod val="50000"/>
                  <a:lumOff val="50000"/>
                </a:schemeClr>
              </a:solidFill>
              <a:latin typeface="Verdana" charset="0"/>
            </a:endParaRPr>
          </a:p>
        </p:txBody>
      </p:sp>
      <p:pic>
        <p:nvPicPr>
          <p:cNvPr id="11" name="Immagine 10"/>
          <p:cNvPicPr>
            <a:picLocks noChangeAspect="1" noChangeArrowheads="1"/>
          </p:cNvPicPr>
          <p:nvPr/>
        </p:nvPicPr>
        <p:blipFill rotWithShape="1">
          <a:blip r:embed="rId3">
            <a:extLst>
              <a:ext uri="{28A0092B-C50C-407E-A947-70E740481C1C}">
                <a14:useLocalDpi xmlns:a14="http://schemas.microsoft.com/office/drawing/2010/main" val="0"/>
              </a:ext>
            </a:extLst>
          </a:blip>
          <a:srcRect l="42941" t="23691" r="4594" b="34929"/>
          <a:stretch/>
        </p:blipFill>
        <p:spPr bwMode="auto">
          <a:xfrm>
            <a:off x="971550" y="3493367"/>
            <a:ext cx="4103810" cy="260835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5585314" y="3547175"/>
            <a:ext cx="2457450" cy="2554545"/>
          </a:xfrm>
          <a:prstGeom prst="rect">
            <a:avLst/>
          </a:prstGeom>
          <a:solidFill>
            <a:schemeClr val="bg2"/>
          </a:solidFill>
        </p:spPr>
        <p:txBody>
          <a:bodyPr wrap="square" rtlCol="0">
            <a:spAutoFit/>
          </a:bodyPr>
          <a:lstStyle/>
          <a:p>
            <a:r>
              <a:rPr lang="it-IT" sz="1600" dirty="0">
                <a:latin typeface="Segoe Print" panose="02000600000000000000" pitchFamily="2" charset="0"/>
              </a:rPr>
              <a:t>Permette </a:t>
            </a:r>
            <a:r>
              <a:rPr lang="it-IT" altLang="it-IT" sz="1600" dirty="0" smtClean="0">
                <a:latin typeface="Segoe Print" panose="02000600000000000000" pitchFamily="2" charset="0"/>
                <a:cs typeface="Arial" panose="020B0604020202020204" pitchFamily="34" charset="0"/>
              </a:rPr>
              <a:t>di </a:t>
            </a:r>
            <a:r>
              <a:rPr lang="it-IT" altLang="it-IT" sz="1600" dirty="0">
                <a:latin typeface="Segoe Print" panose="02000600000000000000" pitchFamily="2" charset="0"/>
                <a:cs typeface="Arial" panose="020B0604020202020204" pitchFamily="34" charset="0"/>
              </a:rPr>
              <a:t>individuare in modo immediato la presenza di eventuali casi ‘‘anomali’’.</a:t>
            </a:r>
          </a:p>
          <a:p>
            <a:r>
              <a:rPr lang="it-IT" altLang="it-IT" sz="1600" dirty="0">
                <a:latin typeface="Segoe Print" panose="02000600000000000000" pitchFamily="2" charset="0"/>
                <a:cs typeface="Arial" panose="020B0604020202020204" pitchFamily="34" charset="0"/>
              </a:rPr>
              <a:t>Molto spesso si utilizza per confrontare </a:t>
            </a:r>
            <a:r>
              <a:rPr lang="it-IT" altLang="it-IT" sz="1600" dirty="0" smtClean="0">
                <a:latin typeface="Segoe Print" panose="02000600000000000000" pitchFamily="2" charset="0"/>
                <a:cs typeface="Arial" panose="020B0604020202020204" pitchFamily="34" charset="0"/>
              </a:rPr>
              <a:t>due variabili </a:t>
            </a:r>
            <a:r>
              <a:rPr lang="it-IT" altLang="it-IT" sz="1600" dirty="0">
                <a:latin typeface="Segoe Print" panose="02000600000000000000" pitchFamily="2" charset="0"/>
                <a:cs typeface="Arial" panose="020B0604020202020204" pitchFamily="34" charset="0"/>
              </a:rPr>
              <a:t>in </a:t>
            </a:r>
            <a:r>
              <a:rPr lang="it-IT" altLang="it-IT" sz="1600" dirty="0" smtClean="0">
                <a:latin typeface="Segoe Print" panose="02000600000000000000" pitchFamily="2" charset="0"/>
                <a:cs typeface="Arial" panose="020B0604020202020204" pitchFamily="34" charset="0"/>
              </a:rPr>
              <a:t>territori distinti.</a:t>
            </a:r>
            <a:endParaRPr lang="it-IT" sz="1600" dirty="0">
              <a:latin typeface="Segoe Print" panose="02000600000000000000" pitchFamily="2" charset="0"/>
              <a:cs typeface="Arial" panose="020B0604020202020204" pitchFamily="34" charset="0"/>
            </a:endParaRPr>
          </a:p>
        </p:txBody>
      </p:sp>
      <p:cxnSp>
        <p:nvCxnSpPr>
          <p:cNvPr id="5" name="Connettore diritto 4"/>
          <p:cNvCxnSpPr/>
          <p:nvPr/>
        </p:nvCxnSpPr>
        <p:spPr>
          <a:xfrm>
            <a:off x="2602523" y="5146431"/>
            <a:ext cx="11723" cy="574431"/>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nettore diritto 7"/>
          <p:cNvCxnSpPr/>
          <p:nvPr/>
        </p:nvCxnSpPr>
        <p:spPr>
          <a:xfrm>
            <a:off x="1301262" y="5023338"/>
            <a:ext cx="120747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e 11"/>
          <p:cNvSpPr/>
          <p:nvPr/>
        </p:nvSpPr>
        <p:spPr>
          <a:xfrm>
            <a:off x="2508739" y="4824447"/>
            <a:ext cx="222738" cy="32198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281189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fltVal val="0"/>
                                          </p:val>
                                        </p:tav>
                                        <p:tav tm="100000">
                                          <p:val>
                                            <p:strVal val="#ppt_w"/>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Effect transition="in" filter="fade">
                                      <p:cBhvr>
                                        <p:cTn id="14" dur="2000"/>
                                        <p:tgtEl>
                                          <p:spTgt spid="11"/>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stretch>
            <a:fillRect/>
          </a:stretch>
        </p:blipFill>
        <p:spPr>
          <a:xfrm>
            <a:off x="467202" y="1093718"/>
            <a:ext cx="7858125" cy="3867150"/>
          </a:xfrm>
          <a:prstGeom prst="rect">
            <a:avLst/>
          </a:prstGeom>
        </p:spPr>
      </p:pic>
      <p:sp>
        <p:nvSpPr>
          <p:cNvPr id="12" name="Ovale 11"/>
          <p:cNvSpPr>
            <a:spLocks noChangeArrowheads="1"/>
          </p:cNvSpPr>
          <p:nvPr/>
        </p:nvSpPr>
        <p:spPr bwMode="auto">
          <a:xfrm rot="3359278">
            <a:off x="4820682" y="897373"/>
            <a:ext cx="2246168" cy="2687933"/>
          </a:xfrm>
          <a:prstGeom prst="ellipse">
            <a:avLst/>
          </a:prstGeom>
          <a:noFill/>
          <a:ln w="6350" cap="rnd"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endParaRPr lang="it-IT" altLang="it-IT" sz="1100">
              <a:solidFill>
                <a:srgbClr val="FFFFFF"/>
              </a:solidFill>
              <a:latin typeface="Arial" charset="0"/>
            </a:endParaRPr>
          </a:p>
        </p:txBody>
      </p:sp>
      <p:sp>
        <p:nvSpPr>
          <p:cNvPr id="14" name="Titolo 10"/>
          <p:cNvSpPr txBox="1">
            <a:spLocks/>
          </p:cNvSpPr>
          <p:nvPr/>
        </p:nvSpPr>
        <p:spPr bwMode="auto">
          <a:xfrm>
            <a:off x="1156514" y="4926073"/>
            <a:ext cx="6792989" cy="1240723"/>
          </a:xfrm>
          <a:prstGeom prst="rect">
            <a:avLst/>
          </a:prstGeom>
          <a:solidFill>
            <a:schemeClr val="bg2"/>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a:latin typeface="Segoe Print" panose="02000600000000000000" pitchFamily="2" charset="0"/>
              </a:rPr>
              <a:t>Evidente squilibrio tra </a:t>
            </a:r>
            <a:r>
              <a:rPr lang="it-IT" altLang="it-IT" sz="1400" b="0" dirty="0" smtClean="0">
                <a:latin typeface="Segoe Print" panose="02000600000000000000" pitchFamily="2" charset="0"/>
              </a:rPr>
              <a:t>Centro-Nord </a:t>
            </a:r>
            <a:r>
              <a:rPr lang="it-IT" altLang="it-IT" sz="1400" b="0" dirty="0">
                <a:latin typeface="Segoe Print" panose="02000600000000000000" pitchFamily="2" charset="0"/>
              </a:rPr>
              <a:t>e </a:t>
            </a:r>
            <a:r>
              <a:rPr lang="it-IT" altLang="it-IT" sz="1400" b="0" dirty="0" smtClean="0">
                <a:latin typeface="Segoe Print" panose="02000600000000000000" pitchFamily="2" charset="0"/>
              </a:rPr>
              <a:t>Sud nell’uso </a:t>
            </a:r>
            <a:r>
              <a:rPr lang="it-IT" altLang="it-IT" sz="1400" b="0" dirty="0">
                <a:latin typeface="Segoe Print" panose="02000600000000000000" pitchFamily="2" charset="0"/>
              </a:rPr>
              <a:t>delle nuove tecnologie. Interessante è la posizione del </a:t>
            </a:r>
            <a:r>
              <a:rPr lang="it-IT" altLang="it-IT" sz="1400" b="0" dirty="0">
                <a:effectLst>
                  <a:outerShdw blurRad="38100" dist="38100" dir="2700000" algn="tl">
                    <a:srgbClr val="000000">
                      <a:alpha val="43137"/>
                    </a:srgbClr>
                  </a:outerShdw>
                </a:effectLst>
                <a:latin typeface="Segoe Print" panose="02000600000000000000" pitchFamily="2" charset="0"/>
              </a:rPr>
              <a:t>Molise</a:t>
            </a:r>
            <a:r>
              <a:rPr lang="it-IT" altLang="it-IT" sz="1400" b="0" dirty="0">
                <a:latin typeface="Segoe Print" panose="02000600000000000000" pitchFamily="2" charset="0"/>
              </a:rPr>
              <a:t>, </a:t>
            </a:r>
            <a:r>
              <a:rPr lang="it-IT" altLang="it-IT" sz="1400" b="0" dirty="0" smtClean="0">
                <a:latin typeface="Segoe Print" panose="02000600000000000000" pitchFamily="2" charset="0"/>
              </a:rPr>
              <a:t>che per le elevate percentuali di </a:t>
            </a:r>
            <a:r>
              <a:rPr lang="it-IT" altLang="it-IT" sz="1400" b="0" dirty="0">
                <a:latin typeface="Segoe Print" panose="02000600000000000000" pitchFamily="2" charset="0"/>
              </a:rPr>
              <a:t>persone che utilizzano </a:t>
            </a:r>
            <a:r>
              <a:rPr lang="it-IT" altLang="it-IT" sz="1400" b="0" dirty="0" smtClean="0">
                <a:latin typeface="Segoe Print" panose="02000600000000000000" pitchFamily="2" charset="0"/>
              </a:rPr>
              <a:t>il pc e il </a:t>
            </a:r>
            <a:r>
              <a:rPr lang="it-IT" altLang="it-IT" sz="1400" b="0" dirty="0" err="1" smtClean="0">
                <a:latin typeface="Segoe Print" panose="02000600000000000000" pitchFamily="2" charset="0"/>
              </a:rPr>
              <a:t>tablet</a:t>
            </a:r>
            <a:r>
              <a:rPr lang="it-IT" altLang="it-IT" sz="1400" b="0" dirty="0" smtClean="0">
                <a:latin typeface="Segoe Print" panose="02000600000000000000" pitchFamily="2" charset="0"/>
              </a:rPr>
              <a:t> per accedere ad internet, si colloca </a:t>
            </a:r>
            <a:r>
              <a:rPr lang="it-IT" altLang="it-IT" sz="1400" b="0" dirty="0">
                <a:latin typeface="Segoe Print" panose="02000600000000000000" pitchFamily="2" charset="0"/>
              </a:rPr>
              <a:t>tra le regioni del </a:t>
            </a:r>
            <a:r>
              <a:rPr lang="it-IT" altLang="it-IT" sz="1400" b="0" dirty="0" smtClean="0">
                <a:latin typeface="Segoe Print" panose="02000600000000000000" pitchFamily="2" charset="0"/>
              </a:rPr>
              <a:t>Centro-Nord. </a:t>
            </a:r>
          </a:p>
          <a:p>
            <a:pPr eaLnBrk="1" hangingPunct="1"/>
            <a:r>
              <a:rPr lang="it-IT" altLang="it-IT" sz="1400" b="0" dirty="0" smtClean="0">
                <a:latin typeface="Segoe Print" panose="02000600000000000000" pitchFamily="2" charset="0"/>
              </a:rPr>
              <a:t>La </a:t>
            </a:r>
            <a:r>
              <a:rPr lang="it-IT" altLang="it-IT" sz="1400" b="0" dirty="0" smtClean="0">
                <a:effectLst>
                  <a:outerShdw blurRad="38100" dist="38100" dir="2700000" algn="tl">
                    <a:srgbClr val="000000">
                      <a:alpha val="43137"/>
                    </a:srgbClr>
                  </a:outerShdw>
                </a:effectLst>
                <a:latin typeface="Segoe Print" panose="02000600000000000000" pitchFamily="2" charset="0"/>
              </a:rPr>
              <a:t>Valle d’Aosta </a:t>
            </a:r>
            <a:r>
              <a:rPr lang="it-IT" altLang="it-IT" sz="1400" b="0" dirty="0" smtClean="0">
                <a:latin typeface="Segoe Print" panose="02000600000000000000" pitchFamily="2" charset="0"/>
              </a:rPr>
              <a:t>presenta i valori più elevati per entrambi i dispositivi.</a:t>
            </a:r>
            <a:endParaRPr lang="it-IT" altLang="it-IT" sz="1400" b="0" dirty="0">
              <a:latin typeface="Segoe Print" panose="02000600000000000000" pitchFamily="2" charset="0"/>
            </a:endParaRPr>
          </a:p>
        </p:txBody>
      </p:sp>
      <p:sp>
        <p:nvSpPr>
          <p:cNvPr id="55312" name="CasellaDiTesto 5"/>
          <p:cNvSpPr txBox="1">
            <a:spLocks noChangeArrowheads="1"/>
          </p:cNvSpPr>
          <p:nvPr/>
        </p:nvSpPr>
        <p:spPr bwMode="auto">
          <a:xfrm>
            <a:off x="0" y="36534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a:t>
            </a:r>
            <a:r>
              <a:rPr lang="it-IT" altLang="it-IT" sz="2800" dirty="0" smtClean="0">
                <a:solidFill>
                  <a:srgbClr val="C00000"/>
                </a:solidFill>
                <a:latin typeface="Verdana" charset="0"/>
              </a:rPr>
              <a:t>dispersione - </a:t>
            </a:r>
            <a:r>
              <a:rPr lang="it-IT" altLang="it-IT" sz="2800" dirty="0" smtClean="0">
                <a:solidFill>
                  <a:schemeClr val="tx1">
                    <a:lumMod val="50000"/>
                    <a:lumOff val="50000"/>
                  </a:schemeClr>
                </a:solidFill>
                <a:latin typeface="Verdana" charset="0"/>
              </a:rPr>
              <a:t>Come </a:t>
            </a:r>
            <a:r>
              <a:rPr lang="it-IT" altLang="it-IT" sz="2800" dirty="0">
                <a:solidFill>
                  <a:schemeClr val="tx1">
                    <a:lumMod val="50000"/>
                    <a:lumOff val="50000"/>
                  </a:schemeClr>
                </a:solidFill>
                <a:latin typeface="Verdana" charset="0"/>
              </a:rPr>
              <a:t>si legge</a:t>
            </a:r>
          </a:p>
        </p:txBody>
      </p:sp>
      <p:sp>
        <p:nvSpPr>
          <p:cNvPr id="8" name="Ovale 7"/>
          <p:cNvSpPr/>
          <p:nvPr/>
        </p:nvSpPr>
        <p:spPr>
          <a:xfrm>
            <a:off x="5528675" y="2147295"/>
            <a:ext cx="546537" cy="388883"/>
          </a:xfrm>
          <a:prstGeom prst="ellipse">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p:cNvSpPr txBox="1"/>
          <p:nvPr/>
        </p:nvSpPr>
        <p:spPr>
          <a:xfrm>
            <a:off x="1121979" y="828800"/>
            <a:ext cx="6421821" cy="369332"/>
          </a:xfrm>
          <a:prstGeom prst="rect">
            <a:avLst/>
          </a:prstGeom>
          <a:noFill/>
        </p:spPr>
        <p:txBody>
          <a:bodyPr wrap="square" rtlCol="0">
            <a:spAutoFit/>
          </a:bodyPr>
          <a:lstStyle/>
          <a:p>
            <a:r>
              <a:rPr lang="it-IT" altLang="it-IT" sz="900" b="1" dirty="0" smtClean="0">
                <a:solidFill>
                  <a:srgbClr val="3C4043"/>
                </a:solidFill>
                <a:latin typeface="Verdana" panose="020B0604030504040204" pitchFamily="34" charset="0"/>
                <a:ea typeface="Verdana" panose="020B0604030504040204" pitchFamily="34" charset="0"/>
              </a:rPr>
              <a:t>Persone di 14 anni e più che hanno usato pc fisso da tavolo e </a:t>
            </a:r>
            <a:r>
              <a:rPr lang="it-IT" altLang="it-IT" sz="900" b="1" dirty="0" err="1" smtClean="0">
                <a:solidFill>
                  <a:srgbClr val="3C4043"/>
                </a:solidFill>
                <a:latin typeface="Verdana" panose="020B0604030504040204" pitchFamily="34" charset="0"/>
                <a:ea typeface="Verdana" panose="020B0604030504040204" pitchFamily="34" charset="0"/>
              </a:rPr>
              <a:t>tablet</a:t>
            </a:r>
            <a:r>
              <a:rPr lang="it-IT" altLang="it-IT" sz="900" b="1" dirty="0" smtClean="0">
                <a:solidFill>
                  <a:srgbClr val="3C4043"/>
                </a:solidFill>
                <a:latin typeface="Verdana" panose="020B0604030504040204" pitchFamily="34" charset="0"/>
                <a:ea typeface="Verdana" panose="020B0604030504040204" pitchFamily="34" charset="0"/>
              </a:rPr>
              <a:t> per accedere ad internet. </a:t>
            </a:r>
            <a:r>
              <a:rPr lang="it-IT" altLang="it-IT" sz="900" dirty="0" smtClean="0">
                <a:solidFill>
                  <a:srgbClr val="3C4043"/>
                </a:solidFill>
                <a:latin typeface="Verdana" panose="020B0604030504040204" pitchFamily="34" charset="0"/>
                <a:ea typeface="Verdana" panose="020B0604030504040204" pitchFamily="34" charset="0"/>
              </a:rPr>
              <a:t>Anno 2019 (per 100 persone con le stesse caratteristiche)</a:t>
            </a:r>
            <a:endParaRPr lang="it-IT" sz="900" dirty="0"/>
          </a:p>
        </p:txBody>
      </p:sp>
      <p:sp>
        <p:nvSpPr>
          <p:cNvPr id="29" name="Ovale 28"/>
          <p:cNvSpPr/>
          <p:nvPr/>
        </p:nvSpPr>
        <p:spPr>
          <a:xfrm>
            <a:off x="6207246" y="1512119"/>
            <a:ext cx="1008994" cy="433667"/>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Titolo 1"/>
          <p:cNvSpPr txBox="1">
            <a:spLocks/>
          </p:cNvSpPr>
          <p:nvPr/>
        </p:nvSpPr>
        <p:spPr bwMode="auto">
          <a:xfrm>
            <a:off x="744074" y="6391121"/>
            <a:ext cx="6053768" cy="362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00" b="0" i="1" dirty="0" smtClean="0">
                <a:latin typeface="Verdana" charset="0"/>
              </a:rPr>
              <a:t>Fonte</a:t>
            </a:r>
            <a:r>
              <a:rPr lang="it-IT" altLang="it-IT" sz="1000" b="0" dirty="0" smtClean="0">
                <a:latin typeface="Verdana" charset="0"/>
              </a:rPr>
              <a:t>: </a:t>
            </a:r>
            <a:r>
              <a:rPr lang="it-IT" sz="1000" b="0" dirty="0"/>
              <a:t>Rilevazione sull’uso delle nuove tecnologie della comunicazione e dell’informazione da parte di famiglie e individui</a:t>
            </a:r>
            <a:endParaRPr lang="it-IT" altLang="it-IT" sz="1000" b="0" dirty="0">
              <a:latin typeface="Verdana" charset="0"/>
            </a:endParaRPr>
          </a:p>
        </p:txBody>
      </p:sp>
    </p:spTree>
    <p:extLst>
      <p:ext uri="{BB962C8B-B14F-4D97-AF65-F5344CB8AC3E}">
        <p14:creationId xmlns:p14="http://schemas.microsoft.com/office/powerpoint/2010/main" val="1157481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35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0" fill="hold"/>
                                        <p:tgtEl>
                                          <p:spTgt spid="12"/>
                                        </p:tgtEl>
                                        <p:attrNameLst>
                                          <p:attrName>ppt_w</p:attrName>
                                        </p:attrNameLst>
                                      </p:cBhvr>
                                      <p:tavLst>
                                        <p:tav tm="0">
                                          <p:val>
                                            <p:fltVal val="0"/>
                                          </p:val>
                                        </p:tav>
                                        <p:tav tm="100000">
                                          <p:val>
                                            <p:strVal val="#ppt_w"/>
                                          </p:val>
                                        </p:tav>
                                      </p:tavLst>
                                    </p:anim>
                                    <p:anim calcmode="lin" valueType="num">
                                      <p:cBhvr>
                                        <p:cTn id="13" dur="3000" fill="hold"/>
                                        <p:tgtEl>
                                          <p:spTgt spid="12"/>
                                        </p:tgtEl>
                                        <p:attrNameLst>
                                          <p:attrName>ppt_h</p:attrName>
                                        </p:attrNameLst>
                                      </p:cBhvr>
                                      <p:tavLst>
                                        <p:tav tm="0">
                                          <p:val>
                                            <p:fltVal val="0"/>
                                          </p:val>
                                        </p:tav>
                                        <p:tav tm="100000">
                                          <p:val>
                                            <p:strVal val="#ppt_h"/>
                                          </p:val>
                                        </p:tav>
                                      </p:tavLst>
                                    </p:anim>
                                    <p:anim calcmode="lin" valueType="num">
                                      <p:cBhvr>
                                        <p:cTn id="14" dur="3000" fill="hold"/>
                                        <p:tgtEl>
                                          <p:spTgt spid="12"/>
                                        </p:tgtEl>
                                        <p:attrNameLst>
                                          <p:attrName>style.rotation</p:attrName>
                                        </p:attrNameLst>
                                      </p:cBhvr>
                                      <p:tavLst>
                                        <p:tav tm="0">
                                          <p:val>
                                            <p:fltVal val="90"/>
                                          </p:val>
                                        </p:tav>
                                        <p:tav tm="100000">
                                          <p:val>
                                            <p:fltVal val="0"/>
                                          </p:val>
                                        </p:tav>
                                      </p:tavLst>
                                    </p:anim>
                                    <p:animEffect transition="in" filter="fade">
                                      <p:cBhvr>
                                        <p:cTn id="15" dur="30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t="3333" r="40750" b="30536"/>
          <a:stretch/>
        </p:blipFill>
        <p:spPr>
          <a:xfrm>
            <a:off x="482888" y="896303"/>
            <a:ext cx="8178221" cy="5208149"/>
          </a:xfrm>
          <a:prstGeom prst="rect">
            <a:avLst/>
          </a:prstGeom>
        </p:spPr>
      </p:pic>
      <p:sp>
        <p:nvSpPr>
          <p:cNvPr id="4" name="Titolo 10"/>
          <p:cNvSpPr txBox="1">
            <a:spLocks/>
          </p:cNvSpPr>
          <p:nvPr/>
        </p:nvSpPr>
        <p:spPr bwMode="auto">
          <a:xfrm>
            <a:off x="4338637" y="1763031"/>
            <a:ext cx="4100512" cy="885825"/>
          </a:xfrm>
          <a:prstGeom prst="rect">
            <a:avLst/>
          </a:prstGeom>
          <a:solidFill>
            <a:schemeClr val="accent4">
              <a:lumMod val="20000"/>
              <a:lumOff val="80000"/>
            </a:schemeClr>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a:latin typeface="Segoe Print" panose="02000600000000000000" pitchFamily="2" charset="0"/>
              </a:rPr>
              <a:t>Per ottenere il grafico procediamo come di consueto, selezionando i dati dalla tabella e poi </a:t>
            </a:r>
            <a:r>
              <a:rPr lang="it-IT" altLang="it-IT" sz="1400" b="0" dirty="0" smtClean="0">
                <a:latin typeface="Segoe Print" panose="02000600000000000000" pitchFamily="2" charset="0"/>
              </a:rPr>
              <a:t>scegliendo </a:t>
            </a:r>
            <a:r>
              <a:rPr lang="it-IT" altLang="it-IT" sz="1400" b="0" dirty="0">
                <a:latin typeface="Segoe Print" panose="02000600000000000000" pitchFamily="2" charset="0"/>
              </a:rPr>
              <a:t>il </a:t>
            </a:r>
            <a:r>
              <a:rPr lang="it-IT" altLang="it-IT" sz="1400" dirty="0" smtClean="0">
                <a:effectLst>
                  <a:outerShdw blurRad="38100" dist="38100" dir="2700000" algn="tl">
                    <a:srgbClr val="000000">
                      <a:alpha val="43137"/>
                    </a:srgbClr>
                  </a:outerShdw>
                </a:effectLst>
                <a:latin typeface="Segoe Print" panose="02000600000000000000" pitchFamily="2" charset="0"/>
              </a:rPr>
              <a:t>grafico a dispersione</a:t>
            </a:r>
            <a:r>
              <a:rPr lang="it-IT" altLang="it-IT" sz="1400" b="0" dirty="0" smtClean="0">
                <a:latin typeface="Segoe Print" panose="02000600000000000000" pitchFamily="2" charset="0"/>
              </a:rPr>
              <a:t>. </a:t>
            </a:r>
            <a:endParaRPr lang="it-IT" altLang="it-IT" sz="1400" b="0" dirty="0">
              <a:latin typeface="Segoe Print" panose="02000600000000000000" pitchFamily="2" charset="0"/>
            </a:endParaRPr>
          </a:p>
        </p:txBody>
      </p:sp>
      <p:sp>
        <p:nvSpPr>
          <p:cNvPr id="5" name="Titolo 10"/>
          <p:cNvSpPr txBox="1">
            <a:spLocks/>
          </p:cNvSpPr>
          <p:nvPr/>
        </p:nvSpPr>
        <p:spPr bwMode="auto">
          <a:xfrm>
            <a:off x="4424361" y="4675934"/>
            <a:ext cx="3929063" cy="1530895"/>
          </a:xfrm>
          <a:prstGeom prst="rect">
            <a:avLst/>
          </a:prstGeom>
          <a:solidFill>
            <a:schemeClr val="accent4">
              <a:lumMod val="20000"/>
              <a:lumOff val="80000"/>
            </a:schemeClr>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endParaRPr lang="it-IT" altLang="it-IT" sz="500" b="0" dirty="0" smtClean="0">
              <a:latin typeface="Segoe Print" panose="02000600000000000000" pitchFamily="2" charset="0"/>
            </a:endParaRPr>
          </a:p>
          <a:p>
            <a:pPr eaLnBrk="1" hangingPunct="1"/>
            <a:r>
              <a:rPr lang="it-IT" altLang="it-IT" sz="1400" b="0" dirty="0" smtClean="0">
                <a:latin typeface="Segoe Print" panose="02000600000000000000" pitchFamily="2" charset="0"/>
              </a:rPr>
              <a:t>Per </a:t>
            </a:r>
            <a:r>
              <a:rPr lang="it-IT" altLang="it-IT" sz="1400" b="0" dirty="0">
                <a:latin typeface="Segoe Print" panose="02000600000000000000" pitchFamily="2" charset="0"/>
              </a:rPr>
              <a:t>migliorare la leggibilità della rappresentazione grafica </a:t>
            </a:r>
            <a:r>
              <a:rPr lang="it-IT" altLang="it-IT" sz="1400" b="0" dirty="0" smtClean="0">
                <a:latin typeface="Segoe Print" panose="02000600000000000000" pitchFamily="2" charset="0"/>
              </a:rPr>
              <a:t>ottenuta (nuvola di punti), </a:t>
            </a:r>
            <a:r>
              <a:rPr lang="it-IT" altLang="it-IT" sz="1400" b="0" dirty="0">
                <a:latin typeface="Segoe Print" panose="02000600000000000000" pitchFamily="2" charset="0"/>
              </a:rPr>
              <a:t>modifichiamo i </a:t>
            </a:r>
            <a:r>
              <a:rPr lang="it-IT" altLang="it-IT" sz="1400" b="0" dirty="0" smtClean="0">
                <a:latin typeface="Segoe Print" panose="02000600000000000000" pitchFamily="2" charset="0"/>
              </a:rPr>
              <a:t>valori </a:t>
            </a:r>
            <a:r>
              <a:rPr lang="it-IT" altLang="it-IT" sz="1400" b="0" dirty="0" err="1" smtClean="0">
                <a:latin typeface="Segoe Print" panose="02000600000000000000" pitchFamily="2" charset="0"/>
              </a:rPr>
              <a:t>max</a:t>
            </a:r>
            <a:r>
              <a:rPr lang="it-IT" altLang="it-IT" sz="1400" b="0" dirty="0" smtClean="0">
                <a:latin typeface="Segoe Print" panose="02000600000000000000" pitchFamily="2" charset="0"/>
              </a:rPr>
              <a:t> e min degli </a:t>
            </a:r>
            <a:r>
              <a:rPr lang="it-IT" altLang="it-IT" sz="1400" b="0" dirty="0">
                <a:latin typeface="Segoe Print" panose="02000600000000000000" pitchFamily="2" charset="0"/>
              </a:rPr>
              <a:t>assi verticale ed </a:t>
            </a:r>
            <a:r>
              <a:rPr lang="it-IT" altLang="it-IT" sz="1400" b="0" dirty="0" smtClean="0">
                <a:latin typeface="Segoe Print" panose="02000600000000000000" pitchFamily="2" charset="0"/>
              </a:rPr>
              <a:t>orizzontale ed aggiungiamo le etichette (nomi delle regioni).</a:t>
            </a:r>
            <a:endParaRPr lang="it-IT" altLang="it-IT" sz="1400" b="0" dirty="0">
              <a:latin typeface="Segoe Print" panose="02000600000000000000" pitchFamily="2" charset="0"/>
            </a:endParaRPr>
          </a:p>
        </p:txBody>
      </p:sp>
      <p:sp>
        <p:nvSpPr>
          <p:cNvPr id="6" name="CasellaDiTesto 5"/>
          <p:cNvSpPr txBox="1">
            <a:spLocks noChangeArrowheads="1"/>
          </p:cNvSpPr>
          <p:nvPr/>
        </p:nvSpPr>
        <p:spPr bwMode="auto">
          <a:xfrm>
            <a:off x="0" y="382144"/>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400" dirty="0">
                <a:solidFill>
                  <a:srgbClr val="C00000"/>
                </a:solidFill>
                <a:latin typeface="Verdana" charset="0"/>
              </a:rPr>
              <a:t>Grafico a </a:t>
            </a:r>
            <a:r>
              <a:rPr lang="it-IT" altLang="it-IT" sz="2400" dirty="0" smtClean="0">
                <a:solidFill>
                  <a:srgbClr val="C00000"/>
                </a:solidFill>
                <a:latin typeface="Verdana" charset="0"/>
              </a:rPr>
              <a:t>dispersione – </a:t>
            </a:r>
            <a:r>
              <a:rPr lang="it-IT" altLang="it-IT" sz="2400" dirty="0" smtClean="0">
                <a:solidFill>
                  <a:schemeClr val="tx1">
                    <a:lumMod val="50000"/>
                    <a:lumOff val="50000"/>
                  </a:schemeClr>
                </a:solidFill>
                <a:latin typeface="Verdana" charset="0"/>
              </a:rPr>
              <a:t>Come si costruisce con Excel</a:t>
            </a:r>
            <a:endParaRPr lang="it-IT" altLang="it-IT" sz="2400" dirty="0">
              <a:solidFill>
                <a:schemeClr val="tx1">
                  <a:lumMod val="50000"/>
                  <a:lumOff val="50000"/>
                </a:schemeClr>
              </a:solidFill>
              <a:latin typeface="Verdana" charset="0"/>
            </a:endParaRPr>
          </a:p>
        </p:txBody>
      </p:sp>
      <p:sp>
        <p:nvSpPr>
          <p:cNvPr id="7" name="Rettangolo 6"/>
          <p:cNvSpPr/>
          <p:nvPr/>
        </p:nvSpPr>
        <p:spPr>
          <a:xfrm>
            <a:off x="5809130" y="1093685"/>
            <a:ext cx="502918" cy="669346"/>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6866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42" presetClass="exit" presetSubtype="0" fill="hold" grpId="1" nodeType="withEffect">
                                  <p:stCondLst>
                                    <p:cond delay="350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par>
                          <p:cTn id="15" fill="hold">
                            <p:stCondLst>
                              <p:cond delay="4500"/>
                            </p:stCondLst>
                            <p:childTnLst>
                              <p:par>
                                <p:cTn id="16" presetID="53"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41882" t="20980" r="20176" b="43569"/>
          <a:stretch/>
        </p:blipFill>
        <p:spPr>
          <a:xfrm>
            <a:off x="4029394" y="1133608"/>
            <a:ext cx="5045458" cy="2651799"/>
          </a:xfrm>
          <a:prstGeom prst="rect">
            <a:avLst/>
          </a:prstGeom>
        </p:spPr>
      </p:pic>
      <p:pic>
        <p:nvPicPr>
          <p:cNvPr id="7" name="Immagine 6"/>
          <p:cNvPicPr>
            <a:picLocks noChangeAspect="1"/>
          </p:cNvPicPr>
          <p:nvPr/>
        </p:nvPicPr>
        <p:blipFill rotWithShape="1">
          <a:blip r:embed="rId3"/>
          <a:srcRect t="20980" r="70912" b="32902"/>
          <a:stretch/>
        </p:blipFill>
        <p:spPr>
          <a:xfrm>
            <a:off x="167862" y="1133608"/>
            <a:ext cx="3861532" cy="3443752"/>
          </a:xfrm>
          <a:prstGeom prst="rect">
            <a:avLst/>
          </a:prstGeom>
        </p:spPr>
      </p:pic>
      <p:pic>
        <p:nvPicPr>
          <p:cNvPr id="5" name="Immagine 4"/>
          <p:cNvPicPr>
            <a:picLocks noChangeAspect="1"/>
          </p:cNvPicPr>
          <p:nvPr/>
        </p:nvPicPr>
        <p:blipFill rotWithShape="1">
          <a:blip r:embed="rId4"/>
          <a:srcRect l="44187" t="33368" r="40922" b="51965"/>
          <a:stretch/>
        </p:blipFill>
        <p:spPr>
          <a:xfrm>
            <a:off x="2240936" y="3749423"/>
            <a:ext cx="1788458" cy="1075766"/>
          </a:xfrm>
          <a:prstGeom prst="rect">
            <a:avLst/>
          </a:prstGeom>
          <a:ln>
            <a:solidFill>
              <a:schemeClr val="accent2"/>
            </a:solidFill>
          </a:ln>
        </p:spPr>
      </p:pic>
      <p:sp>
        <p:nvSpPr>
          <p:cNvPr id="8" name="Titolo 10"/>
          <p:cNvSpPr txBox="1">
            <a:spLocks/>
          </p:cNvSpPr>
          <p:nvPr/>
        </p:nvSpPr>
        <p:spPr bwMode="auto">
          <a:xfrm>
            <a:off x="4424362" y="3865924"/>
            <a:ext cx="3929063" cy="1039782"/>
          </a:xfrm>
          <a:prstGeom prst="rect">
            <a:avLst/>
          </a:prstGeom>
          <a:solidFill>
            <a:schemeClr val="bg2"/>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smtClean="0">
                <a:latin typeface="Segoe Print" panose="02000600000000000000" pitchFamily="2" charset="0"/>
              </a:rPr>
              <a:t>Le etichette dei dati sul grafico possono essere </a:t>
            </a:r>
            <a:r>
              <a:rPr lang="it-IT" altLang="it-IT" sz="1400" b="0" dirty="0" smtClean="0">
                <a:effectLst>
                  <a:outerShdw blurRad="38100" dist="38100" dir="2700000" algn="tl">
                    <a:srgbClr val="000000">
                      <a:alpha val="43137"/>
                    </a:srgbClr>
                  </a:outerShdw>
                </a:effectLst>
                <a:latin typeface="Segoe Print" panose="02000600000000000000" pitchFamily="2" charset="0"/>
              </a:rPr>
              <a:t>valori</a:t>
            </a:r>
            <a:r>
              <a:rPr lang="it-IT" altLang="it-IT" sz="1400" b="0" dirty="0" smtClean="0">
                <a:latin typeface="Segoe Print" panose="02000600000000000000" pitchFamily="2" charset="0"/>
              </a:rPr>
              <a:t> come nel grafico a linee e/o </a:t>
            </a:r>
            <a:r>
              <a:rPr lang="it-IT" altLang="it-IT" sz="1400" b="0" dirty="0" smtClean="0">
                <a:effectLst>
                  <a:outerShdw blurRad="38100" dist="38100" dir="2700000" algn="tl">
                    <a:srgbClr val="000000">
                      <a:alpha val="43137"/>
                    </a:srgbClr>
                  </a:outerShdw>
                </a:effectLst>
                <a:latin typeface="Segoe Print" panose="02000600000000000000" pitchFamily="2" charset="0"/>
              </a:rPr>
              <a:t>nomi</a:t>
            </a:r>
            <a:r>
              <a:rPr lang="it-IT" altLang="it-IT" sz="1400" b="0" dirty="0" smtClean="0">
                <a:latin typeface="Segoe Print" panose="02000600000000000000" pitchFamily="2" charset="0"/>
              </a:rPr>
              <a:t>, come le denominazioni delle regioni nel grafico a dispersione. </a:t>
            </a:r>
            <a:endParaRPr lang="it-IT" altLang="it-IT" sz="1400" b="0" dirty="0">
              <a:latin typeface="Segoe Print" panose="02000600000000000000" pitchFamily="2" charset="0"/>
            </a:endParaRPr>
          </a:p>
        </p:txBody>
      </p:sp>
      <p:sp>
        <p:nvSpPr>
          <p:cNvPr id="9" name="Titolo 10"/>
          <p:cNvSpPr txBox="1">
            <a:spLocks/>
          </p:cNvSpPr>
          <p:nvPr/>
        </p:nvSpPr>
        <p:spPr bwMode="auto">
          <a:xfrm>
            <a:off x="795337" y="4988836"/>
            <a:ext cx="7553325" cy="1269089"/>
          </a:xfrm>
          <a:prstGeom prst="rect">
            <a:avLst/>
          </a:prstGeom>
          <a:solidFill>
            <a:schemeClr val="bg2"/>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smtClean="0">
                <a:latin typeface="Segoe Print" panose="02000600000000000000" pitchFamily="2" charset="0"/>
              </a:rPr>
              <a:t>Si procede come segue:</a:t>
            </a:r>
          </a:p>
          <a:p>
            <a:pPr eaLnBrk="1" hangingPunct="1"/>
            <a:r>
              <a:rPr lang="it-IT" altLang="it-IT" sz="1400" b="0" dirty="0" smtClean="0">
                <a:latin typeface="Segoe Print" panose="02000600000000000000" pitchFamily="2" charset="0"/>
              </a:rPr>
              <a:t>- si clicca sul segno +, da cui «Etichette dati» e a seguire «Altre opzioni»;</a:t>
            </a:r>
          </a:p>
          <a:p>
            <a:pPr eaLnBrk="1" hangingPunct="1"/>
            <a:r>
              <a:rPr lang="it-IT" altLang="it-IT" sz="1400" b="0" dirty="0" smtClean="0">
                <a:latin typeface="Segoe Print" panose="02000600000000000000" pitchFamily="2" charset="0"/>
              </a:rPr>
              <a:t>- si seleziona «Valore da celle» in opzioni etichetta nel menù «Formato etichette dati» a destra del foglio di lavoro;</a:t>
            </a:r>
          </a:p>
          <a:p>
            <a:pPr eaLnBrk="1" hangingPunct="1"/>
            <a:r>
              <a:rPr lang="it-IT" altLang="it-IT" sz="1400" b="0" dirty="0" smtClean="0">
                <a:latin typeface="Segoe Print" panose="02000600000000000000" pitchFamily="2" charset="0"/>
              </a:rPr>
              <a:t>- sarà possibile inserire i nomi nella finestra di «Intervallo etichette dati</a:t>
            </a:r>
            <a:r>
              <a:rPr lang="it-IT" altLang="it-IT" sz="1400" b="0" dirty="0">
                <a:latin typeface="Segoe Print" panose="02000600000000000000" pitchFamily="2" charset="0"/>
              </a:rPr>
              <a:t>» che si apre in </a:t>
            </a:r>
            <a:r>
              <a:rPr lang="it-IT" altLang="it-IT" sz="1400" b="0" dirty="0" smtClean="0">
                <a:latin typeface="Segoe Print" panose="02000600000000000000" pitchFamily="2" charset="0"/>
              </a:rPr>
              <a:t>automatico, </a:t>
            </a:r>
            <a:r>
              <a:rPr lang="it-IT" altLang="it-IT" sz="1400" b="0" dirty="0">
                <a:latin typeface="Segoe Print" panose="02000600000000000000" pitchFamily="2" charset="0"/>
              </a:rPr>
              <a:t>selezionando </a:t>
            </a:r>
            <a:r>
              <a:rPr lang="it-IT" altLang="it-IT" sz="1400" b="0" dirty="0" smtClean="0">
                <a:latin typeface="Segoe Print" panose="02000600000000000000" pitchFamily="2" charset="0"/>
              </a:rPr>
              <a:t>la colonna delle regioni presente nella tabella.</a:t>
            </a:r>
            <a:endParaRPr lang="it-IT" altLang="it-IT" sz="1400" b="0" dirty="0">
              <a:latin typeface="Segoe Print" panose="02000600000000000000" pitchFamily="2" charset="0"/>
            </a:endParaRPr>
          </a:p>
        </p:txBody>
      </p:sp>
      <p:sp>
        <p:nvSpPr>
          <p:cNvPr id="11" name="Rettangolo 10"/>
          <p:cNvSpPr/>
          <p:nvPr/>
        </p:nvSpPr>
        <p:spPr>
          <a:xfrm>
            <a:off x="7386662" y="2065667"/>
            <a:ext cx="1192562" cy="677533"/>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12" name="CasellaDiTesto 11"/>
          <p:cNvSpPr txBox="1">
            <a:spLocks noChangeArrowheads="1"/>
          </p:cNvSpPr>
          <p:nvPr/>
        </p:nvSpPr>
        <p:spPr bwMode="auto">
          <a:xfrm>
            <a:off x="0" y="38214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smtClean="0">
                <a:solidFill>
                  <a:srgbClr val="C00000"/>
                </a:solidFill>
                <a:latin typeface="Verdana" charset="0"/>
              </a:rPr>
              <a:t>Inserire le etichette:  </a:t>
            </a:r>
            <a:r>
              <a:rPr lang="it-IT" altLang="it-IT" sz="2800" dirty="0" smtClean="0">
                <a:solidFill>
                  <a:schemeClr val="tx1">
                    <a:lumMod val="50000"/>
                    <a:lumOff val="50000"/>
                  </a:schemeClr>
                </a:solidFill>
                <a:latin typeface="Verdana" charset="0"/>
              </a:rPr>
              <a:t>I nomi delle regioni</a:t>
            </a:r>
            <a:endParaRPr lang="it-IT" altLang="it-IT" sz="2800" dirty="0">
              <a:solidFill>
                <a:schemeClr val="tx1">
                  <a:lumMod val="50000"/>
                  <a:lumOff val="50000"/>
                </a:schemeClr>
              </a:solidFill>
              <a:latin typeface="Verdana" charset="0"/>
            </a:endParaRPr>
          </a:p>
        </p:txBody>
      </p:sp>
    </p:spTree>
    <p:extLst>
      <p:ext uri="{BB962C8B-B14F-4D97-AF65-F5344CB8AC3E}">
        <p14:creationId xmlns:p14="http://schemas.microsoft.com/office/powerpoint/2010/main" val="8438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500"/>
                            </p:stCondLst>
                            <p:childTnLst>
                              <p:par>
                                <p:cTn id="11" presetID="53"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5"/>
          <p:cNvSpPr txBox="1">
            <a:spLocks noChangeArrowheads="1"/>
          </p:cNvSpPr>
          <p:nvPr/>
        </p:nvSpPr>
        <p:spPr bwMode="auto">
          <a:xfrm>
            <a:off x="64120" y="41969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Il grafico a </a:t>
            </a:r>
            <a:r>
              <a:rPr lang="it-IT" altLang="it-IT" sz="2800" dirty="0" smtClean="0">
                <a:solidFill>
                  <a:srgbClr val="C00000"/>
                </a:solidFill>
                <a:latin typeface="Verdana" charset="0"/>
              </a:rPr>
              <a:t>bolle: </a:t>
            </a:r>
            <a:r>
              <a:rPr lang="it-IT" altLang="it-IT" sz="2800" dirty="0">
                <a:solidFill>
                  <a:schemeClr val="tx1">
                    <a:lumMod val="50000"/>
                    <a:lumOff val="50000"/>
                  </a:schemeClr>
                </a:solidFill>
                <a:latin typeface="Verdana" charset="0"/>
              </a:rPr>
              <a:t>Le </a:t>
            </a:r>
            <a:r>
              <a:rPr lang="it-IT" altLang="it-IT" sz="2800" dirty="0" smtClean="0">
                <a:solidFill>
                  <a:schemeClr val="tx1">
                    <a:lumMod val="50000"/>
                    <a:lumOff val="50000"/>
                  </a:schemeClr>
                </a:solidFill>
                <a:latin typeface="Verdana" charset="0"/>
              </a:rPr>
              <a:t>caratteristiche</a:t>
            </a:r>
            <a:endParaRPr lang="it-IT" altLang="it-IT" sz="2800" dirty="0">
              <a:solidFill>
                <a:schemeClr val="tx1">
                  <a:lumMod val="50000"/>
                  <a:lumOff val="50000"/>
                </a:schemeClr>
              </a:solidFill>
              <a:highlight>
                <a:srgbClr val="00FFFF"/>
              </a:highlight>
              <a:latin typeface="Verdana" charset="0"/>
            </a:endParaRPr>
          </a:p>
        </p:txBody>
      </p:sp>
      <p:sp>
        <p:nvSpPr>
          <p:cNvPr id="24" name="Titolo 1"/>
          <p:cNvSpPr txBox="1">
            <a:spLocks/>
          </p:cNvSpPr>
          <p:nvPr/>
        </p:nvSpPr>
        <p:spPr bwMode="auto">
          <a:xfrm>
            <a:off x="744074" y="6412140"/>
            <a:ext cx="6053768" cy="362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00" b="0" i="1" dirty="0">
                <a:latin typeface="Verdana" charset="0"/>
              </a:rPr>
              <a:t>Fonte</a:t>
            </a:r>
            <a:r>
              <a:rPr lang="it-IT" altLang="it-IT" sz="1000" b="0" dirty="0">
                <a:latin typeface="Verdana" charset="0"/>
              </a:rPr>
              <a:t>: </a:t>
            </a:r>
            <a:r>
              <a:rPr lang="it-IT" sz="1000" b="0" dirty="0"/>
              <a:t>Rilevazione sull’uso delle nuove tecnologie della comunicazione e dell’informazione da parte di famiglie e individui</a:t>
            </a:r>
            <a:endParaRPr lang="it-IT" altLang="it-IT" sz="1000" b="0" dirty="0">
              <a:latin typeface="Verdana" charset="0"/>
            </a:endParaRPr>
          </a:p>
        </p:txBody>
      </p:sp>
      <p:sp>
        <p:nvSpPr>
          <p:cNvPr id="7" name="Titolo 1">
            <a:extLst>
              <a:ext uri="{FF2B5EF4-FFF2-40B4-BE49-F238E27FC236}">
                <a16:creationId xmlns="" xmlns:a16="http://schemas.microsoft.com/office/drawing/2014/main" id="{61321961-8A9F-420F-B6C6-AA7D8465EB93}"/>
              </a:ext>
            </a:extLst>
          </p:cNvPr>
          <p:cNvSpPr txBox="1">
            <a:spLocks/>
          </p:cNvSpPr>
          <p:nvPr/>
        </p:nvSpPr>
        <p:spPr>
          <a:xfrm>
            <a:off x="744074" y="1154140"/>
            <a:ext cx="7712970" cy="616045"/>
          </a:xfrm>
          <a:prstGeom prst="rect">
            <a:avLst/>
          </a:prstGeom>
          <a:noFill/>
          <a:ln w="9525">
            <a:no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600" dirty="0" smtClean="0">
                <a:solidFill>
                  <a:srgbClr val="0E1318"/>
                </a:solidFill>
                <a:ea typeface="Verdana" panose="020B0604030504040204" pitchFamily="34" charset="0"/>
              </a:rPr>
              <a:t>È un </a:t>
            </a:r>
            <a:r>
              <a:rPr lang="it-IT" sz="1600" dirty="0">
                <a:solidFill>
                  <a:srgbClr val="0E1318"/>
                </a:solidFill>
                <a:ea typeface="Verdana" panose="020B0604030504040204" pitchFamily="34" charset="0"/>
              </a:rPr>
              <a:t>diagramma </a:t>
            </a:r>
            <a:r>
              <a:rPr lang="it-IT" sz="1600" dirty="0">
                <a:solidFill>
                  <a:srgbClr val="3E3F3E"/>
                </a:solidFill>
                <a:ea typeface="Verdana" panose="020B0604030504040204" pitchFamily="34" charset="0"/>
              </a:rPr>
              <a:t>utilizzato per rappresentare contemporaneamente </a:t>
            </a:r>
            <a:r>
              <a:rPr lang="it-IT" sz="1600" dirty="0" smtClean="0">
                <a:solidFill>
                  <a:srgbClr val="3E3F3E"/>
                </a:solidFill>
                <a:ea typeface="Verdana" panose="020B0604030504040204" pitchFamily="34" charset="0"/>
              </a:rPr>
              <a:t>tre </a:t>
            </a:r>
            <a:r>
              <a:rPr lang="it-IT" sz="1600" dirty="0">
                <a:solidFill>
                  <a:srgbClr val="3E3F3E"/>
                </a:solidFill>
                <a:ea typeface="Verdana" panose="020B0604030504040204" pitchFamily="34" charset="0"/>
              </a:rPr>
              <a:t>dimensioni </a:t>
            </a:r>
            <a:r>
              <a:rPr lang="it-IT" sz="1600" dirty="0" smtClean="0">
                <a:solidFill>
                  <a:srgbClr val="3E3F3E"/>
                </a:solidFill>
                <a:ea typeface="Verdana" panose="020B0604030504040204" pitchFamily="34" charset="0"/>
              </a:rPr>
              <a:t>relative alla stessa unità di riferimento.</a:t>
            </a:r>
            <a:endParaRPr lang="it-IT" sz="1600" dirty="0">
              <a:solidFill>
                <a:srgbClr val="3E3F3E"/>
              </a:solidFill>
              <a:ea typeface="Verdana" panose="020B0604030504040204" pitchFamily="34" charset="0"/>
            </a:endParaRPr>
          </a:p>
          <a:p>
            <a:pPr algn="l"/>
            <a:endParaRPr lang="it-IT" sz="1600" dirty="0" smtClean="0">
              <a:latin typeface="Arial" panose="020B0604020202020204" pitchFamily="34" charset="0"/>
              <a:cs typeface="Arial" panose="020B0604020202020204" pitchFamily="34" charset="0"/>
            </a:endParaRPr>
          </a:p>
        </p:txBody>
      </p:sp>
      <p:sp>
        <p:nvSpPr>
          <p:cNvPr id="4" name="Rettangolo 3">
            <a:extLst>
              <a:ext uri="{FF2B5EF4-FFF2-40B4-BE49-F238E27FC236}">
                <a16:creationId xmlns="" xmlns:a16="http://schemas.microsoft.com/office/drawing/2014/main" id="{93199A8F-6CB0-4E96-8202-2978AAB753D5}"/>
              </a:ext>
            </a:extLst>
          </p:cNvPr>
          <p:cNvSpPr/>
          <p:nvPr/>
        </p:nvSpPr>
        <p:spPr>
          <a:xfrm>
            <a:off x="744074" y="1861645"/>
            <a:ext cx="4572000" cy="1815882"/>
          </a:xfrm>
          <a:prstGeom prst="rect">
            <a:avLst/>
          </a:prstGeom>
        </p:spPr>
        <p:txBody>
          <a:bodyPr>
            <a:spAutoFit/>
          </a:bodyPr>
          <a:lstStyle/>
          <a:p>
            <a:r>
              <a:rPr lang="it-IT" sz="1600" dirty="0">
                <a:solidFill>
                  <a:srgbClr val="3E3F3E"/>
                </a:solidFill>
                <a:ea typeface="Verdana" panose="020B0604030504040204" pitchFamily="34" charset="0"/>
              </a:rPr>
              <a:t>Per interpretare un grafico a bolle bisogna osservare:</a:t>
            </a:r>
          </a:p>
          <a:p>
            <a:pPr marL="285750" indent="-285750">
              <a:buFontTx/>
              <a:buChar char="-"/>
            </a:pPr>
            <a:r>
              <a:rPr lang="it-IT" sz="1600" dirty="0" smtClean="0">
                <a:solidFill>
                  <a:srgbClr val="3E3F3E"/>
                </a:solidFill>
                <a:ea typeface="Verdana" panose="020B0604030504040204" pitchFamily="34" charset="0"/>
              </a:rPr>
              <a:t>la </a:t>
            </a:r>
            <a:r>
              <a:rPr lang="it-IT" sz="1600" dirty="0">
                <a:solidFill>
                  <a:srgbClr val="3E3F3E"/>
                </a:solidFill>
                <a:ea typeface="Verdana" panose="020B0604030504040204" pitchFamily="34" charset="0"/>
              </a:rPr>
              <a:t>posizione della bolla rispetto all’asse </a:t>
            </a:r>
            <a:r>
              <a:rPr lang="it-IT" sz="1600" dirty="0" smtClean="0">
                <a:solidFill>
                  <a:srgbClr val="3E3F3E"/>
                </a:solidFill>
                <a:ea typeface="Verdana" panose="020B0604030504040204" pitchFamily="34" charset="0"/>
              </a:rPr>
              <a:t>orizzontale (valore ascissa);</a:t>
            </a:r>
            <a:endParaRPr lang="it-IT" sz="1600" dirty="0">
              <a:solidFill>
                <a:srgbClr val="3E3F3E"/>
              </a:solidFill>
              <a:ea typeface="Verdana" panose="020B0604030504040204" pitchFamily="34" charset="0"/>
            </a:endParaRPr>
          </a:p>
          <a:p>
            <a:pPr marL="285750" indent="-285750">
              <a:buFontTx/>
              <a:buChar char="-"/>
            </a:pPr>
            <a:r>
              <a:rPr lang="it-IT" sz="1600" dirty="0" smtClean="0">
                <a:solidFill>
                  <a:srgbClr val="3E3F3E"/>
                </a:solidFill>
                <a:ea typeface="Verdana" panose="020B0604030504040204" pitchFamily="34" charset="0"/>
              </a:rPr>
              <a:t>la </a:t>
            </a:r>
            <a:r>
              <a:rPr lang="it-IT" sz="1600" dirty="0">
                <a:solidFill>
                  <a:srgbClr val="3E3F3E"/>
                </a:solidFill>
                <a:ea typeface="Verdana" panose="020B0604030504040204" pitchFamily="34" charset="0"/>
              </a:rPr>
              <a:t>posizione della bolla rispetto all’asse </a:t>
            </a:r>
            <a:r>
              <a:rPr lang="it-IT" sz="1600" dirty="0" smtClean="0">
                <a:solidFill>
                  <a:srgbClr val="3E3F3E"/>
                </a:solidFill>
                <a:ea typeface="Verdana" panose="020B0604030504040204" pitchFamily="34" charset="0"/>
              </a:rPr>
              <a:t>verticale (valore ordinata);</a:t>
            </a:r>
          </a:p>
          <a:p>
            <a:pPr marL="285750" indent="-285750">
              <a:buFontTx/>
              <a:buChar char="-"/>
            </a:pPr>
            <a:r>
              <a:rPr lang="it-IT" sz="1600" dirty="0" smtClean="0">
                <a:solidFill>
                  <a:srgbClr val="3E3F3E"/>
                </a:solidFill>
                <a:ea typeface="Verdana" panose="020B0604030504040204" pitchFamily="34" charset="0"/>
              </a:rPr>
              <a:t>la </a:t>
            </a:r>
            <a:r>
              <a:rPr lang="it-IT" sz="1600" dirty="0">
                <a:solidFill>
                  <a:srgbClr val="3E3F3E"/>
                </a:solidFill>
                <a:ea typeface="Verdana" panose="020B0604030504040204" pitchFamily="34" charset="0"/>
              </a:rPr>
              <a:t>dimensione della </a:t>
            </a:r>
            <a:r>
              <a:rPr lang="it-IT" sz="1600" dirty="0" smtClean="0">
                <a:solidFill>
                  <a:srgbClr val="3E3F3E"/>
                </a:solidFill>
                <a:ea typeface="Verdana" panose="020B0604030504040204" pitchFamily="34" charset="0"/>
              </a:rPr>
              <a:t>bolla.</a:t>
            </a:r>
            <a:endParaRPr lang="it-IT" sz="1600" dirty="0">
              <a:solidFill>
                <a:srgbClr val="3E3F3E"/>
              </a:solidFill>
              <a:ea typeface="Verdana" panose="020B0604030504040204" pitchFamily="34" charset="0"/>
            </a:endParaRPr>
          </a:p>
        </p:txBody>
      </p:sp>
      <p:sp>
        <p:nvSpPr>
          <p:cNvPr id="5" name="Rettangolo 4">
            <a:extLst>
              <a:ext uri="{FF2B5EF4-FFF2-40B4-BE49-F238E27FC236}">
                <a16:creationId xmlns="" xmlns:a16="http://schemas.microsoft.com/office/drawing/2014/main" id="{1A33EE4F-D5E3-4E2C-9C07-ECA665B4700A}"/>
              </a:ext>
            </a:extLst>
          </p:cNvPr>
          <p:cNvSpPr/>
          <p:nvPr/>
        </p:nvSpPr>
        <p:spPr>
          <a:xfrm>
            <a:off x="983772" y="5138039"/>
            <a:ext cx="7233571" cy="830997"/>
          </a:xfrm>
          <a:prstGeom prst="rect">
            <a:avLst/>
          </a:prstGeom>
          <a:solidFill>
            <a:schemeClr val="bg2"/>
          </a:solidFill>
        </p:spPr>
        <p:txBody>
          <a:bodyPr wrap="square">
            <a:spAutoFit/>
          </a:bodyPr>
          <a:lstStyle/>
          <a:p>
            <a:r>
              <a:rPr lang="it-IT" sz="1600" dirty="0" smtClean="0">
                <a:solidFill>
                  <a:srgbClr val="3E3F3E"/>
                </a:solidFill>
                <a:latin typeface="Segoe Print" panose="02000600000000000000" pitchFamily="2" charset="0"/>
                <a:ea typeface="Verdana" panose="020B0604030504040204" pitchFamily="34" charset="0"/>
              </a:rPr>
              <a:t>Il </a:t>
            </a:r>
            <a:r>
              <a:rPr lang="it-IT" sz="1600" dirty="0">
                <a:solidFill>
                  <a:srgbClr val="3E3F3E"/>
                </a:solidFill>
                <a:latin typeface="Segoe Print" panose="02000600000000000000" pitchFamily="2" charset="0"/>
                <a:ea typeface="Verdana" panose="020B0604030504040204" pitchFamily="34" charset="0"/>
              </a:rPr>
              <a:t>grafico a bolle è utile per analizzare fenomeni complessi che è possibile descrivere solo se si considerano </a:t>
            </a:r>
            <a:r>
              <a:rPr lang="it-IT" sz="1600" dirty="0" smtClean="0">
                <a:solidFill>
                  <a:srgbClr val="3E3F3E"/>
                </a:solidFill>
                <a:latin typeface="Segoe Print" panose="02000600000000000000" pitchFamily="2" charset="0"/>
                <a:ea typeface="Verdana" panose="020B0604030504040204" pitchFamily="34" charset="0"/>
              </a:rPr>
              <a:t>insieme diversi </a:t>
            </a:r>
            <a:r>
              <a:rPr lang="it-IT" sz="1600" dirty="0">
                <a:solidFill>
                  <a:srgbClr val="3E3F3E"/>
                </a:solidFill>
                <a:latin typeface="Segoe Print" panose="02000600000000000000" pitchFamily="2" charset="0"/>
                <a:ea typeface="Verdana" panose="020B0604030504040204" pitchFamily="34" charset="0"/>
              </a:rPr>
              <a:t>aspetti </a:t>
            </a:r>
            <a:r>
              <a:rPr lang="it-IT" sz="1600" dirty="0" smtClean="0">
                <a:solidFill>
                  <a:srgbClr val="3E3F3E"/>
                </a:solidFill>
                <a:latin typeface="Segoe Print" panose="02000600000000000000" pitchFamily="2" charset="0"/>
                <a:ea typeface="Verdana" panose="020B0604030504040204" pitchFamily="34" charset="0"/>
              </a:rPr>
              <a:t>e </a:t>
            </a:r>
            <a:r>
              <a:rPr lang="it-IT" sz="1600" dirty="0">
                <a:solidFill>
                  <a:srgbClr val="3E3F3E"/>
                </a:solidFill>
                <a:latin typeface="Segoe Print" panose="02000600000000000000" pitchFamily="2" charset="0"/>
                <a:ea typeface="Verdana" panose="020B0604030504040204" pitchFamily="34" charset="0"/>
              </a:rPr>
              <a:t>può essere molto utile per fare </a:t>
            </a:r>
            <a:r>
              <a:rPr lang="it-IT" sz="1600" dirty="0" smtClean="0">
                <a:solidFill>
                  <a:srgbClr val="3E3F3E"/>
                </a:solidFill>
                <a:latin typeface="Segoe Print" panose="02000600000000000000" pitchFamily="2" charset="0"/>
                <a:ea typeface="Verdana" panose="020B0604030504040204" pitchFamily="34" charset="0"/>
              </a:rPr>
              <a:t>confronti </a:t>
            </a:r>
            <a:r>
              <a:rPr lang="it-IT" sz="1600" dirty="0">
                <a:solidFill>
                  <a:srgbClr val="3E3F3E"/>
                </a:solidFill>
                <a:latin typeface="Segoe Print" panose="02000600000000000000" pitchFamily="2" charset="0"/>
                <a:ea typeface="Verdana" panose="020B0604030504040204" pitchFamily="34" charset="0"/>
              </a:rPr>
              <a:t>territoriali.</a:t>
            </a:r>
          </a:p>
        </p:txBody>
      </p:sp>
      <p:pic>
        <p:nvPicPr>
          <p:cNvPr id="8" name="Immagine 6"/>
          <p:cNvPicPr>
            <a:picLocks noChangeAspect="1" noChangeArrowheads="1"/>
          </p:cNvPicPr>
          <p:nvPr/>
        </p:nvPicPr>
        <p:blipFill rotWithShape="1">
          <a:blip r:embed="rId2">
            <a:extLst>
              <a:ext uri="{28A0092B-C50C-407E-A947-70E740481C1C}">
                <a14:useLocalDpi xmlns:a14="http://schemas.microsoft.com/office/drawing/2010/main" val="0"/>
              </a:ext>
            </a:extLst>
          </a:blip>
          <a:srcRect l="44055" t="21195" r="15786" b="43324"/>
          <a:stretch/>
        </p:blipFill>
        <p:spPr bwMode="auto">
          <a:xfrm>
            <a:off x="5451656" y="1488427"/>
            <a:ext cx="2917032" cy="20976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875380" y="3752476"/>
            <a:ext cx="7450357" cy="1323439"/>
          </a:xfrm>
          <a:prstGeom prst="rect">
            <a:avLst/>
          </a:prstGeom>
          <a:noFill/>
        </p:spPr>
        <p:txBody>
          <a:bodyPr wrap="square" rtlCol="0">
            <a:spAutoFit/>
          </a:bodyPr>
          <a:lstStyle/>
          <a:p>
            <a:r>
              <a:rPr lang="it-IT" sz="1600" dirty="0" smtClean="0">
                <a:latin typeface="Arial" panose="020B0604020202020204" pitchFamily="34" charset="0"/>
                <a:cs typeface="Arial" panose="020B0604020202020204" pitchFamily="34" charset="0"/>
              </a:rPr>
              <a:t>Costituisce una </a:t>
            </a:r>
            <a:r>
              <a:rPr lang="it-IT" sz="1600" dirty="0">
                <a:latin typeface="Arial" panose="020B0604020202020204" pitchFamily="34" charset="0"/>
                <a:cs typeface="Arial" panose="020B0604020202020204" pitchFamily="34" charset="0"/>
              </a:rPr>
              <a:t>variante del grafico a dispersione, i cui i punti sono rappresentati da bolle di dimensioni diverse. </a:t>
            </a:r>
          </a:p>
          <a:p>
            <a:r>
              <a:rPr lang="it-IT" sz="1600" dirty="0">
                <a:latin typeface="Arial" panose="020B0604020202020204" pitchFamily="34" charset="0"/>
                <a:cs typeface="Arial" panose="020B0604020202020204" pitchFamily="34" charset="0"/>
              </a:rPr>
              <a:t>Oltre ai valori dell’asse orizzontale e verticale, in un grafico a bolle vengono tracciati anche i valori di una ulteriore informazione che sono proporzionali alla grandezza della bolla.</a:t>
            </a:r>
          </a:p>
        </p:txBody>
      </p:sp>
    </p:spTree>
    <p:extLst>
      <p:ext uri="{BB962C8B-B14F-4D97-AF65-F5344CB8AC3E}">
        <p14:creationId xmlns:p14="http://schemas.microsoft.com/office/powerpoint/2010/main" val="14346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0"/>
          <p:cNvSpPr txBox="1">
            <a:spLocks/>
          </p:cNvSpPr>
          <p:nvPr/>
        </p:nvSpPr>
        <p:spPr bwMode="auto">
          <a:xfrm>
            <a:off x="396315" y="951515"/>
            <a:ext cx="3029140" cy="4992413"/>
          </a:xfrm>
          <a:prstGeom prst="rect">
            <a:avLst/>
          </a:prstGeom>
          <a:solidFill>
            <a:schemeClr val="bg2"/>
          </a:solidFill>
          <a:ln>
            <a:noFill/>
          </a:ln>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a:latin typeface="Segoe Print" panose="02000600000000000000" pitchFamily="2" charset="0"/>
              </a:rPr>
              <a:t>Le bolle </a:t>
            </a:r>
            <a:r>
              <a:rPr lang="it-IT" altLang="it-IT" sz="1400" b="0" dirty="0" smtClean="0">
                <a:latin typeface="Segoe Print" panose="02000600000000000000" pitchFamily="2" charset="0"/>
              </a:rPr>
              <a:t>descrivono </a:t>
            </a:r>
            <a:r>
              <a:rPr lang="it-IT" altLang="it-IT" sz="1400" b="0" dirty="0">
                <a:latin typeface="Segoe Print" panose="02000600000000000000" pitchFamily="2" charset="0"/>
              </a:rPr>
              <a:t>come si comportano le persone </a:t>
            </a:r>
            <a:r>
              <a:rPr lang="it-IT" altLang="it-IT" sz="1400" b="0" dirty="0" smtClean="0">
                <a:latin typeface="Segoe Print" panose="02000600000000000000" pitchFamily="2" charset="0"/>
              </a:rPr>
              <a:t>(in età dai 14 anni) rispetto </a:t>
            </a:r>
            <a:r>
              <a:rPr lang="it-IT" altLang="it-IT" sz="1400" b="0" dirty="0">
                <a:latin typeface="Segoe Print" panose="02000600000000000000" pitchFamily="2" charset="0"/>
              </a:rPr>
              <a:t>a tre </a:t>
            </a:r>
            <a:r>
              <a:rPr lang="it-IT" altLang="it-IT" sz="1400" b="0" dirty="0" smtClean="0">
                <a:latin typeface="Segoe Print" panose="02000600000000000000" pitchFamily="2" charset="0"/>
              </a:rPr>
              <a:t>diverse attività su internet.</a:t>
            </a:r>
          </a:p>
          <a:p>
            <a:pPr eaLnBrk="1" hangingPunct="1"/>
            <a:endParaRPr lang="it-IT" altLang="it-IT" sz="1400" b="0" dirty="0">
              <a:latin typeface="Segoe Print" panose="02000600000000000000" pitchFamily="2" charset="0"/>
            </a:endParaRPr>
          </a:p>
          <a:p>
            <a:pPr eaLnBrk="1" hangingPunct="1"/>
            <a:r>
              <a:rPr lang="it-IT" altLang="it-IT" sz="1400" b="0" dirty="0">
                <a:latin typeface="Segoe Print" panose="02000600000000000000" pitchFamily="2" charset="0"/>
              </a:rPr>
              <a:t>La </a:t>
            </a:r>
            <a:r>
              <a:rPr lang="it-IT" altLang="it-IT" sz="1400" dirty="0">
                <a:latin typeface="Segoe Print" panose="02000600000000000000" pitchFamily="2" charset="0"/>
              </a:rPr>
              <a:t>posizione delle bolle rispetto all'asse orizzontale</a:t>
            </a:r>
            <a:r>
              <a:rPr lang="it-IT" altLang="it-IT" sz="1400" b="0" dirty="0">
                <a:latin typeface="Segoe Print" panose="02000600000000000000" pitchFamily="2" charset="0"/>
              </a:rPr>
              <a:t> rappresenta il numero di persone che hanno utilizzato internet per </a:t>
            </a:r>
            <a:r>
              <a:rPr lang="it-IT" altLang="it-IT" sz="1400" b="0" dirty="0">
                <a:effectLst>
                  <a:outerShdw blurRad="38100" dist="38100" dir="2700000" algn="tl">
                    <a:srgbClr val="000000">
                      <a:alpha val="43137"/>
                    </a:srgbClr>
                  </a:outerShdw>
                </a:effectLst>
                <a:latin typeface="Segoe Print" panose="02000600000000000000" pitchFamily="2" charset="0"/>
              </a:rPr>
              <a:t>leggere e informarsi</a:t>
            </a:r>
            <a:r>
              <a:rPr lang="it-IT" altLang="it-IT" sz="1400" b="0" dirty="0">
                <a:latin typeface="Segoe Print" panose="02000600000000000000" pitchFamily="2" charset="0"/>
              </a:rPr>
              <a:t>. </a:t>
            </a:r>
            <a:endParaRPr lang="it-IT" altLang="it-IT" sz="1400" b="0" dirty="0" smtClean="0">
              <a:latin typeface="Segoe Print" panose="02000600000000000000" pitchFamily="2" charset="0"/>
            </a:endParaRPr>
          </a:p>
          <a:p>
            <a:pPr eaLnBrk="1" hangingPunct="1"/>
            <a:endParaRPr lang="it-IT" altLang="it-IT" sz="1400" b="0" dirty="0">
              <a:latin typeface="Segoe Print" panose="02000600000000000000" pitchFamily="2" charset="0"/>
            </a:endParaRPr>
          </a:p>
          <a:p>
            <a:pPr eaLnBrk="1" hangingPunct="1"/>
            <a:r>
              <a:rPr lang="it-IT" altLang="it-IT" sz="1400" b="0" dirty="0" smtClean="0">
                <a:latin typeface="Segoe Print" panose="02000600000000000000" pitchFamily="2" charset="0"/>
              </a:rPr>
              <a:t>La </a:t>
            </a:r>
            <a:r>
              <a:rPr lang="it-IT" altLang="it-IT" sz="1400" dirty="0">
                <a:latin typeface="Segoe Print" panose="02000600000000000000" pitchFamily="2" charset="0"/>
              </a:rPr>
              <a:t>posizione delle bolle rispetto all'asse verticale </a:t>
            </a:r>
            <a:r>
              <a:rPr lang="it-IT" altLang="it-IT" sz="1400" b="0" dirty="0">
                <a:latin typeface="Segoe Print" panose="02000600000000000000" pitchFamily="2" charset="0"/>
              </a:rPr>
              <a:t>rappresenta, invece, il numero di persone che hanno utilizzato internet per </a:t>
            </a:r>
            <a:r>
              <a:rPr lang="it-IT" altLang="it-IT" sz="1400" b="0" dirty="0">
                <a:effectLst>
                  <a:outerShdw blurRad="38100" dist="38100" dir="2700000" algn="tl">
                    <a:srgbClr val="000000">
                      <a:alpha val="43137"/>
                    </a:srgbClr>
                  </a:outerShdw>
                </a:effectLst>
                <a:latin typeface="Segoe Print" panose="02000600000000000000" pitchFamily="2" charset="0"/>
              </a:rPr>
              <a:t>scaricare film, musica e giochi</a:t>
            </a:r>
            <a:r>
              <a:rPr lang="it-IT" altLang="it-IT" sz="1400" b="0" dirty="0">
                <a:latin typeface="Segoe Print" panose="02000600000000000000" pitchFamily="2" charset="0"/>
              </a:rPr>
              <a:t>.</a:t>
            </a:r>
          </a:p>
          <a:p>
            <a:pPr eaLnBrk="1" hangingPunct="1"/>
            <a:endParaRPr lang="it-IT" altLang="it-IT" sz="1400" b="0" dirty="0">
              <a:latin typeface="Segoe Print" panose="02000600000000000000" pitchFamily="2" charset="0"/>
            </a:endParaRPr>
          </a:p>
          <a:p>
            <a:pPr eaLnBrk="1" hangingPunct="1"/>
            <a:r>
              <a:rPr lang="it-IT" altLang="it-IT" sz="1400" b="0" dirty="0" smtClean="0">
                <a:latin typeface="Segoe Print" panose="02000600000000000000" pitchFamily="2" charset="0"/>
              </a:rPr>
              <a:t>La </a:t>
            </a:r>
            <a:r>
              <a:rPr lang="it-IT" altLang="it-IT" sz="1400" dirty="0">
                <a:latin typeface="Segoe Print" panose="02000600000000000000" pitchFamily="2" charset="0"/>
              </a:rPr>
              <a:t>dimensione delle bolle </a:t>
            </a:r>
            <a:r>
              <a:rPr lang="it-IT" altLang="it-IT" sz="1400" b="0" dirty="0">
                <a:latin typeface="Segoe Print" panose="02000600000000000000" pitchFamily="2" charset="0"/>
              </a:rPr>
              <a:t>rappresenta il numero di persone che </a:t>
            </a:r>
            <a:r>
              <a:rPr lang="it-IT" altLang="it-IT" sz="1400" b="0" dirty="0" smtClean="0">
                <a:latin typeface="Segoe Print" panose="02000600000000000000" pitchFamily="2" charset="0"/>
              </a:rPr>
              <a:t>ha </a:t>
            </a:r>
            <a:r>
              <a:rPr lang="it-IT" altLang="it-IT" sz="1400" b="0" dirty="0" smtClean="0">
                <a:effectLst>
                  <a:outerShdw blurRad="38100" dist="38100" dir="2700000" algn="tl">
                    <a:srgbClr val="000000">
                      <a:alpha val="43137"/>
                    </a:srgbClr>
                  </a:outerShdw>
                </a:effectLst>
                <a:latin typeface="Segoe Print" panose="02000600000000000000" pitchFamily="2" charset="0"/>
              </a:rPr>
              <a:t>fatto </a:t>
            </a:r>
            <a:r>
              <a:rPr lang="it-IT" altLang="it-IT" sz="1400" b="0" dirty="0">
                <a:effectLst>
                  <a:outerShdw blurRad="38100" dist="38100" dir="2700000" algn="tl">
                    <a:srgbClr val="000000">
                      <a:alpha val="43137"/>
                    </a:srgbClr>
                  </a:outerShdw>
                </a:effectLst>
                <a:latin typeface="Segoe Print" panose="02000600000000000000" pitchFamily="2" charset="0"/>
              </a:rPr>
              <a:t>acquisti </a:t>
            </a:r>
            <a:r>
              <a:rPr lang="it-IT" altLang="it-IT" sz="1400" b="0" dirty="0">
                <a:latin typeface="Segoe Print" panose="02000600000000000000" pitchFamily="2" charset="0"/>
              </a:rPr>
              <a:t>su internet.  </a:t>
            </a:r>
          </a:p>
        </p:txBody>
      </p:sp>
      <p:sp>
        <p:nvSpPr>
          <p:cNvPr id="22" name="Titolo 1"/>
          <p:cNvSpPr txBox="1">
            <a:spLocks/>
          </p:cNvSpPr>
          <p:nvPr/>
        </p:nvSpPr>
        <p:spPr bwMode="auto">
          <a:xfrm>
            <a:off x="4262282" y="951515"/>
            <a:ext cx="4137644" cy="6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50" dirty="0">
                <a:latin typeface="Verdana" charset="0"/>
              </a:rPr>
              <a:t>Persone di 14 anni e più che hanno usato </a:t>
            </a:r>
            <a:r>
              <a:rPr lang="it-IT" altLang="it-IT" sz="1050" dirty="0" smtClean="0">
                <a:latin typeface="Verdana" charset="0"/>
              </a:rPr>
              <a:t>internet </a:t>
            </a:r>
            <a:r>
              <a:rPr lang="it-IT" altLang="it-IT" sz="1050" dirty="0">
                <a:latin typeface="Verdana" charset="0"/>
              </a:rPr>
              <a:t>negli ultimi 3 mesi per servizio online </a:t>
            </a:r>
            <a:r>
              <a:rPr lang="it-IT" altLang="it-IT" sz="1050" dirty="0" smtClean="0">
                <a:latin typeface="Verdana" charset="0"/>
              </a:rPr>
              <a:t>utilizzato.</a:t>
            </a:r>
            <a:endParaRPr lang="it-IT" altLang="it-IT" sz="1050" b="0" dirty="0">
              <a:latin typeface="Verdana" charset="0"/>
            </a:endParaRPr>
          </a:p>
          <a:p>
            <a:r>
              <a:rPr lang="it-IT" altLang="it-IT" sz="1050" b="0" dirty="0">
                <a:latin typeface="Verdana" charset="0"/>
              </a:rPr>
              <a:t>Anno 2019 (per 100 persone con le stesse caratteristiche) </a:t>
            </a:r>
          </a:p>
        </p:txBody>
      </p:sp>
      <p:sp>
        <p:nvSpPr>
          <p:cNvPr id="23" name="CasellaDiTesto 5"/>
          <p:cNvSpPr txBox="1">
            <a:spLocks noChangeArrowheads="1"/>
          </p:cNvSpPr>
          <p:nvPr/>
        </p:nvSpPr>
        <p:spPr bwMode="auto">
          <a:xfrm>
            <a:off x="0" y="34505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bolle - </a:t>
            </a:r>
            <a:r>
              <a:rPr lang="it-IT" altLang="it-IT" sz="2800" dirty="0">
                <a:solidFill>
                  <a:schemeClr val="tx1">
                    <a:lumMod val="50000"/>
                    <a:lumOff val="50000"/>
                  </a:schemeClr>
                </a:solidFill>
                <a:latin typeface="Verdana" charset="0"/>
              </a:rPr>
              <a:t>Come si </a:t>
            </a:r>
            <a:r>
              <a:rPr lang="it-IT" altLang="it-IT" sz="2800" dirty="0" smtClean="0">
                <a:solidFill>
                  <a:schemeClr val="tx1">
                    <a:lumMod val="50000"/>
                    <a:lumOff val="50000"/>
                  </a:schemeClr>
                </a:solidFill>
                <a:latin typeface="Verdana" charset="0"/>
              </a:rPr>
              <a:t>legge</a:t>
            </a:r>
            <a:endParaRPr lang="it-IT" altLang="it-IT" sz="2800" dirty="0">
              <a:solidFill>
                <a:schemeClr val="tx1">
                  <a:lumMod val="50000"/>
                  <a:lumOff val="50000"/>
                </a:schemeClr>
              </a:solidFill>
              <a:highlight>
                <a:srgbClr val="00FFFF"/>
              </a:highlight>
              <a:latin typeface="Verdana" charset="0"/>
            </a:endParaRPr>
          </a:p>
        </p:txBody>
      </p:sp>
      <p:sp>
        <p:nvSpPr>
          <p:cNvPr id="24" name="Titolo 1"/>
          <p:cNvSpPr txBox="1">
            <a:spLocks/>
          </p:cNvSpPr>
          <p:nvPr/>
        </p:nvSpPr>
        <p:spPr bwMode="auto">
          <a:xfrm>
            <a:off x="4262282" y="5762763"/>
            <a:ext cx="4721711" cy="362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00" b="0" i="1" dirty="0">
                <a:latin typeface="Verdana" charset="0"/>
              </a:rPr>
              <a:t>Fonte</a:t>
            </a:r>
            <a:r>
              <a:rPr lang="it-IT" altLang="it-IT" sz="1000" b="0" dirty="0">
                <a:latin typeface="Verdana" charset="0"/>
              </a:rPr>
              <a:t>: </a:t>
            </a:r>
            <a:r>
              <a:rPr lang="it-IT" sz="1000" b="0" dirty="0"/>
              <a:t>Rilevazione sull’uso delle nuove tecnologie della comunicazione e dell’informazione da parte di famiglie e individui</a:t>
            </a:r>
            <a:endParaRPr lang="it-IT" altLang="it-IT" sz="1000" b="0" dirty="0">
              <a:latin typeface="Verdana" charset="0"/>
            </a:endParaRPr>
          </a:p>
        </p:txBody>
      </p:sp>
      <p:pic>
        <p:nvPicPr>
          <p:cNvPr id="2" name="Immagine 1">
            <a:extLst>
              <a:ext uri="{FF2B5EF4-FFF2-40B4-BE49-F238E27FC236}">
                <a16:creationId xmlns="" xmlns:a16="http://schemas.microsoft.com/office/drawing/2014/main" id="{1E6C8DB3-3F29-4894-B440-F83AAE03621D}"/>
              </a:ext>
            </a:extLst>
          </p:cNvPr>
          <p:cNvPicPr>
            <a:picLocks noChangeAspect="1"/>
          </p:cNvPicPr>
          <p:nvPr/>
        </p:nvPicPr>
        <p:blipFill>
          <a:blip r:embed="rId2"/>
          <a:stretch>
            <a:fillRect/>
          </a:stretch>
        </p:blipFill>
        <p:spPr>
          <a:xfrm>
            <a:off x="3425455" y="1603344"/>
            <a:ext cx="5558538" cy="4103708"/>
          </a:xfrm>
          <a:prstGeom prst="rect">
            <a:avLst/>
          </a:prstGeom>
        </p:spPr>
      </p:pic>
    </p:spTree>
    <p:extLst>
      <p:ext uri="{BB962C8B-B14F-4D97-AF65-F5344CB8AC3E}">
        <p14:creationId xmlns:p14="http://schemas.microsoft.com/office/powerpoint/2010/main" val="22295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20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0"/>
          <p:cNvSpPr txBox="1">
            <a:spLocks/>
          </p:cNvSpPr>
          <p:nvPr/>
        </p:nvSpPr>
        <p:spPr bwMode="auto">
          <a:xfrm>
            <a:off x="630868" y="5059793"/>
            <a:ext cx="7772399" cy="1254223"/>
          </a:xfrm>
          <a:prstGeom prst="rect">
            <a:avLst/>
          </a:prstGeom>
          <a:solidFill>
            <a:schemeClr val="bg2"/>
          </a:solidFill>
          <a:ln>
            <a:noFill/>
          </a:ln>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r>
              <a:rPr lang="it-IT" altLang="it-IT" sz="1400" b="0" dirty="0" smtClean="0">
                <a:latin typeface="Segoe Print" panose="02000600000000000000" pitchFamily="2" charset="0"/>
              </a:rPr>
              <a:t>Nelle regioni del </a:t>
            </a:r>
            <a:r>
              <a:rPr lang="it-IT" altLang="it-IT" sz="1400" b="0" dirty="0" smtClean="0">
                <a:effectLst>
                  <a:outerShdw blurRad="38100" dist="38100" dir="2700000" algn="tl">
                    <a:srgbClr val="000000">
                      <a:alpha val="43137"/>
                    </a:srgbClr>
                  </a:outerShdw>
                </a:effectLst>
                <a:latin typeface="Segoe Print" panose="02000600000000000000" pitchFamily="2" charset="0"/>
              </a:rPr>
              <a:t>Mezzogiorno</a:t>
            </a:r>
            <a:r>
              <a:rPr lang="it-IT" altLang="it-IT" sz="1400" b="0" dirty="0" smtClean="0">
                <a:latin typeface="Segoe Print" panose="02000600000000000000" pitchFamily="2" charset="0"/>
              </a:rPr>
              <a:t>, si ha </a:t>
            </a:r>
            <a:r>
              <a:rPr lang="it-IT" altLang="it-IT" sz="1400" b="0" dirty="0">
                <a:latin typeface="Segoe Print" panose="02000600000000000000" pitchFamily="2" charset="0"/>
              </a:rPr>
              <a:t>la più alta percentuale di persone che scaricano film, musica e giochi, </a:t>
            </a:r>
            <a:r>
              <a:rPr lang="it-IT" altLang="it-IT" sz="1400" b="0" dirty="0" smtClean="0">
                <a:latin typeface="Segoe Print" panose="02000600000000000000" pitchFamily="2" charset="0"/>
              </a:rPr>
              <a:t>ma la più bassa percentuale di persone che reperiscono informazioni su internet, come rappresentano le coordinate nel piano. </a:t>
            </a:r>
          </a:p>
          <a:p>
            <a:pPr eaLnBrk="1" hangingPunct="1"/>
            <a:r>
              <a:rPr lang="it-IT" altLang="it-IT" sz="1400" b="0" dirty="0" smtClean="0">
                <a:latin typeface="Segoe Print" panose="02000600000000000000" pitchFamily="2" charset="0"/>
              </a:rPr>
              <a:t>La dimensione della bolla mostra anche la più bassa percentuale nell’acquisto di beni e servizi online, in particolare nel Sud. Il </a:t>
            </a:r>
            <a:r>
              <a:rPr lang="it-IT" altLang="it-IT" sz="1400" b="0" dirty="0" smtClean="0">
                <a:effectLst>
                  <a:outerShdw blurRad="38100" dist="38100" dir="2700000" algn="tl">
                    <a:srgbClr val="000000">
                      <a:alpha val="43137"/>
                    </a:srgbClr>
                  </a:outerShdw>
                </a:effectLst>
                <a:latin typeface="Segoe Print" panose="02000600000000000000" pitchFamily="2" charset="0"/>
              </a:rPr>
              <a:t>Nord</a:t>
            </a:r>
            <a:r>
              <a:rPr lang="it-IT" altLang="it-IT" sz="1400" b="0" dirty="0" smtClean="0">
                <a:latin typeface="Segoe Print" panose="02000600000000000000" pitchFamily="2" charset="0"/>
              </a:rPr>
              <a:t> si caratterizza per il vantaggio nella lettura di giornali e riviste e negli acquisti online.</a:t>
            </a:r>
            <a:endParaRPr lang="it-IT" altLang="it-IT" sz="1400" b="0" dirty="0">
              <a:latin typeface="Segoe Print" panose="02000600000000000000" pitchFamily="2" charset="0"/>
            </a:endParaRPr>
          </a:p>
        </p:txBody>
      </p:sp>
      <p:sp>
        <p:nvSpPr>
          <p:cNvPr id="15" name="CasellaDiTesto 14"/>
          <p:cNvSpPr txBox="1"/>
          <p:nvPr/>
        </p:nvSpPr>
        <p:spPr>
          <a:xfrm>
            <a:off x="6747892" y="1832845"/>
            <a:ext cx="1671638" cy="2424877"/>
          </a:xfrm>
          <a:prstGeom prst="rect">
            <a:avLst/>
          </a:prstGeom>
          <a:solidFill>
            <a:schemeClr val="bg2"/>
          </a:solidFill>
          <a:ln>
            <a:noFill/>
          </a:ln>
        </p:spPr>
        <p:txBody>
          <a:bodyPr anchor="ct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sz="1600" dirty="0" smtClean="0"/>
              <a:t>La </a:t>
            </a:r>
            <a:r>
              <a:rPr lang="it-IT" sz="1600" b="1" dirty="0" smtClean="0">
                <a:solidFill>
                  <a:schemeClr val="accent2"/>
                </a:solidFill>
              </a:rPr>
              <a:t>bolla rossa </a:t>
            </a:r>
            <a:r>
              <a:rPr lang="it-IT" sz="1600" dirty="0" smtClean="0"/>
              <a:t>rappresenta l’intero territorio nazionale, i cui valori sono una media di quelli delle ripartizioni territoriali</a:t>
            </a:r>
            <a:endParaRPr lang="it-IT" sz="1600" dirty="0"/>
          </a:p>
        </p:txBody>
      </p:sp>
      <p:graphicFrame>
        <p:nvGraphicFramePr>
          <p:cNvPr id="17" name="Grafico 16"/>
          <p:cNvGraphicFramePr>
            <a:graphicFrameLocks noChangeAspect="1"/>
          </p:cNvGraphicFramePr>
          <p:nvPr>
            <p:extLst/>
          </p:nvPr>
        </p:nvGraphicFramePr>
        <p:xfrm>
          <a:off x="790574" y="1256890"/>
          <a:ext cx="5891579" cy="3827855"/>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olo 1"/>
          <p:cNvSpPr txBox="1">
            <a:spLocks/>
          </p:cNvSpPr>
          <p:nvPr/>
        </p:nvSpPr>
        <p:spPr bwMode="auto">
          <a:xfrm>
            <a:off x="744073" y="837003"/>
            <a:ext cx="68233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900" dirty="0" smtClean="0">
                <a:latin typeface="Verdana" charset="0"/>
              </a:rPr>
              <a:t>Persone di 14 anni e più che hanno usato internet negli ultimi 3 mesi per servizio online utilizzato, </a:t>
            </a:r>
            <a:r>
              <a:rPr lang="it-IT" altLang="it-IT" sz="900" b="0" dirty="0" smtClean="0">
                <a:latin typeface="Verdana" charset="0"/>
              </a:rPr>
              <a:t>Anno </a:t>
            </a:r>
            <a:r>
              <a:rPr lang="it-IT" altLang="it-IT" sz="900" b="0" dirty="0">
                <a:latin typeface="Verdana" charset="0"/>
              </a:rPr>
              <a:t>2019 (per 100 persone </a:t>
            </a:r>
            <a:r>
              <a:rPr lang="it-IT" altLang="it-IT" sz="900" b="0" dirty="0" smtClean="0">
                <a:latin typeface="Verdana" charset="0"/>
              </a:rPr>
              <a:t>con le stesse caratteristiche) </a:t>
            </a:r>
            <a:endParaRPr lang="it-IT" altLang="it-IT" sz="900" b="0" dirty="0">
              <a:latin typeface="Verdana" charset="0"/>
            </a:endParaRPr>
          </a:p>
        </p:txBody>
      </p:sp>
      <p:sp>
        <p:nvSpPr>
          <p:cNvPr id="23" name="CasellaDiTesto 5"/>
          <p:cNvSpPr txBox="1">
            <a:spLocks noChangeArrowheads="1"/>
          </p:cNvSpPr>
          <p:nvPr/>
        </p:nvSpPr>
        <p:spPr bwMode="auto">
          <a:xfrm>
            <a:off x="0" y="338048"/>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a:solidFill>
                  <a:srgbClr val="C00000"/>
                </a:solidFill>
                <a:latin typeface="Verdana" charset="0"/>
              </a:rPr>
              <a:t>Grafico a </a:t>
            </a:r>
            <a:r>
              <a:rPr lang="it-IT" altLang="it-IT" sz="2800" dirty="0" smtClean="0">
                <a:solidFill>
                  <a:srgbClr val="C00000"/>
                </a:solidFill>
                <a:latin typeface="Verdana" charset="0"/>
              </a:rPr>
              <a:t>bolle - </a:t>
            </a:r>
            <a:r>
              <a:rPr lang="it-IT" altLang="it-IT" sz="2800" dirty="0" smtClean="0">
                <a:solidFill>
                  <a:schemeClr val="tx1">
                    <a:lumMod val="50000"/>
                    <a:lumOff val="50000"/>
                  </a:schemeClr>
                </a:solidFill>
                <a:latin typeface="Verdana" charset="0"/>
              </a:rPr>
              <a:t>Come </a:t>
            </a:r>
            <a:r>
              <a:rPr lang="it-IT" altLang="it-IT" sz="2800" dirty="0">
                <a:solidFill>
                  <a:schemeClr val="tx1">
                    <a:lumMod val="50000"/>
                    <a:lumOff val="50000"/>
                  </a:schemeClr>
                </a:solidFill>
                <a:latin typeface="Verdana" charset="0"/>
              </a:rPr>
              <a:t>si legge</a:t>
            </a:r>
          </a:p>
        </p:txBody>
      </p:sp>
      <p:sp>
        <p:nvSpPr>
          <p:cNvPr id="24" name="Titolo 1"/>
          <p:cNvSpPr txBox="1">
            <a:spLocks/>
          </p:cNvSpPr>
          <p:nvPr/>
        </p:nvSpPr>
        <p:spPr bwMode="auto">
          <a:xfrm>
            <a:off x="744074" y="6412140"/>
            <a:ext cx="6053768" cy="362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1000" b="0" i="1" dirty="0" smtClean="0">
                <a:latin typeface="Verdana" charset="0"/>
              </a:rPr>
              <a:t>Fonte</a:t>
            </a:r>
            <a:r>
              <a:rPr lang="it-IT" altLang="it-IT" sz="1000" b="0" dirty="0" smtClean="0">
                <a:latin typeface="Verdana" charset="0"/>
              </a:rPr>
              <a:t>: </a:t>
            </a:r>
            <a:r>
              <a:rPr lang="it-IT" sz="1000" b="0" dirty="0"/>
              <a:t>Rilevazione sull’uso delle nuove tecnologie della comunicazione e dell’informazione da parte di famiglie e individui</a:t>
            </a:r>
            <a:endParaRPr lang="it-IT" altLang="it-IT" sz="1000" b="0" dirty="0">
              <a:latin typeface="Verdana" charset="0"/>
            </a:endParaRPr>
          </a:p>
        </p:txBody>
      </p:sp>
      <p:sp>
        <p:nvSpPr>
          <p:cNvPr id="25" name="Ovale 24"/>
          <p:cNvSpPr>
            <a:spLocks noChangeArrowheads="1"/>
          </p:cNvSpPr>
          <p:nvPr/>
        </p:nvSpPr>
        <p:spPr bwMode="auto">
          <a:xfrm rot="3359278">
            <a:off x="1587645" y="1270143"/>
            <a:ext cx="1332101" cy="1694283"/>
          </a:xfrm>
          <a:prstGeom prst="ellipse">
            <a:avLst/>
          </a:prstGeom>
          <a:noFill/>
          <a:ln w="6350" cap="rnd"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endParaRPr lang="it-IT" altLang="it-IT" sz="1100">
              <a:solidFill>
                <a:srgbClr val="FFFFFF"/>
              </a:solidFill>
              <a:latin typeface="Arial" charset="0"/>
            </a:endParaRPr>
          </a:p>
        </p:txBody>
      </p:sp>
      <p:sp>
        <p:nvSpPr>
          <p:cNvPr id="26" name="Ovale 25"/>
          <p:cNvSpPr>
            <a:spLocks noChangeArrowheads="1"/>
          </p:cNvSpPr>
          <p:nvPr/>
        </p:nvSpPr>
        <p:spPr bwMode="auto">
          <a:xfrm rot="5042869">
            <a:off x="4587083" y="2626648"/>
            <a:ext cx="1668236" cy="2154000"/>
          </a:xfrm>
          <a:prstGeom prst="ellipse">
            <a:avLst/>
          </a:prstGeom>
          <a:noFill/>
          <a:ln w="6350" cap="rnd"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endParaRPr lang="it-IT" altLang="it-IT" sz="1100">
              <a:solidFill>
                <a:srgbClr val="FFFFFF"/>
              </a:solidFill>
              <a:latin typeface="Arial" charset="0"/>
            </a:endParaRPr>
          </a:p>
        </p:txBody>
      </p:sp>
    </p:spTree>
    <p:extLst>
      <p:ext uri="{BB962C8B-B14F-4D97-AF65-F5344CB8AC3E}">
        <p14:creationId xmlns:p14="http://schemas.microsoft.com/office/powerpoint/2010/main" val="14928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2000"/>
                                        <p:tgtEl>
                                          <p:spTgt spid="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2000"/>
                                        <p:tgtEl>
                                          <p:spTgt spid="24"/>
                                        </p:tgtEl>
                                      </p:cBhvr>
                                    </p:animEffect>
                                  </p:childTnLst>
                                </p:cTn>
                              </p:par>
                              <p:par>
                                <p:cTn id="16" presetID="31" presetClass="entr" presetSubtype="0" fill="hold" grpId="0" nodeType="withEffect">
                                  <p:stCondLst>
                                    <p:cond delay="35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3000" fill="hold"/>
                                        <p:tgtEl>
                                          <p:spTgt spid="25"/>
                                        </p:tgtEl>
                                        <p:attrNameLst>
                                          <p:attrName>ppt_w</p:attrName>
                                        </p:attrNameLst>
                                      </p:cBhvr>
                                      <p:tavLst>
                                        <p:tav tm="0">
                                          <p:val>
                                            <p:fltVal val="0"/>
                                          </p:val>
                                        </p:tav>
                                        <p:tav tm="100000">
                                          <p:val>
                                            <p:strVal val="#ppt_w"/>
                                          </p:val>
                                        </p:tav>
                                      </p:tavLst>
                                    </p:anim>
                                    <p:anim calcmode="lin" valueType="num">
                                      <p:cBhvr>
                                        <p:cTn id="19" dur="3000" fill="hold"/>
                                        <p:tgtEl>
                                          <p:spTgt spid="25"/>
                                        </p:tgtEl>
                                        <p:attrNameLst>
                                          <p:attrName>ppt_h</p:attrName>
                                        </p:attrNameLst>
                                      </p:cBhvr>
                                      <p:tavLst>
                                        <p:tav tm="0">
                                          <p:val>
                                            <p:fltVal val="0"/>
                                          </p:val>
                                        </p:tav>
                                        <p:tav tm="100000">
                                          <p:val>
                                            <p:strVal val="#ppt_h"/>
                                          </p:val>
                                        </p:tav>
                                      </p:tavLst>
                                    </p:anim>
                                    <p:anim calcmode="lin" valueType="num">
                                      <p:cBhvr>
                                        <p:cTn id="20" dur="3000" fill="hold"/>
                                        <p:tgtEl>
                                          <p:spTgt spid="25"/>
                                        </p:tgtEl>
                                        <p:attrNameLst>
                                          <p:attrName>style.rotation</p:attrName>
                                        </p:attrNameLst>
                                      </p:cBhvr>
                                      <p:tavLst>
                                        <p:tav tm="0">
                                          <p:val>
                                            <p:fltVal val="90"/>
                                          </p:val>
                                        </p:tav>
                                        <p:tav tm="100000">
                                          <p:val>
                                            <p:fltVal val="0"/>
                                          </p:val>
                                        </p:tav>
                                      </p:tavLst>
                                    </p:anim>
                                    <p:animEffect transition="in" filter="fade">
                                      <p:cBhvr>
                                        <p:cTn id="21" dur="3000"/>
                                        <p:tgtEl>
                                          <p:spTgt spid="25"/>
                                        </p:tgtEl>
                                      </p:cBhvr>
                                    </p:animEffect>
                                  </p:childTnLst>
                                </p:cTn>
                              </p:par>
                              <p:par>
                                <p:cTn id="22" presetID="31" presetClass="entr" presetSubtype="0" fill="hold" grpId="0" nodeType="withEffect">
                                  <p:stCondLst>
                                    <p:cond delay="3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3000" fill="hold"/>
                                        <p:tgtEl>
                                          <p:spTgt spid="26"/>
                                        </p:tgtEl>
                                        <p:attrNameLst>
                                          <p:attrName>ppt_w</p:attrName>
                                        </p:attrNameLst>
                                      </p:cBhvr>
                                      <p:tavLst>
                                        <p:tav tm="0">
                                          <p:val>
                                            <p:fltVal val="0"/>
                                          </p:val>
                                        </p:tav>
                                        <p:tav tm="100000">
                                          <p:val>
                                            <p:strVal val="#ppt_w"/>
                                          </p:val>
                                        </p:tav>
                                      </p:tavLst>
                                    </p:anim>
                                    <p:anim calcmode="lin" valueType="num">
                                      <p:cBhvr>
                                        <p:cTn id="25" dur="3000" fill="hold"/>
                                        <p:tgtEl>
                                          <p:spTgt spid="26"/>
                                        </p:tgtEl>
                                        <p:attrNameLst>
                                          <p:attrName>ppt_h</p:attrName>
                                        </p:attrNameLst>
                                      </p:cBhvr>
                                      <p:tavLst>
                                        <p:tav tm="0">
                                          <p:val>
                                            <p:fltVal val="0"/>
                                          </p:val>
                                        </p:tav>
                                        <p:tav tm="100000">
                                          <p:val>
                                            <p:strVal val="#ppt_h"/>
                                          </p:val>
                                        </p:tav>
                                      </p:tavLst>
                                    </p:anim>
                                    <p:anim calcmode="lin" valueType="num">
                                      <p:cBhvr>
                                        <p:cTn id="26" dur="3000" fill="hold"/>
                                        <p:tgtEl>
                                          <p:spTgt spid="26"/>
                                        </p:tgtEl>
                                        <p:attrNameLst>
                                          <p:attrName>style.rotation</p:attrName>
                                        </p:attrNameLst>
                                      </p:cBhvr>
                                      <p:tavLst>
                                        <p:tav tm="0">
                                          <p:val>
                                            <p:fltVal val="90"/>
                                          </p:val>
                                        </p:tav>
                                        <p:tav tm="100000">
                                          <p:val>
                                            <p:fltVal val="0"/>
                                          </p:val>
                                        </p:tav>
                                      </p:tavLst>
                                    </p:anim>
                                    <p:animEffect transition="in" filter="fade">
                                      <p:cBhvr>
                                        <p:cTn id="27"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p:bldP spid="24" grpId="0"/>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5"/>
          <p:cNvSpPr txBox="1">
            <a:spLocks noChangeArrowheads="1"/>
          </p:cNvSpPr>
          <p:nvPr/>
        </p:nvSpPr>
        <p:spPr bwMode="auto">
          <a:xfrm>
            <a:off x="0" y="28345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400" dirty="0">
                <a:solidFill>
                  <a:srgbClr val="C00000"/>
                </a:solidFill>
                <a:latin typeface="Verdana" charset="0"/>
              </a:rPr>
              <a:t>Grafico a </a:t>
            </a:r>
            <a:r>
              <a:rPr lang="it-IT" altLang="it-IT" sz="2400" dirty="0" smtClean="0">
                <a:solidFill>
                  <a:srgbClr val="C00000"/>
                </a:solidFill>
                <a:latin typeface="Verdana" charset="0"/>
              </a:rPr>
              <a:t>bolle </a:t>
            </a:r>
            <a:r>
              <a:rPr lang="it-IT" altLang="it-IT" sz="2800" dirty="0" smtClean="0">
                <a:solidFill>
                  <a:srgbClr val="C00000"/>
                </a:solidFill>
                <a:latin typeface="Verdana" charset="0"/>
              </a:rPr>
              <a:t>- </a:t>
            </a:r>
            <a:r>
              <a:rPr lang="it-IT" altLang="it-IT" sz="2400" dirty="0">
                <a:solidFill>
                  <a:prstClr val="black">
                    <a:lumMod val="50000"/>
                    <a:lumOff val="50000"/>
                  </a:prstClr>
                </a:solidFill>
                <a:latin typeface="Verdana" charset="0"/>
                <a:ea typeface="+mn-ea"/>
              </a:rPr>
              <a:t>Come si costruisce con Excel</a:t>
            </a:r>
            <a:endParaRPr lang="it-IT" altLang="it-IT" sz="2800" dirty="0">
              <a:solidFill>
                <a:srgbClr val="C00000"/>
              </a:solidFill>
              <a:latin typeface="Verdana" charset="0"/>
            </a:endParaRPr>
          </a:p>
        </p:txBody>
      </p:sp>
      <p:pic>
        <p:nvPicPr>
          <p:cNvPr id="4" name="Immagine 3"/>
          <p:cNvPicPr>
            <a:picLocks noChangeAspect="1"/>
          </p:cNvPicPr>
          <p:nvPr/>
        </p:nvPicPr>
        <p:blipFill rotWithShape="1">
          <a:blip r:embed="rId2"/>
          <a:srcRect t="3066" r="38150" b="36133"/>
          <a:stretch/>
        </p:blipFill>
        <p:spPr>
          <a:xfrm>
            <a:off x="649603" y="806676"/>
            <a:ext cx="7844791" cy="4337783"/>
          </a:xfrm>
          <a:prstGeom prst="rect">
            <a:avLst/>
          </a:prstGeom>
        </p:spPr>
      </p:pic>
      <p:sp>
        <p:nvSpPr>
          <p:cNvPr id="5" name="CasellaDiTesto 4"/>
          <p:cNvSpPr txBox="1">
            <a:spLocks noChangeArrowheads="1"/>
          </p:cNvSpPr>
          <p:nvPr/>
        </p:nvSpPr>
        <p:spPr bwMode="auto">
          <a:xfrm>
            <a:off x="812875" y="5208874"/>
            <a:ext cx="7681519" cy="1077218"/>
          </a:xfrm>
          <a:prstGeom prst="rect">
            <a:avLst/>
          </a:prstGeom>
          <a:solidFill>
            <a:schemeClr val="bg2"/>
          </a:solidFill>
          <a:ln>
            <a:noFill/>
          </a:ln>
          <a:extLst/>
        </p:spPr>
        <p:txBody>
          <a:bodyPr wrap="square">
            <a:spAutoFit/>
          </a:bodyPr>
          <a:lstStyle>
            <a:defPPr>
              <a:defRPr lang="it-IT"/>
            </a:defPPr>
            <a:lvl1pPr>
              <a:defRPr sz="1400" b="0">
                <a:latin typeface="Segoe Print" panose="02000600000000000000" pitchFamily="2" charset="0"/>
                <a:ea typeface="ＭＳ Ｐゴシック" charset="-128"/>
              </a:defRPr>
            </a:lvl1pPr>
            <a:lvl2pPr marL="742950" indent="-285750" eaLnBrk="0" hangingPunct="0">
              <a:defRPr b="1">
                <a:latin typeface="Bookman Old Style" charset="0"/>
                <a:ea typeface="ＭＳ Ｐゴシック" charset="-128"/>
              </a:defRPr>
            </a:lvl2pPr>
            <a:lvl3pPr marL="1143000" indent="-228600" eaLnBrk="0" hangingPunct="0">
              <a:defRPr b="1">
                <a:latin typeface="Bookman Old Style" charset="0"/>
                <a:ea typeface="ＭＳ Ｐゴシック" charset="-128"/>
              </a:defRPr>
            </a:lvl3pPr>
            <a:lvl4pPr marL="1600200" indent="-228600" eaLnBrk="0" hangingPunct="0">
              <a:defRPr b="1">
                <a:latin typeface="Bookman Old Style" charset="0"/>
                <a:ea typeface="ＭＳ Ｐゴシック" charset="-128"/>
              </a:defRPr>
            </a:lvl4pPr>
            <a:lvl5pPr marL="2057400" indent="-228600" eaLnBrk="0" hangingPunct="0">
              <a:defRPr b="1">
                <a:latin typeface="Bookman Old Style" charset="0"/>
                <a:ea typeface="ＭＳ Ｐゴシック" charset="-128"/>
              </a:defRPr>
            </a:lvl5pPr>
            <a:lvl6pPr marL="2514600" indent="-228600" eaLnBrk="0" fontAlgn="base" hangingPunct="0">
              <a:spcBef>
                <a:spcPct val="0"/>
              </a:spcBef>
              <a:spcAft>
                <a:spcPct val="0"/>
              </a:spcAft>
              <a:defRPr b="1">
                <a:latin typeface="Bookman Old Style" charset="0"/>
                <a:ea typeface="ＭＳ Ｐゴシック" charset="-128"/>
              </a:defRPr>
            </a:lvl6pPr>
            <a:lvl7pPr marL="2971800" indent="-228600" eaLnBrk="0" fontAlgn="base" hangingPunct="0">
              <a:spcBef>
                <a:spcPct val="0"/>
              </a:spcBef>
              <a:spcAft>
                <a:spcPct val="0"/>
              </a:spcAft>
              <a:defRPr b="1">
                <a:latin typeface="Bookman Old Style" charset="0"/>
                <a:ea typeface="ＭＳ Ｐゴシック" charset="-128"/>
              </a:defRPr>
            </a:lvl7pPr>
            <a:lvl8pPr marL="3429000" indent="-228600" eaLnBrk="0" fontAlgn="base" hangingPunct="0">
              <a:spcBef>
                <a:spcPct val="0"/>
              </a:spcBef>
              <a:spcAft>
                <a:spcPct val="0"/>
              </a:spcAft>
              <a:defRPr b="1">
                <a:latin typeface="Bookman Old Style" charset="0"/>
                <a:ea typeface="ＭＳ Ｐゴシック" charset="-128"/>
              </a:defRPr>
            </a:lvl8pPr>
            <a:lvl9pPr marL="3886200" indent="-228600" eaLnBrk="0" fontAlgn="base" hangingPunct="0">
              <a:spcBef>
                <a:spcPct val="0"/>
              </a:spcBef>
              <a:spcAft>
                <a:spcPct val="0"/>
              </a:spcAft>
              <a:defRPr b="1">
                <a:latin typeface="Bookman Old Style" charset="0"/>
                <a:ea typeface="ＭＳ Ｐゴシック" charset="-128"/>
              </a:defRPr>
            </a:lvl9pPr>
          </a:lstStyle>
          <a:p>
            <a:r>
              <a:rPr lang="it-IT" altLang="it-IT" sz="1600" dirty="0" smtClean="0"/>
              <a:t>Dopo aver selezionato i dati della tabella, inseriamo il </a:t>
            </a:r>
            <a:r>
              <a:rPr lang="it-IT" altLang="it-IT" sz="1600" b="1" dirty="0" smtClean="0"/>
              <a:t>grafico a bolle </a:t>
            </a:r>
            <a:r>
              <a:rPr lang="it-IT" altLang="it-IT" sz="1600" dirty="0" smtClean="0"/>
              <a:t>(la bolla può essere un cerchio o una sfera) dall’icona di scelta rapida raffigurante il grafico a dispersione, o, alternativamente, cercando il grafico tra tutti i consigliati/disponibili. </a:t>
            </a:r>
            <a:endParaRPr lang="it-IT" altLang="it-IT" sz="1600" dirty="0"/>
          </a:p>
        </p:txBody>
      </p:sp>
      <p:sp>
        <p:nvSpPr>
          <p:cNvPr id="6" name="Rettangolo 5"/>
          <p:cNvSpPr/>
          <p:nvPr/>
        </p:nvSpPr>
        <p:spPr>
          <a:xfrm>
            <a:off x="6286500" y="1409700"/>
            <a:ext cx="304800" cy="23812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
        <p:nvSpPr>
          <p:cNvPr id="7" name="Rettangolo 6"/>
          <p:cNvSpPr/>
          <p:nvPr/>
        </p:nvSpPr>
        <p:spPr>
          <a:xfrm>
            <a:off x="5503545" y="1094658"/>
            <a:ext cx="525780" cy="553167"/>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noFill/>
            </a:endParaRPr>
          </a:p>
        </p:txBody>
      </p:sp>
    </p:spTree>
    <p:extLst>
      <p:ext uri="{BB962C8B-B14F-4D97-AF65-F5344CB8AC3E}">
        <p14:creationId xmlns:p14="http://schemas.microsoft.com/office/powerpoint/2010/main" val="42648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0.7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7" name="Titolo 1"/>
          <p:cNvSpPr txBox="1">
            <a:spLocks/>
          </p:cNvSpPr>
          <p:nvPr/>
        </p:nvSpPr>
        <p:spPr bwMode="auto">
          <a:xfrm>
            <a:off x="434975" y="484760"/>
            <a:ext cx="8229600" cy="5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altLang="it-IT" sz="2400" b="0" dirty="0">
                <a:solidFill>
                  <a:srgbClr val="C00000"/>
                </a:solidFill>
                <a:latin typeface="Verdana" panose="020B0604030504040204" pitchFamily="34" charset="0"/>
                <a:ea typeface="Verdana" panose="020B0604030504040204" pitchFamily="34" charset="0"/>
                <a:cs typeface="Verdana" panose="020B0604030504040204" pitchFamily="34" charset="0"/>
              </a:rPr>
              <a:t>Il cartogramma – le caratteristiche</a:t>
            </a:r>
          </a:p>
        </p:txBody>
      </p:sp>
      <p:sp>
        <p:nvSpPr>
          <p:cNvPr id="33" name="Rectangle 3">
            <a:extLst>
              <a:ext uri="{FF2B5EF4-FFF2-40B4-BE49-F238E27FC236}">
                <a16:creationId xmlns="" xmlns:a16="http://schemas.microsoft.com/office/drawing/2014/main" id="{92B9C485-4917-4AB3-BBD0-D36EB6E0E3FD}"/>
              </a:ext>
            </a:extLst>
          </p:cNvPr>
          <p:cNvSpPr txBox="1">
            <a:spLocks noChangeArrowheads="1"/>
          </p:cNvSpPr>
          <p:nvPr/>
        </p:nvSpPr>
        <p:spPr>
          <a:xfrm>
            <a:off x="299969" y="1024112"/>
            <a:ext cx="5563802" cy="26189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2900">
              <a:spcBef>
                <a:spcPts val="1200"/>
              </a:spcBef>
              <a:spcAft>
                <a:spcPts val="1200"/>
              </a:spcAft>
              <a:buFont typeface="Wingdings" panose="05000000000000000000" pitchFamily="2" charset="2"/>
              <a:buChar char="§"/>
            </a:pPr>
            <a:r>
              <a:rPr lang="it-IT" altLang="it-IT" sz="2000" dirty="0">
                <a:latin typeface="Verdana" charset="0"/>
                <a:ea typeface="ＭＳ Ｐゴシック" charset="-128"/>
              </a:rPr>
              <a:t>è un grafico che rappresenta i dati statistici su di una </a:t>
            </a:r>
            <a:r>
              <a:rPr lang="it-IT" altLang="it-IT" sz="2800" b="1" dirty="0">
                <a:solidFill>
                  <a:srgbClr val="C00000"/>
                </a:solidFill>
                <a:latin typeface="Tw Cen MT Condensed" panose="020B0606020104020203" pitchFamily="34" charset="0"/>
                <a:ea typeface="ＭＳ Ｐゴシック" charset="-128"/>
              </a:rPr>
              <a:t>mappa </a:t>
            </a:r>
            <a:r>
              <a:rPr lang="it-IT" altLang="it-IT" sz="2000" dirty="0">
                <a:latin typeface="Verdana" charset="0"/>
                <a:ea typeface="ＭＳ Ｐゴシック" charset="-128"/>
              </a:rPr>
              <a:t>(ad es. la mappa dell’Europa con i confini dei paesi, la mappa delle regioni o delle province italiane, la mappa dei comuni di una provincia).</a:t>
            </a:r>
          </a:p>
        </p:txBody>
      </p:sp>
      <p:sp>
        <p:nvSpPr>
          <p:cNvPr id="2" name="Rettangolo 1">
            <a:extLst>
              <a:ext uri="{FF2B5EF4-FFF2-40B4-BE49-F238E27FC236}">
                <a16:creationId xmlns="" xmlns:a16="http://schemas.microsoft.com/office/drawing/2014/main" id="{789E55ED-4ABE-4E6B-A68A-CE6F5AD5AD8D}"/>
              </a:ext>
            </a:extLst>
          </p:cNvPr>
          <p:cNvSpPr/>
          <p:nvPr/>
        </p:nvSpPr>
        <p:spPr>
          <a:xfrm>
            <a:off x="275195" y="3831413"/>
            <a:ext cx="8408458" cy="2492990"/>
          </a:xfrm>
          <a:prstGeom prst="rect">
            <a:avLst/>
          </a:prstGeom>
        </p:spPr>
        <p:txBody>
          <a:bodyPr wrap="square">
            <a:spAutoFit/>
          </a:bodyPr>
          <a:lstStyle/>
          <a:p>
            <a:pPr marL="522900" indent="-342900">
              <a:spcBef>
                <a:spcPts val="1200"/>
              </a:spcBef>
              <a:spcAft>
                <a:spcPts val="1200"/>
              </a:spcAft>
              <a:buFont typeface="Wingdings" panose="05000000000000000000" pitchFamily="2" charset="2"/>
              <a:buChar char="§"/>
            </a:pPr>
            <a:r>
              <a:rPr lang="it-IT" altLang="it-IT" sz="2000" dirty="0">
                <a:latin typeface="Verdana" charset="0"/>
                <a:ea typeface="ＭＳ Ｐゴシック" charset="-128"/>
              </a:rPr>
              <a:t>I dati vengono raggruppati in «classi» e </a:t>
            </a:r>
            <a:r>
              <a:rPr lang="it-IT" altLang="it-IT" sz="2000" dirty="0" smtClean="0">
                <a:latin typeface="Verdana" charset="0"/>
                <a:ea typeface="ＭＳ Ｐゴシック" charset="-128"/>
              </a:rPr>
              <a:t>le classi rappresentate </a:t>
            </a:r>
            <a:r>
              <a:rPr lang="it-IT" altLang="it-IT" sz="2000" dirty="0">
                <a:latin typeface="Verdana" charset="0"/>
                <a:ea typeface="ＭＳ Ｐゴシック" charset="-128"/>
              </a:rPr>
              <a:t>mediante diverse gradazioni di uno stesso </a:t>
            </a:r>
            <a:r>
              <a:rPr lang="it-IT" altLang="it-IT" sz="2800" b="1" dirty="0">
                <a:solidFill>
                  <a:srgbClr val="C00000"/>
                </a:solidFill>
                <a:latin typeface="Tw Cen MT Condensed" panose="020B0606020104020203" pitchFamily="34" charset="0"/>
                <a:ea typeface="ＭＳ Ｐゴシック" charset="-128"/>
              </a:rPr>
              <a:t>colore</a:t>
            </a:r>
            <a:r>
              <a:rPr lang="it-IT" altLang="it-IT" sz="2000" dirty="0">
                <a:latin typeface="Verdana" charset="0"/>
                <a:ea typeface="ＭＳ Ｐゴシック" charset="-128"/>
              </a:rPr>
              <a:t>, oppure mediante diversi colori (la </a:t>
            </a:r>
            <a:r>
              <a:rPr lang="it-IT" altLang="it-IT" sz="2800" b="1" dirty="0">
                <a:solidFill>
                  <a:srgbClr val="C00000"/>
                </a:solidFill>
                <a:latin typeface="Tw Cen MT Condensed" panose="020B0606020104020203" pitchFamily="34" charset="0"/>
                <a:ea typeface="ＭＳ Ｐゴシック" charset="-128"/>
              </a:rPr>
              <a:t>legenda</a:t>
            </a:r>
            <a:r>
              <a:rPr lang="it-IT" altLang="it-IT" sz="2000" dirty="0">
                <a:latin typeface="Verdana" charset="0"/>
                <a:ea typeface="ＭＳ Ｐゴシック" charset="-128"/>
              </a:rPr>
              <a:t> della mappa). </a:t>
            </a:r>
          </a:p>
          <a:p>
            <a:pPr marL="522900" indent="-342900">
              <a:spcBef>
                <a:spcPts val="1200"/>
              </a:spcBef>
              <a:spcAft>
                <a:spcPts val="1200"/>
              </a:spcAft>
              <a:buFont typeface="Wingdings" panose="05000000000000000000" pitchFamily="2" charset="2"/>
              <a:buChar char="§"/>
            </a:pPr>
            <a:r>
              <a:rPr lang="it-IT" altLang="it-IT" sz="2000" dirty="0">
                <a:latin typeface="Verdana" charset="0"/>
                <a:ea typeface="ＭＳ Ｐゴシック" charset="-128"/>
              </a:rPr>
              <a:t>Quando utilizzare il cartogramma?... quando si vuole confrontare quello che avviene in diversi </a:t>
            </a:r>
            <a:r>
              <a:rPr lang="it-IT" altLang="it-IT" sz="2800" b="1" dirty="0" smtClean="0">
                <a:solidFill>
                  <a:srgbClr val="C00000"/>
                </a:solidFill>
                <a:latin typeface="Tw Cen MT Condensed" panose="020B0606020104020203" pitchFamily="34" charset="0"/>
                <a:ea typeface="ＭＳ Ｐゴシック" charset="-128"/>
              </a:rPr>
              <a:t>territori</a:t>
            </a:r>
            <a:r>
              <a:rPr lang="it-IT" altLang="it-IT" sz="2800" dirty="0" smtClean="0">
                <a:latin typeface="Tw Cen MT Condensed" panose="020B0606020104020203" pitchFamily="34" charset="0"/>
                <a:ea typeface="ＭＳ Ｐゴシック" charset="-128"/>
              </a:rPr>
              <a:t>.</a:t>
            </a:r>
            <a:endParaRPr lang="it-IT" altLang="it-IT" sz="1200" dirty="0">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a:extLst>
              <a:ext uri="{FF2B5EF4-FFF2-40B4-BE49-F238E27FC236}">
                <a16:creationId xmlns="" xmlns:a16="http://schemas.microsoft.com/office/drawing/2014/main" id="{492A7667-F476-4950-B4F9-67AFD33EF4BA}"/>
              </a:ext>
            </a:extLst>
          </p:cNvPr>
          <p:cNvPicPr>
            <a:picLocks noChangeAspect="1"/>
          </p:cNvPicPr>
          <p:nvPr/>
        </p:nvPicPr>
        <p:blipFill>
          <a:blip r:embed="rId3"/>
          <a:stretch>
            <a:fillRect/>
          </a:stretch>
        </p:blipFill>
        <p:spPr>
          <a:xfrm>
            <a:off x="6198531" y="656896"/>
            <a:ext cx="2582977" cy="3125324"/>
          </a:xfrm>
          <a:prstGeom prst="rect">
            <a:avLst/>
          </a:prstGeom>
        </p:spPr>
      </p:pic>
    </p:spTree>
    <p:extLst>
      <p:ext uri="{BB962C8B-B14F-4D97-AF65-F5344CB8AC3E}">
        <p14:creationId xmlns:p14="http://schemas.microsoft.com/office/powerpoint/2010/main" val="16587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2000"/>
                                        <p:tgtEl>
                                          <p:spTgt spid="33">
                                            <p:txEl>
                                              <p:pRg st="0" end="0"/>
                                            </p:txEl>
                                          </p:spTgt>
                                        </p:tgtEl>
                                      </p:cBhvr>
                                    </p:animEffect>
                                    <p:anim calcmode="lin" valueType="num">
                                      <p:cBhvr>
                                        <p:cTn id="8" dur="2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92519795-A269-4C74-82EC-A202B3B59973}"/>
              </a:ext>
            </a:extLst>
          </p:cNvPr>
          <p:cNvSpPr/>
          <p:nvPr/>
        </p:nvSpPr>
        <p:spPr>
          <a:xfrm>
            <a:off x="537380" y="1032494"/>
            <a:ext cx="8427158" cy="1938992"/>
          </a:xfrm>
          <a:prstGeom prst="rect">
            <a:avLst/>
          </a:prstGeom>
        </p:spPr>
        <p:txBody>
          <a:bodyPr wrap="square">
            <a:spAutoFit/>
          </a:bodyPr>
          <a:lstStyle/>
          <a:p>
            <a:pPr>
              <a:spcBef>
                <a:spcPts val="600"/>
              </a:spcBef>
              <a:spcAft>
                <a:spcPts val="600"/>
              </a:spcAft>
            </a:pPr>
            <a:r>
              <a:rPr lang="it-IT" sz="2000" dirty="0">
                <a:latin typeface="Verdana" panose="020B0604030504040204" pitchFamily="34" charset="0"/>
                <a:ea typeface="Verdana" panose="020B0604030504040204" pitchFamily="34" charset="0"/>
                <a:cs typeface="Verdana" panose="020B0604030504040204" pitchFamily="34" charset="0"/>
              </a:rPr>
              <a:t>Proviamo a rispondere alla domanda:</a:t>
            </a:r>
          </a:p>
          <a:p>
            <a:pPr algn="ctr">
              <a:spcBef>
                <a:spcPts val="600"/>
              </a:spcBef>
              <a:spcAft>
                <a:spcPts val="600"/>
              </a:spcAft>
            </a:pPr>
            <a:r>
              <a:rPr lang="it-IT" sz="2000" b="1" dirty="0">
                <a:latin typeface="Verdana" panose="020B0604030504040204" pitchFamily="34" charset="0"/>
                <a:ea typeface="Verdana" panose="020B0604030504040204" pitchFamily="34" charset="0"/>
                <a:cs typeface="Verdana" panose="020B0604030504040204" pitchFamily="34" charset="0"/>
              </a:rPr>
              <a:t>«Quali sono le regioni italiane in cui è più diffusa l’abitudine di leggere giornali e riviste su internet ?»</a:t>
            </a:r>
          </a:p>
          <a:p>
            <a:pPr>
              <a:spcBef>
                <a:spcPts val="600"/>
              </a:spcBef>
              <a:spcAft>
                <a:spcPts val="600"/>
              </a:spcAft>
            </a:pPr>
            <a:r>
              <a:rPr lang="it-IT" sz="2000" dirty="0">
                <a:latin typeface="Verdana" panose="020B0604030504040204" pitchFamily="34" charset="0"/>
                <a:ea typeface="Verdana" panose="020B0604030504040204" pitchFamily="34" charset="0"/>
                <a:cs typeface="Verdana" panose="020B0604030504040204" pitchFamily="34" charset="0"/>
              </a:rPr>
              <a:t>Troviamo l’ultima statistica ufficiale disponibile utile per analizzare il fenomeno …</a:t>
            </a:r>
          </a:p>
        </p:txBody>
      </p:sp>
      <p:sp>
        <p:nvSpPr>
          <p:cNvPr id="3" name="Rettangolo con angoli arrotondati 2">
            <a:extLst>
              <a:ext uri="{FF2B5EF4-FFF2-40B4-BE49-F238E27FC236}">
                <a16:creationId xmlns="" xmlns:a16="http://schemas.microsoft.com/office/drawing/2014/main" id="{0DED5FB9-E9D6-4B0C-B991-B0D662AACDC8}"/>
              </a:ext>
            </a:extLst>
          </p:cNvPr>
          <p:cNvSpPr/>
          <p:nvPr/>
        </p:nvSpPr>
        <p:spPr>
          <a:xfrm>
            <a:off x="887506" y="3242292"/>
            <a:ext cx="7368988" cy="223330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it-IT" sz="1600" b="1" dirty="0">
                <a:solidFill>
                  <a:schemeClr val="tx2"/>
                </a:solidFill>
              </a:rPr>
              <a:t>Persone di 14 anni e più che hanno usato i</a:t>
            </a:r>
            <a:r>
              <a:rPr lang="it-IT" sz="1600" b="1" dirty="0" smtClean="0">
                <a:solidFill>
                  <a:schemeClr val="tx2"/>
                </a:solidFill>
              </a:rPr>
              <a:t>nternet </a:t>
            </a:r>
            <a:r>
              <a:rPr lang="it-IT" sz="1600" b="1" dirty="0">
                <a:solidFill>
                  <a:schemeClr val="tx2"/>
                </a:solidFill>
              </a:rPr>
              <a:t>negli ultimi 3 mesi per servizio utilizzato negli ultimi 3 mesi (anno 2019)</a:t>
            </a:r>
          </a:p>
          <a:p>
            <a:endParaRPr lang="it-IT" sz="1600" b="1" dirty="0">
              <a:solidFill>
                <a:schemeClr val="tx2"/>
              </a:solidFill>
            </a:endParaRPr>
          </a:p>
          <a:p>
            <a:r>
              <a:rPr lang="it-IT" sz="1600" i="1" dirty="0">
                <a:solidFill>
                  <a:schemeClr val="tx2"/>
                </a:solidFill>
              </a:rPr>
              <a:t>Fonte: Statistica Report « CITTADINI E ICT», anno 2019</a:t>
            </a:r>
          </a:p>
          <a:p>
            <a:r>
              <a:rPr lang="it-IT" sz="1600" dirty="0">
                <a:hlinkClick r:id="rId3"/>
              </a:rPr>
              <a:t>https://www.istat.it/it/archivio/236920</a:t>
            </a:r>
            <a:endParaRPr lang="it-IT" sz="1600" i="1" dirty="0">
              <a:solidFill>
                <a:schemeClr val="tx2"/>
              </a:solidFill>
            </a:endParaRPr>
          </a:p>
        </p:txBody>
      </p:sp>
      <p:sp>
        <p:nvSpPr>
          <p:cNvPr id="4" name="Rettangolo 3">
            <a:extLst>
              <a:ext uri="{FF2B5EF4-FFF2-40B4-BE49-F238E27FC236}">
                <a16:creationId xmlns="" xmlns:a16="http://schemas.microsoft.com/office/drawing/2014/main" id="{8C170AB9-66AD-4DCF-B309-FA3C182292DC}"/>
              </a:ext>
            </a:extLst>
          </p:cNvPr>
          <p:cNvSpPr/>
          <p:nvPr/>
        </p:nvSpPr>
        <p:spPr>
          <a:xfrm>
            <a:off x="716842" y="5638151"/>
            <a:ext cx="7948187" cy="400110"/>
          </a:xfrm>
          <a:prstGeom prst="rect">
            <a:avLst/>
          </a:prstGeom>
        </p:spPr>
        <p:txBody>
          <a:bodyPr wrap="square">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 e osserviamo la tabella nella pagina successiva</a:t>
            </a:r>
          </a:p>
        </p:txBody>
      </p:sp>
      <p:sp>
        <p:nvSpPr>
          <p:cNvPr id="5" name="Rettangolo 4">
            <a:extLst>
              <a:ext uri="{FF2B5EF4-FFF2-40B4-BE49-F238E27FC236}">
                <a16:creationId xmlns="" xmlns:a16="http://schemas.microsoft.com/office/drawing/2014/main" id="{1242DF52-4A63-40EB-B924-4068A1611320}"/>
              </a:ext>
            </a:extLst>
          </p:cNvPr>
          <p:cNvSpPr/>
          <p:nvPr/>
        </p:nvSpPr>
        <p:spPr>
          <a:xfrm>
            <a:off x="716842" y="410528"/>
            <a:ext cx="8068235"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Perché utilizzare un cartogramma ?</a:t>
            </a:r>
            <a:endParaRPr lang="it-IT" sz="2400" dirty="0">
              <a:solidFill>
                <a:srgbClr val="C00000"/>
              </a:solidFill>
              <a:highlight>
                <a:srgbClr val="00FFFF"/>
              </a:highligh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5762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B21AC756-4BF6-4802-9F03-7B45CEF557D1}"/>
              </a:ext>
            </a:extLst>
          </p:cNvPr>
          <p:cNvSpPr/>
          <p:nvPr/>
        </p:nvSpPr>
        <p:spPr>
          <a:xfrm>
            <a:off x="716842" y="1375643"/>
            <a:ext cx="8086498" cy="5278368"/>
          </a:xfrm>
          <a:prstGeom prst="rect">
            <a:avLst/>
          </a:prstGeom>
        </p:spPr>
        <p:txBody>
          <a:bodyPr wrap="square">
            <a:spAutoFit/>
          </a:bodyPr>
          <a:lstStyle/>
          <a:p>
            <a:pPr>
              <a:spcBef>
                <a:spcPts val="600"/>
              </a:spcBef>
              <a:spcAft>
                <a:spcPts val="600"/>
              </a:spcAft>
            </a:pPr>
            <a:r>
              <a:rPr lang="it-IT" sz="2000" dirty="0">
                <a:latin typeface="Verdana" panose="020B0604030504040204" pitchFamily="34" charset="0"/>
                <a:ea typeface="Verdana" panose="020B0604030504040204" pitchFamily="34" charset="0"/>
                <a:cs typeface="Verdana" panose="020B0604030504040204" pitchFamily="34" charset="0"/>
              </a:rPr>
              <a:t>I grafici sono un modo per rappresentare i dati statistici e possono essere molto utili per interpretarli.</a:t>
            </a:r>
          </a:p>
          <a:p>
            <a:pPr>
              <a:spcBef>
                <a:spcPts val="600"/>
              </a:spcBef>
              <a:spcAft>
                <a:spcPts val="600"/>
              </a:spcAft>
            </a:pPr>
            <a:r>
              <a:rPr lang="it-IT" sz="2000" dirty="0">
                <a:latin typeface="Verdana" panose="020B0604030504040204" pitchFamily="34" charset="0"/>
                <a:ea typeface="Verdana" panose="020B0604030504040204" pitchFamily="34" charset="0"/>
                <a:cs typeface="Verdana" panose="020B0604030504040204" pitchFamily="34" charset="0"/>
              </a:rPr>
              <a:t>Con i grafici è </a:t>
            </a:r>
            <a:r>
              <a:rPr lang="it-IT" sz="2000" dirty="0" smtClean="0">
                <a:latin typeface="Verdana" panose="020B0604030504040204" pitchFamily="34" charset="0"/>
                <a:ea typeface="Verdana" panose="020B0604030504040204" pitchFamily="34" charset="0"/>
                <a:cs typeface="Verdana" panose="020B0604030504040204" pitchFamily="34" charset="0"/>
              </a:rPr>
              <a:t>possibile:</a:t>
            </a: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Font typeface="Wingdings" panose="05000000000000000000" pitchFamily="2" charset="2"/>
              <a:buChar char="ü"/>
            </a:pPr>
            <a:r>
              <a:rPr lang="it-IT" sz="2000" dirty="0" smtClean="0">
                <a:latin typeface="Verdana" panose="020B0604030504040204" pitchFamily="34" charset="0"/>
                <a:ea typeface="Verdana" panose="020B0604030504040204" pitchFamily="34" charset="0"/>
                <a:cs typeface="Verdana" panose="020B0604030504040204" pitchFamily="34" charset="0"/>
              </a:rPr>
              <a:t>rappresentare </a:t>
            </a:r>
            <a:r>
              <a:rPr lang="it-IT" sz="2000" dirty="0">
                <a:latin typeface="Verdana" panose="020B0604030504040204" pitchFamily="34" charset="0"/>
                <a:ea typeface="Verdana" panose="020B0604030504040204" pitchFamily="34" charset="0"/>
                <a:cs typeface="Verdana" panose="020B0604030504040204" pitchFamily="34" charset="0"/>
              </a:rPr>
              <a:t>i dati in una </a:t>
            </a:r>
            <a:r>
              <a:rPr lang="it-IT" sz="2800" b="1" dirty="0">
                <a:solidFill>
                  <a:srgbClr val="C00000"/>
                </a:solidFill>
                <a:latin typeface="Tw Cen MT Condensed" panose="020B0606020104020203" pitchFamily="34" charset="0"/>
                <a:ea typeface="ＭＳ Ｐゴシック" charset="-128"/>
              </a:rPr>
              <a:t>forma più semplice da leggere</a:t>
            </a:r>
            <a:r>
              <a:rPr lang="it-IT" sz="2000" dirty="0">
                <a:latin typeface="Verdana" panose="020B0604030504040204" pitchFamily="34" charset="0"/>
                <a:ea typeface="Verdana" panose="020B0604030504040204" pitchFamily="34" charset="0"/>
                <a:cs typeface="Verdana" panose="020B0604030504040204" pitchFamily="34" charset="0"/>
              </a:rPr>
              <a:t> rispetto ad una </a:t>
            </a:r>
            <a:r>
              <a:rPr lang="it-IT" sz="2000" dirty="0" smtClean="0">
                <a:latin typeface="Verdana" panose="020B0604030504040204" pitchFamily="34" charset="0"/>
                <a:ea typeface="Verdana" panose="020B0604030504040204" pitchFamily="34" charset="0"/>
                <a:cs typeface="Verdana" panose="020B0604030504040204" pitchFamily="34" charset="0"/>
              </a:rPr>
              <a:t>tabella;</a:t>
            </a: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Font typeface="Wingdings" panose="05000000000000000000" pitchFamily="2" charset="2"/>
              <a:buChar char="ü"/>
            </a:pPr>
            <a:r>
              <a:rPr lang="it-IT" sz="2000" dirty="0" smtClean="0">
                <a:latin typeface="Verdana" panose="020B0604030504040204" pitchFamily="34" charset="0"/>
                <a:ea typeface="Verdana" panose="020B0604030504040204" pitchFamily="34" charset="0"/>
                <a:cs typeface="Verdana" panose="020B0604030504040204" pitchFamily="34" charset="0"/>
              </a:rPr>
              <a:t>fare </a:t>
            </a:r>
            <a:r>
              <a:rPr lang="it-IT" sz="2000" dirty="0">
                <a:latin typeface="Verdana" panose="020B0604030504040204" pitchFamily="34" charset="0"/>
                <a:ea typeface="Verdana" panose="020B0604030504040204" pitchFamily="34" charset="0"/>
                <a:cs typeface="Verdana" panose="020B0604030504040204" pitchFamily="34" charset="0"/>
              </a:rPr>
              <a:t>una </a:t>
            </a:r>
            <a:r>
              <a:rPr lang="it-IT" sz="2800" b="1" dirty="0">
                <a:solidFill>
                  <a:srgbClr val="C00000"/>
                </a:solidFill>
                <a:latin typeface="Tw Cen MT Condensed" panose="020B0606020104020203" pitchFamily="34" charset="0"/>
                <a:ea typeface="ＭＳ Ｐゴシック" charset="-128"/>
              </a:rPr>
              <a:t>sintesi</a:t>
            </a:r>
            <a:r>
              <a:rPr lang="it-IT" sz="2000" dirty="0">
                <a:latin typeface="Verdana" panose="020B0604030504040204" pitchFamily="34" charset="0"/>
                <a:ea typeface="Verdana" panose="020B0604030504040204" pitchFamily="34" charset="0"/>
                <a:cs typeface="Verdana" panose="020B0604030504040204" pitchFamily="34" charset="0"/>
              </a:rPr>
              <a:t> dei dati che ci aiuta a trarre delle conclusioni in modo più </a:t>
            </a:r>
            <a:r>
              <a:rPr lang="it-IT" sz="2000" dirty="0" smtClean="0">
                <a:latin typeface="Verdana" panose="020B0604030504040204" pitchFamily="34" charset="0"/>
                <a:ea typeface="Verdana" panose="020B0604030504040204" pitchFamily="34" charset="0"/>
                <a:cs typeface="Verdana" panose="020B0604030504040204" pitchFamily="34" charset="0"/>
              </a:rPr>
              <a:t>veloce.</a:t>
            </a:r>
            <a:endParaRPr lang="it-IT" sz="2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Font typeface="Wingdings" panose="05000000000000000000" pitchFamily="2" charset="2"/>
              <a:buChar char="ü"/>
            </a:pPr>
            <a:endParaRPr lang="it-IT" sz="20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it-IT" sz="2000" dirty="0">
                <a:latin typeface="Verdana" panose="020B0604030504040204" pitchFamily="34" charset="0"/>
                <a:ea typeface="Verdana" panose="020B0604030504040204" pitchFamily="34" charset="0"/>
                <a:cs typeface="Verdana" panose="020B0604030504040204" pitchFamily="34" charset="0"/>
              </a:rPr>
              <a:t>I grafici sono utili perché ci </a:t>
            </a:r>
            <a:r>
              <a:rPr lang="it-IT" sz="2000" dirty="0" smtClean="0">
                <a:latin typeface="Verdana" panose="020B0604030504040204" pitchFamily="34" charset="0"/>
                <a:ea typeface="Verdana" panose="020B0604030504040204" pitchFamily="34" charset="0"/>
                <a:cs typeface="Verdana" panose="020B0604030504040204" pitchFamily="34" charset="0"/>
              </a:rPr>
              <a:t>aiutano a:</a:t>
            </a:r>
            <a:endParaRPr lang="it-IT" sz="20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800" b="1" dirty="0">
                <a:solidFill>
                  <a:srgbClr val="C00000"/>
                </a:solidFill>
                <a:latin typeface="Tw Cen MT Condensed" panose="020B0606020104020203" pitchFamily="34" charset="0"/>
                <a:ea typeface="ＭＳ Ｐゴシック" charset="-128"/>
              </a:rPr>
              <a:t>non perderci nei </a:t>
            </a:r>
            <a:r>
              <a:rPr lang="it-IT" sz="2800" b="1" dirty="0" smtClean="0">
                <a:solidFill>
                  <a:srgbClr val="C00000"/>
                </a:solidFill>
                <a:latin typeface="Tw Cen MT Condensed" panose="020B0606020104020203" pitchFamily="34" charset="0"/>
                <a:ea typeface="ＭＳ Ｐゴシック" charset="-128"/>
              </a:rPr>
              <a:t>dati,</a:t>
            </a:r>
            <a:endParaRPr lang="it-IT" sz="2800" b="1" dirty="0">
              <a:solidFill>
                <a:srgbClr val="C00000"/>
              </a:solidFill>
              <a:latin typeface="Tw Cen MT Condensed" panose="020B0606020104020203" pitchFamily="34" charset="0"/>
              <a:ea typeface="ＭＳ Ｐゴシック" charset="-128"/>
            </a:endParaRPr>
          </a:p>
          <a:p>
            <a:pPr>
              <a:spcBef>
                <a:spcPts val="600"/>
              </a:spcBef>
            </a:pP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800" b="1" dirty="0">
                <a:solidFill>
                  <a:srgbClr val="C00000"/>
                </a:solidFill>
                <a:latin typeface="Tw Cen MT Condensed" panose="020B0606020104020203" pitchFamily="34" charset="0"/>
                <a:ea typeface="ＭＳ Ｐゴシック" charset="-128"/>
              </a:rPr>
              <a:t>scoprire «conoscenze nascoste</a:t>
            </a:r>
            <a:r>
              <a:rPr lang="it-IT" sz="2800" b="1" dirty="0" smtClean="0">
                <a:solidFill>
                  <a:srgbClr val="C00000"/>
                </a:solidFill>
                <a:latin typeface="Tw Cen MT Condensed" panose="020B0606020104020203" pitchFamily="34" charset="0"/>
                <a:ea typeface="ＭＳ Ｐゴシック" charset="-128"/>
              </a:rPr>
              <a:t>».</a:t>
            </a:r>
            <a:endParaRPr lang="it-IT" sz="2800" b="1" dirty="0">
              <a:solidFill>
                <a:srgbClr val="C00000"/>
              </a:solidFill>
              <a:latin typeface="Tw Cen MT Condensed" panose="020B0606020104020203" pitchFamily="34" charset="0"/>
              <a:ea typeface="ＭＳ Ｐゴシック" charset="-128"/>
            </a:endParaRPr>
          </a:p>
          <a:p>
            <a:pPr marL="342900" indent="-342900">
              <a:spcBef>
                <a:spcPts val="600"/>
              </a:spcBef>
              <a:spcAft>
                <a:spcPts val="600"/>
              </a:spcAft>
              <a:buFont typeface="Wingdings" panose="05000000000000000000" pitchFamily="2" charset="2"/>
              <a:buChar char="ü"/>
            </a:pP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Rettangolo 4">
            <a:extLst>
              <a:ext uri="{FF2B5EF4-FFF2-40B4-BE49-F238E27FC236}">
                <a16:creationId xmlns="" xmlns:a16="http://schemas.microsoft.com/office/drawing/2014/main" id="{79B2FB81-219D-4507-B5CE-EDB29A2BB0B1}"/>
              </a:ext>
            </a:extLst>
          </p:cNvPr>
          <p:cNvSpPr/>
          <p:nvPr/>
        </p:nvSpPr>
        <p:spPr>
          <a:xfrm>
            <a:off x="735105" y="401788"/>
            <a:ext cx="8068235"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A cosa servono i </a:t>
            </a:r>
            <a:r>
              <a:rPr lang="it-IT" sz="2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grafici</a:t>
            </a:r>
            <a:endParaRPr lang="it-IT" sz="2400" dirty="0">
              <a:solidFill>
                <a:srgbClr val="C00000"/>
              </a:solidFill>
              <a:highlight>
                <a:srgbClr val="00FFFF"/>
              </a:highligh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7195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 xmlns:a16="http://schemas.microsoft.com/office/drawing/2014/main" id="{5FB61E34-F13D-4482-925C-FF75B22E05DC}"/>
              </a:ext>
            </a:extLst>
          </p:cNvPr>
          <p:cNvGraphicFramePr>
            <a:graphicFrameLocks noGrp="1"/>
          </p:cNvGraphicFramePr>
          <p:nvPr>
            <p:extLst>
              <p:ext uri="{D42A27DB-BD31-4B8C-83A1-F6EECF244321}">
                <p14:modId xmlns:p14="http://schemas.microsoft.com/office/powerpoint/2010/main" val="2909512337"/>
              </p:ext>
            </p:extLst>
          </p:nvPr>
        </p:nvGraphicFramePr>
        <p:xfrm>
          <a:off x="854632" y="1358275"/>
          <a:ext cx="2665879" cy="4342876"/>
        </p:xfrm>
        <a:graphic>
          <a:graphicData uri="http://schemas.openxmlformats.org/drawingml/2006/table">
            <a:tbl>
              <a:tblPr>
                <a:tableStyleId>{5C22544A-7EE6-4342-B048-85BDC9FD1C3A}</a:tableStyleId>
              </a:tblPr>
              <a:tblGrid>
                <a:gridCol w="1910746">
                  <a:extLst>
                    <a:ext uri="{9D8B030D-6E8A-4147-A177-3AD203B41FA5}">
                      <a16:colId xmlns="" xmlns:a16="http://schemas.microsoft.com/office/drawing/2014/main" val="1688009023"/>
                    </a:ext>
                  </a:extLst>
                </a:gridCol>
                <a:gridCol w="755133">
                  <a:extLst>
                    <a:ext uri="{9D8B030D-6E8A-4147-A177-3AD203B41FA5}">
                      <a16:colId xmlns="" xmlns:a16="http://schemas.microsoft.com/office/drawing/2014/main" val="972121862"/>
                    </a:ext>
                  </a:extLst>
                </a:gridCol>
              </a:tblGrid>
              <a:tr h="197059">
                <a:tc>
                  <a:txBody>
                    <a:bodyPr/>
                    <a:lstStyle/>
                    <a:p>
                      <a:pPr algn="l" fontAlgn="t"/>
                      <a:r>
                        <a:rPr lang="it-IT" sz="1200" u="none" strike="noStrike" dirty="0">
                          <a:effectLst/>
                        </a:rPr>
                        <a:t>Regione</a:t>
                      </a:r>
                      <a:endParaRPr lang="it-IT" sz="1200" b="0" i="0" u="none" strike="noStrike" dirty="0">
                        <a:effectLst/>
                        <a:latin typeface="Arial" panose="020B0604020202020204" pitchFamily="34" charset="0"/>
                      </a:endParaRPr>
                    </a:p>
                  </a:txBody>
                  <a:tcPr marL="9525" marR="9525" marT="9525" marB="0"/>
                </a:tc>
                <a:tc>
                  <a:txBody>
                    <a:bodyPr/>
                    <a:lstStyle/>
                    <a:p>
                      <a:pPr algn="ctr" fontAlgn="t"/>
                      <a:r>
                        <a:rPr lang="it-IT" sz="1200" u="none" strike="noStrike">
                          <a:effectLst/>
                        </a:rPr>
                        <a:t>val.</a:t>
                      </a:r>
                      <a:endParaRPr lang="it-IT" sz="1200" b="0" i="0" u="none" strike="noStrike">
                        <a:effectLst/>
                        <a:latin typeface="Arial" panose="020B0604020202020204" pitchFamily="34" charset="0"/>
                      </a:endParaRPr>
                    </a:p>
                  </a:txBody>
                  <a:tcPr marL="9525" marR="9525" marT="9525" marB="0"/>
                </a:tc>
                <a:extLst>
                  <a:ext uri="{0D108BD9-81ED-4DB2-BD59-A6C34878D82A}">
                    <a16:rowId xmlns="" xmlns:a16="http://schemas.microsoft.com/office/drawing/2014/main" val="3571864806"/>
                  </a:ext>
                </a:extLst>
              </a:tr>
              <a:tr h="197059">
                <a:tc>
                  <a:txBody>
                    <a:bodyPr/>
                    <a:lstStyle/>
                    <a:p>
                      <a:pPr algn="l" fontAlgn="b"/>
                      <a:r>
                        <a:rPr lang="it-IT" sz="1200" u="none" strike="noStrike" dirty="0">
                          <a:effectLst/>
                        </a:rPr>
                        <a:t>Piemonte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57,9</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2885688890"/>
                  </a:ext>
                </a:extLst>
              </a:tr>
              <a:tr h="204637">
                <a:tc>
                  <a:txBody>
                    <a:bodyPr/>
                    <a:lstStyle/>
                    <a:p>
                      <a:pPr algn="l" fontAlgn="b"/>
                      <a:r>
                        <a:rPr lang="it-IT" sz="1200" u="none" strike="noStrike" dirty="0">
                          <a:effectLst/>
                        </a:rPr>
                        <a:t>Valle d'Aosta/</a:t>
                      </a:r>
                      <a:r>
                        <a:rPr lang="it-IT" sz="1200" u="none" strike="noStrike" dirty="0" err="1">
                          <a:effectLst/>
                        </a:rPr>
                        <a:t>Vallée</a:t>
                      </a:r>
                      <a:r>
                        <a:rPr lang="it-IT" sz="1200" u="none" strike="noStrike" dirty="0">
                          <a:effectLst/>
                        </a:rPr>
                        <a:t> d'</a:t>
                      </a:r>
                      <a:r>
                        <a:rPr lang="it-IT" sz="1200" u="none" strike="noStrike" dirty="0" err="1">
                          <a:effectLst/>
                        </a:rPr>
                        <a:t>Aoste</a:t>
                      </a:r>
                      <a:r>
                        <a:rPr lang="it-IT" sz="1200" u="none" strike="noStrike" dirty="0">
                          <a:effectLst/>
                        </a:rPr>
                        <a:t>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61,4</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051950887"/>
                  </a:ext>
                </a:extLst>
              </a:tr>
              <a:tr h="197059">
                <a:tc>
                  <a:txBody>
                    <a:bodyPr/>
                    <a:lstStyle/>
                    <a:p>
                      <a:pPr algn="l" fontAlgn="b"/>
                      <a:r>
                        <a:rPr lang="it-IT" sz="1200" u="none" strike="noStrike" dirty="0">
                          <a:effectLst/>
                        </a:rPr>
                        <a:t>Liguria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57,2</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658997128"/>
                  </a:ext>
                </a:extLst>
              </a:tr>
              <a:tr h="197059">
                <a:tc>
                  <a:txBody>
                    <a:bodyPr/>
                    <a:lstStyle/>
                    <a:p>
                      <a:pPr algn="l" fontAlgn="b"/>
                      <a:r>
                        <a:rPr lang="it-IT" sz="1200" u="none" strike="noStrike" dirty="0">
                          <a:effectLst/>
                        </a:rPr>
                        <a:t>Lombardia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59,6</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885632697"/>
                  </a:ext>
                </a:extLst>
              </a:tr>
              <a:tr h="197059">
                <a:tc>
                  <a:txBody>
                    <a:bodyPr/>
                    <a:lstStyle/>
                    <a:p>
                      <a:pPr algn="l" fontAlgn="b"/>
                      <a:r>
                        <a:rPr lang="it-IT" sz="1200" u="none" strike="noStrike" dirty="0">
                          <a:effectLst/>
                        </a:rPr>
                        <a:t>Trentino-Alto Adige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55,0</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384598741"/>
                  </a:ext>
                </a:extLst>
              </a:tr>
              <a:tr h="197059">
                <a:tc>
                  <a:txBody>
                    <a:bodyPr/>
                    <a:lstStyle/>
                    <a:p>
                      <a:pPr algn="l" fontAlgn="b"/>
                      <a:r>
                        <a:rPr lang="it-IT" sz="1200" u="none" strike="noStrike" dirty="0">
                          <a:effectLst/>
                        </a:rPr>
                        <a:t>Veneto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60,7</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256595086"/>
                  </a:ext>
                </a:extLst>
              </a:tr>
              <a:tr h="197059">
                <a:tc>
                  <a:txBody>
                    <a:bodyPr/>
                    <a:lstStyle/>
                    <a:p>
                      <a:pPr algn="l" fontAlgn="b"/>
                      <a:r>
                        <a:rPr lang="it-IT" sz="1200" u="none" strike="noStrike" dirty="0">
                          <a:effectLst/>
                        </a:rPr>
                        <a:t>Friuli-Venezia Giulia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a:effectLst/>
                        </a:rPr>
                        <a:t>62,8</a:t>
                      </a:r>
                      <a:endParaRPr lang="it-IT" sz="12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327980044"/>
                  </a:ext>
                </a:extLst>
              </a:tr>
              <a:tr h="197059">
                <a:tc>
                  <a:txBody>
                    <a:bodyPr/>
                    <a:lstStyle/>
                    <a:p>
                      <a:pPr algn="l" fontAlgn="b"/>
                      <a:r>
                        <a:rPr lang="it-IT" sz="1200" u="none" strike="noStrike" dirty="0">
                          <a:effectLst/>
                        </a:rPr>
                        <a:t>Emilia-Romagna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62,0</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715599318"/>
                  </a:ext>
                </a:extLst>
              </a:tr>
              <a:tr h="197059">
                <a:tc>
                  <a:txBody>
                    <a:bodyPr/>
                    <a:lstStyle/>
                    <a:p>
                      <a:pPr algn="l" fontAlgn="b"/>
                      <a:r>
                        <a:rPr lang="it-IT" sz="1200" u="none" strike="noStrike" dirty="0">
                          <a:effectLst/>
                        </a:rPr>
                        <a:t>Toscana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58,4</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8682854"/>
                  </a:ext>
                </a:extLst>
              </a:tr>
              <a:tr h="197059">
                <a:tc>
                  <a:txBody>
                    <a:bodyPr/>
                    <a:lstStyle/>
                    <a:p>
                      <a:pPr algn="l" fontAlgn="b"/>
                      <a:r>
                        <a:rPr lang="it-IT" sz="1200" u="none" strike="noStrike" dirty="0">
                          <a:effectLst/>
                        </a:rPr>
                        <a:t>Umbria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59,8</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920904426"/>
                  </a:ext>
                </a:extLst>
              </a:tr>
              <a:tr h="197059">
                <a:tc>
                  <a:txBody>
                    <a:bodyPr/>
                    <a:lstStyle/>
                    <a:p>
                      <a:pPr algn="l" fontAlgn="b"/>
                      <a:r>
                        <a:rPr lang="it-IT" sz="1200" u="none" strike="noStrike" dirty="0">
                          <a:effectLst/>
                        </a:rPr>
                        <a:t>Marche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57,2</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749449271"/>
                  </a:ext>
                </a:extLst>
              </a:tr>
              <a:tr h="197059">
                <a:tc>
                  <a:txBody>
                    <a:bodyPr/>
                    <a:lstStyle/>
                    <a:p>
                      <a:pPr algn="l" fontAlgn="b"/>
                      <a:r>
                        <a:rPr lang="it-IT" sz="1200" u="none" strike="noStrike" dirty="0">
                          <a:effectLst/>
                        </a:rPr>
                        <a:t>Lazio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55,4</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977419855"/>
                  </a:ext>
                </a:extLst>
              </a:tr>
              <a:tr h="197059">
                <a:tc>
                  <a:txBody>
                    <a:bodyPr/>
                    <a:lstStyle/>
                    <a:p>
                      <a:pPr algn="l" fontAlgn="b"/>
                      <a:r>
                        <a:rPr lang="it-IT" sz="1200" u="none" strike="noStrike" dirty="0">
                          <a:effectLst/>
                        </a:rPr>
                        <a:t>Abruzzo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57,0</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395113836"/>
                  </a:ext>
                </a:extLst>
              </a:tr>
              <a:tr h="197059">
                <a:tc>
                  <a:txBody>
                    <a:bodyPr/>
                    <a:lstStyle/>
                    <a:p>
                      <a:pPr algn="l" fontAlgn="b"/>
                      <a:r>
                        <a:rPr lang="it-IT" sz="1200" u="none" strike="noStrike" dirty="0">
                          <a:effectLst/>
                        </a:rPr>
                        <a:t>Molise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56,8</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1072543755"/>
                  </a:ext>
                </a:extLst>
              </a:tr>
              <a:tr h="197059">
                <a:tc>
                  <a:txBody>
                    <a:bodyPr/>
                    <a:lstStyle/>
                    <a:p>
                      <a:pPr algn="l" fontAlgn="b"/>
                      <a:r>
                        <a:rPr lang="it-IT" sz="1200" u="none" strike="noStrike" dirty="0">
                          <a:effectLst/>
                        </a:rPr>
                        <a:t>Campania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52,9</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839516091"/>
                  </a:ext>
                </a:extLst>
              </a:tr>
              <a:tr h="197059">
                <a:tc>
                  <a:txBody>
                    <a:bodyPr/>
                    <a:lstStyle/>
                    <a:p>
                      <a:pPr algn="l" fontAlgn="b"/>
                      <a:r>
                        <a:rPr lang="it-IT" sz="1200" u="none" strike="noStrike" dirty="0">
                          <a:effectLst/>
                        </a:rPr>
                        <a:t>Puglia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52,9</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325143132"/>
                  </a:ext>
                </a:extLst>
              </a:tr>
              <a:tr h="197059">
                <a:tc>
                  <a:txBody>
                    <a:bodyPr/>
                    <a:lstStyle/>
                    <a:p>
                      <a:pPr algn="l" fontAlgn="b"/>
                      <a:r>
                        <a:rPr lang="it-IT" sz="1200" u="none" strike="noStrike" dirty="0">
                          <a:effectLst/>
                        </a:rPr>
                        <a:t>Basilicata                            </a:t>
                      </a:r>
                      <a:endParaRPr lang="it-IT" sz="1200" b="0" i="0" u="none" strike="noStrike" dirty="0">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52,8</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129998159"/>
                  </a:ext>
                </a:extLst>
              </a:tr>
              <a:tr h="197059">
                <a:tc>
                  <a:txBody>
                    <a:bodyPr/>
                    <a:lstStyle/>
                    <a:p>
                      <a:pPr algn="l" fontAlgn="b"/>
                      <a:r>
                        <a:rPr lang="it-IT" sz="1200" u="none" strike="noStrike">
                          <a:effectLst/>
                        </a:rPr>
                        <a:t>Calabria                              </a:t>
                      </a:r>
                      <a:endParaRPr lang="it-IT" sz="1200" b="0" i="0" u="none" strike="noStrike">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49,7</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401080788"/>
                  </a:ext>
                </a:extLst>
              </a:tr>
              <a:tr h="197059">
                <a:tc>
                  <a:txBody>
                    <a:bodyPr/>
                    <a:lstStyle/>
                    <a:p>
                      <a:pPr algn="l" fontAlgn="b"/>
                      <a:r>
                        <a:rPr lang="it-IT" sz="1200" u="none" strike="noStrike">
                          <a:effectLst/>
                        </a:rPr>
                        <a:t>Sicilia                               </a:t>
                      </a:r>
                      <a:endParaRPr lang="it-IT" sz="1200" b="0" i="0" u="none" strike="noStrike">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48,8</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137672133"/>
                  </a:ext>
                </a:extLst>
              </a:tr>
              <a:tr h="197059">
                <a:tc>
                  <a:txBody>
                    <a:bodyPr/>
                    <a:lstStyle/>
                    <a:p>
                      <a:pPr algn="l" fontAlgn="b"/>
                      <a:r>
                        <a:rPr lang="it-IT" sz="1200" u="none" strike="noStrike">
                          <a:effectLst/>
                        </a:rPr>
                        <a:t>Sardegna                              </a:t>
                      </a:r>
                      <a:endParaRPr lang="it-IT" sz="1200" b="0" i="0" u="none" strike="noStrike">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61,8</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93319372"/>
                  </a:ext>
                </a:extLst>
              </a:tr>
              <a:tr h="197059">
                <a:tc>
                  <a:txBody>
                    <a:bodyPr/>
                    <a:lstStyle/>
                    <a:p>
                      <a:pPr algn="l" fontAlgn="b"/>
                      <a:r>
                        <a:rPr lang="it-IT" sz="1200" u="none" strike="noStrike">
                          <a:effectLst/>
                        </a:rPr>
                        <a:t>Italia                                </a:t>
                      </a:r>
                      <a:endParaRPr lang="it-IT" sz="1200" b="0" i="0" u="none" strike="noStrike">
                        <a:effectLst/>
                        <a:latin typeface="Arial" panose="020B0604020202020204" pitchFamily="34" charset="0"/>
                      </a:endParaRPr>
                    </a:p>
                  </a:txBody>
                  <a:tcPr marL="9525" marR="9525" marT="9525" marB="0" anchor="b"/>
                </a:tc>
                <a:tc>
                  <a:txBody>
                    <a:bodyPr/>
                    <a:lstStyle/>
                    <a:p>
                      <a:pPr algn="r" fontAlgn="b"/>
                      <a:r>
                        <a:rPr lang="it-IT" sz="1200" u="none" strike="noStrike" dirty="0">
                          <a:effectLst/>
                        </a:rPr>
                        <a:t>57,0</a:t>
                      </a:r>
                      <a:endParaRPr lang="it-IT" sz="12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422114652"/>
                  </a:ext>
                </a:extLst>
              </a:tr>
            </a:tbl>
          </a:graphicData>
        </a:graphic>
      </p:graphicFrame>
      <p:sp>
        <p:nvSpPr>
          <p:cNvPr id="2" name="Rettangolo 1">
            <a:extLst>
              <a:ext uri="{FF2B5EF4-FFF2-40B4-BE49-F238E27FC236}">
                <a16:creationId xmlns="" xmlns:a16="http://schemas.microsoft.com/office/drawing/2014/main" id="{92519795-A269-4C74-82EC-A202B3B59973}"/>
              </a:ext>
            </a:extLst>
          </p:cNvPr>
          <p:cNvSpPr/>
          <p:nvPr/>
        </p:nvSpPr>
        <p:spPr>
          <a:xfrm>
            <a:off x="735106" y="824972"/>
            <a:ext cx="8408894" cy="461665"/>
          </a:xfrm>
          <a:prstGeom prst="rect">
            <a:avLst/>
          </a:prstGeom>
        </p:spPr>
        <p:txBody>
          <a:bodyPr wrap="square">
            <a:spAutoFit/>
          </a:bodyPr>
          <a:lstStyle/>
          <a:p>
            <a:pPr>
              <a:spcBef>
                <a:spcPts val="600"/>
              </a:spcBef>
            </a:pPr>
            <a:r>
              <a:rPr lang="it-IT" sz="1200" b="1" dirty="0" err="1">
                <a:solidFill>
                  <a:schemeClr val="tx2"/>
                </a:solidFill>
              </a:rPr>
              <a:t>Tab</a:t>
            </a:r>
            <a:r>
              <a:rPr lang="it-IT" sz="1200" b="1" dirty="0">
                <a:solidFill>
                  <a:schemeClr val="tx2"/>
                </a:solidFill>
              </a:rPr>
              <a:t>. 1 - Persone di 14 anni e più che hanno usato </a:t>
            </a:r>
            <a:r>
              <a:rPr lang="it-IT" sz="1200" b="1" dirty="0" smtClean="0">
                <a:solidFill>
                  <a:schemeClr val="tx2"/>
                </a:solidFill>
              </a:rPr>
              <a:t>internet </a:t>
            </a:r>
            <a:r>
              <a:rPr lang="it-IT" sz="1200" b="1" dirty="0">
                <a:solidFill>
                  <a:schemeClr val="tx2"/>
                </a:solidFill>
              </a:rPr>
              <a:t>negli ultimi 3 mesi per leggere giornali, informazioni, riviste online per </a:t>
            </a:r>
            <a:r>
              <a:rPr lang="it-IT" sz="1200" b="1" dirty="0" smtClean="0">
                <a:solidFill>
                  <a:schemeClr val="tx2"/>
                </a:solidFill>
              </a:rPr>
              <a:t>regione </a:t>
            </a:r>
            <a:r>
              <a:rPr lang="it-IT" sz="1200" b="1" dirty="0">
                <a:solidFill>
                  <a:schemeClr val="tx2"/>
                </a:solidFill>
              </a:rPr>
              <a:t>- Anno 2019 </a:t>
            </a:r>
            <a:r>
              <a:rPr lang="it-IT" sz="1200" i="1" dirty="0">
                <a:solidFill>
                  <a:schemeClr val="tx2"/>
                </a:solidFill>
              </a:rPr>
              <a:t>(valori per 100 persone con le stesse caratteristiche</a:t>
            </a:r>
            <a:r>
              <a:rPr lang="it-IT" sz="1200" i="1" dirty="0" smtClean="0">
                <a:solidFill>
                  <a:schemeClr val="tx2"/>
                </a:solidFill>
              </a:rPr>
              <a:t>)</a:t>
            </a:r>
            <a:endParaRPr lang="it-IT" sz="1200" i="1" dirty="0">
              <a:solidFill>
                <a:schemeClr val="tx2"/>
              </a:solidFill>
            </a:endParaRPr>
          </a:p>
        </p:txBody>
      </p:sp>
      <p:sp>
        <p:nvSpPr>
          <p:cNvPr id="11" name="Rettangolo 10">
            <a:extLst>
              <a:ext uri="{FF2B5EF4-FFF2-40B4-BE49-F238E27FC236}">
                <a16:creationId xmlns="" xmlns:a16="http://schemas.microsoft.com/office/drawing/2014/main" id="{009258BC-B6F1-492C-B77A-884EAA183540}"/>
              </a:ext>
            </a:extLst>
          </p:cNvPr>
          <p:cNvSpPr/>
          <p:nvPr/>
        </p:nvSpPr>
        <p:spPr>
          <a:xfrm>
            <a:off x="735105" y="410528"/>
            <a:ext cx="8068235"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Osserviamo la tabella</a:t>
            </a:r>
            <a:endParaRPr lang="it-IT" sz="2400" dirty="0">
              <a:solidFill>
                <a:srgbClr val="C00000"/>
              </a:solidFill>
              <a:highlight>
                <a:srgbClr val="00FFFF"/>
              </a:highligh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a:extLst>
              <a:ext uri="{FF2B5EF4-FFF2-40B4-BE49-F238E27FC236}">
                <a16:creationId xmlns="" xmlns:a16="http://schemas.microsoft.com/office/drawing/2014/main" id="{DA886C30-7D60-4757-B1D4-B2725484356B}"/>
              </a:ext>
            </a:extLst>
          </p:cNvPr>
          <p:cNvSpPr/>
          <p:nvPr/>
        </p:nvSpPr>
        <p:spPr>
          <a:xfrm>
            <a:off x="4034674" y="1636111"/>
            <a:ext cx="4651936" cy="4031873"/>
          </a:xfrm>
          <a:prstGeom prst="rect">
            <a:avLst/>
          </a:prstGeom>
        </p:spPr>
        <p:txBody>
          <a:bodyPr wrap="square">
            <a:spAutoFit/>
          </a:bodyPr>
          <a:lstStyle/>
          <a:p>
            <a:r>
              <a:rPr lang="it-IT" sz="1600" dirty="0">
                <a:latin typeface="Verdana" panose="020B0604030504040204" pitchFamily="34" charset="0"/>
                <a:ea typeface="Verdana" panose="020B0604030504040204" pitchFamily="34" charset="0"/>
                <a:cs typeface="Verdana" panose="020B0604030504040204" pitchFamily="34" charset="0"/>
              </a:rPr>
              <a:t>Per rispondere alla domanda sarebbe utile ordinare la tabella in senso decrescente …</a:t>
            </a:r>
          </a:p>
          <a:p>
            <a:endParaRPr lang="it-IT" sz="1600" dirty="0">
              <a:latin typeface="Verdana" panose="020B0604030504040204" pitchFamily="34" charset="0"/>
              <a:ea typeface="Verdana" panose="020B0604030504040204" pitchFamily="34" charset="0"/>
              <a:cs typeface="Verdana" panose="020B0604030504040204" pitchFamily="34" charset="0"/>
            </a:endParaRPr>
          </a:p>
          <a:p>
            <a:r>
              <a:rPr lang="it-IT" sz="1600" dirty="0">
                <a:latin typeface="Verdana" panose="020B0604030504040204" pitchFamily="34" charset="0"/>
                <a:ea typeface="Verdana" panose="020B0604030504040204" pitchFamily="34" charset="0"/>
                <a:cs typeface="Verdana" panose="020B0604030504040204" pitchFamily="34" charset="0"/>
              </a:rPr>
              <a:t>… allora sapremmo che la Sicilia è la regione con il valore più basso (48,8) e il Friuli-Venezia Giulia  è la regione con il valore più alto (62,8</a:t>
            </a:r>
            <a:r>
              <a:rPr lang="it-IT" sz="1600" dirty="0" smtClean="0">
                <a:latin typeface="Verdana" panose="020B0604030504040204" pitchFamily="34" charset="0"/>
                <a:ea typeface="Verdana" panose="020B0604030504040204" pitchFamily="34" charset="0"/>
                <a:cs typeface="Verdana" panose="020B0604030504040204" pitchFamily="34" charset="0"/>
              </a:rPr>
              <a:t>).</a:t>
            </a:r>
            <a:endParaRPr lang="it-IT" sz="1600" dirty="0">
              <a:latin typeface="Verdana" panose="020B0604030504040204" pitchFamily="34" charset="0"/>
              <a:ea typeface="Verdana" panose="020B0604030504040204" pitchFamily="34" charset="0"/>
              <a:cs typeface="Verdana" panose="020B0604030504040204" pitchFamily="34" charset="0"/>
            </a:endParaRPr>
          </a:p>
          <a:p>
            <a:r>
              <a:rPr lang="it-IT" sz="1600" dirty="0">
                <a:latin typeface="Verdana" panose="020B0604030504040204" pitchFamily="34" charset="0"/>
                <a:ea typeface="Verdana" panose="020B0604030504040204" pitchFamily="34" charset="0"/>
                <a:cs typeface="Verdana" panose="020B0604030504040204" pitchFamily="34" charset="0"/>
              </a:rPr>
              <a:t>In Sicilia, su 100 persone che hanno utilizzato internet, sono solo 48,8 quelle che hanno letto giornali e riviste sul web.  Nel Friuli-Venezia </a:t>
            </a:r>
            <a:r>
              <a:rPr lang="it-IT" sz="1600" dirty="0" smtClean="0">
                <a:latin typeface="Verdana" panose="020B0604030504040204" pitchFamily="34" charset="0"/>
                <a:ea typeface="Verdana" panose="020B0604030504040204" pitchFamily="34" charset="0"/>
                <a:cs typeface="Verdana" panose="020B0604030504040204" pitchFamily="34" charset="0"/>
              </a:rPr>
              <a:t>Giulia, </a:t>
            </a:r>
            <a:r>
              <a:rPr lang="it-IT" sz="1600" dirty="0">
                <a:latin typeface="Verdana" panose="020B0604030504040204" pitchFamily="34" charset="0"/>
                <a:ea typeface="Verdana" panose="020B0604030504040204" pitchFamily="34" charset="0"/>
                <a:cs typeface="Verdana" panose="020B0604030504040204" pitchFamily="34" charset="0"/>
              </a:rPr>
              <a:t>invece, i lettori di giornali e riviste sul web sono molti di più: 62,8 su 100.</a:t>
            </a:r>
          </a:p>
          <a:p>
            <a:endParaRPr lang="it-IT" sz="1600" dirty="0">
              <a:latin typeface="Verdana" panose="020B0604030504040204" pitchFamily="34" charset="0"/>
              <a:ea typeface="Verdana" panose="020B0604030504040204" pitchFamily="34" charset="0"/>
              <a:cs typeface="Verdana" panose="020B0604030504040204" pitchFamily="34" charset="0"/>
            </a:endParaRPr>
          </a:p>
          <a:p>
            <a:r>
              <a:rPr lang="it-IT" sz="1600" dirty="0">
                <a:latin typeface="Verdana" panose="020B0604030504040204" pitchFamily="34" charset="0"/>
                <a:ea typeface="Verdana" panose="020B0604030504040204" pitchFamily="34" charset="0"/>
                <a:cs typeface="Verdana" panose="020B0604030504040204" pitchFamily="34" charset="0"/>
              </a:rPr>
              <a:t>Tuttavia, leggendo la tabella è difficile trarre altre conclusioni …</a:t>
            </a:r>
          </a:p>
        </p:txBody>
      </p:sp>
      <p:sp>
        <p:nvSpPr>
          <p:cNvPr id="10" name="Rettangolo 9">
            <a:extLst>
              <a:ext uri="{FF2B5EF4-FFF2-40B4-BE49-F238E27FC236}">
                <a16:creationId xmlns="" xmlns:a16="http://schemas.microsoft.com/office/drawing/2014/main" id="{85B8832D-6C9F-4C81-AAAF-77F4D22CBA5E}"/>
              </a:ext>
            </a:extLst>
          </p:cNvPr>
          <p:cNvSpPr/>
          <p:nvPr/>
        </p:nvSpPr>
        <p:spPr>
          <a:xfrm>
            <a:off x="876860" y="5985459"/>
            <a:ext cx="2665879" cy="23320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900" i="1" dirty="0"/>
              <a:t>Fonte: Istat, </a:t>
            </a:r>
            <a:r>
              <a:rPr lang="it-IT" sz="900" i="1" dirty="0" smtClean="0"/>
              <a:t>Cittadini </a:t>
            </a:r>
            <a:r>
              <a:rPr lang="it-IT" sz="900" i="1" dirty="0"/>
              <a:t>e ICT 2019</a:t>
            </a:r>
          </a:p>
        </p:txBody>
      </p:sp>
      <p:sp>
        <p:nvSpPr>
          <p:cNvPr id="9" name="Rettangolo con angoli arrotondati 8">
            <a:extLst>
              <a:ext uri="{FF2B5EF4-FFF2-40B4-BE49-F238E27FC236}">
                <a16:creationId xmlns="" xmlns:a16="http://schemas.microsoft.com/office/drawing/2014/main" id="{45F9B9ED-3AE7-49AD-AD46-CDC5062BE043}"/>
              </a:ext>
            </a:extLst>
          </p:cNvPr>
          <p:cNvSpPr/>
          <p:nvPr/>
        </p:nvSpPr>
        <p:spPr>
          <a:xfrm>
            <a:off x="695042" y="2741014"/>
            <a:ext cx="3011395" cy="241300"/>
          </a:xfrm>
          <a:prstGeom prst="roundRect">
            <a:avLst/>
          </a:prstGeom>
          <a:noFill/>
          <a:ln w="349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con angoli arrotondati 3">
            <a:extLst>
              <a:ext uri="{FF2B5EF4-FFF2-40B4-BE49-F238E27FC236}">
                <a16:creationId xmlns="" xmlns:a16="http://schemas.microsoft.com/office/drawing/2014/main" id="{13C42A90-65A9-4923-A8F7-6FA2765197CF}"/>
              </a:ext>
            </a:extLst>
          </p:cNvPr>
          <p:cNvSpPr/>
          <p:nvPr/>
        </p:nvSpPr>
        <p:spPr>
          <a:xfrm>
            <a:off x="704101" y="5084580"/>
            <a:ext cx="3011395" cy="241300"/>
          </a:xfrm>
          <a:prstGeom prst="roundRect">
            <a:avLst/>
          </a:prstGeom>
          <a:noFill/>
          <a:ln w="349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345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 xmlns:a16="http://schemas.microsoft.com/office/drawing/2014/main" id="{BEA17DE0-4699-4D3E-9CFE-9638049AEFEC}"/>
              </a:ext>
            </a:extLst>
          </p:cNvPr>
          <p:cNvSpPr/>
          <p:nvPr/>
        </p:nvSpPr>
        <p:spPr>
          <a:xfrm>
            <a:off x="533764" y="1056928"/>
            <a:ext cx="3697579" cy="2031325"/>
          </a:xfrm>
          <a:prstGeom prst="rect">
            <a:avLst/>
          </a:prstGeom>
        </p:spPr>
        <p:txBody>
          <a:bodyPr wrap="square">
            <a:spAutoFit/>
          </a:bodyPr>
          <a:lstStyle/>
          <a:p>
            <a:pPr>
              <a:spcBef>
                <a:spcPts val="600"/>
              </a:spcBef>
              <a:spcAft>
                <a:spcPts val="600"/>
              </a:spcAft>
            </a:pPr>
            <a:r>
              <a:rPr lang="it-IT" b="1" dirty="0">
                <a:solidFill>
                  <a:schemeClr val="tx2"/>
                </a:solidFill>
              </a:rPr>
              <a:t>Grafico 1 -  Persone di 14 anni e più che hanno usato </a:t>
            </a:r>
            <a:r>
              <a:rPr lang="it-IT" b="1" dirty="0" smtClean="0">
                <a:solidFill>
                  <a:schemeClr val="tx2"/>
                </a:solidFill>
              </a:rPr>
              <a:t>internet </a:t>
            </a:r>
            <a:r>
              <a:rPr lang="it-IT" b="1" dirty="0">
                <a:solidFill>
                  <a:schemeClr val="tx2"/>
                </a:solidFill>
              </a:rPr>
              <a:t>negli ultimi 3 mesi per leggere giornali, informazioni, riviste online per regione  - Anno 2019 </a:t>
            </a:r>
            <a:r>
              <a:rPr lang="it-IT" i="1" dirty="0">
                <a:solidFill>
                  <a:schemeClr val="tx2"/>
                </a:solidFill>
              </a:rPr>
              <a:t>(valori per 100 persone con le stesse caratteristiche)</a:t>
            </a:r>
            <a:endParaRPr lang="it-IT" sz="1600" i="1" dirty="0"/>
          </a:p>
        </p:txBody>
      </p:sp>
      <p:sp>
        <p:nvSpPr>
          <p:cNvPr id="9" name="Rettangolo 8">
            <a:extLst>
              <a:ext uri="{FF2B5EF4-FFF2-40B4-BE49-F238E27FC236}">
                <a16:creationId xmlns="" xmlns:a16="http://schemas.microsoft.com/office/drawing/2014/main" id="{F66CCAE2-BB1F-4CAE-ACB9-5E7CBE099C8C}"/>
              </a:ext>
            </a:extLst>
          </p:cNvPr>
          <p:cNvSpPr/>
          <p:nvPr/>
        </p:nvSpPr>
        <p:spPr>
          <a:xfrm>
            <a:off x="533764" y="3262160"/>
            <a:ext cx="4038236" cy="3139321"/>
          </a:xfrm>
          <a:prstGeom prst="rect">
            <a:avLst/>
          </a:prstGeom>
        </p:spPr>
        <p:txBody>
          <a:bodyPr wrap="square">
            <a:spAutoFit/>
          </a:bodyPr>
          <a:lstStyle/>
          <a:p>
            <a:r>
              <a:rPr lang="it-IT" dirty="0">
                <a:latin typeface="Verdana" panose="020B0604030504040204" pitchFamily="34" charset="0"/>
                <a:ea typeface="Verdana" panose="020B0604030504040204" pitchFamily="34" charset="0"/>
                <a:cs typeface="Verdana" panose="020B0604030504040204" pitchFamily="34" charset="0"/>
              </a:rPr>
              <a:t>Il cartogramma ci aiuta a </a:t>
            </a:r>
            <a:r>
              <a:rPr lang="it-IT" b="1" dirty="0">
                <a:latin typeface="Verdana" panose="020B0604030504040204" pitchFamily="34" charset="0"/>
                <a:ea typeface="Verdana" panose="020B0604030504040204" pitchFamily="34" charset="0"/>
                <a:cs typeface="Verdana" panose="020B0604030504040204" pitchFamily="34" charset="0"/>
              </a:rPr>
              <a:t>visualizzare immediatamente </a:t>
            </a:r>
            <a:r>
              <a:rPr lang="it-IT" dirty="0">
                <a:latin typeface="Verdana" panose="020B0604030504040204" pitchFamily="34" charset="0"/>
                <a:ea typeface="Verdana" panose="020B0604030504040204" pitchFamily="34" charset="0"/>
                <a:cs typeface="Verdana" panose="020B0604030504040204" pitchFamily="34" charset="0"/>
              </a:rPr>
              <a:t>le regioni in cui l’abitudine è più </a:t>
            </a:r>
            <a:r>
              <a:rPr lang="it-IT" dirty="0" smtClean="0">
                <a:latin typeface="Verdana" panose="020B0604030504040204" pitchFamily="34" charset="0"/>
                <a:ea typeface="Verdana" panose="020B0604030504040204" pitchFamily="34" charset="0"/>
                <a:cs typeface="Verdana" panose="020B0604030504040204" pitchFamily="34" charset="0"/>
              </a:rPr>
              <a:t>diffusa.</a:t>
            </a:r>
            <a:endParaRPr lang="it-IT" dirty="0">
              <a:latin typeface="Verdana" panose="020B0604030504040204" pitchFamily="34" charset="0"/>
              <a:ea typeface="Verdana" panose="020B0604030504040204" pitchFamily="34" charset="0"/>
              <a:cs typeface="Verdana" panose="020B0604030504040204" pitchFamily="34" charset="0"/>
            </a:endParaRPr>
          </a:p>
          <a:p>
            <a:endParaRPr lang="it-IT" dirty="0">
              <a:latin typeface="Verdana" panose="020B0604030504040204" pitchFamily="34" charset="0"/>
              <a:ea typeface="Verdana" panose="020B0604030504040204" pitchFamily="34" charset="0"/>
              <a:cs typeface="Verdana" panose="020B0604030504040204" pitchFamily="34" charset="0"/>
            </a:endParaRPr>
          </a:p>
          <a:p>
            <a:r>
              <a:rPr lang="it-IT" dirty="0">
                <a:latin typeface="Verdana" panose="020B0604030504040204" pitchFamily="34" charset="0"/>
                <a:ea typeface="Verdana" panose="020B0604030504040204" pitchFamily="34" charset="0"/>
                <a:cs typeface="Verdana" panose="020B0604030504040204" pitchFamily="34" charset="0"/>
              </a:rPr>
              <a:t>L</a:t>
            </a:r>
            <a:r>
              <a:rPr lang="it-IT" dirty="0" smtClean="0">
                <a:latin typeface="Verdana" panose="020B0604030504040204" pitchFamily="34" charset="0"/>
                <a:ea typeface="Verdana" panose="020B0604030504040204" pitchFamily="34" charset="0"/>
                <a:cs typeface="Verdana" panose="020B0604030504040204" pitchFamily="34" charset="0"/>
              </a:rPr>
              <a:t>a </a:t>
            </a:r>
            <a:r>
              <a:rPr lang="it-IT" b="1" dirty="0">
                <a:latin typeface="Verdana" panose="020B0604030504040204" pitchFamily="34" charset="0"/>
                <a:ea typeface="Verdana" panose="020B0604030504040204" pitchFamily="34" charset="0"/>
                <a:cs typeface="Verdana" panose="020B0604030504040204" pitchFamily="34" charset="0"/>
              </a:rPr>
              <a:t>legenda</a:t>
            </a:r>
            <a:r>
              <a:rPr lang="it-IT" dirty="0">
                <a:latin typeface="Verdana" panose="020B0604030504040204" pitchFamily="34" charset="0"/>
                <a:ea typeface="Verdana" panose="020B0604030504040204" pitchFamily="34" charset="0"/>
                <a:cs typeface="Verdana" panose="020B0604030504040204" pitchFamily="34" charset="0"/>
              </a:rPr>
              <a:t> ci indica che mano a mano che la gradazione di colore diventa più scura aumenta il numero di lettori di giornali e riviste su internet.</a:t>
            </a:r>
          </a:p>
          <a:p>
            <a:endParaRPr lang="it-IT" i="1" dirty="0">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9">
            <a:extLst>
              <a:ext uri="{FF2B5EF4-FFF2-40B4-BE49-F238E27FC236}">
                <a16:creationId xmlns="" xmlns:a16="http://schemas.microsoft.com/office/drawing/2014/main" id="{D22C3038-ECAE-4468-89A9-26D5207075E6}"/>
              </a:ext>
            </a:extLst>
          </p:cNvPr>
          <p:cNvSpPr/>
          <p:nvPr/>
        </p:nvSpPr>
        <p:spPr>
          <a:xfrm>
            <a:off x="371587" y="435331"/>
            <a:ext cx="6219652"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Il cartogramma – come si legge</a:t>
            </a:r>
            <a:endParaRPr lang="it-IT" sz="2400" dirty="0">
              <a:solidFill>
                <a:srgbClr val="C00000"/>
              </a:solidFill>
              <a:highlight>
                <a:srgbClr val="00FFFF"/>
              </a:highlight>
              <a:latin typeface="Verdana" panose="020B0604030504040204" pitchFamily="34" charset="0"/>
              <a:ea typeface="Verdana" panose="020B0604030504040204" pitchFamily="34" charset="0"/>
              <a:cs typeface="Verdana" panose="020B0604030504040204" pitchFamily="34" charset="0"/>
            </a:endParaRPr>
          </a:p>
        </p:txBody>
      </p:sp>
      <p:sp>
        <p:nvSpPr>
          <p:cNvPr id="2" name="Rettangolo 1">
            <a:extLst>
              <a:ext uri="{FF2B5EF4-FFF2-40B4-BE49-F238E27FC236}">
                <a16:creationId xmlns="" xmlns:a16="http://schemas.microsoft.com/office/drawing/2014/main" id="{BB1365EF-C6E0-4B17-9150-9D25A342A0F2}"/>
              </a:ext>
            </a:extLst>
          </p:cNvPr>
          <p:cNvSpPr/>
          <p:nvPr/>
        </p:nvSpPr>
        <p:spPr>
          <a:xfrm>
            <a:off x="4572000" y="5921426"/>
            <a:ext cx="4572000" cy="230832"/>
          </a:xfrm>
          <a:prstGeom prst="rect">
            <a:avLst/>
          </a:prstGeom>
        </p:spPr>
        <p:txBody>
          <a:bodyPr>
            <a:spAutoFit/>
          </a:bodyPr>
          <a:lstStyle/>
          <a:p>
            <a:r>
              <a:rPr lang="it-IT" sz="900" i="1" dirty="0"/>
              <a:t>Fonte: Istat, </a:t>
            </a:r>
            <a:r>
              <a:rPr lang="it-IT" sz="900" i="1" dirty="0" smtClean="0"/>
              <a:t>Cittadini </a:t>
            </a:r>
            <a:r>
              <a:rPr lang="it-IT" sz="900" i="1" dirty="0"/>
              <a:t>e ICT 2019</a:t>
            </a:r>
          </a:p>
        </p:txBody>
      </p:sp>
      <p:grpSp>
        <p:nvGrpSpPr>
          <p:cNvPr id="13" name="Gruppo 12">
            <a:extLst>
              <a:ext uri="{FF2B5EF4-FFF2-40B4-BE49-F238E27FC236}">
                <a16:creationId xmlns="" xmlns:a16="http://schemas.microsoft.com/office/drawing/2014/main" id="{CF08177F-7125-488F-9D10-78B793FC7006}"/>
              </a:ext>
            </a:extLst>
          </p:cNvPr>
          <p:cNvGrpSpPr/>
          <p:nvPr/>
        </p:nvGrpSpPr>
        <p:grpSpPr>
          <a:xfrm>
            <a:off x="4838526" y="989412"/>
            <a:ext cx="4038947" cy="4879176"/>
            <a:chOff x="4838526" y="989412"/>
            <a:chExt cx="4038947" cy="4879176"/>
          </a:xfrm>
        </p:grpSpPr>
        <p:pic>
          <p:nvPicPr>
            <p:cNvPr id="4" name="Immagine 3">
              <a:extLst>
                <a:ext uri="{FF2B5EF4-FFF2-40B4-BE49-F238E27FC236}">
                  <a16:creationId xmlns="" xmlns:a16="http://schemas.microsoft.com/office/drawing/2014/main" id="{09AABA3F-EAC3-443C-824A-F5F945BDDEAA}"/>
                </a:ext>
              </a:extLst>
            </p:cNvPr>
            <p:cNvPicPr>
              <a:picLocks noChangeAspect="1"/>
            </p:cNvPicPr>
            <p:nvPr/>
          </p:nvPicPr>
          <p:blipFill rotWithShape="1">
            <a:blip r:embed="rId3"/>
            <a:srcRect l="62499" t="24520" r="7937" b="11957"/>
            <a:stretch/>
          </p:blipFill>
          <p:spPr>
            <a:xfrm>
              <a:off x="4838526" y="989412"/>
              <a:ext cx="4038947" cy="4879176"/>
            </a:xfrm>
            <a:prstGeom prst="rect">
              <a:avLst/>
            </a:prstGeom>
          </p:spPr>
        </p:pic>
        <p:pic>
          <p:nvPicPr>
            <p:cNvPr id="11" name="Immagine 10">
              <a:extLst>
                <a:ext uri="{FF2B5EF4-FFF2-40B4-BE49-F238E27FC236}">
                  <a16:creationId xmlns="" xmlns:a16="http://schemas.microsoft.com/office/drawing/2014/main" id="{0DF551E0-77F1-452D-ACFF-127E81F371AC}"/>
                </a:ext>
              </a:extLst>
            </p:cNvPr>
            <p:cNvPicPr>
              <a:picLocks noChangeAspect="1"/>
            </p:cNvPicPr>
            <p:nvPr/>
          </p:nvPicPr>
          <p:blipFill rotWithShape="1">
            <a:blip r:embed="rId4"/>
            <a:srcRect l="69994" t="69931" r="16534" b="22646"/>
            <a:stretch/>
          </p:blipFill>
          <p:spPr>
            <a:xfrm>
              <a:off x="4838639" y="5278566"/>
              <a:ext cx="1752600" cy="542925"/>
            </a:xfrm>
            <a:prstGeom prst="rect">
              <a:avLst/>
            </a:prstGeom>
          </p:spPr>
        </p:pic>
        <p:sp>
          <p:nvSpPr>
            <p:cNvPr id="12" name="Rettangolo 11">
              <a:extLst>
                <a:ext uri="{FF2B5EF4-FFF2-40B4-BE49-F238E27FC236}">
                  <a16:creationId xmlns="" xmlns:a16="http://schemas.microsoft.com/office/drawing/2014/main" id="{9AA45286-99A0-4B72-9171-D243045F84E0}"/>
                </a:ext>
              </a:extLst>
            </p:cNvPr>
            <p:cNvSpPr/>
            <p:nvPr/>
          </p:nvSpPr>
          <p:spPr>
            <a:xfrm>
              <a:off x="4840789" y="5100720"/>
              <a:ext cx="676788" cy="215444"/>
            </a:xfrm>
            <a:prstGeom prst="rect">
              <a:avLst/>
            </a:prstGeom>
          </p:spPr>
          <p:txBody>
            <a:bodyPr wrap="none">
              <a:spAutoFit/>
            </a:bodyPr>
            <a:lstStyle/>
            <a:p>
              <a:r>
                <a:rPr lang="it-IT" sz="800" dirty="0">
                  <a:latin typeface="Verdana" panose="020B0604030504040204" pitchFamily="34" charset="0"/>
                  <a:ea typeface="Verdana" panose="020B0604030504040204" pitchFamily="34" charset="0"/>
                  <a:cs typeface="Verdana" panose="020B0604030504040204" pitchFamily="34" charset="0"/>
                </a:rPr>
                <a:t>LEGENDA</a:t>
              </a:r>
              <a:endParaRPr lang="it-IT" sz="800" dirty="0"/>
            </a:p>
          </p:txBody>
        </p:sp>
      </p:grpSp>
    </p:spTree>
    <p:extLst>
      <p:ext uri="{BB962C8B-B14F-4D97-AF65-F5344CB8AC3E}">
        <p14:creationId xmlns:p14="http://schemas.microsoft.com/office/powerpoint/2010/main" val="2481265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 xmlns:a16="http://schemas.microsoft.com/office/drawing/2014/main" id="{F66CCAE2-BB1F-4CAE-ACB9-5E7CBE099C8C}"/>
              </a:ext>
            </a:extLst>
          </p:cNvPr>
          <p:cNvSpPr/>
          <p:nvPr/>
        </p:nvSpPr>
        <p:spPr>
          <a:xfrm>
            <a:off x="274071" y="1178592"/>
            <a:ext cx="3826231" cy="2616101"/>
          </a:xfrm>
          <a:prstGeom prst="rect">
            <a:avLst/>
          </a:prstGeom>
        </p:spPr>
        <p:txBody>
          <a:bodyPr wrap="square">
            <a:spAutoFit/>
          </a:bodyPr>
          <a:lstStyle/>
          <a:p>
            <a:pPr>
              <a:spcBef>
                <a:spcPts val="600"/>
              </a:spcBef>
              <a:spcAft>
                <a:spcPts val="600"/>
              </a:spcAft>
            </a:pPr>
            <a:r>
              <a:rPr lang="it-IT" dirty="0">
                <a:latin typeface="Verdana" panose="020B0604030504040204" pitchFamily="34" charset="0"/>
                <a:ea typeface="Verdana" panose="020B0604030504040204" pitchFamily="34" charset="0"/>
                <a:cs typeface="Verdana" panose="020B0604030504040204" pitchFamily="34" charset="0"/>
              </a:rPr>
              <a:t>La mappa e la legenda ci indicano …</a:t>
            </a:r>
          </a:p>
          <a:p>
            <a:pPr marL="285750" indent="-285750">
              <a:spcBef>
                <a:spcPts val="600"/>
              </a:spcBef>
              <a:spcAft>
                <a:spcPts val="600"/>
              </a:spcAft>
              <a:buFontTx/>
              <a:buChar char="-"/>
            </a:pPr>
            <a:r>
              <a:rPr lang="it-IT" dirty="0">
                <a:latin typeface="Verdana" panose="020B0604030504040204" pitchFamily="34" charset="0"/>
                <a:ea typeface="Verdana" panose="020B0604030504040204" pitchFamily="34" charset="0"/>
                <a:cs typeface="Verdana" panose="020B0604030504040204" pitchFamily="34" charset="0"/>
              </a:rPr>
              <a:t>che le </a:t>
            </a:r>
            <a:r>
              <a:rPr lang="it-IT" b="1" dirty="0">
                <a:latin typeface="Verdana" panose="020B0604030504040204" pitchFamily="34" charset="0"/>
                <a:ea typeface="Verdana" panose="020B0604030504040204" pitchFamily="34" charset="0"/>
                <a:cs typeface="Verdana" panose="020B0604030504040204" pitchFamily="34" charset="0"/>
              </a:rPr>
              <a:t>regioni colorate </a:t>
            </a:r>
            <a:r>
              <a:rPr lang="it-IT" b="1" dirty="0" smtClean="0">
                <a:latin typeface="Verdana" panose="020B0604030504040204" pitchFamily="34" charset="0"/>
                <a:ea typeface="Verdana" panose="020B0604030504040204" pitchFamily="34" charset="0"/>
                <a:cs typeface="Verdana" panose="020B0604030504040204" pitchFamily="34" charset="0"/>
              </a:rPr>
              <a:t>con l’azzurro più intenso </a:t>
            </a:r>
            <a:r>
              <a:rPr lang="it-IT" dirty="0">
                <a:latin typeface="Verdana" panose="020B0604030504040204" pitchFamily="34" charset="0"/>
                <a:ea typeface="Verdana" panose="020B0604030504040204" pitchFamily="34" charset="0"/>
                <a:cs typeface="Verdana" panose="020B0604030504040204" pitchFamily="34" charset="0"/>
              </a:rPr>
              <a:t>sono quelle in cui il numero di lettori è più alto;</a:t>
            </a:r>
          </a:p>
          <a:p>
            <a:pPr marL="285750" indent="-285750">
              <a:spcBef>
                <a:spcPts val="600"/>
              </a:spcBef>
              <a:spcAft>
                <a:spcPts val="600"/>
              </a:spcAft>
              <a:buFontTx/>
              <a:buChar char="-"/>
            </a:pPr>
            <a:r>
              <a:rPr lang="it-IT" b="1" dirty="0">
                <a:latin typeface="Verdana" panose="020B0604030504040204" pitchFamily="34" charset="0"/>
                <a:ea typeface="Verdana" panose="020B0604030504040204" pitchFamily="34" charset="0"/>
                <a:cs typeface="Verdana" panose="020B0604030504040204" pitchFamily="34" charset="0"/>
              </a:rPr>
              <a:t>quante sono le regioni </a:t>
            </a:r>
            <a:r>
              <a:rPr lang="it-IT" dirty="0">
                <a:latin typeface="Verdana" panose="020B0604030504040204" pitchFamily="34" charset="0"/>
                <a:ea typeface="Verdana" panose="020B0604030504040204" pitchFamily="34" charset="0"/>
                <a:cs typeface="Verdana" panose="020B0604030504040204" pitchFamily="34" charset="0"/>
              </a:rPr>
              <a:t>con una determinata </a:t>
            </a:r>
            <a:r>
              <a:rPr lang="it-IT" dirty="0" smtClean="0">
                <a:latin typeface="Verdana" panose="020B0604030504040204" pitchFamily="34" charset="0"/>
                <a:ea typeface="Verdana" panose="020B0604030504040204" pitchFamily="34" charset="0"/>
                <a:cs typeface="Verdana" panose="020B0604030504040204" pitchFamily="34" charset="0"/>
              </a:rPr>
              <a:t>gradazione.</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10" name="Rettangolo 9">
            <a:extLst>
              <a:ext uri="{FF2B5EF4-FFF2-40B4-BE49-F238E27FC236}">
                <a16:creationId xmlns="" xmlns:a16="http://schemas.microsoft.com/office/drawing/2014/main" id="{8B9F73E3-71C3-4C04-86E1-8E77C841FF60}"/>
              </a:ext>
            </a:extLst>
          </p:cNvPr>
          <p:cNvSpPr/>
          <p:nvPr/>
        </p:nvSpPr>
        <p:spPr>
          <a:xfrm>
            <a:off x="403972" y="4054235"/>
            <a:ext cx="3826230" cy="1754326"/>
          </a:xfrm>
          <a:prstGeom prst="rect">
            <a:avLst/>
          </a:prstGeom>
        </p:spPr>
        <p:txBody>
          <a:bodyPr wrap="square">
            <a:spAutoFit/>
          </a:bodyPr>
          <a:lstStyle/>
          <a:p>
            <a:r>
              <a:rPr lang="it-IT" i="1" dirty="0">
                <a:latin typeface="Verdana" panose="020B0604030504040204" pitchFamily="34" charset="0"/>
                <a:ea typeface="Verdana" panose="020B0604030504040204" pitchFamily="34" charset="0"/>
                <a:cs typeface="Verdana" panose="020B0604030504040204" pitchFamily="34" charset="0"/>
              </a:rPr>
              <a:t>Il cartogramma presenta informazioni meno dettagliate della tabella ma ci aiuta a fare velocemente una sintesi utile per confrontare i diversi </a:t>
            </a:r>
            <a:r>
              <a:rPr lang="it-IT" i="1" dirty="0" smtClean="0">
                <a:latin typeface="Verdana" panose="020B0604030504040204" pitchFamily="34" charset="0"/>
                <a:ea typeface="Verdana" panose="020B0604030504040204" pitchFamily="34" charset="0"/>
                <a:cs typeface="Verdana" panose="020B0604030504040204" pitchFamily="34" charset="0"/>
              </a:rPr>
              <a:t>territori.</a:t>
            </a:r>
            <a:endParaRPr lang="it-IT" i="1" dirty="0">
              <a:latin typeface="Verdana" panose="020B0604030504040204" pitchFamily="34" charset="0"/>
              <a:ea typeface="Verdana" panose="020B0604030504040204" pitchFamily="34" charset="0"/>
              <a:cs typeface="Verdana" panose="020B0604030504040204" pitchFamily="34" charset="0"/>
            </a:endParaRPr>
          </a:p>
        </p:txBody>
      </p:sp>
      <p:sp>
        <p:nvSpPr>
          <p:cNvPr id="11" name="Rettangolo 10">
            <a:extLst>
              <a:ext uri="{FF2B5EF4-FFF2-40B4-BE49-F238E27FC236}">
                <a16:creationId xmlns="" xmlns:a16="http://schemas.microsoft.com/office/drawing/2014/main" id="{A58155F8-E1B3-4123-B460-E8E567CBAFED}"/>
              </a:ext>
            </a:extLst>
          </p:cNvPr>
          <p:cNvSpPr/>
          <p:nvPr/>
        </p:nvSpPr>
        <p:spPr>
          <a:xfrm>
            <a:off x="100629" y="453054"/>
            <a:ext cx="6120289"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Il cartogramma – come si legge</a:t>
            </a:r>
          </a:p>
        </p:txBody>
      </p:sp>
      <p:grpSp>
        <p:nvGrpSpPr>
          <p:cNvPr id="13" name="Gruppo 12">
            <a:extLst>
              <a:ext uri="{FF2B5EF4-FFF2-40B4-BE49-F238E27FC236}">
                <a16:creationId xmlns="" xmlns:a16="http://schemas.microsoft.com/office/drawing/2014/main" id="{388DD2A0-72A8-403D-B215-95424F4AD490}"/>
              </a:ext>
            </a:extLst>
          </p:cNvPr>
          <p:cNvGrpSpPr/>
          <p:nvPr/>
        </p:nvGrpSpPr>
        <p:grpSpPr>
          <a:xfrm>
            <a:off x="4838526" y="989412"/>
            <a:ext cx="4038947" cy="4879176"/>
            <a:chOff x="4838526" y="989412"/>
            <a:chExt cx="4038947" cy="4879176"/>
          </a:xfrm>
        </p:grpSpPr>
        <p:pic>
          <p:nvPicPr>
            <p:cNvPr id="14" name="Immagine 13">
              <a:extLst>
                <a:ext uri="{FF2B5EF4-FFF2-40B4-BE49-F238E27FC236}">
                  <a16:creationId xmlns="" xmlns:a16="http://schemas.microsoft.com/office/drawing/2014/main" id="{95B6B028-856B-4F0E-AD08-2E347B6884D9}"/>
                </a:ext>
              </a:extLst>
            </p:cNvPr>
            <p:cNvPicPr>
              <a:picLocks noChangeAspect="1"/>
            </p:cNvPicPr>
            <p:nvPr/>
          </p:nvPicPr>
          <p:blipFill rotWithShape="1">
            <a:blip r:embed="rId3"/>
            <a:srcRect l="62499" t="24520" r="7937" b="11957"/>
            <a:stretch/>
          </p:blipFill>
          <p:spPr>
            <a:xfrm>
              <a:off x="4838526" y="989412"/>
              <a:ext cx="4038947" cy="4879176"/>
            </a:xfrm>
            <a:prstGeom prst="rect">
              <a:avLst/>
            </a:prstGeom>
          </p:spPr>
        </p:pic>
        <p:pic>
          <p:nvPicPr>
            <p:cNvPr id="15" name="Immagine 14">
              <a:extLst>
                <a:ext uri="{FF2B5EF4-FFF2-40B4-BE49-F238E27FC236}">
                  <a16:creationId xmlns="" xmlns:a16="http://schemas.microsoft.com/office/drawing/2014/main" id="{D4C30D96-9394-489A-AEBA-9F324561423E}"/>
                </a:ext>
              </a:extLst>
            </p:cNvPr>
            <p:cNvPicPr>
              <a:picLocks noChangeAspect="1"/>
            </p:cNvPicPr>
            <p:nvPr/>
          </p:nvPicPr>
          <p:blipFill rotWithShape="1">
            <a:blip r:embed="rId4"/>
            <a:srcRect l="69994" t="69931" r="16534" b="22646"/>
            <a:stretch/>
          </p:blipFill>
          <p:spPr>
            <a:xfrm>
              <a:off x="4838639" y="5278566"/>
              <a:ext cx="1752600" cy="542925"/>
            </a:xfrm>
            <a:prstGeom prst="rect">
              <a:avLst/>
            </a:prstGeom>
          </p:spPr>
        </p:pic>
        <p:sp>
          <p:nvSpPr>
            <p:cNvPr id="16" name="Rettangolo 15">
              <a:extLst>
                <a:ext uri="{FF2B5EF4-FFF2-40B4-BE49-F238E27FC236}">
                  <a16:creationId xmlns="" xmlns:a16="http://schemas.microsoft.com/office/drawing/2014/main" id="{96B9E362-55B9-49FC-B3FD-E6777E77917A}"/>
                </a:ext>
              </a:extLst>
            </p:cNvPr>
            <p:cNvSpPr/>
            <p:nvPr/>
          </p:nvSpPr>
          <p:spPr>
            <a:xfrm>
              <a:off x="4840789" y="5100720"/>
              <a:ext cx="676788" cy="215444"/>
            </a:xfrm>
            <a:prstGeom prst="rect">
              <a:avLst/>
            </a:prstGeom>
          </p:spPr>
          <p:txBody>
            <a:bodyPr wrap="none">
              <a:spAutoFit/>
            </a:bodyPr>
            <a:lstStyle/>
            <a:p>
              <a:r>
                <a:rPr lang="it-IT" sz="800" dirty="0">
                  <a:latin typeface="Verdana" panose="020B0604030504040204" pitchFamily="34" charset="0"/>
                  <a:ea typeface="Verdana" panose="020B0604030504040204" pitchFamily="34" charset="0"/>
                  <a:cs typeface="Verdana" panose="020B0604030504040204" pitchFamily="34" charset="0"/>
                </a:rPr>
                <a:t>LEGENDA</a:t>
              </a:r>
              <a:endParaRPr lang="it-IT" sz="800" dirty="0"/>
            </a:p>
          </p:txBody>
        </p:sp>
      </p:grpSp>
      <p:sp>
        <p:nvSpPr>
          <p:cNvPr id="18" name="Rettangolo 17">
            <a:extLst>
              <a:ext uri="{FF2B5EF4-FFF2-40B4-BE49-F238E27FC236}">
                <a16:creationId xmlns="" xmlns:a16="http://schemas.microsoft.com/office/drawing/2014/main" id="{ED41668A-B1D3-49D5-8C89-A5D4B24EAE13}"/>
              </a:ext>
            </a:extLst>
          </p:cNvPr>
          <p:cNvSpPr/>
          <p:nvPr/>
        </p:nvSpPr>
        <p:spPr>
          <a:xfrm>
            <a:off x="4572000" y="5921426"/>
            <a:ext cx="4572000" cy="230832"/>
          </a:xfrm>
          <a:prstGeom prst="rect">
            <a:avLst/>
          </a:prstGeom>
        </p:spPr>
        <p:txBody>
          <a:bodyPr>
            <a:spAutoFit/>
          </a:bodyPr>
          <a:lstStyle/>
          <a:p>
            <a:r>
              <a:rPr lang="it-IT" sz="900" i="1" dirty="0"/>
              <a:t>Fonte: Istat, </a:t>
            </a:r>
            <a:r>
              <a:rPr lang="it-IT" sz="900" i="1" dirty="0" smtClean="0"/>
              <a:t>Cittadini </a:t>
            </a:r>
            <a:r>
              <a:rPr lang="it-IT" sz="900" i="1" dirty="0"/>
              <a:t>e ICT 2019</a:t>
            </a:r>
          </a:p>
        </p:txBody>
      </p:sp>
      <p:sp>
        <p:nvSpPr>
          <p:cNvPr id="12" name="Rettangolo 11">
            <a:extLst>
              <a:ext uri="{FF2B5EF4-FFF2-40B4-BE49-F238E27FC236}">
                <a16:creationId xmlns="" xmlns:a16="http://schemas.microsoft.com/office/drawing/2014/main" id="{DF78D99A-B6D4-44CF-A68D-12210C5CB9A5}"/>
              </a:ext>
            </a:extLst>
          </p:cNvPr>
          <p:cNvSpPr/>
          <p:nvPr/>
        </p:nvSpPr>
        <p:spPr>
          <a:xfrm>
            <a:off x="7233213" y="706946"/>
            <a:ext cx="1810158" cy="1546577"/>
          </a:xfrm>
          <a:prstGeom prst="rect">
            <a:avLst/>
          </a:prstGeom>
        </p:spPr>
        <p:txBody>
          <a:bodyPr wrap="square">
            <a:spAutoFit/>
          </a:bodyPr>
          <a:lstStyle/>
          <a:p>
            <a:pPr>
              <a:spcBef>
                <a:spcPts val="600"/>
              </a:spcBef>
              <a:spcAft>
                <a:spcPts val="600"/>
              </a:spcAft>
            </a:pPr>
            <a:r>
              <a:rPr lang="it-IT" sz="1050" b="1" dirty="0">
                <a:solidFill>
                  <a:schemeClr val="tx2"/>
                </a:solidFill>
              </a:rPr>
              <a:t>Grafico 1 -  Persone di 14 anni e più che hanno usato </a:t>
            </a:r>
            <a:r>
              <a:rPr lang="it-IT" sz="1050" b="1" dirty="0" smtClean="0">
                <a:solidFill>
                  <a:schemeClr val="tx2"/>
                </a:solidFill>
              </a:rPr>
              <a:t>internet </a:t>
            </a:r>
            <a:r>
              <a:rPr lang="it-IT" sz="1050" b="1" dirty="0">
                <a:solidFill>
                  <a:schemeClr val="tx2"/>
                </a:solidFill>
              </a:rPr>
              <a:t>negli ultimi 3 mesi per leggere giornali, informazioni, riviste online per regione  - Anno 2019 </a:t>
            </a:r>
            <a:r>
              <a:rPr lang="it-IT" sz="1050" i="1" dirty="0">
                <a:solidFill>
                  <a:schemeClr val="tx2"/>
                </a:solidFill>
              </a:rPr>
              <a:t>(valori per 100 persone con le stesse caratteristiche)</a:t>
            </a:r>
            <a:endParaRPr lang="it-IT" sz="1050" i="1" dirty="0"/>
          </a:p>
        </p:txBody>
      </p:sp>
    </p:spTree>
    <p:extLst>
      <p:ext uri="{BB962C8B-B14F-4D97-AF65-F5344CB8AC3E}">
        <p14:creationId xmlns:p14="http://schemas.microsoft.com/office/powerpoint/2010/main" val="1159917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CEBF56E9-1C02-48D4-BC6A-66366F5F3164}"/>
              </a:ext>
            </a:extLst>
          </p:cNvPr>
          <p:cNvPicPr>
            <a:picLocks noChangeAspect="1"/>
          </p:cNvPicPr>
          <p:nvPr/>
        </p:nvPicPr>
        <p:blipFill rotWithShape="1">
          <a:blip r:embed="rId3"/>
          <a:srcRect r="50000" b="14937"/>
          <a:stretch/>
        </p:blipFill>
        <p:spPr>
          <a:xfrm>
            <a:off x="2832664" y="1029901"/>
            <a:ext cx="5399627" cy="5164699"/>
          </a:xfrm>
          <a:prstGeom prst="rect">
            <a:avLst/>
          </a:prstGeom>
        </p:spPr>
      </p:pic>
      <p:sp>
        <p:nvSpPr>
          <p:cNvPr id="11" name="Rettangolo 10">
            <a:extLst>
              <a:ext uri="{FF2B5EF4-FFF2-40B4-BE49-F238E27FC236}">
                <a16:creationId xmlns="" xmlns:a16="http://schemas.microsoft.com/office/drawing/2014/main" id="{A58155F8-E1B3-4123-B460-E8E567CBAFED}"/>
              </a:ext>
            </a:extLst>
          </p:cNvPr>
          <p:cNvSpPr/>
          <p:nvPr/>
        </p:nvSpPr>
        <p:spPr>
          <a:xfrm>
            <a:off x="403971" y="456929"/>
            <a:ext cx="8373565"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Il cartogramma – come si costruisce con Excel</a:t>
            </a:r>
          </a:p>
        </p:txBody>
      </p:sp>
      <p:sp>
        <p:nvSpPr>
          <p:cNvPr id="12" name="Rettangolo 11">
            <a:extLst>
              <a:ext uri="{FF2B5EF4-FFF2-40B4-BE49-F238E27FC236}">
                <a16:creationId xmlns="" xmlns:a16="http://schemas.microsoft.com/office/drawing/2014/main" id="{82900F73-A1AA-4878-B6D8-D7F552EA50C5}"/>
              </a:ext>
            </a:extLst>
          </p:cNvPr>
          <p:cNvSpPr/>
          <p:nvPr/>
        </p:nvSpPr>
        <p:spPr>
          <a:xfrm>
            <a:off x="274070" y="1391779"/>
            <a:ext cx="2741845" cy="2062103"/>
          </a:xfrm>
          <a:prstGeom prst="rect">
            <a:avLst/>
          </a:prstGeom>
        </p:spPr>
        <p:txBody>
          <a:bodyPr wrap="square">
            <a:spAutoFit/>
          </a:bodyPr>
          <a:lstStyle/>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Selezionare i dati della </a:t>
            </a:r>
            <a:r>
              <a:rPr lang="it-IT" dirty="0" smtClean="0">
                <a:latin typeface="Verdana" panose="020B0604030504040204" pitchFamily="34" charset="0"/>
                <a:ea typeface="Verdana" panose="020B0604030504040204" pitchFamily="34" charset="0"/>
                <a:cs typeface="Verdana" panose="020B0604030504040204" pitchFamily="34" charset="0"/>
              </a:rPr>
              <a:t>tabella.</a:t>
            </a:r>
            <a:endParaRPr lang="it-IT"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Aprire il menu </a:t>
            </a:r>
            <a:r>
              <a:rPr lang="it-IT" dirty="0" smtClean="0">
                <a:latin typeface="Verdana" panose="020B0604030504040204" pitchFamily="34" charset="0"/>
                <a:ea typeface="Verdana" panose="020B0604030504040204" pitchFamily="34" charset="0"/>
                <a:cs typeface="Verdana" panose="020B0604030504040204" pitchFamily="34" charset="0"/>
              </a:rPr>
              <a:t>«Inserisci».</a:t>
            </a:r>
            <a:endParaRPr lang="it-IT"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AutoNum type="arabicPeriod"/>
            </a:pPr>
            <a:r>
              <a:rPr lang="it-IT" dirty="0">
                <a:latin typeface="Verdana" panose="020B0604030504040204" pitchFamily="34" charset="0"/>
                <a:ea typeface="Verdana" panose="020B0604030504040204" pitchFamily="34" charset="0"/>
                <a:cs typeface="Verdana" panose="020B0604030504040204" pitchFamily="34" charset="0"/>
              </a:rPr>
              <a:t>Cliccare su «Mappe</a:t>
            </a:r>
            <a:r>
              <a:rPr lang="it-IT" dirty="0" smtClean="0">
                <a:latin typeface="Verdana" panose="020B0604030504040204" pitchFamily="34" charset="0"/>
                <a:ea typeface="Verdana" panose="020B0604030504040204" pitchFamily="34" charset="0"/>
                <a:cs typeface="Verdana" panose="020B0604030504040204" pitchFamily="34" charset="0"/>
              </a:rPr>
              <a:t>».</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6" name="Rettangolo con angoli arrotondati 5">
            <a:extLst>
              <a:ext uri="{FF2B5EF4-FFF2-40B4-BE49-F238E27FC236}">
                <a16:creationId xmlns="" xmlns:a16="http://schemas.microsoft.com/office/drawing/2014/main" id="{FEFC8C46-EC84-45B1-A81A-AB71CC0503CA}"/>
              </a:ext>
            </a:extLst>
          </p:cNvPr>
          <p:cNvSpPr/>
          <p:nvPr/>
        </p:nvSpPr>
        <p:spPr>
          <a:xfrm>
            <a:off x="2681684" y="2979865"/>
            <a:ext cx="2847855" cy="3229487"/>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 xmlns:a16="http://schemas.microsoft.com/office/drawing/2014/main" id="{D5CD9111-822B-46FB-9ABF-5AEB5EAE91AC}"/>
              </a:ext>
            </a:extLst>
          </p:cNvPr>
          <p:cNvSpPr/>
          <p:nvPr/>
        </p:nvSpPr>
        <p:spPr>
          <a:xfrm>
            <a:off x="3755448" y="1322147"/>
            <a:ext cx="612101" cy="228600"/>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 xmlns:a16="http://schemas.microsoft.com/office/drawing/2014/main" id="{8642C646-1A93-49BF-92D0-2817A4ECF231}"/>
              </a:ext>
            </a:extLst>
          </p:cNvPr>
          <p:cNvSpPr/>
          <p:nvPr/>
        </p:nvSpPr>
        <p:spPr>
          <a:xfrm>
            <a:off x="6830550" y="1508083"/>
            <a:ext cx="401644" cy="694626"/>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05538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 xmlns:a16="http://schemas.microsoft.com/office/drawing/2014/main" id="{13120D01-90E6-421F-9D3C-8A6EE42CF140}"/>
              </a:ext>
            </a:extLst>
          </p:cNvPr>
          <p:cNvGrpSpPr/>
          <p:nvPr/>
        </p:nvGrpSpPr>
        <p:grpSpPr>
          <a:xfrm>
            <a:off x="403970" y="976646"/>
            <a:ext cx="7853129" cy="5189871"/>
            <a:chOff x="403970" y="976646"/>
            <a:chExt cx="7853129" cy="5189871"/>
          </a:xfrm>
        </p:grpSpPr>
        <p:pic>
          <p:nvPicPr>
            <p:cNvPr id="5" name="Immagine 4">
              <a:extLst>
                <a:ext uri="{FF2B5EF4-FFF2-40B4-BE49-F238E27FC236}">
                  <a16:creationId xmlns="" xmlns:a16="http://schemas.microsoft.com/office/drawing/2014/main" id="{3900C08F-FDA5-4D74-B2D6-C73E9A1F6532}"/>
                </a:ext>
              </a:extLst>
            </p:cNvPr>
            <p:cNvPicPr>
              <a:picLocks noChangeAspect="1"/>
            </p:cNvPicPr>
            <p:nvPr/>
          </p:nvPicPr>
          <p:blipFill rotWithShape="1">
            <a:blip r:embed="rId3"/>
            <a:srcRect r="26394" b="13480"/>
            <a:stretch/>
          </p:blipFill>
          <p:spPr>
            <a:xfrm>
              <a:off x="403970" y="976646"/>
              <a:ext cx="7853129" cy="5189871"/>
            </a:xfrm>
            <a:prstGeom prst="rect">
              <a:avLst/>
            </a:prstGeom>
          </p:spPr>
        </p:pic>
        <p:sp>
          <p:nvSpPr>
            <p:cNvPr id="7" name="Rettangolo con angoli arrotondati 6">
              <a:extLst>
                <a:ext uri="{FF2B5EF4-FFF2-40B4-BE49-F238E27FC236}">
                  <a16:creationId xmlns="" xmlns:a16="http://schemas.microsoft.com/office/drawing/2014/main" id="{77747C4E-E0CE-4009-9638-AAB5615A23D3}"/>
                </a:ext>
              </a:extLst>
            </p:cNvPr>
            <p:cNvSpPr/>
            <p:nvPr/>
          </p:nvSpPr>
          <p:spPr>
            <a:xfrm>
              <a:off x="6509538" y="2300522"/>
              <a:ext cx="275772" cy="330607"/>
            </a:xfrm>
            <a:prstGeom prst="round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8" name="Rettangolo 7">
            <a:extLst>
              <a:ext uri="{FF2B5EF4-FFF2-40B4-BE49-F238E27FC236}">
                <a16:creationId xmlns="" xmlns:a16="http://schemas.microsoft.com/office/drawing/2014/main" id="{26E8C0C9-7388-4E4F-8BBA-44E0AF1B946E}"/>
              </a:ext>
            </a:extLst>
          </p:cNvPr>
          <p:cNvSpPr/>
          <p:nvPr/>
        </p:nvSpPr>
        <p:spPr>
          <a:xfrm>
            <a:off x="403971" y="456929"/>
            <a:ext cx="8373565" cy="461665"/>
          </a:xfrm>
          <a:prstGeom prst="rect">
            <a:avLst/>
          </a:prstGeom>
        </p:spPr>
        <p:txBody>
          <a:bodyPr wrap="square">
            <a:spAutoFit/>
          </a:bodyPr>
          <a:lstStyle/>
          <a:p>
            <a:r>
              <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Il cartogramma – come si costruisce con Excel</a:t>
            </a:r>
          </a:p>
        </p:txBody>
      </p:sp>
      <p:sp>
        <p:nvSpPr>
          <p:cNvPr id="12" name="Rettangolo 11">
            <a:extLst>
              <a:ext uri="{FF2B5EF4-FFF2-40B4-BE49-F238E27FC236}">
                <a16:creationId xmlns="" xmlns:a16="http://schemas.microsoft.com/office/drawing/2014/main" id="{82900F73-A1AA-4878-B6D8-D7F552EA50C5}"/>
              </a:ext>
            </a:extLst>
          </p:cNvPr>
          <p:cNvSpPr/>
          <p:nvPr/>
        </p:nvSpPr>
        <p:spPr>
          <a:xfrm>
            <a:off x="5840682" y="3696135"/>
            <a:ext cx="3094771" cy="2185214"/>
          </a:xfrm>
          <a:prstGeom prst="rect">
            <a:avLst/>
          </a:prstGeom>
          <a:solidFill>
            <a:schemeClr val="bg1"/>
          </a:solidFill>
          <a:ln>
            <a:solidFill>
              <a:schemeClr val="bg1">
                <a:lumMod val="50000"/>
              </a:schemeClr>
            </a:solidFill>
          </a:ln>
        </p:spPr>
        <p:txBody>
          <a:bodyPr wrap="square">
            <a:spAutoFit/>
          </a:bodyPr>
          <a:lstStyle/>
          <a:p>
            <a:pPr marL="342900" indent="-342900">
              <a:spcBef>
                <a:spcPts val="600"/>
              </a:spcBef>
              <a:spcAft>
                <a:spcPts val="600"/>
              </a:spcAft>
              <a:buFont typeface="+mj-lt"/>
              <a:buAutoNum type="arabicPeriod" startAt="4"/>
            </a:pPr>
            <a:r>
              <a:rPr lang="it-IT" dirty="0">
                <a:latin typeface="Verdana" panose="020B0604030504040204" pitchFamily="34" charset="0"/>
                <a:ea typeface="Verdana" panose="020B0604030504040204" pitchFamily="34" charset="0"/>
                <a:cs typeface="Verdana" panose="020B0604030504040204" pitchFamily="34" charset="0"/>
              </a:rPr>
              <a:t>Il software genera la mappa da completare inserendo il titolo. </a:t>
            </a:r>
          </a:p>
          <a:p>
            <a:pPr marL="342900" indent="-342900">
              <a:spcBef>
                <a:spcPts val="600"/>
              </a:spcBef>
              <a:spcAft>
                <a:spcPts val="600"/>
              </a:spcAft>
              <a:buFont typeface="+mj-lt"/>
              <a:buAutoNum type="arabicPeriod" startAt="4"/>
            </a:pPr>
            <a:r>
              <a:rPr lang="it-IT" dirty="0" smtClean="0">
                <a:latin typeface="Verdana" panose="020B0604030504040204" pitchFamily="34" charset="0"/>
                <a:ea typeface="Verdana" panose="020B0604030504040204" pitchFamily="34" charset="0"/>
                <a:cs typeface="Verdana" panose="020B0604030504040204" pitchFamily="34" charset="0"/>
              </a:rPr>
              <a:t>È possibile </a:t>
            </a:r>
            <a:r>
              <a:rPr lang="it-IT" dirty="0">
                <a:latin typeface="Verdana" panose="020B0604030504040204" pitchFamily="34" charset="0"/>
                <a:ea typeface="Verdana" panose="020B0604030504040204" pitchFamily="34" charset="0"/>
                <a:cs typeface="Verdana" panose="020B0604030504040204" pitchFamily="34" charset="0"/>
              </a:rPr>
              <a:t>modificare alcuni elementi del grafico cliccando sul simbolo </a:t>
            </a:r>
            <a:r>
              <a:rPr lang="it-IT" dirty="0" smtClean="0">
                <a:latin typeface="Verdana" panose="020B0604030504040204" pitchFamily="34" charset="0"/>
                <a:ea typeface="Verdana" panose="020B0604030504040204" pitchFamily="34" charset="0"/>
                <a:cs typeface="Verdana" panose="020B0604030504040204" pitchFamily="34" charset="0"/>
              </a:rPr>
              <a:t>«+».</a:t>
            </a:r>
            <a:endParaRPr lang="it-IT"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1164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fica sulle Generazioni in Rete: come abitiamo l'era digit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88679"/>
            <a:ext cx="7391400" cy="460146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a:spLocks noChangeArrowheads="1"/>
          </p:cNvSpPr>
          <p:nvPr/>
        </p:nvSpPr>
        <p:spPr bwMode="auto">
          <a:xfrm>
            <a:off x="645167" y="6313864"/>
            <a:ext cx="669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r>
              <a:rPr lang="it-IT" sz="800" b="0" cap="all" dirty="0">
                <a:solidFill>
                  <a:srgbClr val="333333"/>
                </a:solidFill>
                <a:latin typeface="Fira Sans Condensed"/>
              </a:rPr>
              <a:t>INTERNET@ITALIA2018 - DIFFUSIONE DI INTERNET E DIVARI DIGITALI NEL NOSTRO </a:t>
            </a:r>
            <a:r>
              <a:rPr lang="it-IT" sz="800" b="0" cap="all" dirty="0" smtClean="0">
                <a:solidFill>
                  <a:srgbClr val="333333"/>
                </a:solidFill>
                <a:latin typeface="Fira Sans Condensed"/>
              </a:rPr>
              <a:t>PAESE , seminario 11 giugno 2018</a:t>
            </a:r>
            <a:endParaRPr lang="it-IT" sz="800" b="0" i="0" cap="all" dirty="0">
              <a:solidFill>
                <a:srgbClr val="333333"/>
              </a:solidFill>
              <a:effectLst/>
              <a:latin typeface="Fira Sans Condensed"/>
            </a:endParaRPr>
          </a:p>
        </p:txBody>
      </p:sp>
      <p:sp>
        <p:nvSpPr>
          <p:cNvPr id="5" name="CasellaDiTesto 5"/>
          <p:cNvSpPr txBox="1">
            <a:spLocks noChangeArrowheads="1"/>
          </p:cNvSpPr>
          <p:nvPr/>
        </p:nvSpPr>
        <p:spPr bwMode="auto">
          <a:xfrm>
            <a:off x="-374597" y="27906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algn="ctr" eaLnBrk="1" hangingPunct="1"/>
            <a:r>
              <a:rPr lang="it-IT" altLang="it-IT" sz="2800" dirty="0" err="1" smtClean="0">
                <a:solidFill>
                  <a:schemeClr val="accent2"/>
                </a:solidFill>
                <a:latin typeface="Verdana" charset="0"/>
              </a:rPr>
              <a:t>Infografica</a:t>
            </a:r>
            <a:endParaRPr lang="it-IT" altLang="it-IT" sz="2800" dirty="0">
              <a:solidFill>
                <a:schemeClr val="accent2"/>
              </a:solidFill>
              <a:latin typeface="Verdana" charset="0"/>
            </a:endParaRPr>
          </a:p>
        </p:txBody>
      </p:sp>
      <p:sp>
        <p:nvSpPr>
          <p:cNvPr id="6" name="CasellaDiTesto 5"/>
          <p:cNvSpPr txBox="1"/>
          <p:nvPr/>
        </p:nvSpPr>
        <p:spPr>
          <a:xfrm>
            <a:off x="7810114" y="203047"/>
            <a:ext cx="1333886" cy="1015663"/>
          </a:xfrm>
          <a:prstGeom prst="rect">
            <a:avLst/>
          </a:prstGeom>
          <a:solidFill>
            <a:schemeClr val="accent2">
              <a:lumMod val="60000"/>
              <a:lumOff val="40000"/>
            </a:schemeClr>
          </a:solidFill>
        </p:spPr>
        <p:txBody>
          <a:bodyPr wrap="square" rtlCol="0">
            <a:spAutoFit/>
          </a:bodyPr>
          <a:lstStyle/>
          <a:p>
            <a:r>
              <a:rPr lang="it-IT" sz="2000" b="1" dirty="0" smtClean="0">
                <a:solidFill>
                  <a:schemeClr val="bg1"/>
                </a:solidFill>
                <a:effectLst>
                  <a:outerShdw blurRad="38100" dist="38100" dir="2700000" algn="tl">
                    <a:srgbClr val="000000">
                      <a:alpha val="43137"/>
                    </a:srgbClr>
                  </a:outerShdw>
                </a:effectLst>
                <a:latin typeface="Segoe Print" panose="02000600000000000000" pitchFamily="2" charset="0"/>
              </a:rPr>
              <a:t>Tutto</a:t>
            </a:r>
            <a:r>
              <a:rPr lang="it-IT" sz="2000" b="1" dirty="0" smtClean="0">
                <a:solidFill>
                  <a:schemeClr val="bg1"/>
                </a:solidFill>
                <a:latin typeface="Segoe Print" panose="02000600000000000000" pitchFamily="2" charset="0"/>
              </a:rPr>
              <a:t> in una sola scheda!</a:t>
            </a:r>
            <a:endParaRPr lang="it-IT" sz="2000" b="1" dirty="0">
              <a:solidFill>
                <a:schemeClr val="bg1"/>
              </a:solidFill>
              <a:latin typeface="Segoe Print" panose="02000600000000000000" pitchFamily="2" charset="0"/>
            </a:endParaRPr>
          </a:p>
        </p:txBody>
      </p:sp>
      <p:sp>
        <p:nvSpPr>
          <p:cNvPr id="7" name="CasellaDiTesto 6"/>
          <p:cNvSpPr txBox="1"/>
          <p:nvPr/>
        </p:nvSpPr>
        <p:spPr>
          <a:xfrm>
            <a:off x="914400" y="5294723"/>
            <a:ext cx="7391400" cy="954107"/>
          </a:xfrm>
          <a:prstGeom prst="rect">
            <a:avLst/>
          </a:prstGeom>
          <a:solidFill>
            <a:schemeClr val="accent4">
              <a:lumMod val="20000"/>
              <a:lumOff val="80000"/>
            </a:schemeClr>
          </a:solidFill>
        </p:spPr>
        <p:txBody>
          <a:bodyPr wrap="square" rtlCol="0">
            <a:spAutoFit/>
          </a:bodyPr>
          <a:lstStyle/>
          <a:p>
            <a:r>
              <a:rPr lang="it-IT" sz="1400" b="1" dirty="0" smtClean="0"/>
              <a:t>L’</a:t>
            </a:r>
            <a:r>
              <a:rPr lang="it-IT" sz="1400" b="1" dirty="0" err="1"/>
              <a:t>i</a:t>
            </a:r>
            <a:r>
              <a:rPr lang="it-IT" sz="1400" b="1" dirty="0" err="1" smtClean="0"/>
              <a:t>nfografica</a:t>
            </a:r>
            <a:r>
              <a:rPr lang="it-IT" sz="1400" dirty="0"/>
              <a:t> </a:t>
            </a:r>
            <a:r>
              <a:rPr lang="it-IT" sz="1400" dirty="0" smtClean="0"/>
              <a:t>è </a:t>
            </a:r>
            <a:r>
              <a:rPr lang="it-IT" sz="1400" dirty="0"/>
              <a:t>la </a:t>
            </a:r>
            <a:r>
              <a:rPr lang="it-IT" sz="1400" dirty="0">
                <a:effectLst>
                  <a:outerShdw blurRad="38100" dist="38100" dir="2700000" algn="tl">
                    <a:srgbClr val="000000">
                      <a:alpha val="43137"/>
                    </a:srgbClr>
                  </a:outerShdw>
                </a:effectLst>
              </a:rPr>
              <a:t>nuova frontiera </a:t>
            </a:r>
            <a:r>
              <a:rPr lang="it-IT" sz="1400" dirty="0"/>
              <a:t>della </a:t>
            </a:r>
            <a:r>
              <a:rPr lang="it-IT" sz="1400" dirty="0" smtClean="0"/>
              <a:t>comunicazione per la diffusione dei dati. </a:t>
            </a:r>
          </a:p>
          <a:p>
            <a:r>
              <a:rPr lang="it-IT" sz="1400" dirty="0" smtClean="0"/>
              <a:t>È una tecnica nata dall’incrocio tra il giornalismo e la visualizzazione grafica.</a:t>
            </a:r>
          </a:p>
          <a:p>
            <a:r>
              <a:rPr lang="it-IT" sz="1400" dirty="0" smtClean="0"/>
              <a:t>Rappresenta sinteticamente fenomeni complessi attraverso un insieme di disegni, icone ad hoc, grafici, mappe geografiche ottenute da distinte elaborazioni.</a:t>
            </a:r>
            <a:endParaRPr lang="it-IT" sz="1400" dirty="0"/>
          </a:p>
        </p:txBody>
      </p:sp>
    </p:spTree>
    <p:extLst>
      <p:ext uri="{BB962C8B-B14F-4D97-AF65-F5344CB8AC3E}">
        <p14:creationId xmlns:p14="http://schemas.microsoft.com/office/powerpoint/2010/main" val="23065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859338" y="5146675"/>
            <a:ext cx="3471862" cy="646113"/>
          </a:xfrm>
          <a:prstGeom prst="rect">
            <a:avLst/>
          </a:prstGeom>
          <a:noFill/>
        </p:spPr>
        <p:txBody>
          <a:bodyPr>
            <a:spAutoFit/>
          </a:bodyPr>
          <a:lstStyle/>
          <a:p>
            <a:pPr algn="r" eaLnBrk="1" fontAlgn="auto" hangingPunct="1">
              <a:spcBef>
                <a:spcPts val="0"/>
              </a:spcBef>
              <a:spcAft>
                <a:spcPts val="0"/>
              </a:spcAft>
              <a:defRPr/>
            </a:pPr>
            <a:r>
              <a:rPr lang="it-IT" i="1" dirty="0">
                <a:solidFill>
                  <a:schemeClr val="bg1">
                    <a:lumMod val="50000"/>
                  </a:schemeClr>
                </a:solidFill>
                <a:latin typeface="+mn-lt"/>
                <a:cs typeface="+mn-cs"/>
              </a:rPr>
              <a:t>Rete territoriale per lo sviluppo della cultura statistica</a:t>
            </a:r>
          </a:p>
        </p:txBody>
      </p:sp>
      <p:sp>
        <p:nvSpPr>
          <p:cNvPr id="4" name="Text Box 1"/>
          <p:cNvSpPr txBox="1">
            <a:spLocks noChangeArrowheads="1"/>
          </p:cNvSpPr>
          <p:nvPr/>
        </p:nvSpPr>
        <p:spPr bwMode="auto">
          <a:xfrm>
            <a:off x="1701800" y="2214563"/>
            <a:ext cx="5848350"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eaLnBrk="1" hangingPunct="1">
              <a:buSzPct val="100000"/>
              <a:defRPr/>
            </a:pPr>
            <a:r>
              <a:rPr lang="it-IT" altLang="it-IT" sz="5400" i="1" dirty="0" smtClean="0">
                <a:solidFill>
                  <a:srgbClr val="9E0000"/>
                </a:solidFill>
                <a:effectLst>
                  <a:outerShdw blurRad="38100" dist="38100" dir="2700000" algn="tl">
                    <a:srgbClr val="C0C0C0"/>
                  </a:outerShdw>
                </a:effectLst>
                <a:latin typeface="Comic Sans MS" panose="030F0702030302020204" pitchFamily="66" charset="0"/>
              </a:rPr>
              <a:t>Grazie !</a:t>
            </a:r>
          </a:p>
        </p:txBody>
      </p:sp>
    </p:spTree>
    <p:extLst>
      <p:ext uri="{BB962C8B-B14F-4D97-AF65-F5344CB8AC3E}">
        <p14:creationId xmlns:p14="http://schemas.microsoft.com/office/powerpoint/2010/main" val="275606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 xmlns:a16="http://schemas.microsoft.com/office/drawing/2014/main" id="{E8561E17-6454-4523-A016-08FE8FCEFC26}"/>
              </a:ext>
            </a:extLst>
          </p:cNvPr>
          <p:cNvGrpSpPr>
            <a:grpSpLocks noChangeAspect="1"/>
          </p:cNvGrpSpPr>
          <p:nvPr/>
        </p:nvGrpSpPr>
        <p:grpSpPr>
          <a:xfrm>
            <a:off x="394691" y="1561662"/>
            <a:ext cx="8354616" cy="3972001"/>
            <a:chOff x="614360" y="2487060"/>
            <a:chExt cx="7852414" cy="3733240"/>
          </a:xfrm>
        </p:grpSpPr>
        <p:pic>
          <p:nvPicPr>
            <p:cNvPr id="12" name="Immagine 11">
              <a:extLst>
                <a:ext uri="{FF2B5EF4-FFF2-40B4-BE49-F238E27FC236}">
                  <a16:creationId xmlns="" xmlns:a16="http://schemas.microsoft.com/office/drawing/2014/main" id="{EC7D663B-4851-408A-93EF-A4F0FC6E79E4}"/>
                </a:ext>
              </a:extLst>
            </p:cNvPr>
            <p:cNvPicPr>
              <a:picLocks noChangeAspect="1"/>
            </p:cNvPicPr>
            <p:nvPr/>
          </p:nvPicPr>
          <p:blipFill>
            <a:blip r:embed="rId3"/>
            <a:stretch>
              <a:fillRect/>
            </a:stretch>
          </p:blipFill>
          <p:spPr>
            <a:xfrm>
              <a:off x="4572000" y="2487060"/>
              <a:ext cx="3894774" cy="3733240"/>
            </a:xfrm>
            <a:prstGeom prst="rect">
              <a:avLst/>
            </a:prstGeom>
          </p:spPr>
        </p:pic>
        <p:pic>
          <p:nvPicPr>
            <p:cNvPr id="15" name="Immagine 14">
              <a:extLst>
                <a:ext uri="{FF2B5EF4-FFF2-40B4-BE49-F238E27FC236}">
                  <a16:creationId xmlns="" xmlns:a16="http://schemas.microsoft.com/office/drawing/2014/main" id="{99FC93C7-F515-4777-A75C-1C2598E37729}"/>
                </a:ext>
              </a:extLst>
            </p:cNvPr>
            <p:cNvPicPr>
              <a:picLocks noChangeAspect="1"/>
            </p:cNvPicPr>
            <p:nvPr/>
          </p:nvPicPr>
          <p:blipFill>
            <a:blip r:embed="rId4"/>
            <a:stretch>
              <a:fillRect/>
            </a:stretch>
          </p:blipFill>
          <p:spPr>
            <a:xfrm>
              <a:off x="614360" y="2487060"/>
              <a:ext cx="3814007" cy="3087102"/>
            </a:xfrm>
            <a:prstGeom prst="rect">
              <a:avLst/>
            </a:prstGeom>
          </p:spPr>
        </p:pic>
      </p:grpSp>
      <p:sp>
        <p:nvSpPr>
          <p:cNvPr id="5" name="Titolo 1">
            <a:extLst>
              <a:ext uri="{FF2B5EF4-FFF2-40B4-BE49-F238E27FC236}">
                <a16:creationId xmlns="" xmlns:a16="http://schemas.microsoft.com/office/drawing/2014/main" id="{81B1166B-C58C-41D1-A02D-F539C31C146B}"/>
              </a:ext>
            </a:extLst>
          </p:cNvPr>
          <p:cNvSpPr>
            <a:spLocks noGrp="1"/>
          </p:cNvSpPr>
          <p:nvPr>
            <p:ph type="title"/>
          </p:nvPr>
        </p:nvSpPr>
        <p:spPr>
          <a:xfrm>
            <a:off x="394691" y="409460"/>
            <a:ext cx="7956777" cy="485639"/>
          </a:xfrm>
        </p:spPr>
        <p:txBody>
          <a:bodyPr/>
          <a:lstStyle/>
          <a:p>
            <a:pPr algn="l"/>
            <a:r>
              <a:rPr lang="it-IT"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A cosa servono i grafici …</a:t>
            </a:r>
            <a:endParaRPr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ttangolo 2">
            <a:extLst>
              <a:ext uri="{FF2B5EF4-FFF2-40B4-BE49-F238E27FC236}">
                <a16:creationId xmlns="" xmlns:a16="http://schemas.microsoft.com/office/drawing/2014/main" id="{AC0C88BD-CBEC-4ACE-B5E4-FE88989C28E4}"/>
              </a:ext>
            </a:extLst>
          </p:cNvPr>
          <p:cNvSpPr/>
          <p:nvPr/>
        </p:nvSpPr>
        <p:spPr>
          <a:xfrm>
            <a:off x="275315" y="1013275"/>
            <a:ext cx="8682418" cy="523220"/>
          </a:xfrm>
          <a:prstGeom prst="rect">
            <a:avLst/>
          </a:prstGeom>
        </p:spPr>
        <p:txBody>
          <a:bodyPr wrap="square">
            <a:spAutoFit/>
          </a:bodyPr>
          <a:lstStyle/>
          <a:p>
            <a:r>
              <a:rPr lang="it-IT" altLang="it-IT" dirty="0">
                <a:latin typeface="Verdana" charset="0"/>
              </a:rPr>
              <a:t>Osserviamo il </a:t>
            </a:r>
            <a:r>
              <a:rPr lang="it-IT" altLang="it-IT" sz="2800" b="1" dirty="0">
                <a:solidFill>
                  <a:srgbClr val="C00000"/>
                </a:solidFill>
                <a:latin typeface="Tw Cen MT Condensed" panose="020B0606020104020203" pitchFamily="34" charset="0"/>
                <a:ea typeface="ＭＳ Ｐゴシック" charset="-128"/>
              </a:rPr>
              <a:t>grafico a barre </a:t>
            </a:r>
            <a:r>
              <a:rPr lang="it-IT" altLang="it-IT" dirty="0">
                <a:latin typeface="Verdana" charset="0"/>
              </a:rPr>
              <a:t>che </a:t>
            </a:r>
            <a:r>
              <a:rPr lang="it-IT" altLang="it-IT" dirty="0" smtClean="0">
                <a:latin typeface="Verdana" charset="0"/>
              </a:rPr>
              <a:t>riporta i </a:t>
            </a:r>
            <a:r>
              <a:rPr lang="it-IT" altLang="it-IT" dirty="0">
                <a:latin typeface="Verdana" charset="0"/>
              </a:rPr>
              <a:t>dati contenuti nella tabella…</a:t>
            </a:r>
          </a:p>
        </p:txBody>
      </p:sp>
      <p:sp>
        <p:nvSpPr>
          <p:cNvPr id="6" name="Rettangolo 5">
            <a:extLst>
              <a:ext uri="{FF2B5EF4-FFF2-40B4-BE49-F238E27FC236}">
                <a16:creationId xmlns="" xmlns:a16="http://schemas.microsoft.com/office/drawing/2014/main" id="{E3750E6E-9C6D-4F1D-B2C3-40C215A6A997}"/>
              </a:ext>
            </a:extLst>
          </p:cNvPr>
          <p:cNvSpPr/>
          <p:nvPr/>
        </p:nvSpPr>
        <p:spPr>
          <a:xfrm>
            <a:off x="275315" y="5619388"/>
            <a:ext cx="8473992" cy="646331"/>
          </a:xfrm>
          <a:prstGeom prst="rect">
            <a:avLst/>
          </a:prstGeom>
        </p:spPr>
        <p:txBody>
          <a:bodyPr wrap="square">
            <a:spAutoFit/>
          </a:bodyPr>
          <a:lstStyle/>
          <a:p>
            <a:r>
              <a:rPr lang="it-IT" dirty="0">
                <a:latin typeface="Verdana" charset="0"/>
              </a:rPr>
              <a:t>Quale rappresentazione </a:t>
            </a:r>
            <a:r>
              <a:rPr lang="it-IT" dirty="0" smtClean="0">
                <a:latin typeface="Verdana" charset="0"/>
              </a:rPr>
              <a:t>è più immediata: </a:t>
            </a:r>
            <a:r>
              <a:rPr lang="it-IT" dirty="0">
                <a:latin typeface="Verdana" charset="0"/>
              </a:rPr>
              <a:t>il grafico o la tabella ? </a:t>
            </a:r>
            <a:r>
              <a:rPr lang="it-IT" dirty="0" smtClean="0">
                <a:latin typeface="Verdana" charset="0"/>
              </a:rPr>
              <a:t>Perché?</a:t>
            </a:r>
            <a:endParaRPr lang="it-IT" dirty="0"/>
          </a:p>
        </p:txBody>
      </p:sp>
      <p:sp>
        <p:nvSpPr>
          <p:cNvPr id="7" name="Rettangolo 6">
            <a:extLst>
              <a:ext uri="{FF2B5EF4-FFF2-40B4-BE49-F238E27FC236}">
                <a16:creationId xmlns="" xmlns:a16="http://schemas.microsoft.com/office/drawing/2014/main" id="{7302AE3D-2E19-4FFE-BFC1-1527807D9F10}"/>
              </a:ext>
            </a:extLst>
          </p:cNvPr>
          <p:cNvSpPr/>
          <p:nvPr/>
        </p:nvSpPr>
        <p:spPr>
          <a:xfrm>
            <a:off x="275315" y="5283122"/>
            <a:ext cx="3512757" cy="369332"/>
          </a:xfrm>
          <a:prstGeom prst="rect">
            <a:avLst/>
          </a:prstGeom>
        </p:spPr>
        <p:txBody>
          <a:bodyPr wrap="none">
            <a:spAutoFit/>
          </a:bodyPr>
          <a:lstStyle/>
          <a:p>
            <a:r>
              <a:rPr lang="it-IT" dirty="0">
                <a:latin typeface="Verdana" charset="0"/>
              </a:rPr>
              <a:t>Quali ? … riuscite a trovarli ?</a:t>
            </a:r>
          </a:p>
        </p:txBody>
      </p:sp>
    </p:spTree>
    <p:extLst>
      <p:ext uri="{BB962C8B-B14F-4D97-AF65-F5344CB8AC3E}">
        <p14:creationId xmlns:p14="http://schemas.microsoft.com/office/powerpoint/2010/main" val="3501872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593611" y="414357"/>
            <a:ext cx="7956777" cy="485639"/>
          </a:xfrm>
        </p:spPr>
        <p:txBody>
          <a:bodyPr/>
          <a:lstStyle/>
          <a:p>
            <a:pPr algn="l"/>
            <a:r>
              <a:rPr lang="it-IT"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Costruire un grafico: gli elementi essenziali</a:t>
            </a:r>
            <a:endParaRPr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ttangolo 3">
            <a:extLst>
              <a:ext uri="{FF2B5EF4-FFF2-40B4-BE49-F238E27FC236}">
                <a16:creationId xmlns="" xmlns:a16="http://schemas.microsoft.com/office/drawing/2014/main" id="{45FB3ABA-3C5F-45E2-AFDF-8BC662577937}"/>
              </a:ext>
            </a:extLst>
          </p:cNvPr>
          <p:cNvSpPr>
            <a:spLocks noChangeArrowheads="1"/>
          </p:cNvSpPr>
          <p:nvPr/>
        </p:nvSpPr>
        <p:spPr bwMode="auto">
          <a:xfrm>
            <a:off x="587148" y="1461681"/>
            <a:ext cx="8242527"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marL="0" indent="0" eaLnBrk="1" hangingPunct="1"/>
            <a:r>
              <a:rPr lang="it-IT" altLang="it-IT" sz="2000" b="0" dirty="0">
                <a:latin typeface="Verdana" charset="0"/>
              </a:rPr>
              <a:t>Per costruire un grafico è importante sapere che …</a:t>
            </a:r>
          </a:p>
          <a:p>
            <a:pPr marL="0" indent="0" eaLnBrk="1" hangingPunct="1"/>
            <a:endParaRPr lang="it-IT" altLang="it-IT" sz="2000" b="0" dirty="0">
              <a:latin typeface="Verdana" charset="0"/>
            </a:endParaRPr>
          </a:p>
          <a:p>
            <a:pPr marL="0" indent="0" eaLnBrk="1" hangingPunct="1"/>
            <a:r>
              <a:rPr lang="it-IT" altLang="it-IT" sz="2000" b="0" dirty="0">
                <a:latin typeface="Verdana" charset="0"/>
              </a:rPr>
              <a:t>… i grafici devono sempre contenere i </a:t>
            </a:r>
            <a:r>
              <a:rPr lang="it-IT" altLang="it-IT" sz="2800" dirty="0" smtClean="0">
                <a:solidFill>
                  <a:srgbClr val="C00000"/>
                </a:solidFill>
                <a:latin typeface="Tw Cen MT Condensed" panose="020B0606020104020203" pitchFamily="34" charset="0"/>
              </a:rPr>
              <a:t>metadati</a:t>
            </a:r>
            <a:r>
              <a:rPr lang="it-IT" altLang="it-IT" sz="2000" b="0" dirty="0" smtClean="0">
                <a:latin typeface="Verdana" charset="0"/>
              </a:rPr>
              <a:t>, </a:t>
            </a:r>
            <a:r>
              <a:rPr lang="it-IT" altLang="it-IT" sz="2000" b="0" dirty="0">
                <a:latin typeface="Verdana" charset="0"/>
              </a:rPr>
              <a:t>cioè, tutte le informazioni utili a </a:t>
            </a:r>
            <a:r>
              <a:rPr lang="it-IT" altLang="it-IT" sz="2000" b="0" dirty="0" smtClean="0">
                <a:latin typeface="Verdana" charset="0"/>
              </a:rPr>
              <a:t>capire:</a:t>
            </a:r>
            <a:endParaRPr lang="it-IT" altLang="it-IT" sz="2000" b="0" dirty="0">
              <a:latin typeface="Verdana" charset="0"/>
            </a:endParaRPr>
          </a:p>
          <a:p>
            <a:pPr marL="0" indent="0" eaLnBrk="1" hangingPunct="1"/>
            <a:endParaRPr lang="it-IT" altLang="it-IT" sz="2000" b="0" dirty="0">
              <a:latin typeface="Verdana" charset="0"/>
            </a:endParaRPr>
          </a:p>
          <a:p>
            <a:pPr marL="342900" indent="-342900" eaLnBrk="1" hangingPunct="1">
              <a:spcBef>
                <a:spcPts val="600"/>
              </a:spcBef>
              <a:spcAft>
                <a:spcPts val="600"/>
              </a:spcAft>
              <a:buFont typeface="Wingdings" panose="05000000000000000000" pitchFamily="2" charset="2"/>
              <a:buChar char="§"/>
            </a:pPr>
            <a:r>
              <a:rPr lang="it-IT" altLang="it-IT" sz="2000" b="0" dirty="0">
                <a:latin typeface="Verdana" charset="0"/>
              </a:rPr>
              <a:t>qual è il dato statistico rappresentato nel grafico e </a:t>
            </a:r>
            <a:r>
              <a:rPr lang="it-IT" altLang="it-IT" sz="2000" dirty="0">
                <a:latin typeface="Verdana" charset="0"/>
              </a:rPr>
              <a:t>cosa significa </a:t>
            </a:r>
            <a:r>
              <a:rPr lang="it-IT" altLang="it-IT" sz="2000" b="0" dirty="0">
                <a:latin typeface="Verdana" charset="0"/>
              </a:rPr>
              <a:t>(titolo</a:t>
            </a:r>
            <a:r>
              <a:rPr lang="it-IT" altLang="it-IT" sz="2000" b="0" dirty="0" smtClean="0">
                <a:latin typeface="Verdana" charset="0"/>
              </a:rPr>
              <a:t>);</a:t>
            </a:r>
            <a:endParaRPr lang="it-IT" altLang="it-IT" sz="2000" b="0" dirty="0">
              <a:latin typeface="Verdana" charset="0"/>
            </a:endParaRPr>
          </a:p>
          <a:p>
            <a:pPr marL="342900" indent="-342900" eaLnBrk="1" hangingPunct="1">
              <a:spcBef>
                <a:spcPts val="600"/>
              </a:spcBef>
              <a:spcAft>
                <a:spcPts val="600"/>
              </a:spcAft>
              <a:buFont typeface="Wingdings" panose="05000000000000000000" pitchFamily="2" charset="2"/>
              <a:buChar char="§"/>
            </a:pPr>
            <a:r>
              <a:rPr lang="it-IT" altLang="it-IT" sz="2000" b="0" dirty="0">
                <a:latin typeface="Verdana" charset="0"/>
              </a:rPr>
              <a:t>in quale </a:t>
            </a:r>
            <a:r>
              <a:rPr lang="it-IT" altLang="it-IT" sz="2000" dirty="0">
                <a:latin typeface="Verdana" charset="0"/>
              </a:rPr>
              <a:t>unità di misura </a:t>
            </a:r>
            <a:r>
              <a:rPr lang="it-IT" altLang="it-IT" sz="2000" b="0" dirty="0">
                <a:latin typeface="Verdana" charset="0"/>
              </a:rPr>
              <a:t>è espresso (titolo</a:t>
            </a:r>
            <a:r>
              <a:rPr lang="it-IT" altLang="it-IT" sz="2000" b="0" dirty="0" smtClean="0">
                <a:latin typeface="Verdana" charset="0"/>
              </a:rPr>
              <a:t>);</a:t>
            </a:r>
            <a:endParaRPr lang="it-IT" altLang="it-IT" sz="2000" b="0" dirty="0">
              <a:latin typeface="Verdana" charset="0"/>
            </a:endParaRPr>
          </a:p>
          <a:p>
            <a:pPr marL="342900" indent="-342900" eaLnBrk="1" hangingPunct="1">
              <a:spcBef>
                <a:spcPts val="600"/>
              </a:spcBef>
              <a:spcAft>
                <a:spcPts val="600"/>
              </a:spcAft>
              <a:buFont typeface="Wingdings" panose="05000000000000000000" pitchFamily="2" charset="2"/>
              <a:buChar char="§"/>
            </a:pPr>
            <a:r>
              <a:rPr lang="it-IT" altLang="it-IT" sz="2000" b="0" dirty="0">
                <a:latin typeface="Verdana" charset="0"/>
              </a:rPr>
              <a:t>a che </a:t>
            </a:r>
            <a:r>
              <a:rPr lang="it-IT" altLang="it-IT" sz="2000" dirty="0">
                <a:latin typeface="Verdana" charset="0"/>
              </a:rPr>
              <a:t>anno</a:t>
            </a:r>
            <a:r>
              <a:rPr lang="it-IT" altLang="it-IT" sz="2000" b="0" dirty="0">
                <a:latin typeface="Verdana" charset="0"/>
              </a:rPr>
              <a:t> si riferisce (titolo</a:t>
            </a:r>
            <a:r>
              <a:rPr lang="it-IT" altLang="it-IT" sz="2000" b="0" dirty="0" smtClean="0">
                <a:latin typeface="Verdana" charset="0"/>
              </a:rPr>
              <a:t>);</a:t>
            </a:r>
            <a:endParaRPr lang="it-IT" altLang="it-IT" sz="2000" b="0" dirty="0">
              <a:latin typeface="Verdana" charset="0"/>
            </a:endParaRPr>
          </a:p>
          <a:p>
            <a:pPr marL="342900" indent="-342900" eaLnBrk="1" hangingPunct="1">
              <a:spcBef>
                <a:spcPts val="600"/>
              </a:spcBef>
              <a:spcAft>
                <a:spcPts val="600"/>
              </a:spcAft>
              <a:buFont typeface="Wingdings" panose="05000000000000000000" pitchFamily="2" charset="2"/>
              <a:buChar char="§"/>
            </a:pPr>
            <a:r>
              <a:rPr lang="it-IT" altLang="it-IT" sz="2000" dirty="0">
                <a:latin typeface="Verdana" charset="0"/>
              </a:rPr>
              <a:t>chi</a:t>
            </a:r>
            <a:r>
              <a:rPr lang="it-IT" altLang="it-IT" sz="2000" b="0" dirty="0">
                <a:latin typeface="Verdana" charset="0"/>
              </a:rPr>
              <a:t> lo ha prodotto/pubblicato e in quale pubblicazione è possibile trovarlo (fonte</a:t>
            </a:r>
            <a:r>
              <a:rPr lang="it-IT" altLang="it-IT" sz="2000" b="0" dirty="0" smtClean="0">
                <a:latin typeface="Verdana" charset="0"/>
              </a:rPr>
              <a:t>).</a:t>
            </a:r>
            <a:endParaRPr lang="it-IT" altLang="it-IT" sz="2000" b="0" dirty="0">
              <a:latin typeface="Verdana" charset="0"/>
            </a:endParaRPr>
          </a:p>
        </p:txBody>
      </p:sp>
    </p:spTree>
    <p:extLst>
      <p:ext uri="{BB962C8B-B14F-4D97-AF65-F5344CB8AC3E}">
        <p14:creationId xmlns:p14="http://schemas.microsoft.com/office/powerpoint/2010/main" val="294479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40435EE4-6EF6-44F2-A7BD-27E61CFF8920}"/>
              </a:ext>
            </a:extLst>
          </p:cNvPr>
          <p:cNvSpPr/>
          <p:nvPr/>
        </p:nvSpPr>
        <p:spPr>
          <a:xfrm>
            <a:off x="907210" y="956442"/>
            <a:ext cx="5400004" cy="523220"/>
          </a:xfrm>
          <a:prstGeom prst="rect">
            <a:avLst/>
          </a:prstGeom>
        </p:spPr>
        <p:txBody>
          <a:bodyPr wrap="none">
            <a:spAutoFit/>
          </a:bodyPr>
          <a:lstStyle/>
          <a:p>
            <a:r>
              <a:rPr lang="it-IT" altLang="it-IT" dirty="0">
                <a:latin typeface="Verdana" charset="0"/>
              </a:rPr>
              <a:t>Osserviamo i </a:t>
            </a:r>
            <a:r>
              <a:rPr lang="it-IT" altLang="it-IT" sz="2800" b="1" dirty="0">
                <a:solidFill>
                  <a:srgbClr val="C00000"/>
                </a:solidFill>
                <a:latin typeface="Tw Cen MT Condensed" panose="020B0606020104020203" pitchFamily="34" charset="0"/>
                <a:ea typeface="ＭＳ Ｐゴシック" charset="-128"/>
              </a:rPr>
              <a:t>metadati</a:t>
            </a:r>
            <a:r>
              <a:rPr lang="it-IT" altLang="it-IT" dirty="0">
                <a:latin typeface="Verdana" charset="0"/>
              </a:rPr>
              <a:t> del grafico a barre …</a:t>
            </a:r>
            <a:endParaRPr lang="it-IT" b="1" dirty="0"/>
          </a:p>
        </p:txBody>
      </p:sp>
      <p:grpSp>
        <p:nvGrpSpPr>
          <p:cNvPr id="12" name="Gruppo 11">
            <a:extLst>
              <a:ext uri="{FF2B5EF4-FFF2-40B4-BE49-F238E27FC236}">
                <a16:creationId xmlns="" xmlns:a16="http://schemas.microsoft.com/office/drawing/2014/main" id="{F0317E52-D956-465A-BB5D-50C419B58D16}"/>
              </a:ext>
            </a:extLst>
          </p:cNvPr>
          <p:cNvGrpSpPr>
            <a:grpSpLocks noChangeAspect="1"/>
          </p:cNvGrpSpPr>
          <p:nvPr/>
        </p:nvGrpSpPr>
        <p:grpSpPr>
          <a:xfrm>
            <a:off x="999894" y="1485118"/>
            <a:ext cx="6604125" cy="4624807"/>
            <a:chOff x="999893" y="1199356"/>
            <a:chExt cx="7113884" cy="4981785"/>
          </a:xfrm>
        </p:grpSpPr>
        <p:grpSp>
          <p:nvGrpSpPr>
            <p:cNvPr id="7" name="Gruppo 6">
              <a:extLst>
                <a:ext uri="{FF2B5EF4-FFF2-40B4-BE49-F238E27FC236}">
                  <a16:creationId xmlns="" xmlns:a16="http://schemas.microsoft.com/office/drawing/2014/main" id="{95EC7939-D4A2-460B-8736-1475623E104E}"/>
                </a:ext>
              </a:extLst>
            </p:cNvPr>
            <p:cNvGrpSpPr/>
            <p:nvPr/>
          </p:nvGrpSpPr>
          <p:grpSpPr>
            <a:xfrm>
              <a:off x="1030224" y="1199356"/>
              <a:ext cx="7083552" cy="4981785"/>
              <a:chOff x="1030224" y="1070764"/>
              <a:chExt cx="7083552" cy="4981785"/>
            </a:xfrm>
          </p:grpSpPr>
          <p:grpSp>
            <p:nvGrpSpPr>
              <p:cNvPr id="3" name="Gruppo 2">
                <a:extLst>
                  <a:ext uri="{FF2B5EF4-FFF2-40B4-BE49-F238E27FC236}">
                    <a16:creationId xmlns="" xmlns:a16="http://schemas.microsoft.com/office/drawing/2014/main" id="{D866CEF2-9678-422A-B032-BCB3F47EA932}"/>
                  </a:ext>
                </a:extLst>
              </p:cNvPr>
              <p:cNvGrpSpPr>
                <a:grpSpLocks noChangeAspect="1"/>
              </p:cNvGrpSpPr>
              <p:nvPr/>
            </p:nvGrpSpPr>
            <p:grpSpPr>
              <a:xfrm>
                <a:off x="1030224" y="1070764"/>
                <a:ext cx="7083552" cy="4981785"/>
                <a:chOff x="692949" y="997715"/>
                <a:chExt cx="7460797" cy="5247097"/>
              </a:xfrm>
            </p:grpSpPr>
            <p:sp>
              <p:nvSpPr>
                <p:cNvPr id="2" name="Rettangolo 1">
                  <a:extLst>
                    <a:ext uri="{FF2B5EF4-FFF2-40B4-BE49-F238E27FC236}">
                      <a16:creationId xmlns="" xmlns:a16="http://schemas.microsoft.com/office/drawing/2014/main" id="{87D69338-C84A-4029-BFED-A24DA557371A}"/>
                    </a:ext>
                  </a:extLst>
                </p:cNvPr>
                <p:cNvSpPr/>
                <p:nvPr/>
              </p:nvSpPr>
              <p:spPr>
                <a:xfrm>
                  <a:off x="692949" y="997715"/>
                  <a:ext cx="7460797" cy="5247097"/>
                </a:xfrm>
                <a:prstGeom prst="rect">
                  <a:avLst/>
                </a:prstGeom>
                <a:solidFill>
                  <a:srgbClr val="DADA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 xmlns:a16="http://schemas.microsoft.com/office/drawing/2014/main" id="{D1A44FB4-651B-4DAE-8FBA-17C95A257ACF}"/>
                    </a:ext>
                  </a:extLst>
                </p:cNvPr>
                <p:cNvPicPr>
                  <a:picLocks noChangeAspect="1"/>
                </p:cNvPicPr>
                <p:nvPr/>
              </p:nvPicPr>
              <p:blipFill>
                <a:blip r:embed="rId3"/>
                <a:stretch>
                  <a:fillRect/>
                </a:stretch>
              </p:blipFill>
              <p:spPr>
                <a:xfrm>
                  <a:off x="1242363" y="2099484"/>
                  <a:ext cx="5748112" cy="3917503"/>
                </a:xfrm>
                <a:prstGeom prst="rect">
                  <a:avLst/>
                </a:prstGeom>
              </p:spPr>
            </p:pic>
            <p:sp>
              <p:nvSpPr>
                <p:cNvPr id="10" name="Rettangolo 9">
                  <a:extLst>
                    <a:ext uri="{FF2B5EF4-FFF2-40B4-BE49-F238E27FC236}">
                      <a16:creationId xmlns="" xmlns:a16="http://schemas.microsoft.com/office/drawing/2014/main" id="{9CB1E374-BD1A-4779-8D50-4273D901C992}"/>
                    </a:ext>
                  </a:extLst>
                </p:cNvPr>
                <p:cNvSpPr/>
                <p:nvPr/>
              </p:nvSpPr>
              <p:spPr>
                <a:xfrm>
                  <a:off x="937306" y="1062348"/>
                  <a:ext cx="6885894" cy="972503"/>
                </a:xfrm>
                <a:prstGeom prst="rect">
                  <a:avLst/>
                </a:prstGeom>
              </p:spPr>
              <p:txBody>
                <a:bodyPr wrap="square">
                  <a:spAutoFit/>
                </a:bodyPr>
                <a:lstStyle/>
                <a:p>
                  <a:r>
                    <a:rPr lang="it-IT" b="1" dirty="0">
                      <a:solidFill>
                        <a:schemeClr val="tx2"/>
                      </a:solidFill>
                      <a:latin typeface="Arial Narrow" panose="020B0606020202030204" pitchFamily="34" charset="0"/>
                    </a:rPr>
                    <a:t>PERSONE DI 14 ANNI E PIÙ CHE HANNO UTILIZZATO INTERNET NEGLI ULTIMI 3 MESI PER TIPO DI DISPOSITIVO </a:t>
                  </a:r>
                </a:p>
                <a:p>
                  <a:r>
                    <a:rPr lang="it-IT" dirty="0">
                      <a:solidFill>
                        <a:schemeClr val="tx2"/>
                      </a:solidFill>
                      <a:latin typeface="Arial Narrow" panose="020B0606020202030204" pitchFamily="34" charset="0"/>
                    </a:rPr>
                    <a:t>Anno 2019, valori per 100 persone di 14 anni e più. </a:t>
                  </a:r>
                  <a:endParaRPr lang="it-IT" dirty="0">
                    <a:solidFill>
                      <a:schemeClr val="tx2"/>
                    </a:solidFill>
                  </a:endParaRPr>
                </a:p>
              </p:txBody>
            </p:sp>
          </p:grpSp>
          <p:sp>
            <p:nvSpPr>
              <p:cNvPr id="6" name="Rettangolo 5">
                <a:extLst>
                  <a:ext uri="{FF2B5EF4-FFF2-40B4-BE49-F238E27FC236}">
                    <a16:creationId xmlns="" xmlns:a16="http://schemas.microsoft.com/office/drawing/2014/main" id="{063E7B7F-8868-4DBE-BFC2-DF35FAD5200A}"/>
                  </a:ext>
                </a:extLst>
              </p:cNvPr>
              <p:cNvSpPr/>
              <p:nvPr/>
            </p:nvSpPr>
            <p:spPr>
              <a:xfrm>
                <a:off x="1262226" y="5651578"/>
                <a:ext cx="6292363" cy="397840"/>
              </a:xfrm>
              <a:prstGeom prst="rect">
                <a:avLst/>
              </a:prstGeom>
            </p:spPr>
            <p:txBody>
              <a:bodyPr wrap="none">
                <a:spAutoFit/>
              </a:bodyPr>
              <a:lstStyle/>
              <a:p>
                <a:r>
                  <a:rPr lang="it-IT" dirty="0">
                    <a:solidFill>
                      <a:schemeClr val="tx2"/>
                    </a:solidFill>
                    <a:latin typeface="Arial Narrow" panose="020B0606020202030204" pitchFamily="34" charset="0"/>
                  </a:rPr>
                  <a:t>Fonte: Istat, «Statistica Report Cittadini e Nuove </a:t>
                </a:r>
                <a:r>
                  <a:rPr lang="it-IT" dirty="0" smtClean="0">
                    <a:solidFill>
                      <a:schemeClr val="tx2"/>
                    </a:solidFill>
                    <a:latin typeface="Arial Narrow" panose="020B0606020202030204" pitchFamily="34" charset="0"/>
                  </a:rPr>
                  <a:t>Tecnologie» 2019</a:t>
                </a:r>
                <a:endParaRPr lang="it-IT" dirty="0">
                  <a:solidFill>
                    <a:schemeClr val="tx2"/>
                  </a:solidFill>
                </a:endParaRPr>
              </a:p>
            </p:txBody>
          </p:sp>
        </p:grpSp>
        <p:sp>
          <p:nvSpPr>
            <p:cNvPr id="5" name="Rettangolo con angoli arrotondati 4">
              <a:extLst>
                <a:ext uri="{FF2B5EF4-FFF2-40B4-BE49-F238E27FC236}">
                  <a16:creationId xmlns="" xmlns:a16="http://schemas.microsoft.com/office/drawing/2014/main" id="{C7243681-A5DF-45CB-8ACC-09D0F4B533B6}"/>
                </a:ext>
              </a:extLst>
            </p:cNvPr>
            <p:cNvSpPr/>
            <p:nvPr/>
          </p:nvSpPr>
          <p:spPr>
            <a:xfrm>
              <a:off x="1262225" y="1260721"/>
              <a:ext cx="6537718" cy="953056"/>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 xmlns:a16="http://schemas.microsoft.com/office/drawing/2014/main" id="{22DA16B2-D776-4055-A6E1-6DD3E95D0CD8}"/>
                </a:ext>
              </a:extLst>
            </p:cNvPr>
            <p:cNvSpPr/>
            <p:nvPr/>
          </p:nvSpPr>
          <p:spPr>
            <a:xfrm>
              <a:off x="999893" y="5854462"/>
              <a:ext cx="6455093" cy="309085"/>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 xmlns:a16="http://schemas.microsoft.com/office/drawing/2014/main" id="{883F9704-00D5-494F-85F4-9243CF566CBC}"/>
                </a:ext>
              </a:extLst>
            </p:cNvPr>
            <p:cNvSpPr txBox="1"/>
            <p:nvPr/>
          </p:nvSpPr>
          <p:spPr>
            <a:xfrm>
              <a:off x="6834499" y="3372926"/>
              <a:ext cx="1279278" cy="397840"/>
            </a:xfrm>
            <a:prstGeom prst="rect">
              <a:avLst/>
            </a:prstGeom>
            <a:noFill/>
          </p:spPr>
          <p:txBody>
            <a:bodyPr wrap="square" rtlCol="0">
              <a:spAutoFit/>
            </a:bodyPr>
            <a:lstStyle/>
            <a:p>
              <a:r>
                <a:rPr lang="it-IT" b="1" dirty="0">
                  <a:solidFill>
                    <a:srgbClr val="FFC000"/>
                  </a:solidFill>
                </a:rPr>
                <a:t>metadati</a:t>
              </a:r>
            </a:p>
          </p:txBody>
        </p:sp>
        <p:cxnSp>
          <p:nvCxnSpPr>
            <p:cNvPr id="13" name="Connettore 2 12">
              <a:extLst>
                <a:ext uri="{FF2B5EF4-FFF2-40B4-BE49-F238E27FC236}">
                  <a16:creationId xmlns="" xmlns:a16="http://schemas.microsoft.com/office/drawing/2014/main" id="{82C8DE0D-0B04-423C-9AB0-6A5A086F964B}"/>
                </a:ext>
              </a:extLst>
            </p:cNvPr>
            <p:cNvCxnSpPr/>
            <p:nvPr/>
          </p:nvCxnSpPr>
          <p:spPr>
            <a:xfrm flipH="1" flipV="1">
              <a:off x="7197357" y="2268595"/>
              <a:ext cx="312057" cy="1127510"/>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4" name="Connettore 2 13">
              <a:extLst>
                <a:ext uri="{FF2B5EF4-FFF2-40B4-BE49-F238E27FC236}">
                  <a16:creationId xmlns="" xmlns:a16="http://schemas.microsoft.com/office/drawing/2014/main" id="{0D1861E4-E613-4052-B48B-EE83D3872FBB}"/>
                </a:ext>
              </a:extLst>
            </p:cNvPr>
            <p:cNvCxnSpPr>
              <a:cxnSpLocks/>
            </p:cNvCxnSpPr>
            <p:nvPr/>
          </p:nvCxnSpPr>
          <p:spPr>
            <a:xfrm flipH="1">
              <a:off x="6834499" y="3701067"/>
              <a:ext cx="620487" cy="2079103"/>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grpSp>
      <p:sp>
        <p:nvSpPr>
          <p:cNvPr id="18" name="Titolo 1">
            <a:extLst>
              <a:ext uri="{FF2B5EF4-FFF2-40B4-BE49-F238E27FC236}">
                <a16:creationId xmlns="" xmlns:a16="http://schemas.microsoft.com/office/drawing/2014/main" id="{6D57B0F7-498E-4890-B0EE-711143F5925F}"/>
              </a:ext>
            </a:extLst>
          </p:cNvPr>
          <p:cNvSpPr>
            <a:spLocks noGrp="1"/>
          </p:cNvSpPr>
          <p:nvPr>
            <p:ph type="title"/>
          </p:nvPr>
        </p:nvSpPr>
        <p:spPr>
          <a:xfrm>
            <a:off x="593611" y="414357"/>
            <a:ext cx="7956777" cy="485639"/>
          </a:xfrm>
        </p:spPr>
        <p:txBody>
          <a:bodyPr/>
          <a:lstStyle/>
          <a:p>
            <a:pPr algn="l"/>
            <a:r>
              <a:rPr lang="it-IT"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Costruire un grafico: gli elementi essenziali</a:t>
            </a:r>
            <a:endParaRPr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ttangolo con angoli arrotondati 18">
            <a:extLst>
              <a:ext uri="{FF2B5EF4-FFF2-40B4-BE49-F238E27FC236}">
                <a16:creationId xmlns="" xmlns:a16="http://schemas.microsoft.com/office/drawing/2014/main" id="{49CE4E2E-DDCD-4B70-AB98-263AE2CC36DF}"/>
              </a:ext>
            </a:extLst>
          </p:cNvPr>
          <p:cNvSpPr/>
          <p:nvPr/>
        </p:nvSpPr>
        <p:spPr>
          <a:xfrm>
            <a:off x="2151566" y="5025357"/>
            <a:ext cx="4090286" cy="604562"/>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 xmlns:a16="http://schemas.microsoft.com/office/drawing/2014/main" id="{EED745F6-8A59-428B-BE08-80944CC5E395}"/>
              </a:ext>
            </a:extLst>
          </p:cNvPr>
          <p:cNvCxnSpPr>
            <a:cxnSpLocks/>
            <a:endCxn id="19" idx="3"/>
          </p:cNvCxnSpPr>
          <p:nvPr/>
        </p:nvCxnSpPr>
        <p:spPr>
          <a:xfrm flipH="1">
            <a:off x="6241852" y="3756765"/>
            <a:ext cx="750586" cy="1570873"/>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09265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 xmlns:a16="http://schemas.microsoft.com/office/drawing/2014/main" id="{F2890B27-AAA8-4DB7-B7DA-C62297029C19}"/>
              </a:ext>
            </a:extLst>
          </p:cNvPr>
          <p:cNvSpPr txBox="1">
            <a:spLocks noChangeArrowheads="1"/>
          </p:cNvSpPr>
          <p:nvPr/>
        </p:nvSpPr>
        <p:spPr>
          <a:xfrm>
            <a:off x="665256" y="1737349"/>
            <a:ext cx="8325954" cy="45035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0">
              <a:spcBef>
                <a:spcPts val="1200"/>
              </a:spcBef>
              <a:spcAft>
                <a:spcPts val="1200"/>
              </a:spcAft>
              <a:buNone/>
            </a:pPr>
            <a:endParaRPr lang="it-IT" altLang="it-IT" sz="2400" dirty="0">
              <a:latin typeface="Verdana" charset="0"/>
              <a:ea typeface="ＭＳ Ｐゴシック" charset="-128"/>
            </a:endParaRPr>
          </a:p>
        </p:txBody>
      </p:sp>
      <p:sp>
        <p:nvSpPr>
          <p:cNvPr id="4" name="Titolo 1">
            <a:extLst>
              <a:ext uri="{FF2B5EF4-FFF2-40B4-BE49-F238E27FC236}">
                <a16:creationId xmlns="" xmlns:a16="http://schemas.microsoft.com/office/drawing/2014/main" id="{88A84543-C278-4D7F-BAC5-4DB64CC44F2F}"/>
              </a:ext>
            </a:extLst>
          </p:cNvPr>
          <p:cNvSpPr>
            <a:spLocks noGrp="1"/>
          </p:cNvSpPr>
          <p:nvPr>
            <p:ph type="title"/>
          </p:nvPr>
        </p:nvSpPr>
        <p:spPr>
          <a:xfrm>
            <a:off x="527903" y="467962"/>
            <a:ext cx="8463307" cy="485639"/>
          </a:xfrm>
        </p:spPr>
        <p:txBody>
          <a:bodyPr/>
          <a:lstStyle/>
          <a:p>
            <a:pPr algn="l"/>
            <a:r>
              <a:rPr lang="it-IT"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Costruire un grafico: scegliere il tipo più adatto </a:t>
            </a:r>
            <a:endParaRPr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ttangolo 3">
            <a:extLst>
              <a:ext uri="{FF2B5EF4-FFF2-40B4-BE49-F238E27FC236}">
                <a16:creationId xmlns="" xmlns:a16="http://schemas.microsoft.com/office/drawing/2014/main" id="{602ECEA5-340B-4775-8642-C3358E04F362}"/>
              </a:ext>
            </a:extLst>
          </p:cNvPr>
          <p:cNvSpPr>
            <a:spLocks noChangeArrowheads="1"/>
          </p:cNvSpPr>
          <p:nvPr/>
        </p:nvSpPr>
        <p:spPr bwMode="auto">
          <a:xfrm>
            <a:off x="474956" y="1117105"/>
            <a:ext cx="8009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marL="0" indent="0" eaLnBrk="1" hangingPunct="1"/>
            <a:r>
              <a:rPr lang="it-IT" altLang="it-IT" sz="2000" b="0" dirty="0">
                <a:latin typeface="Verdana" charset="0"/>
              </a:rPr>
              <a:t>Per costruire un grafico è importante sapere che esistono grafici più adatti per …</a:t>
            </a:r>
          </a:p>
        </p:txBody>
      </p:sp>
      <p:grpSp>
        <p:nvGrpSpPr>
          <p:cNvPr id="7" name="Gruppo 6">
            <a:extLst>
              <a:ext uri="{FF2B5EF4-FFF2-40B4-BE49-F238E27FC236}">
                <a16:creationId xmlns="" xmlns:a16="http://schemas.microsoft.com/office/drawing/2014/main" id="{D0A6384B-1AD8-491E-884C-AAF8DA938924}"/>
              </a:ext>
            </a:extLst>
          </p:cNvPr>
          <p:cNvGrpSpPr>
            <a:grpSpLocks noChangeAspect="1"/>
          </p:cNvGrpSpPr>
          <p:nvPr/>
        </p:nvGrpSpPr>
        <p:grpSpPr>
          <a:xfrm>
            <a:off x="4186619" y="4261267"/>
            <a:ext cx="1601141" cy="1810262"/>
            <a:chOff x="3564001" y="487807"/>
            <a:chExt cx="5029429" cy="5686306"/>
          </a:xfrm>
        </p:grpSpPr>
        <p:pic>
          <p:nvPicPr>
            <p:cNvPr id="8" name="Immagine 7">
              <a:extLst>
                <a:ext uri="{FF2B5EF4-FFF2-40B4-BE49-F238E27FC236}">
                  <a16:creationId xmlns="" xmlns:a16="http://schemas.microsoft.com/office/drawing/2014/main" id="{94FBF0EF-5477-47C9-A6F4-4AC22320BD7D}"/>
                </a:ext>
              </a:extLst>
            </p:cNvPr>
            <p:cNvPicPr>
              <a:picLocks noChangeAspect="1"/>
            </p:cNvPicPr>
            <p:nvPr/>
          </p:nvPicPr>
          <p:blipFill rotWithShape="1">
            <a:blip r:embed="rId3"/>
            <a:srcRect b="4551"/>
            <a:stretch/>
          </p:blipFill>
          <p:spPr>
            <a:xfrm>
              <a:off x="3564001" y="487807"/>
              <a:ext cx="5029429" cy="5686306"/>
            </a:xfrm>
            <a:prstGeom prst="rect">
              <a:avLst/>
            </a:prstGeom>
            <a:ln>
              <a:solidFill>
                <a:schemeClr val="accent1"/>
              </a:solidFill>
            </a:ln>
          </p:spPr>
        </p:pic>
        <p:pic>
          <p:nvPicPr>
            <p:cNvPr id="9" name="Immagine 8">
              <a:extLst>
                <a:ext uri="{FF2B5EF4-FFF2-40B4-BE49-F238E27FC236}">
                  <a16:creationId xmlns="" xmlns:a16="http://schemas.microsoft.com/office/drawing/2014/main" id="{40BD0978-55C2-466A-8F4D-6BEFD2A52DAA}"/>
                </a:ext>
              </a:extLst>
            </p:cNvPr>
            <p:cNvPicPr>
              <a:picLocks noChangeAspect="1"/>
            </p:cNvPicPr>
            <p:nvPr/>
          </p:nvPicPr>
          <p:blipFill>
            <a:blip r:embed="rId4"/>
            <a:stretch>
              <a:fillRect/>
            </a:stretch>
          </p:blipFill>
          <p:spPr>
            <a:xfrm>
              <a:off x="4092250" y="5266875"/>
              <a:ext cx="1175429" cy="907238"/>
            </a:xfrm>
            <a:prstGeom prst="rect">
              <a:avLst/>
            </a:prstGeom>
            <a:ln>
              <a:solidFill>
                <a:schemeClr val="accent1"/>
              </a:solidFill>
            </a:ln>
          </p:spPr>
        </p:pic>
      </p:grpSp>
      <p:pic>
        <p:nvPicPr>
          <p:cNvPr id="10" name="Immagine 9">
            <a:extLst>
              <a:ext uri="{FF2B5EF4-FFF2-40B4-BE49-F238E27FC236}">
                <a16:creationId xmlns="" xmlns:a16="http://schemas.microsoft.com/office/drawing/2014/main" id="{AA0B1B1C-AD33-4A2F-A00E-77AE8DC61184}"/>
              </a:ext>
            </a:extLst>
          </p:cNvPr>
          <p:cNvPicPr>
            <a:picLocks noChangeAspect="1"/>
          </p:cNvPicPr>
          <p:nvPr/>
        </p:nvPicPr>
        <p:blipFill rotWithShape="1">
          <a:blip r:embed="rId5"/>
          <a:srcRect b="12471"/>
          <a:stretch/>
        </p:blipFill>
        <p:spPr>
          <a:xfrm>
            <a:off x="5356364" y="1608185"/>
            <a:ext cx="2157885" cy="1528797"/>
          </a:xfrm>
          <a:prstGeom prst="rect">
            <a:avLst/>
          </a:prstGeom>
          <a:ln>
            <a:solidFill>
              <a:schemeClr val="accent1"/>
            </a:solidFill>
          </a:ln>
        </p:spPr>
      </p:pic>
      <p:pic>
        <p:nvPicPr>
          <p:cNvPr id="1026" name="Picture 2" descr="Risultato immagini per istat grafici">
            <a:extLst>
              <a:ext uri="{FF2B5EF4-FFF2-40B4-BE49-F238E27FC236}">
                <a16:creationId xmlns="" xmlns:a16="http://schemas.microsoft.com/office/drawing/2014/main" id="{77FDF868-8209-43AF-884E-14584FFF5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6944" y="3677481"/>
            <a:ext cx="2971800" cy="13030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1D29A5F8-5270-4780-BFD4-B1ECE40EA413}"/>
              </a:ext>
            </a:extLst>
          </p:cNvPr>
          <p:cNvSpPr/>
          <p:nvPr/>
        </p:nvSpPr>
        <p:spPr>
          <a:xfrm>
            <a:off x="399276" y="2085838"/>
            <a:ext cx="5143395" cy="113877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it-IT" altLang="it-IT" sz="2000" dirty="0" smtClean="0">
                <a:latin typeface="Verdana" charset="0"/>
              </a:rPr>
              <a:t> </a:t>
            </a:r>
            <a:r>
              <a:rPr lang="it-IT" altLang="it-IT" sz="2800" b="1" dirty="0" smtClean="0">
                <a:solidFill>
                  <a:srgbClr val="C00000"/>
                </a:solidFill>
                <a:latin typeface="Tw Cen MT Condensed" panose="020B0606020104020203" pitchFamily="34" charset="0"/>
                <a:ea typeface="ＭＳ Ｐゴシック" charset="-128"/>
              </a:rPr>
              <a:t>Confrontare</a:t>
            </a:r>
            <a:r>
              <a:rPr lang="it-IT" altLang="it-IT" sz="2000" dirty="0" smtClean="0">
                <a:latin typeface="Verdana" charset="0"/>
              </a:rPr>
              <a:t> </a:t>
            </a:r>
            <a:r>
              <a:rPr lang="it-IT" altLang="it-IT" sz="2000" dirty="0">
                <a:latin typeface="Verdana" charset="0"/>
              </a:rPr>
              <a:t>quantità o fare delle classifiche (grafici a barre orizzontali o verticali</a:t>
            </a:r>
            <a:r>
              <a:rPr lang="it-IT" altLang="it-IT" sz="2000" dirty="0" smtClean="0">
                <a:latin typeface="Verdana" charset="0"/>
              </a:rPr>
              <a:t>).</a:t>
            </a:r>
            <a:endParaRPr lang="it-IT" altLang="it-IT" sz="2000" dirty="0">
              <a:highlight>
                <a:srgbClr val="FFFF00"/>
              </a:highlight>
              <a:latin typeface="Verdana" charset="0"/>
            </a:endParaRPr>
          </a:p>
        </p:txBody>
      </p:sp>
      <p:sp>
        <p:nvSpPr>
          <p:cNvPr id="11" name="Rettangolo 10">
            <a:extLst>
              <a:ext uri="{FF2B5EF4-FFF2-40B4-BE49-F238E27FC236}">
                <a16:creationId xmlns="" xmlns:a16="http://schemas.microsoft.com/office/drawing/2014/main" id="{B971DB28-E212-4AF9-AF5D-9CFB8CCEA4E5}"/>
              </a:ext>
            </a:extLst>
          </p:cNvPr>
          <p:cNvSpPr/>
          <p:nvPr/>
        </p:nvSpPr>
        <p:spPr>
          <a:xfrm>
            <a:off x="432273" y="3226506"/>
            <a:ext cx="5511327" cy="83099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it-IT" altLang="it-IT" sz="2000" dirty="0" smtClean="0">
                <a:latin typeface="Verdana" charset="0"/>
              </a:rPr>
              <a:t>Visualizzare </a:t>
            </a:r>
            <a:r>
              <a:rPr lang="it-IT" altLang="it-IT" sz="2000" dirty="0">
                <a:latin typeface="Verdana" charset="0"/>
              </a:rPr>
              <a:t>come un fenomeno cambia nel </a:t>
            </a:r>
            <a:r>
              <a:rPr lang="it-IT" altLang="it-IT" sz="2800" b="1" dirty="0">
                <a:solidFill>
                  <a:srgbClr val="C00000"/>
                </a:solidFill>
                <a:latin typeface="Tw Cen MT Condensed" panose="020B0606020104020203" pitchFamily="34" charset="0"/>
                <a:ea typeface="ＭＳ Ｐゴシック" charset="-128"/>
              </a:rPr>
              <a:t>tempo</a:t>
            </a:r>
            <a:r>
              <a:rPr lang="it-IT" altLang="it-IT" sz="2000" dirty="0">
                <a:latin typeface="Verdana" charset="0"/>
              </a:rPr>
              <a:t> (grafici a linee</a:t>
            </a:r>
            <a:r>
              <a:rPr lang="it-IT" altLang="it-IT" sz="2000" dirty="0" smtClean="0">
                <a:latin typeface="Verdana" charset="0"/>
              </a:rPr>
              <a:t>).</a:t>
            </a:r>
            <a:endParaRPr lang="it-IT" altLang="it-IT" sz="2000" dirty="0">
              <a:latin typeface="Verdana" charset="0"/>
            </a:endParaRPr>
          </a:p>
        </p:txBody>
      </p:sp>
      <p:sp>
        <p:nvSpPr>
          <p:cNvPr id="12" name="Rettangolo 11">
            <a:extLst>
              <a:ext uri="{FF2B5EF4-FFF2-40B4-BE49-F238E27FC236}">
                <a16:creationId xmlns="" xmlns:a16="http://schemas.microsoft.com/office/drawing/2014/main" id="{191093E0-C366-44A9-8E5F-57BFE60A90B1}"/>
              </a:ext>
            </a:extLst>
          </p:cNvPr>
          <p:cNvSpPr/>
          <p:nvPr/>
        </p:nvSpPr>
        <p:spPr>
          <a:xfrm>
            <a:off x="426909" y="4486316"/>
            <a:ext cx="3972699" cy="113877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
            </a:pPr>
            <a:r>
              <a:rPr lang="it-IT" altLang="it-IT" sz="2000" dirty="0" smtClean="0">
                <a:latin typeface="Verdana" charset="0"/>
              </a:rPr>
              <a:t>Fare </a:t>
            </a:r>
            <a:r>
              <a:rPr lang="it-IT" altLang="it-IT" sz="2000" dirty="0">
                <a:latin typeface="Verdana" charset="0"/>
              </a:rPr>
              <a:t>dei confronti tra diversi </a:t>
            </a:r>
            <a:r>
              <a:rPr lang="it-IT" altLang="it-IT" sz="2800" b="1" dirty="0">
                <a:solidFill>
                  <a:srgbClr val="C00000"/>
                </a:solidFill>
                <a:latin typeface="Tw Cen MT Condensed" panose="020B0606020104020203" pitchFamily="34" charset="0"/>
                <a:ea typeface="ＭＳ Ｐゴシック" charset="-128"/>
              </a:rPr>
              <a:t>territori </a:t>
            </a:r>
            <a:r>
              <a:rPr lang="it-IT" altLang="it-IT" sz="2000" dirty="0">
                <a:latin typeface="Verdana" charset="0"/>
              </a:rPr>
              <a:t>(cartogrammi</a:t>
            </a:r>
            <a:r>
              <a:rPr lang="it-IT" altLang="it-IT" sz="2000" dirty="0" smtClean="0">
                <a:latin typeface="Verdana" charset="0"/>
              </a:rPr>
              <a:t>).</a:t>
            </a:r>
            <a:endParaRPr lang="it-IT" altLang="it-IT" sz="2000" dirty="0">
              <a:latin typeface="Verdana" charset="0"/>
            </a:endParaRPr>
          </a:p>
        </p:txBody>
      </p:sp>
      <p:pic>
        <p:nvPicPr>
          <p:cNvPr id="3" name="Immagine 2">
            <a:extLst>
              <a:ext uri="{FF2B5EF4-FFF2-40B4-BE49-F238E27FC236}">
                <a16:creationId xmlns="" xmlns:a16="http://schemas.microsoft.com/office/drawing/2014/main" id="{5C46567D-4542-488B-96A0-A2A9F4E0AA2C}"/>
              </a:ext>
            </a:extLst>
          </p:cNvPr>
          <p:cNvPicPr>
            <a:picLocks noChangeAspect="1"/>
          </p:cNvPicPr>
          <p:nvPr/>
        </p:nvPicPr>
        <p:blipFill>
          <a:blip r:embed="rId7"/>
          <a:stretch>
            <a:fillRect/>
          </a:stretch>
        </p:blipFill>
        <p:spPr>
          <a:xfrm>
            <a:off x="7086669" y="2842419"/>
            <a:ext cx="1687519" cy="1031533"/>
          </a:xfrm>
          <a:prstGeom prst="rect">
            <a:avLst/>
          </a:prstGeom>
          <a:ln>
            <a:solidFill>
              <a:schemeClr val="accent1"/>
            </a:solidFill>
          </a:ln>
        </p:spPr>
      </p:pic>
    </p:spTree>
    <p:extLst>
      <p:ext uri="{BB962C8B-B14F-4D97-AF65-F5344CB8AC3E}">
        <p14:creationId xmlns:p14="http://schemas.microsoft.com/office/powerpoint/2010/main" val="28908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tonda angolo diagonale rettangolo 10"/>
          <p:cNvSpPr>
            <a:spLocks/>
          </p:cNvSpPr>
          <p:nvPr/>
        </p:nvSpPr>
        <p:spPr bwMode="auto">
          <a:xfrm>
            <a:off x="5026507" y="1452563"/>
            <a:ext cx="771525" cy="211137"/>
          </a:xfrm>
          <a:custGeom>
            <a:avLst/>
            <a:gdLst>
              <a:gd name="T0" fmla="*/ 35190 w 771525"/>
              <a:gd name="T1" fmla="*/ 0 h 211137"/>
              <a:gd name="T2" fmla="*/ 771525 w 771525"/>
              <a:gd name="T3" fmla="*/ 0 h 211137"/>
              <a:gd name="T4" fmla="*/ 771525 w 771525"/>
              <a:gd name="T5" fmla="*/ 0 h 211137"/>
              <a:gd name="T6" fmla="*/ 771525 w 771525"/>
              <a:gd name="T7" fmla="*/ 175947 h 211137"/>
              <a:gd name="T8" fmla="*/ 736335 w 771525"/>
              <a:gd name="T9" fmla="*/ 211137 h 211137"/>
              <a:gd name="T10" fmla="*/ 0 w 771525"/>
              <a:gd name="T11" fmla="*/ 211137 h 211137"/>
              <a:gd name="T12" fmla="*/ 0 w 771525"/>
              <a:gd name="T13" fmla="*/ 211137 h 211137"/>
              <a:gd name="T14" fmla="*/ 0 w 771525"/>
              <a:gd name="T15" fmla="*/ 35190 h 211137"/>
              <a:gd name="T16" fmla="*/ 35190 w 771525"/>
              <a:gd name="T17" fmla="*/ 0 h 211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1525"/>
              <a:gd name="T28" fmla="*/ 0 h 211137"/>
              <a:gd name="T29" fmla="*/ 771525 w 771525"/>
              <a:gd name="T30" fmla="*/ 211137 h 211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1525" h="211137">
                <a:moveTo>
                  <a:pt x="35190" y="0"/>
                </a:moveTo>
                <a:lnTo>
                  <a:pt x="771525" y="0"/>
                </a:lnTo>
                <a:lnTo>
                  <a:pt x="771525" y="175947"/>
                </a:lnTo>
                <a:cubicBezTo>
                  <a:pt x="771525" y="195382"/>
                  <a:pt x="755770" y="211137"/>
                  <a:pt x="736335" y="211137"/>
                </a:cubicBezTo>
                <a:lnTo>
                  <a:pt x="0" y="211137"/>
                </a:lnTo>
                <a:lnTo>
                  <a:pt x="0" y="35190"/>
                </a:lnTo>
                <a:cubicBezTo>
                  <a:pt x="0" y="15755"/>
                  <a:pt x="15755" y="0"/>
                  <a:pt x="35190" y="0"/>
                </a:cubicBezTo>
                <a:close/>
              </a:path>
            </a:pathLst>
          </a:custGeom>
          <a:noFill/>
          <a:ln w="9525" algn="ctr">
            <a:noFill/>
            <a:miter lim="800000"/>
            <a:headEnd/>
            <a:tailEnd/>
          </a:ln>
          <a:effectLst>
            <a:outerShdw dist="23000" dir="5400000" rotWithShape="0">
              <a:srgbClr val="808080">
                <a:alpha val="34999"/>
              </a:srgbClr>
            </a:outerShdw>
          </a:effectLst>
        </p:spPr>
        <p:txBody>
          <a:bodyPr anchor="ctr"/>
          <a:lstStyle/>
          <a:p>
            <a:pPr algn="ctr">
              <a:defRPr/>
            </a:pPr>
            <a:r>
              <a:rPr lang="it-IT" sz="700" dirty="0">
                <a:solidFill>
                  <a:schemeClr val="lt1"/>
                </a:solidFill>
                <a:latin typeface="+mn-lt"/>
                <a:ea typeface="+mn-ea"/>
              </a:rPr>
              <a:t>Friuli</a:t>
            </a:r>
          </a:p>
          <a:p>
            <a:pPr algn="ctr">
              <a:defRPr/>
            </a:pPr>
            <a:endParaRPr lang="it-IT" sz="700" dirty="0">
              <a:solidFill>
                <a:schemeClr val="lt1"/>
              </a:solidFill>
              <a:latin typeface="+mn-lt"/>
              <a:ea typeface="+mn-ea"/>
            </a:endParaRPr>
          </a:p>
        </p:txBody>
      </p:sp>
      <p:sp>
        <p:nvSpPr>
          <p:cNvPr id="12" name="Arrotonda angolo diagonale rettangolo 11"/>
          <p:cNvSpPr>
            <a:spLocks/>
          </p:cNvSpPr>
          <p:nvPr/>
        </p:nvSpPr>
        <p:spPr bwMode="auto">
          <a:xfrm>
            <a:off x="4329595" y="1539875"/>
            <a:ext cx="773112" cy="211138"/>
          </a:xfrm>
          <a:custGeom>
            <a:avLst/>
            <a:gdLst>
              <a:gd name="T0" fmla="*/ 35190 w 773112"/>
              <a:gd name="T1" fmla="*/ 0 h 211138"/>
              <a:gd name="T2" fmla="*/ 773112 w 773112"/>
              <a:gd name="T3" fmla="*/ 0 h 211138"/>
              <a:gd name="T4" fmla="*/ 773112 w 773112"/>
              <a:gd name="T5" fmla="*/ 0 h 211138"/>
              <a:gd name="T6" fmla="*/ 773112 w 773112"/>
              <a:gd name="T7" fmla="*/ 175948 h 211138"/>
              <a:gd name="T8" fmla="*/ 737922 w 773112"/>
              <a:gd name="T9" fmla="*/ 211138 h 211138"/>
              <a:gd name="T10" fmla="*/ 0 w 773112"/>
              <a:gd name="T11" fmla="*/ 211138 h 211138"/>
              <a:gd name="T12" fmla="*/ 0 w 773112"/>
              <a:gd name="T13" fmla="*/ 211138 h 211138"/>
              <a:gd name="T14" fmla="*/ 0 w 773112"/>
              <a:gd name="T15" fmla="*/ 35190 h 211138"/>
              <a:gd name="T16" fmla="*/ 35190 w 773112"/>
              <a:gd name="T17" fmla="*/ 0 h 211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112"/>
              <a:gd name="T28" fmla="*/ 0 h 211138"/>
              <a:gd name="T29" fmla="*/ 773112 w 773112"/>
              <a:gd name="T30" fmla="*/ 211138 h 211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112" h="211138">
                <a:moveTo>
                  <a:pt x="35190" y="0"/>
                </a:moveTo>
                <a:lnTo>
                  <a:pt x="773112" y="0"/>
                </a:lnTo>
                <a:lnTo>
                  <a:pt x="773112" y="175948"/>
                </a:lnTo>
                <a:cubicBezTo>
                  <a:pt x="773112" y="195383"/>
                  <a:pt x="757357" y="211138"/>
                  <a:pt x="737922" y="211138"/>
                </a:cubicBezTo>
                <a:lnTo>
                  <a:pt x="0" y="211138"/>
                </a:lnTo>
                <a:lnTo>
                  <a:pt x="0" y="35190"/>
                </a:lnTo>
                <a:cubicBezTo>
                  <a:pt x="0" y="15755"/>
                  <a:pt x="15755" y="0"/>
                  <a:pt x="35190" y="0"/>
                </a:cubicBezTo>
                <a:close/>
              </a:path>
            </a:pathLst>
          </a:custGeom>
          <a:noFill/>
          <a:ln w="9525" algn="ctr">
            <a:noFill/>
            <a:miter lim="800000"/>
            <a:headEnd/>
            <a:tailEnd/>
          </a:ln>
          <a:effectLst>
            <a:outerShdw dist="23000" dir="5400000" rotWithShape="0">
              <a:srgbClr val="808080">
                <a:alpha val="34999"/>
              </a:srgbClr>
            </a:outerShdw>
          </a:effectLst>
        </p:spPr>
        <p:txBody>
          <a:bodyPr anchor="ctr"/>
          <a:lstStyle/>
          <a:p>
            <a:pPr algn="ctr">
              <a:defRPr/>
            </a:pPr>
            <a:r>
              <a:rPr lang="it-IT" sz="700" dirty="0">
                <a:solidFill>
                  <a:schemeClr val="lt1"/>
                </a:solidFill>
                <a:latin typeface="+mn-lt"/>
                <a:ea typeface="+mn-ea"/>
              </a:rPr>
              <a:t>Trento</a:t>
            </a:r>
          </a:p>
          <a:p>
            <a:pPr algn="ctr">
              <a:defRPr/>
            </a:pPr>
            <a:endParaRPr lang="it-IT" sz="700" dirty="0">
              <a:solidFill>
                <a:schemeClr val="lt1"/>
              </a:solidFill>
              <a:latin typeface="+mn-lt"/>
              <a:ea typeface="+mn-ea"/>
            </a:endParaRPr>
          </a:p>
        </p:txBody>
      </p:sp>
      <p:sp>
        <p:nvSpPr>
          <p:cNvPr id="31767" name="Titolo 1"/>
          <p:cNvSpPr txBox="1">
            <a:spLocks/>
          </p:cNvSpPr>
          <p:nvPr/>
        </p:nvSpPr>
        <p:spPr bwMode="auto">
          <a:xfrm>
            <a:off x="434975" y="341200"/>
            <a:ext cx="8229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Bookman Old Style" charset="0"/>
                <a:ea typeface="ＭＳ Ｐゴシック" charset="-128"/>
              </a:defRPr>
            </a:lvl1pPr>
            <a:lvl2pPr marL="742950" indent="-285750" eaLnBrk="0" hangingPunct="0">
              <a:defRPr b="1">
                <a:solidFill>
                  <a:schemeClr val="tx1"/>
                </a:solidFill>
                <a:latin typeface="Bookman Old Style" charset="0"/>
                <a:ea typeface="ＭＳ Ｐゴシック" charset="-128"/>
              </a:defRPr>
            </a:lvl2pPr>
            <a:lvl3pPr marL="1143000" indent="-228600" eaLnBrk="0" hangingPunct="0">
              <a:defRPr b="1">
                <a:solidFill>
                  <a:schemeClr val="tx1"/>
                </a:solidFill>
                <a:latin typeface="Bookman Old Style" charset="0"/>
                <a:ea typeface="ＭＳ Ｐゴシック" charset="-128"/>
              </a:defRPr>
            </a:lvl3pPr>
            <a:lvl4pPr marL="1600200" indent="-228600" eaLnBrk="0" hangingPunct="0">
              <a:defRPr b="1">
                <a:solidFill>
                  <a:schemeClr val="tx1"/>
                </a:solidFill>
                <a:latin typeface="Bookman Old Style" charset="0"/>
                <a:ea typeface="ＭＳ Ｐゴシック" charset="-128"/>
              </a:defRPr>
            </a:lvl4pPr>
            <a:lvl5pPr marL="2057400" indent="-228600" eaLnBrk="0" hangingPunct="0">
              <a:defRPr b="1">
                <a:solidFill>
                  <a:schemeClr val="tx1"/>
                </a:solidFill>
                <a:latin typeface="Bookman Old Style" charset="0"/>
                <a:ea typeface="ＭＳ Ｐゴシック" charset="-128"/>
              </a:defRPr>
            </a:lvl5pPr>
            <a:lvl6pPr marL="2514600" indent="-228600" eaLnBrk="0" fontAlgn="base" hangingPunct="0">
              <a:spcBef>
                <a:spcPct val="0"/>
              </a:spcBef>
              <a:spcAft>
                <a:spcPct val="0"/>
              </a:spcAft>
              <a:defRPr b="1">
                <a:solidFill>
                  <a:schemeClr val="tx1"/>
                </a:solidFill>
                <a:latin typeface="Bookman Old Style" charset="0"/>
                <a:ea typeface="ＭＳ Ｐゴシック" charset="-128"/>
              </a:defRPr>
            </a:lvl6pPr>
            <a:lvl7pPr marL="2971800" indent="-228600" eaLnBrk="0" fontAlgn="base" hangingPunct="0">
              <a:spcBef>
                <a:spcPct val="0"/>
              </a:spcBef>
              <a:spcAft>
                <a:spcPct val="0"/>
              </a:spcAft>
              <a:defRPr b="1">
                <a:solidFill>
                  <a:schemeClr val="tx1"/>
                </a:solidFill>
                <a:latin typeface="Bookman Old Style" charset="0"/>
                <a:ea typeface="ＭＳ Ｐゴシック" charset="-128"/>
              </a:defRPr>
            </a:lvl7pPr>
            <a:lvl8pPr marL="3429000" indent="-228600" eaLnBrk="0" fontAlgn="base" hangingPunct="0">
              <a:spcBef>
                <a:spcPct val="0"/>
              </a:spcBef>
              <a:spcAft>
                <a:spcPct val="0"/>
              </a:spcAft>
              <a:defRPr b="1">
                <a:solidFill>
                  <a:schemeClr val="tx1"/>
                </a:solidFill>
                <a:latin typeface="Bookman Old Style" charset="0"/>
                <a:ea typeface="ＭＳ Ｐゴシック" charset="-128"/>
              </a:defRPr>
            </a:lvl8pPr>
            <a:lvl9pPr marL="3886200" indent="-228600" eaLnBrk="0" fontAlgn="base" hangingPunct="0">
              <a:spcBef>
                <a:spcPct val="0"/>
              </a:spcBef>
              <a:spcAft>
                <a:spcPct val="0"/>
              </a:spcAft>
              <a:defRPr b="1">
                <a:solidFill>
                  <a:schemeClr val="tx1"/>
                </a:solidFill>
                <a:latin typeface="Bookman Old Style" charset="0"/>
                <a:ea typeface="ＭＳ Ｐゴシック" charset="-128"/>
              </a:defRPr>
            </a:lvl9pPr>
          </a:lstStyle>
          <a:p>
            <a:pPr eaLnBrk="1" hangingPunct="1">
              <a:spcBef>
                <a:spcPct val="0"/>
              </a:spcBef>
            </a:pPr>
            <a:r>
              <a:rPr lang="it-IT" altLang="it-IT" sz="2400" b="0" dirty="0">
                <a:solidFill>
                  <a:srgbClr val="C00000"/>
                </a:solidFill>
                <a:latin typeface="Verdana" panose="020B0604030504040204" pitchFamily="34" charset="0"/>
                <a:ea typeface="Verdana" panose="020B0604030504040204" pitchFamily="34" charset="0"/>
                <a:cs typeface="Verdana" panose="020B0604030504040204" pitchFamily="34" charset="0"/>
              </a:rPr>
              <a:t>Il diagramma a torta - caratteristiche</a:t>
            </a:r>
          </a:p>
        </p:txBody>
      </p:sp>
      <p:sp>
        <p:nvSpPr>
          <p:cNvPr id="33" name="Rectangle 3">
            <a:extLst>
              <a:ext uri="{FF2B5EF4-FFF2-40B4-BE49-F238E27FC236}">
                <a16:creationId xmlns="" xmlns:a16="http://schemas.microsoft.com/office/drawing/2014/main" id="{92B9C485-4917-4AB3-BBD0-D36EB6E0E3FD}"/>
              </a:ext>
            </a:extLst>
          </p:cNvPr>
          <p:cNvSpPr txBox="1">
            <a:spLocks noChangeArrowheads="1"/>
          </p:cNvSpPr>
          <p:nvPr/>
        </p:nvSpPr>
        <p:spPr>
          <a:xfrm>
            <a:off x="311482" y="2944679"/>
            <a:ext cx="7632711" cy="14524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2900">
              <a:spcBef>
                <a:spcPts val="0"/>
              </a:spcBef>
              <a:spcAft>
                <a:spcPts val="300"/>
              </a:spcAft>
              <a:buFont typeface="Wingdings" panose="05000000000000000000" pitchFamily="2" charset="2"/>
              <a:buChar char="§"/>
            </a:pPr>
            <a:r>
              <a:rPr lang="it-IT" altLang="it-IT" sz="1800" dirty="0">
                <a:latin typeface="Verdana" charset="0"/>
                <a:ea typeface="ＭＳ Ｐゴシック" charset="-128"/>
              </a:rPr>
              <a:t>Quando utilizzare il grafico a </a:t>
            </a:r>
            <a:r>
              <a:rPr lang="it-IT" altLang="it-IT" sz="1800" dirty="0" smtClean="0">
                <a:latin typeface="Verdana" charset="0"/>
                <a:ea typeface="ＭＳ Ｐゴシック" charset="-128"/>
              </a:rPr>
              <a:t>torta? </a:t>
            </a:r>
            <a:r>
              <a:rPr lang="it-IT" altLang="it-IT" sz="1800" dirty="0">
                <a:latin typeface="Verdana" charset="0"/>
                <a:ea typeface="ＭＳ Ｐゴシック" charset="-128"/>
              </a:rPr>
              <a:t>... quando si vuole rappresentare come si distribuisce un determinato fenomeno tra 100 </a:t>
            </a:r>
            <a:r>
              <a:rPr lang="it-IT" altLang="it-IT" sz="1800" dirty="0" smtClean="0">
                <a:latin typeface="Verdana" charset="0"/>
                <a:ea typeface="ＭＳ Ｐゴシック" charset="-128"/>
              </a:rPr>
              <a:t>unità.</a:t>
            </a:r>
            <a:endParaRPr lang="it-IT" altLang="it-IT" sz="1800" dirty="0">
              <a:highlight>
                <a:srgbClr val="FFFF00"/>
              </a:highlight>
              <a:latin typeface="Verdana" charset="0"/>
              <a:ea typeface="ＭＳ Ｐゴシック" charset="-128"/>
            </a:endParaRPr>
          </a:p>
          <a:p>
            <a:pPr marL="522900">
              <a:spcBef>
                <a:spcPts val="0"/>
              </a:spcBef>
              <a:spcAft>
                <a:spcPts val="300"/>
              </a:spcAft>
              <a:buFont typeface="Wingdings" panose="05000000000000000000" pitchFamily="2" charset="2"/>
              <a:buChar char="§"/>
            </a:pPr>
            <a:r>
              <a:rPr lang="it-IT" altLang="it-IT" sz="1800" dirty="0">
                <a:latin typeface="Verdana" charset="0"/>
                <a:ea typeface="ＭＳ Ｐゴシック" charset="-128"/>
              </a:rPr>
              <a:t>Un grafico simile alla c.d. «torta» è il </a:t>
            </a:r>
            <a:r>
              <a:rPr lang="it-IT" altLang="it-IT" sz="2800" b="1" dirty="0">
                <a:solidFill>
                  <a:srgbClr val="C00000"/>
                </a:solidFill>
                <a:latin typeface="Tw Cen MT Condensed" panose="020B0606020104020203" pitchFamily="34" charset="0"/>
                <a:ea typeface="ＭＳ Ｐゴシック" charset="-128"/>
              </a:rPr>
              <a:t>grafico ad «anello</a:t>
            </a:r>
            <a:r>
              <a:rPr lang="it-IT" altLang="it-IT" sz="2800" b="1" dirty="0" smtClean="0">
                <a:solidFill>
                  <a:srgbClr val="C00000"/>
                </a:solidFill>
                <a:latin typeface="Tw Cen MT Condensed" panose="020B0606020104020203" pitchFamily="34" charset="0"/>
                <a:ea typeface="ＭＳ Ｐゴシック" charset="-128"/>
              </a:rPr>
              <a:t>»</a:t>
            </a:r>
            <a:r>
              <a:rPr lang="it-IT" altLang="it-IT" sz="2800" dirty="0" smtClean="0">
                <a:latin typeface="Tw Cen MT Condensed" panose="020B0606020104020203" pitchFamily="34" charset="0"/>
                <a:ea typeface="ＭＳ Ｐゴシック" charset="-128"/>
              </a:rPr>
              <a:t>.</a:t>
            </a:r>
            <a:endParaRPr lang="it-IT" altLang="it-IT" sz="2800" dirty="0">
              <a:latin typeface="Tw Cen MT Condensed" panose="020B0606020104020203" pitchFamily="34" charset="0"/>
              <a:ea typeface="ＭＳ Ｐゴシック" charset="-128"/>
            </a:endParaRPr>
          </a:p>
        </p:txBody>
      </p:sp>
      <p:sp>
        <p:nvSpPr>
          <p:cNvPr id="9" name="Rectangle 3">
            <a:extLst>
              <a:ext uri="{FF2B5EF4-FFF2-40B4-BE49-F238E27FC236}">
                <a16:creationId xmlns="" xmlns:a16="http://schemas.microsoft.com/office/drawing/2014/main" id="{E2F4B26D-5358-4674-8EE0-C8DDCA9790C6}"/>
              </a:ext>
            </a:extLst>
          </p:cNvPr>
          <p:cNvSpPr txBox="1">
            <a:spLocks noChangeArrowheads="1"/>
          </p:cNvSpPr>
          <p:nvPr/>
        </p:nvSpPr>
        <p:spPr>
          <a:xfrm>
            <a:off x="297296" y="867877"/>
            <a:ext cx="7372579" cy="20768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2900">
              <a:spcBef>
                <a:spcPts val="0"/>
              </a:spcBef>
              <a:spcAft>
                <a:spcPts val="300"/>
              </a:spcAft>
              <a:buFont typeface="Wingdings" panose="05000000000000000000" pitchFamily="2" charset="2"/>
              <a:buChar char="§"/>
            </a:pPr>
            <a:r>
              <a:rPr lang="it-IT" altLang="it-IT" sz="1800" cap="all" dirty="0">
                <a:latin typeface="Verdana" charset="0"/>
                <a:ea typeface="ＭＳ Ｐゴシック" charset="-128"/>
              </a:rPr>
              <a:t>è</a:t>
            </a:r>
            <a:r>
              <a:rPr lang="it-IT" altLang="it-IT" sz="1800" dirty="0">
                <a:latin typeface="Verdana" charset="0"/>
                <a:ea typeface="ＭＳ Ｐゴシック" charset="-128"/>
              </a:rPr>
              <a:t> un grafico con il quale si rappresentano dei dati statistici su di </a:t>
            </a:r>
            <a:r>
              <a:rPr lang="it-IT" altLang="it-IT" sz="2800" b="1" dirty="0">
                <a:solidFill>
                  <a:srgbClr val="C00000"/>
                </a:solidFill>
                <a:latin typeface="Tw Cen MT Condensed" panose="020B0606020104020203" pitchFamily="34" charset="0"/>
                <a:ea typeface="ＭＳ Ｐゴシック" charset="-128"/>
              </a:rPr>
              <a:t>un’area </a:t>
            </a:r>
            <a:r>
              <a:rPr lang="it-IT" altLang="it-IT" sz="2800" b="1" dirty="0" smtClean="0">
                <a:solidFill>
                  <a:srgbClr val="C00000"/>
                </a:solidFill>
                <a:latin typeface="Tw Cen MT Condensed" panose="020B0606020104020203" pitchFamily="34" charset="0"/>
                <a:ea typeface="ＭＳ Ｐゴシック" charset="-128"/>
              </a:rPr>
              <a:t>circolare</a:t>
            </a:r>
            <a:r>
              <a:rPr lang="it-IT" altLang="it-IT" sz="2800" dirty="0" smtClean="0">
                <a:latin typeface="Tw Cen MT Condensed" panose="020B0606020104020203" pitchFamily="34" charset="0"/>
                <a:ea typeface="ＭＳ Ｐゴシック" charset="-128"/>
              </a:rPr>
              <a:t>.</a:t>
            </a:r>
            <a:endParaRPr lang="it-IT" altLang="it-IT" sz="2800" dirty="0">
              <a:latin typeface="Tw Cen MT Condensed" panose="020B0606020104020203" pitchFamily="34" charset="0"/>
              <a:ea typeface="ＭＳ Ｐゴシック" charset="-128"/>
            </a:endParaRPr>
          </a:p>
          <a:p>
            <a:pPr marL="522900">
              <a:spcBef>
                <a:spcPts val="0"/>
              </a:spcBef>
              <a:spcAft>
                <a:spcPts val="600"/>
              </a:spcAft>
              <a:buFont typeface="Wingdings" panose="05000000000000000000" pitchFamily="2" charset="2"/>
              <a:buChar char="§"/>
            </a:pPr>
            <a:r>
              <a:rPr lang="it-IT" altLang="it-IT" sz="1800" dirty="0">
                <a:latin typeface="Verdana" charset="0"/>
                <a:ea typeface="ＭＳ Ｐゴシック" charset="-128"/>
              </a:rPr>
              <a:t>Le «</a:t>
            </a:r>
            <a:r>
              <a:rPr lang="it-IT" altLang="it-IT" sz="2800" b="1" dirty="0">
                <a:solidFill>
                  <a:srgbClr val="C00000"/>
                </a:solidFill>
                <a:latin typeface="Tw Cen MT Condensed" panose="020B0606020104020203" pitchFamily="34" charset="0"/>
                <a:ea typeface="ＭＳ Ｐゴシック" charset="-128"/>
              </a:rPr>
              <a:t>fette</a:t>
            </a:r>
            <a:r>
              <a:rPr lang="it-IT" altLang="it-IT" sz="1800" dirty="0">
                <a:latin typeface="Verdana" charset="0"/>
                <a:ea typeface="ＭＳ Ｐゴシック" charset="-128"/>
              </a:rPr>
              <a:t>» della torta hanno una dimensione proporzionale al valore dei dati rappresentati. La somma dei valori delle «fette» è uguale al totale delle unità contate.</a:t>
            </a:r>
          </a:p>
        </p:txBody>
      </p:sp>
      <p:pic>
        <p:nvPicPr>
          <p:cNvPr id="2" name="Immagine 1">
            <a:extLst>
              <a:ext uri="{FF2B5EF4-FFF2-40B4-BE49-F238E27FC236}">
                <a16:creationId xmlns="" xmlns:a16="http://schemas.microsoft.com/office/drawing/2014/main" id="{C4370D40-0727-4355-8CD0-6B6CF2D9933C}"/>
              </a:ext>
            </a:extLst>
          </p:cNvPr>
          <p:cNvPicPr>
            <a:picLocks noChangeAspect="1"/>
          </p:cNvPicPr>
          <p:nvPr/>
        </p:nvPicPr>
        <p:blipFill rotWithShape="1">
          <a:blip r:embed="rId3"/>
          <a:srcRect l="11644" t="5796" r="15973" b="20576"/>
          <a:stretch/>
        </p:blipFill>
        <p:spPr>
          <a:xfrm>
            <a:off x="7729819" y="1213703"/>
            <a:ext cx="1133926" cy="1188981"/>
          </a:xfrm>
          <a:prstGeom prst="rect">
            <a:avLst/>
          </a:prstGeom>
        </p:spPr>
      </p:pic>
      <p:pic>
        <p:nvPicPr>
          <p:cNvPr id="3" name="Immagine 2">
            <a:extLst>
              <a:ext uri="{FF2B5EF4-FFF2-40B4-BE49-F238E27FC236}">
                <a16:creationId xmlns="" xmlns:a16="http://schemas.microsoft.com/office/drawing/2014/main" id="{6EB95484-6A95-4E98-97C3-C67C708B5F85}"/>
              </a:ext>
            </a:extLst>
          </p:cNvPr>
          <p:cNvPicPr>
            <a:picLocks noChangeAspect="1"/>
          </p:cNvPicPr>
          <p:nvPr/>
        </p:nvPicPr>
        <p:blipFill rotWithShape="1">
          <a:blip r:embed="rId4"/>
          <a:srcRect l="6580" r="10693" b="19003"/>
          <a:stretch/>
        </p:blipFill>
        <p:spPr>
          <a:xfrm>
            <a:off x="7729819" y="3843545"/>
            <a:ext cx="1270855" cy="1271882"/>
          </a:xfrm>
          <a:prstGeom prst="rect">
            <a:avLst/>
          </a:prstGeom>
        </p:spPr>
      </p:pic>
      <p:sp>
        <p:nvSpPr>
          <p:cNvPr id="4" name="Rettangolo 3">
            <a:extLst>
              <a:ext uri="{FF2B5EF4-FFF2-40B4-BE49-F238E27FC236}">
                <a16:creationId xmlns="" xmlns:a16="http://schemas.microsoft.com/office/drawing/2014/main" id="{17622468-8863-4B86-9BD1-F9B082F45159}"/>
              </a:ext>
            </a:extLst>
          </p:cNvPr>
          <p:cNvSpPr/>
          <p:nvPr/>
        </p:nvSpPr>
        <p:spPr>
          <a:xfrm>
            <a:off x="391676" y="4315966"/>
            <a:ext cx="7018067" cy="646331"/>
          </a:xfrm>
          <a:prstGeom prst="rect">
            <a:avLst/>
          </a:prstGeom>
        </p:spPr>
        <p:txBody>
          <a:bodyPr wrap="square">
            <a:spAutoFit/>
          </a:bodyPr>
          <a:lstStyle/>
          <a:p>
            <a:pPr marL="174625">
              <a:spcBef>
                <a:spcPts val="1200"/>
              </a:spcBef>
              <a:spcAft>
                <a:spcPts val="1200"/>
              </a:spcAft>
            </a:pPr>
            <a:r>
              <a:rPr lang="it-IT" altLang="it-IT" dirty="0">
                <a:latin typeface="Verdana" charset="0"/>
                <a:ea typeface="ＭＳ Ｐゴシック" charset="-128"/>
              </a:rPr>
              <a:t>Per capire come funziona il grafico a torta o ad anello partiamo da una domanda …</a:t>
            </a:r>
          </a:p>
        </p:txBody>
      </p:sp>
      <p:sp>
        <p:nvSpPr>
          <p:cNvPr id="5" name="Rettangolo 4">
            <a:extLst>
              <a:ext uri="{FF2B5EF4-FFF2-40B4-BE49-F238E27FC236}">
                <a16:creationId xmlns="" xmlns:a16="http://schemas.microsoft.com/office/drawing/2014/main" id="{C24A292A-2AD1-4351-8743-DB767A74322D}"/>
              </a:ext>
            </a:extLst>
          </p:cNvPr>
          <p:cNvSpPr/>
          <p:nvPr/>
        </p:nvSpPr>
        <p:spPr>
          <a:xfrm>
            <a:off x="1100467" y="5063022"/>
            <a:ext cx="7461250" cy="584775"/>
          </a:xfrm>
          <a:prstGeom prst="rect">
            <a:avLst/>
          </a:prstGeom>
        </p:spPr>
        <p:txBody>
          <a:bodyPr wrap="square">
            <a:spAutoFit/>
          </a:bodyPr>
          <a:lstStyle/>
          <a:p>
            <a:pPr>
              <a:spcBef>
                <a:spcPts val="1200"/>
              </a:spcBef>
              <a:spcAft>
                <a:spcPts val="1200"/>
              </a:spcAft>
            </a:pPr>
            <a:r>
              <a:rPr lang="it-IT" altLang="it-IT" sz="1600" b="1" dirty="0">
                <a:latin typeface="Verdana" charset="0"/>
                <a:ea typeface="ＭＳ Ｐゴシック" charset="-128"/>
              </a:rPr>
              <a:t>Quante persone che usano internet sono anche brave ad utilizzare il PC e altri strumenti </a:t>
            </a:r>
            <a:r>
              <a:rPr lang="it-IT" altLang="it-IT" sz="1600" b="1" dirty="0" smtClean="0">
                <a:latin typeface="Verdana" charset="0"/>
                <a:ea typeface="ＭＳ Ｐゴシック" charset="-128"/>
              </a:rPr>
              <a:t>informatici?</a:t>
            </a:r>
            <a:endParaRPr lang="it-IT" altLang="it-IT" dirty="0">
              <a:latin typeface="Verdana" charset="0"/>
              <a:ea typeface="ＭＳ Ｐゴシック" charset="-128"/>
            </a:endParaRPr>
          </a:p>
        </p:txBody>
      </p:sp>
      <p:sp>
        <p:nvSpPr>
          <p:cNvPr id="15" name="Rettangolo 14">
            <a:extLst>
              <a:ext uri="{FF2B5EF4-FFF2-40B4-BE49-F238E27FC236}">
                <a16:creationId xmlns="" xmlns:a16="http://schemas.microsoft.com/office/drawing/2014/main" id="{DE139CD6-C43A-441C-A863-8D8E56E12968}"/>
              </a:ext>
            </a:extLst>
          </p:cNvPr>
          <p:cNvSpPr/>
          <p:nvPr/>
        </p:nvSpPr>
        <p:spPr>
          <a:xfrm>
            <a:off x="434975" y="5752535"/>
            <a:ext cx="7018067" cy="369332"/>
          </a:xfrm>
          <a:prstGeom prst="rect">
            <a:avLst/>
          </a:prstGeom>
        </p:spPr>
        <p:txBody>
          <a:bodyPr wrap="square">
            <a:spAutoFit/>
          </a:bodyPr>
          <a:lstStyle/>
          <a:p>
            <a:pPr marL="174625">
              <a:spcBef>
                <a:spcPts val="1200"/>
              </a:spcBef>
              <a:spcAft>
                <a:spcPts val="1200"/>
              </a:spcAft>
            </a:pPr>
            <a:r>
              <a:rPr lang="it-IT" altLang="it-IT" dirty="0">
                <a:latin typeface="Verdana" charset="0"/>
                <a:ea typeface="ＭＳ Ｐゴシック" charset="-128"/>
              </a:rPr>
              <a:t>E osserviamo il grafico alla pagina successiva …</a:t>
            </a:r>
          </a:p>
        </p:txBody>
      </p:sp>
    </p:spTree>
    <p:extLst>
      <p:ext uri="{BB962C8B-B14F-4D97-AF65-F5344CB8AC3E}">
        <p14:creationId xmlns:p14="http://schemas.microsoft.com/office/powerpoint/2010/main" val="387239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 xmlns:a16="http://schemas.microsoft.com/office/drawing/2014/main" id="{A2EB9D34-25EB-4DF7-9912-54B7939109E9}"/>
              </a:ext>
            </a:extLst>
          </p:cNvPr>
          <p:cNvSpPr/>
          <p:nvPr/>
        </p:nvSpPr>
        <p:spPr>
          <a:xfrm>
            <a:off x="4373217" y="943765"/>
            <a:ext cx="4572000" cy="954107"/>
          </a:xfrm>
          <a:prstGeom prst="rect">
            <a:avLst/>
          </a:prstGeom>
        </p:spPr>
        <p:txBody>
          <a:bodyPr wrap="square">
            <a:spAutoFit/>
          </a:bodyPr>
          <a:lstStyle/>
          <a:p>
            <a:pPr algn="ctr"/>
            <a:r>
              <a:rPr lang="it-IT" sz="1400" b="1" dirty="0">
                <a:latin typeface="Verdana" panose="020B0604030504040204" pitchFamily="34" charset="0"/>
                <a:ea typeface="Verdana" panose="020B0604030504040204" pitchFamily="34" charset="0"/>
                <a:cs typeface="Verdana" panose="020B0604030504040204" pitchFamily="34" charset="0"/>
              </a:rPr>
              <a:t>Figura 1 - Persone di 16-74 anni che hanno usato </a:t>
            </a:r>
            <a:r>
              <a:rPr lang="it-IT" sz="1400" b="1" dirty="0" smtClean="0">
                <a:latin typeface="Verdana" panose="020B0604030504040204" pitchFamily="34" charset="0"/>
                <a:ea typeface="Verdana" panose="020B0604030504040204" pitchFamily="34" charset="0"/>
                <a:cs typeface="Verdana" panose="020B0604030504040204" pitchFamily="34" charset="0"/>
              </a:rPr>
              <a:t>internet </a:t>
            </a:r>
            <a:r>
              <a:rPr lang="it-IT" sz="1400" b="1" dirty="0">
                <a:latin typeface="Verdana" panose="020B0604030504040204" pitchFamily="34" charset="0"/>
                <a:ea typeface="Verdana" panose="020B0604030504040204" pitchFamily="34" charset="0"/>
                <a:cs typeface="Verdana" panose="020B0604030504040204" pitchFamily="34" charset="0"/>
              </a:rPr>
              <a:t>negli ultimi 3 mesi per livello di competenze informatiche,</a:t>
            </a:r>
          </a:p>
          <a:p>
            <a:pPr algn="ctr"/>
            <a:r>
              <a:rPr lang="it-IT" sz="1400" b="1" dirty="0">
                <a:latin typeface="Verdana" panose="020B0604030504040204" pitchFamily="34" charset="0"/>
                <a:ea typeface="Verdana" panose="020B0604030504040204" pitchFamily="34" charset="0"/>
                <a:cs typeface="Verdana" panose="020B0604030504040204" pitchFamily="34" charset="0"/>
              </a:rPr>
              <a:t> anno 2019*</a:t>
            </a:r>
          </a:p>
        </p:txBody>
      </p:sp>
      <p:sp>
        <p:nvSpPr>
          <p:cNvPr id="8" name="Rettangolo 7">
            <a:extLst>
              <a:ext uri="{FF2B5EF4-FFF2-40B4-BE49-F238E27FC236}">
                <a16:creationId xmlns="" xmlns:a16="http://schemas.microsoft.com/office/drawing/2014/main" id="{31FFF5B0-D455-4C1F-BE53-0D9A54DD67A8}"/>
              </a:ext>
            </a:extLst>
          </p:cNvPr>
          <p:cNvSpPr/>
          <p:nvPr/>
        </p:nvSpPr>
        <p:spPr>
          <a:xfrm>
            <a:off x="4373217" y="5764382"/>
            <a:ext cx="4770783" cy="461665"/>
          </a:xfrm>
          <a:prstGeom prst="rect">
            <a:avLst/>
          </a:prstGeom>
        </p:spPr>
        <p:txBody>
          <a:bodyPr wrap="square">
            <a:spAutoFit/>
          </a:bodyPr>
          <a:lstStyle/>
          <a:p>
            <a:r>
              <a:rPr lang="it-IT" sz="1200" dirty="0">
                <a:latin typeface="Verdana" panose="020B0604030504040204" pitchFamily="34" charset="0"/>
                <a:ea typeface="Verdana" panose="020B0604030504040204" pitchFamily="34" charset="0"/>
                <a:cs typeface="Verdana" panose="020B0604030504040204" pitchFamily="34" charset="0"/>
              </a:rPr>
              <a:t>Note: *valori per 100 persone con le stesse caratteristiche</a:t>
            </a:r>
          </a:p>
          <a:p>
            <a:r>
              <a:rPr lang="it-IT" sz="1200" dirty="0" smtClean="0">
                <a:latin typeface="Verdana" panose="020B0604030504040204" pitchFamily="34" charset="0"/>
                <a:ea typeface="Verdana" panose="020B0604030504040204" pitchFamily="34" charset="0"/>
                <a:cs typeface="Verdana" panose="020B0604030504040204" pitchFamily="34" charset="0"/>
              </a:rPr>
              <a:t>Fonte: Istat</a:t>
            </a:r>
            <a:r>
              <a:rPr lang="it-IT" sz="1200" dirty="0">
                <a:latin typeface="Verdana" panose="020B0604030504040204" pitchFamily="34" charset="0"/>
                <a:ea typeface="Verdana" panose="020B0604030504040204" pitchFamily="34" charset="0"/>
                <a:cs typeface="Verdana" panose="020B0604030504040204" pitchFamily="34" charset="0"/>
              </a:rPr>
              <a:t>, Cittadini e ICT, anno 2019</a:t>
            </a:r>
          </a:p>
        </p:txBody>
      </p:sp>
      <p:sp>
        <p:nvSpPr>
          <p:cNvPr id="9" name="Rettangolo 8">
            <a:extLst>
              <a:ext uri="{FF2B5EF4-FFF2-40B4-BE49-F238E27FC236}">
                <a16:creationId xmlns="" xmlns:a16="http://schemas.microsoft.com/office/drawing/2014/main" id="{E6E9235E-D863-448D-9C12-20DECCF017EF}"/>
              </a:ext>
            </a:extLst>
          </p:cNvPr>
          <p:cNvSpPr/>
          <p:nvPr/>
        </p:nvSpPr>
        <p:spPr>
          <a:xfrm>
            <a:off x="700427" y="469448"/>
            <a:ext cx="5948488" cy="461665"/>
          </a:xfrm>
          <a:prstGeom prst="rect">
            <a:avLst/>
          </a:prstGeom>
        </p:spPr>
        <p:txBody>
          <a:bodyPr wrap="none">
            <a:spAutoFit/>
          </a:bodyPr>
          <a:lstStyle/>
          <a:p>
            <a:pPr>
              <a:spcBef>
                <a:spcPct val="0"/>
              </a:spcBef>
            </a:pPr>
            <a:r>
              <a:rPr lang="it-IT" altLang="it-IT" sz="2400" dirty="0">
                <a:solidFill>
                  <a:srgbClr val="C00000"/>
                </a:solidFill>
                <a:latin typeface="Verdana" panose="020B0604030504040204" pitchFamily="34" charset="0"/>
                <a:ea typeface="Verdana" panose="020B0604030504040204" pitchFamily="34" charset="0"/>
                <a:cs typeface="Verdana" panose="020B0604030504040204" pitchFamily="34" charset="0"/>
              </a:rPr>
              <a:t>Il diagramma a torta – come si legge</a:t>
            </a:r>
            <a:endParaRPr lang="it-IT" sz="2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magine 10">
            <a:extLst>
              <a:ext uri="{FF2B5EF4-FFF2-40B4-BE49-F238E27FC236}">
                <a16:creationId xmlns="" xmlns:a16="http://schemas.microsoft.com/office/drawing/2014/main" id="{305D01AC-875A-42C6-A7B6-7DC319703755}"/>
              </a:ext>
            </a:extLst>
          </p:cNvPr>
          <p:cNvPicPr>
            <a:picLocks noChangeAspect="1"/>
          </p:cNvPicPr>
          <p:nvPr/>
        </p:nvPicPr>
        <p:blipFill rotWithShape="1">
          <a:blip r:embed="rId3"/>
          <a:srcRect l="10556" t="6027" r="14313" b="12163"/>
          <a:stretch/>
        </p:blipFill>
        <p:spPr>
          <a:xfrm>
            <a:off x="4804003" y="1876494"/>
            <a:ext cx="3423928" cy="3843222"/>
          </a:xfrm>
          <a:prstGeom prst="rect">
            <a:avLst/>
          </a:prstGeom>
        </p:spPr>
      </p:pic>
      <p:sp>
        <p:nvSpPr>
          <p:cNvPr id="12" name="Rettangolo 11">
            <a:extLst>
              <a:ext uri="{FF2B5EF4-FFF2-40B4-BE49-F238E27FC236}">
                <a16:creationId xmlns="" xmlns:a16="http://schemas.microsoft.com/office/drawing/2014/main" id="{9260CCDB-BEBA-4F41-81AE-1D5C1274000C}"/>
              </a:ext>
            </a:extLst>
          </p:cNvPr>
          <p:cNvSpPr/>
          <p:nvPr/>
        </p:nvSpPr>
        <p:spPr>
          <a:xfrm>
            <a:off x="499734" y="1212238"/>
            <a:ext cx="4072266" cy="3416320"/>
          </a:xfrm>
          <a:prstGeom prst="rect">
            <a:avLst/>
          </a:prstGeom>
        </p:spPr>
        <p:txBody>
          <a:bodyPr wrap="square">
            <a:spAutoFit/>
          </a:bodyPr>
          <a:lstStyle/>
          <a:p>
            <a:pPr>
              <a:spcBef>
                <a:spcPts val="600"/>
              </a:spcBef>
              <a:spcAft>
                <a:spcPts val="600"/>
              </a:spcAft>
            </a:pPr>
            <a:r>
              <a:rPr lang="it-IT" sz="1600" dirty="0">
                <a:latin typeface="Verdana" panose="020B0604030504040204" pitchFamily="34" charset="0"/>
                <a:ea typeface="Verdana" panose="020B0604030504040204" pitchFamily="34" charset="0"/>
                <a:cs typeface="Verdana" panose="020B0604030504040204" pitchFamily="34" charset="0"/>
              </a:rPr>
              <a:t>Il grafico e la legenda ci indicano che su 100 persone che hanno usato </a:t>
            </a:r>
            <a:r>
              <a:rPr lang="it-IT" sz="1600" dirty="0" smtClean="0">
                <a:latin typeface="Verdana" panose="020B0604030504040204" pitchFamily="34" charset="0"/>
                <a:ea typeface="Verdana" panose="020B0604030504040204" pitchFamily="34" charset="0"/>
                <a:cs typeface="Verdana" panose="020B0604030504040204" pitchFamily="34" charset="0"/>
              </a:rPr>
              <a:t>internet:</a:t>
            </a:r>
            <a:endParaRPr lang="it-IT" sz="1600" dirty="0">
              <a:latin typeface="Verdana" panose="020B0604030504040204" pitchFamily="34" charset="0"/>
              <a:ea typeface="Verdana" panose="020B0604030504040204" pitchFamily="34" charset="0"/>
              <a:cs typeface="Verdana" panose="020B0604030504040204" pitchFamily="34" charset="0"/>
            </a:endParaRPr>
          </a:p>
          <a:p>
            <a:pPr marL="723900" lvl="1">
              <a:spcBef>
                <a:spcPts val="600"/>
              </a:spcBef>
              <a:spcAft>
                <a:spcPts val="600"/>
              </a:spcAft>
            </a:pPr>
            <a:r>
              <a:rPr lang="it-IT" sz="1600" b="1" dirty="0">
                <a:solidFill>
                  <a:srgbClr val="C00000"/>
                </a:solidFill>
                <a:latin typeface="Verdana" panose="020B0604030504040204" pitchFamily="34" charset="0"/>
                <a:ea typeface="Verdana" panose="020B0604030504040204" pitchFamily="34" charset="0"/>
                <a:cs typeface="Verdana" panose="020B0604030504040204" pitchFamily="34" charset="0"/>
              </a:rPr>
              <a:t>  3,4</a:t>
            </a:r>
            <a:r>
              <a:rPr lang="it-IT" sz="1600" dirty="0">
                <a:latin typeface="Verdana" panose="020B0604030504040204" pitchFamily="34" charset="0"/>
                <a:ea typeface="Verdana" panose="020B0604030504040204" pitchFamily="34" charset="0"/>
                <a:cs typeface="Verdana" panose="020B0604030504040204" pitchFamily="34" charset="0"/>
              </a:rPr>
              <a:t> non hanno nessuna competenza nell’uso del PC;</a:t>
            </a:r>
          </a:p>
          <a:p>
            <a:pPr marL="742950" lvl="1" indent="-285750">
              <a:spcBef>
                <a:spcPts val="600"/>
              </a:spcBef>
              <a:spcAft>
                <a:spcPts val="600"/>
              </a:spcAft>
              <a:buFont typeface="Verdana" panose="020B0604030504040204" pitchFamily="34" charset="0"/>
              <a:buChar char="+"/>
            </a:pPr>
            <a:r>
              <a:rPr lang="it-IT"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41,6</a:t>
            </a:r>
            <a:r>
              <a:rPr lang="it-IT" sz="1600" dirty="0">
                <a:latin typeface="Verdana" panose="020B0604030504040204" pitchFamily="34" charset="0"/>
                <a:ea typeface="Verdana" panose="020B0604030504040204" pitchFamily="34" charset="0"/>
                <a:cs typeface="Verdana" panose="020B0604030504040204" pitchFamily="34" charset="0"/>
              </a:rPr>
              <a:t> hanno un basso livello di </a:t>
            </a:r>
            <a:r>
              <a:rPr lang="it-IT" sz="1600" dirty="0" smtClean="0">
                <a:latin typeface="Verdana" panose="020B0604030504040204" pitchFamily="34" charset="0"/>
                <a:ea typeface="Verdana" panose="020B0604030504040204" pitchFamily="34" charset="0"/>
                <a:cs typeface="Verdana" panose="020B0604030504040204" pitchFamily="34" charset="0"/>
              </a:rPr>
              <a:t>competenza;</a:t>
            </a:r>
            <a:endParaRPr lang="it-IT" sz="1600" dirty="0">
              <a:latin typeface="Verdana" panose="020B0604030504040204" pitchFamily="34" charset="0"/>
              <a:ea typeface="Verdana" panose="020B0604030504040204" pitchFamily="34" charset="0"/>
              <a:cs typeface="Verdana" panose="020B0604030504040204" pitchFamily="34" charset="0"/>
            </a:endParaRPr>
          </a:p>
          <a:p>
            <a:pPr marL="742950" lvl="1" indent="-285750">
              <a:spcBef>
                <a:spcPts val="600"/>
              </a:spcBef>
              <a:spcAft>
                <a:spcPts val="600"/>
              </a:spcAft>
              <a:buFont typeface="Verdana" panose="020B0604030504040204" pitchFamily="34" charset="0"/>
              <a:buChar char="+"/>
            </a:pPr>
            <a:r>
              <a:rPr lang="it-IT" sz="16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25,8</a:t>
            </a:r>
            <a:r>
              <a:rPr lang="it-IT" sz="1600" dirty="0">
                <a:latin typeface="Verdana" panose="020B0604030504040204" pitchFamily="34" charset="0"/>
                <a:ea typeface="Verdana" panose="020B0604030504040204" pitchFamily="34" charset="0"/>
                <a:cs typeface="Verdana" panose="020B0604030504040204" pitchFamily="34" charset="0"/>
              </a:rPr>
              <a:t> hanno una competenza «base</a:t>
            </a:r>
            <a:r>
              <a:rPr lang="it-IT" sz="1600" dirty="0" smtClean="0">
                <a:latin typeface="Verdana" panose="020B0604030504040204" pitchFamily="34" charset="0"/>
                <a:ea typeface="Verdana" panose="020B0604030504040204" pitchFamily="34" charset="0"/>
                <a:cs typeface="Verdana" panose="020B0604030504040204" pitchFamily="34" charset="0"/>
              </a:rPr>
              <a:t>»;</a:t>
            </a:r>
            <a:endParaRPr lang="it-IT" sz="1600" dirty="0">
              <a:latin typeface="Verdana" panose="020B0604030504040204" pitchFamily="34" charset="0"/>
              <a:ea typeface="Verdana" panose="020B0604030504040204" pitchFamily="34" charset="0"/>
              <a:cs typeface="Verdana" panose="020B0604030504040204" pitchFamily="34" charset="0"/>
            </a:endParaRPr>
          </a:p>
          <a:p>
            <a:pPr marL="742950" lvl="1" indent="-285750">
              <a:spcBef>
                <a:spcPts val="600"/>
              </a:spcBef>
              <a:spcAft>
                <a:spcPts val="600"/>
              </a:spcAft>
              <a:buFont typeface="Verdana" panose="020B0604030504040204" pitchFamily="34" charset="0"/>
              <a:buChar char="+"/>
            </a:pPr>
            <a:r>
              <a:rPr lang="it-IT"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29,2 </a:t>
            </a:r>
            <a:r>
              <a:rPr lang="it-IT" sz="1600" dirty="0">
                <a:latin typeface="Verdana" panose="020B0604030504040204" pitchFamily="34" charset="0"/>
                <a:ea typeface="Verdana" panose="020B0604030504040204" pitchFamily="34" charset="0"/>
                <a:cs typeface="Verdana" panose="020B0604030504040204" pitchFamily="34" charset="0"/>
              </a:rPr>
              <a:t>hanno una competenza di livello </a:t>
            </a:r>
            <a:r>
              <a:rPr lang="it-IT" sz="1600" dirty="0" smtClean="0">
                <a:latin typeface="Verdana" panose="020B0604030504040204" pitchFamily="34" charset="0"/>
                <a:ea typeface="Verdana" panose="020B0604030504040204" pitchFamily="34" charset="0"/>
                <a:cs typeface="Verdana" panose="020B0604030504040204" pitchFamily="34" charset="0"/>
              </a:rPr>
              <a:t>alto.</a:t>
            </a:r>
            <a:endParaRPr lang="it-IT"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Rettangolo 13">
            <a:extLst>
              <a:ext uri="{FF2B5EF4-FFF2-40B4-BE49-F238E27FC236}">
                <a16:creationId xmlns="" xmlns:a16="http://schemas.microsoft.com/office/drawing/2014/main" id="{AEB15400-1831-47E6-980D-127FCC4F456E}"/>
              </a:ext>
            </a:extLst>
          </p:cNvPr>
          <p:cNvSpPr/>
          <p:nvPr/>
        </p:nvSpPr>
        <p:spPr>
          <a:xfrm>
            <a:off x="-198783" y="5230263"/>
            <a:ext cx="4572000" cy="830997"/>
          </a:xfrm>
          <a:prstGeom prst="rect">
            <a:avLst/>
          </a:prstGeom>
        </p:spPr>
        <p:txBody>
          <a:bodyPr>
            <a:spAutoFit/>
          </a:bodyPr>
          <a:lstStyle/>
          <a:p>
            <a:pPr lvl="1">
              <a:spcBef>
                <a:spcPts val="600"/>
              </a:spcBef>
              <a:spcAft>
                <a:spcPts val="600"/>
              </a:spcAft>
            </a:pPr>
            <a:r>
              <a:rPr lang="it-IT" sz="1600" dirty="0">
                <a:latin typeface="Verdana" panose="020B0604030504040204" pitchFamily="34" charset="0"/>
                <a:ea typeface="Verdana" panose="020B0604030504040204" pitchFamily="34" charset="0"/>
                <a:cs typeface="Verdana" panose="020B0604030504040204" pitchFamily="34" charset="0"/>
              </a:rPr>
              <a:t>La somma delle 4 «fette» di torta è uguale a 100 perché la torta rappresenta le 100 </a:t>
            </a:r>
            <a:r>
              <a:rPr lang="it-IT" sz="1600" dirty="0" smtClean="0">
                <a:latin typeface="Verdana" panose="020B0604030504040204" pitchFamily="34" charset="0"/>
                <a:ea typeface="Verdana" panose="020B0604030504040204" pitchFamily="34" charset="0"/>
                <a:cs typeface="Verdana" panose="020B0604030504040204" pitchFamily="34" charset="0"/>
              </a:rPr>
              <a:t>persone.</a:t>
            </a:r>
            <a:endParaRPr lang="it-IT"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16" name="Connettore diritto 15">
            <a:extLst>
              <a:ext uri="{FF2B5EF4-FFF2-40B4-BE49-F238E27FC236}">
                <a16:creationId xmlns="" xmlns:a16="http://schemas.microsoft.com/office/drawing/2014/main" id="{C70C80D0-851D-4CE7-99AC-2BF82AB92F07}"/>
              </a:ext>
            </a:extLst>
          </p:cNvPr>
          <p:cNvCxnSpPr/>
          <p:nvPr/>
        </p:nvCxnSpPr>
        <p:spPr>
          <a:xfrm>
            <a:off x="1059543" y="4628558"/>
            <a:ext cx="3135086" cy="0"/>
          </a:xfrm>
          <a:prstGeom prst="line">
            <a:avLst/>
          </a:prstGeom>
        </p:spPr>
        <p:style>
          <a:lnRef idx="2">
            <a:schemeClr val="dk1"/>
          </a:lnRef>
          <a:fillRef idx="0">
            <a:schemeClr val="dk1"/>
          </a:fillRef>
          <a:effectRef idx="1">
            <a:schemeClr val="dk1"/>
          </a:effectRef>
          <a:fontRef idx="minor">
            <a:schemeClr val="tx1"/>
          </a:fontRef>
        </p:style>
      </p:cxnSp>
      <p:sp>
        <p:nvSpPr>
          <p:cNvPr id="17" name="Rettangolo 16">
            <a:extLst>
              <a:ext uri="{FF2B5EF4-FFF2-40B4-BE49-F238E27FC236}">
                <a16:creationId xmlns="" xmlns:a16="http://schemas.microsoft.com/office/drawing/2014/main" id="{3AD2337B-ACAB-4929-9A11-AB6B08ADA457}"/>
              </a:ext>
            </a:extLst>
          </p:cNvPr>
          <p:cNvSpPr/>
          <p:nvPr/>
        </p:nvSpPr>
        <p:spPr>
          <a:xfrm>
            <a:off x="1059543" y="4744744"/>
            <a:ext cx="841897" cy="338554"/>
          </a:xfrm>
          <a:prstGeom prst="rect">
            <a:avLst/>
          </a:prstGeom>
        </p:spPr>
        <p:txBody>
          <a:bodyPr wrap="none">
            <a:spAutoFit/>
          </a:bodyPr>
          <a:lstStyle/>
          <a:p>
            <a:r>
              <a:rPr lang="it-IT" sz="1600" b="1" dirty="0">
                <a:latin typeface="Verdana" panose="020B0604030504040204" pitchFamily="34" charset="0"/>
                <a:ea typeface="Verdana" panose="020B0604030504040204" pitchFamily="34" charset="0"/>
                <a:cs typeface="Verdana" panose="020B0604030504040204" pitchFamily="34" charset="0"/>
              </a:rPr>
              <a:t>100,0</a:t>
            </a:r>
            <a:endParaRPr lang="it-IT" sz="1600" dirty="0"/>
          </a:p>
        </p:txBody>
      </p:sp>
    </p:spTree>
    <p:extLst>
      <p:ext uri="{BB962C8B-B14F-4D97-AF65-F5344CB8AC3E}">
        <p14:creationId xmlns:p14="http://schemas.microsoft.com/office/powerpoint/2010/main" val="321912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3717</TotalTime>
  <Words>4100</Words>
  <Application>Microsoft Office PowerPoint</Application>
  <PresentationFormat>Presentazione su schermo (4:3)</PresentationFormat>
  <Paragraphs>363</Paragraphs>
  <Slides>36</Slides>
  <Notes>23</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36</vt:i4>
      </vt:variant>
    </vt:vector>
  </HeadingPairs>
  <TitlesOfParts>
    <vt:vector size="50" baseType="lpstr">
      <vt:lpstr>MS PGothic</vt:lpstr>
      <vt:lpstr>MS PGothic</vt:lpstr>
      <vt:lpstr>Arial</vt:lpstr>
      <vt:lpstr>Arial Narrow</vt:lpstr>
      <vt:lpstr>Bookman Old Style</vt:lpstr>
      <vt:lpstr>Calibri</vt:lpstr>
      <vt:lpstr>Comic Sans MS</vt:lpstr>
      <vt:lpstr>Fira Sans Condensed</vt:lpstr>
      <vt:lpstr>Segoe Print</vt:lpstr>
      <vt:lpstr>Times New Roman</vt:lpstr>
      <vt:lpstr>Tw Cen MT Condensed</vt:lpstr>
      <vt:lpstr>Verdana</vt:lpstr>
      <vt:lpstr>Wingdings</vt:lpstr>
      <vt:lpstr>copertina</vt:lpstr>
      <vt:lpstr>Presentazione standard di PowerPoint</vt:lpstr>
      <vt:lpstr>Presentazione standard di PowerPoint</vt:lpstr>
      <vt:lpstr>Presentazione standard di PowerPoint</vt:lpstr>
      <vt:lpstr>A cosa servono i grafici …</vt:lpstr>
      <vt:lpstr>Costruire un grafico: gli elementi essenziali</vt:lpstr>
      <vt:lpstr>Costruire un grafico: gli elementi essenziali</vt:lpstr>
      <vt:lpstr>Costruire un grafico: scegliere il tipo più adatto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Grafico a linee – Come si legge</vt:lpstr>
      <vt:lpstr>Presentazione standard di PowerPoint</vt:lpstr>
      <vt:lpstr>Presentazione standard di PowerPoint</vt:lpstr>
      <vt:lpstr>Gli elementi del 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Barbara Ascari</cp:lastModifiedBy>
  <cp:revision>323</cp:revision>
  <dcterms:created xsi:type="dcterms:W3CDTF">2012-12-11T11:00:35Z</dcterms:created>
  <dcterms:modified xsi:type="dcterms:W3CDTF">2020-05-04T18:36:44Z</dcterms:modified>
</cp:coreProperties>
</file>