
<file path=[Content_Types].xml><?xml version="1.0" encoding="utf-8"?>
<Types xmlns="http://schemas.openxmlformats.org/package/2006/content-types">
  <Default Extension="png" ContentType="image/png"/>
  <Default Extension="svg" ContentType="image/svg+xml"/>
  <Default Extension="emf" ContentType="image/x-emf"/>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6"/>
  </p:notesMasterIdLst>
  <p:sldIdLst>
    <p:sldId id="315" r:id="rId6"/>
    <p:sldId id="316" r:id="rId7"/>
    <p:sldId id="309" r:id="rId8"/>
    <p:sldId id="328" r:id="rId9"/>
    <p:sldId id="317" r:id="rId10"/>
    <p:sldId id="319" r:id="rId11"/>
    <p:sldId id="330" r:id="rId12"/>
    <p:sldId id="318" r:id="rId13"/>
    <p:sldId id="329" r:id="rId14"/>
    <p:sldId id="331" r:id="rId15"/>
    <p:sldId id="332" r:id="rId16"/>
    <p:sldId id="333" r:id="rId17"/>
    <p:sldId id="334" r:id="rId18"/>
    <p:sldId id="321" r:id="rId19"/>
    <p:sldId id="335" r:id="rId20"/>
    <p:sldId id="336" r:id="rId21"/>
    <p:sldId id="337" r:id="rId22"/>
    <p:sldId id="338" r:id="rId23"/>
    <p:sldId id="339" r:id="rId24"/>
    <p:sldId id="327" r:id="rId2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pos="7401">
          <p15:clr>
            <a:srgbClr val="A4A3A4"/>
          </p15:clr>
        </p15:guide>
        <p15:guide id="2" orient="horz" pos="39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7C7E"/>
    <a:srgbClr val="932338"/>
    <a:srgbClr val="CC2A2A"/>
    <a:srgbClr val="6364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tile chiaro 2 - Color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96259" autoAdjust="0"/>
  </p:normalViewPr>
  <p:slideViewPr>
    <p:cSldViewPr snapToGrid="0" showGuides="1">
      <p:cViewPr varScale="1">
        <p:scale>
          <a:sx n="64" d="100"/>
          <a:sy n="64" d="100"/>
        </p:scale>
        <p:origin x="1416" y="66"/>
      </p:cViewPr>
      <p:guideLst>
        <p:guide pos="7401"/>
        <p:guide orient="horz" pos="3997"/>
      </p:guideLst>
    </p:cSldViewPr>
  </p:slideViewPr>
  <p:outlineViewPr>
    <p:cViewPr>
      <p:scale>
        <a:sx n="33" d="100"/>
        <a:sy n="33" d="100"/>
      </p:scale>
      <p:origin x="0" y="0"/>
    </p:cViewPr>
  </p:outlineViewPr>
  <p:notesTextViewPr>
    <p:cViewPr>
      <p:scale>
        <a:sx n="1" d="1"/>
        <a:sy n="1" d="1"/>
      </p:scale>
      <p:origin x="0" y="0"/>
    </p:cViewPr>
  </p:notesTextViewPr>
  <p:gridSpacing cx="54000" cy="54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C5F835E2-227D-43BA-B3A5-E9E433264387}" type="datetimeFigureOut">
              <a:rPr lang="en-US"/>
              <a:pPr>
                <a:defRPr/>
              </a:pPr>
              <a:t>4/16/2021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5F5882C-B867-4FE7-97C9-87FBF93DC802}" type="slidenum">
              <a:rPr lang="en-US"/>
              <a:pPr>
                <a:defRPr/>
              </a:pPr>
              <a:t>‹N›</a:t>
            </a:fld>
            <a:endParaRPr lang="en-US"/>
          </a:p>
        </p:txBody>
      </p:sp>
    </p:spTree>
    <p:extLst>
      <p:ext uri="{BB962C8B-B14F-4D97-AF65-F5344CB8AC3E}">
        <p14:creationId xmlns:p14="http://schemas.microsoft.com/office/powerpoint/2010/main" val="1482097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F5F5882C-B867-4FE7-97C9-87FBF93DC802}" type="slidenum">
              <a:rPr lang="en-US" smtClean="0"/>
              <a:pPr>
                <a:defRPr/>
              </a:pPr>
              <a:t>8</a:t>
            </a:fld>
            <a:endParaRPr lang="en-US"/>
          </a:p>
        </p:txBody>
      </p:sp>
    </p:spTree>
    <p:extLst>
      <p:ext uri="{BB962C8B-B14F-4D97-AF65-F5344CB8AC3E}">
        <p14:creationId xmlns:p14="http://schemas.microsoft.com/office/powerpoint/2010/main" val="1366995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1070" y="2621956"/>
            <a:ext cx="9818337" cy="2782819"/>
          </a:xfrm>
          <a:effectLst/>
        </p:spPr>
        <p:txBody>
          <a:bodyPr lIns="0" tIns="0" rIns="0" bIns="0" anchor="ctr">
            <a:normAutofit/>
          </a:bodyPr>
          <a:lstStyle>
            <a:lvl1pPr>
              <a:lnSpc>
                <a:spcPts val="3400"/>
              </a:lnSpc>
              <a:defRPr sz="3200" b="0" cap="none">
                <a:solidFill>
                  <a:srgbClr val="C00000"/>
                </a:solidFill>
                <a:latin typeface="Arial Narrow" panose="020B0606020202030204" pitchFamily="34" charset="0"/>
              </a:defRPr>
            </a:lvl1pPr>
          </a:lstStyle>
          <a:p>
            <a:r>
              <a:rPr lang="it-IT" dirty="0"/>
              <a:t>FARE CLIC PER MODIFICARE LO STILE DEL TITOLO DELLO SCHEMA FARE CLIC PER MODIFICARE LO STILE DEL TITOLO DELLO SCHEMA</a:t>
            </a:r>
            <a:endParaRPr lang="en-US" dirty="0"/>
          </a:p>
        </p:txBody>
      </p:sp>
      <p:sp>
        <p:nvSpPr>
          <p:cNvPr id="9" name="Text Placeholder 2">
            <a:extLst>
              <a:ext uri="{FF2B5EF4-FFF2-40B4-BE49-F238E27FC236}">
                <a16:creationId xmlns:a16="http://schemas.microsoft.com/office/drawing/2014/main" xmlns="" id="{384E50FF-EF10-4A0E-8686-237E66B249CE}"/>
              </a:ext>
            </a:extLst>
          </p:cNvPr>
          <p:cNvSpPr>
            <a:spLocks noGrp="1"/>
          </p:cNvSpPr>
          <p:nvPr>
            <p:ph type="body" idx="1"/>
          </p:nvPr>
        </p:nvSpPr>
        <p:spPr>
          <a:xfrm>
            <a:off x="469184" y="6495314"/>
            <a:ext cx="7481115" cy="179536"/>
          </a:xfrm>
        </p:spPr>
        <p:txBody>
          <a:bodyPr wrap="square" lIns="0" tIns="0" rIns="0" bIns="0">
            <a:spAutoFit/>
          </a:bodyPr>
          <a:lstStyle>
            <a:lvl1pPr marL="0" indent="0">
              <a:lnSpc>
                <a:spcPts val="1400"/>
              </a:lnSpc>
              <a:spcAft>
                <a:spcPts val="200"/>
              </a:spcAft>
              <a:buNone/>
              <a:defRPr sz="11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20" name="Text Placeholder 2">
            <a:extLst>
              <a:ext uri="{FF2B5EF4-FFF2-40B4-BE49-F238E27FC236}">
                <a16:creationId xmlns:a16="http://schemas.microsoft.com/office/drawing/2014/main" xmlns="" id="{771492F8-659D-4E4C-A49D-B7C567539112}"/>
              </a:ext>
            </a:extLst>
          </p:cNvPr>
          <p:cNvSpPr>
            <a:spLocks noGrp="1"/>
          </p:cNvSpPr>
          <p:nvPr>
            <p:ph type="body" idx="10"/>
          </p:nvPr>
        </p:nvSpPr>
        <p:spPr>
          <a:xfrm>
            <a:off x="469185" y="1287956"/>
            <a:ext cx="3689746" cy="216000"/>
          </a:xfrm>
        </p:spPr>
        <p:txBody>
          <a:bodyPr lIns="0" tIns="0" rIns="0" bIns="0">
            <a:noAutofit/>
          </a:bodyPr>
          <a:lstStyle>
            <a:lvl1pPr marL="0" indent="0">
              <a:lnSpc>
                <a:spcPts val="1500"/>
              </a:lnSpc>
              <a:spcAft>
                <a:spcPts val="600"/>
              </a:spcAft>
              <a:buNone/>
              <a:defRPr lang="it-IT" sz="1200" dirty="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23" name="Text Placeholder 2">
            <a:extLst>
              <a:ext uri="{FF2B5EF4-FFF2-40B4-BE49-F238E27FC236}">
                <a16:creationId xmlns:a16="http://schemas.microsoft.com/office/drawing/2014/main" xmlns="" id="{384E50FF-EF10-4A0E-8686-237E66B249CE}"/>
              </a:ext>
            </a:extLst>
          </p:cNvPr>
          <p:cNvSpPr>
            <a:spLocks noGrp="1"/>
          </p:cNvSpPr>
          <p:nvPr>
            <p:ph type="body" idx="11" hasCustomPrompt="1"/>
          </p:nvPr>
        </p:nvSpPr>
        <p:spPr>
          <a:xfrm>
            <a:off x="469184" y="1522956"/>
            <a:ext cx="3689747" cy="1080000"/>
          </a:xfrm>
        </p:spPr>
        <p:txBody>
          <a:bodyPr lIns="0" tIns="0" rIns="0" bIns="0" anchor="t" anchorCtr="0">
            <a:noAutofit/>
          </a:bodyPr>
          <a:lstStyle>
            <a:lvl1pPr marL="0" indent="0">
              <a:lnSpc>
                <a:spcPct val="100000"/>
              </a:lnSpc>
              <a:spcAft>
                <a:spcPts val="0"/>
              </a:spcAft>
              <a:buNone/>
              <a:defRPr sz="2000" b="0">
                <a:solidFill>
                  <a:srgbClr val="63646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a:t>
            </a:r>
          </a:p>
        </p:txBody>
      </p:sp>
      <p:sp>
        <p:nvSpPr>
          <p:cNvPr id="11" name="Text Placeholder 2">
            <a:extLst>
              <a:ext uri="{FF2B5EF4-FFF2-40B4-BE49-F238E27FC236}">
                <a16:creationId xmlns:a16="http://schemas.microsoft.com/office/drawing/2014/main" xmlns="" id="{384E50FF-EF10-4A0E-8686-237E66B249CE}"/>
              </a:ext>
            </a:extLst>
          </p:cNvPr>
          <p:cNvSpPr>
            <a:spLocks noGrp="1"/>
          </p:cNvSpPr>
          <p:nvPr>
            <p:ph type="body" idx="12" hasCustomPrompt="1"/>
          </p:nvPr>
        </p:nvSpPr>
        <p:spPr>
          <a:xfrm>
            <a:off x="469184" y="6297672"/>
            <a:ext cx="7481115" cy="188513"/>
          </a:xfrm>
        </p:spPr>
        <p:txBody>
          <a:bodyPr wrap="square" lIns="0" tIns="0" rIns="0" bIns="0">
            <a:spAutoFit/>
          </a:bodyPr>
          <a:lstStyle>
            <a:lvl1pPr marL="0" indent="0">
              <a:lnSpc>
                <a:spcPts val="1400"/>
              </a:lnSpc>
              <a:spcAft>
                <a:spcPts val="200"/>
              </a:spcAft>
              <a:buNone/>
              <a:defRPr sz="1400" b="0">
                <a:solidFill>
                  <a:schemeClr val="tx1">
                    <a:lumMod val="65000"/>
                    <a:lumOff val="35000"/>
                  </a:schemeClr>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MODIFICA GLI STILI DEL TESTO DELLO SCHEMA</a:t>
            </a:r>
          </a:p>
        </p:txBody>
      </p:sp>
      <p:sp>
        <p:nvSpPr>
          <p:cNvPr id="12" name="Rectangle 8">
            <a:extLst>
              <a:ext uri="{FF2B5EF4-FFF2-40B4-BE49-F238E27FC236}">
                <a16:creationId xmlns:a16="http://schemas.microsoft.com/office/drawing/2014/main" xmlns="" id="{A8FC9CB7-7D84-419A-988C-7B8817E18EDB}"/>
              </a:ext>
            </a:extLst>
          </p:cNvPr>
          <p:cNvSpPr/>
          <p:nvPr userDrawn="1"/>
        </p:nvSpPr>
        <p:spPr>
          <a:xfrm>
            <a:off x="463550" y="0"/>
            <a:ext cx="3708400" cy="1089025"/>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xmlns="" id="{F57BA760-D00A-4F5B-B978-07F3F810367F}"/>
              </a:ext>
            </a:extLst>
          </p:cNvPr>
          <p:cNvSpPr/>
          <p:nvPr userDrawn="1"/>
        </p:nvSpPr>
        <p:spPr>
          <a:xfrm>
            <a:off x="4251325" y="0"/>
            <a:ext cx="3706813" cy="1089025"/>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pic>
        <p:nvPicPr>
          <p:cNvPr id="4" name="Immagine 3">
            <a:extLst>
              <a:ext uri="{FF2B5EF4-FFF2-40B4-BE49-F238E27FC236}">
                <a16:creationId xmlns:a16="http://schemas.microsoft.com/office/drawing/2014/main" xmlns="" id="{617FA033-79E9-4921-B88E-03D9DAACCE5F}"/>
              </a:ext>
            </a:extLst>
          </p:cNvPr>
          <p:cNvPicPr>
            <a:picLocks noChangeAspect="1"/>
          </p:cNvPicPr>
          <p:nvPr userDrawn="1"/>
        </p:nvPicPr>
        <p:blipFill>
          <a:blip r:embed="rId2"/>
          <a:stretch>
            <a:fillRect/>
          </a:stretch>
        </p:blipFill>
        <p:spPr>
          <a:xfrm>
            <a:off x="8550841" y="637832"/>
            <a:ext cx="2700000" cy="461927"/>
          </a:xfrm>
          <a:prstGeom prst="rect">
            <a:avLst/>
          </a:prstGeom>
        </p:spPr>
      </p:pic>
      <p:sp>
        <p:nvSpPr>
          <p:cNvPr id="16" name="Rectangle 9">
            <a:extLst>
              <a:ext uri="{FF2B5EF4-FFF2-40B4-BE49-F238E27FC236}">
                <a16:creationId xmlns:a16="http://schemas.microsoft.com/office/drawing/2014/main" xmlns="" id="{821E4C3A-67D5-4B9E-B373-7B560EA0839E}"/>
              </a:ext>
            </a:extLst>
          </p:cNvPr>
          <p:cNvSpPr/>
          <p:nvPr userDrawn="1"/>
        </p:nvSpPr>
        <p:spPr>
          <a:xfrm>
            <a:off x="8037513" y="0"/>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5" name="Immagine 4">
            <a:extLst>
              <a:ext uri="{FF2B5EF4-FFF2-40B4-BE49-F238E27FC236}">
                <a16:creationId xmlns:a16="http://schemas.microsoft.com/office/drawing/2014/main" xmlns="" id="{4C4E55C6-EF6B-A343-9950-1B648E67FA0A}"/>
              </a:ext>
            </a:extLst>
          </p:cNvPr>
          <p:cNvPicPr>
            <a:picLocks noChangeAspect="1"/>
          </p:cNvPicPr>
          <p:nvPr userDrawn="1"/>
        </p:nvPicPr>
        <p:blipFill>
          <a:blip r:embed="rId3"/>
          <a:stretch>
            <a:fillRect/>
          </a:stretch>
        </p:blipFill>
        <p:spPr>
          <a:xfrm>
            <a:off x="10431120" y="5813918"/>
            <a:ext cx="819721" cy="812499"/>
          </a:xfrm>
          <a:prstGeom prst="rect">
            <a:avLst/>
          </a:prstGeom>
        </p:spPr>
      </p:pic>
    </p:spTree>
    <p:extLst>
      <p:ext uri="{BB962C8B-B14F-4D97-AF65-F5344CB8AC3E}">
        <p14:creationId xmlns:p14="http://schemas.microsoft.com/office/powerpoint/2010/main" val="1655998298"/>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e immagini affiancate">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C2F57ACB-1A9A-42A2-B0B9-3C24FCCE916F}"/>
              </a:ext>
            </a:extLst>
          </p:cNvPr>
          <p:cNvSpPr/>
          <p:nvPr userDrawn="1"/>
        </p:nvSpPr>
        <p:spPr>
          <a:xfrm>
            <a:off x="471488" y="1571124"/>
            <a:ext cx="5472112" cy="439200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1" name="Text Placeholder 3">
            <a:extLst>
              <a:ext uri="{FF2B5EF4-FFF2-40B4-BE49-F238E27FC236}">
                <a16:creationId xmlns:a16="http://schemas.microsoft.com/office/drawing/2014/main" xmlns="" id="{A0C542E8-A419-4B8E-8AE4-1D0DC75ADF26}"/>
              </a:ext>
            </a:extLst>
          </p:cNvPr>
          <p:cNvSpPr>
            <a:spLocks noGrp="1"/>
          </p:cNvSpPr>
          <p:nvPr>
            <p:ph type="body" sz="half" idx="12" hasCustomPrompt="1"/>
          </p:nvPr>
        </p:nvSpPr>
        <p:spPr>
          <a:xfrm>
            <a:off x="562922" y="1691683"/>
            <a:ext cx="5304733" cy="387373"/>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22" name="Content Placeholder 3">
            <a:extLst>
              <a:ext uri="{FF2B5EF4-FFF2-40B4-BE49-F238E27FC236}">
                <a16:creationId xmlns:a16="http://schemas.microsoft.com/office/drawing/2014/main" xmlns="" id="{3F3446B5-6360-4947-B444-A1DBFD655274}"/>
              </a:ext>
            </a:extLst>
          </p:cNvPr>
          <p:cNvSpPr>
            <a:spLocks noGrp="1"/>
          </p:cNvSpPr>
          <p:nvPr>
            <p:ph sz="half" idx="13"/>
          </p:nvPr>
        </p:nvSpPr>
        <p:spPr>
          <a:xfrm>
            <a:off x="562922" y="2172243"/>
            <a:ext cx="5304733" cy="3668732"/>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7" name="Title Placeholder 1">
            <a:extLst>
              <a:ext uri="{FF2B5EF4-FFF2-40B4-BE49-F238E27FC236}">
                <a16:creationId xmlns:a16="http://schemas.microsoft.com/office/drawing/2014/main" xmlns="" id="{1E69494B-016F-4C49-BDD4-600C730A2A1C}"/>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20" name="Rectangle 8">
            <a:extLst>
              <a:ext uri="{FF2B5EF4-FFF2-40B4-BE49-F238E27FC236}">
                <a16:creationId xmlns:a16="http://schemas.microsoft.com/office/drawing/2014/main" xmlns="" id="{D17306DB-EF2B-46DB-BE4C-67BA4581EC8A}"/>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0">
            <a:extLst>
              <a:ext uri="{FF2B5EF4-FFF2-40B4-BE49-F238E27FC236}">
                <a16:creationId xmlns:a16="http://schemas.microsoft.com/office/drawing/2014/main" xmlns="" id="{27663729-5A18-460D-BCC5-1C121255BEC2}"/>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9">
            <a:extLst>
              <a:ext uri="{FF2B5EF4-FFF2-40B4-BE49-F238E27FC236}">
                <a16:creationId xmlns:a16="http://schemas.microsoft.com/office/drawing/2014/main" xmlns="" id="{88AE038F-3265-4340-AFAF-203DBF97366C}"/>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25" name="Immagine 24">
            <a:extLst>
              <a:ext uri="{FF2B5EF4-FFF2-40B4-BE49-F238E27FC236}">
                <a16:creationId xmlns:a16="http://schemas.microsoft.com/office/drawing/2014/main" xmlns="" id="{5203E877-BB68-4C3E-A95D-262A3B3831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ooter Placeholder 4">
            <a:extLst>
              <a:ext uri="{FF2B5EF4-FFF2-40B4-BE49-F238E27FC236}">
                <a16:creationId xmlns:a16="http://schemas.microsoft.com/office/drawing/2014/main" xmlns="" id="{DDB77A0D-9AB4-48A1-82C5-A09A7D4F72D4}"/>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9" name="Slide Number Placeholder 5">
            <a:extLst>
              <a:ext uri="{FF2B5EF4-FFF2-40B4-BE49-F238E27FC236}">
                <a16:creationId xmlns:a16="http://schemas.microsoft.com/office/drawing/2014/main" xmlns="" id="{ABB3C7F1-D02D-4858-A51B-B1211EF06EF0}"/>
              </a:ext>
            </a:extLst>
          </p:cNvPr>
          <p:cNvSpPr>
            <a:spLocks noGrp="1"/>
          </p:cNvSpPr>
          <p:nvPr>
            <p:ph type="sldNum" sz="quarter" idx="14"/>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30" name="Rettangolo 29">
            <a:extLst>
              <a:ext uri="{FF2B5EF4-FFF2-40B4-BE49-F238E27FC236}">
                <a16:creationId xmlns:a16="http://schemas.microsoft.com/office/drawing/2014/main" xmlns="" id="{2E11952F-B65E-4BC4-A306-BA5F2E5E1051}"/>
              </a:ext>
            </a:extLst>
          </p:cNvPr>
          <p:cNvSpPr/>
          <p:nvPr userDrawn="1"/>
        </p:nvSpPr>
        <p:spPr>
          <a:xfrm>
            <a:off x="6256216" y="1557338"/>
            <a:ext cx="5472000"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1" name="Text Placeholder 3">
            <a:extLst>
              <a:ext uri="{FF2B5EF4-FFF2-40B4-BE49-F238E27FC236}">
                <a16:creationId xmlns:a16="http://schemas.microsoft.com/office/drawing/2014/main" xmlns="" id="{10FF5994-804D-479E-8547-F402AE8DD1DD}"/>
              </a:ext>
            </a:extLst>
          </p:cNvPr>
          <p:cNvSpPr>
            <a:spLocks noGrp="1"/>
          </p:cNvSpPr>
          <p:nvPr>
            <p:ph type="body" sz="half" idx="11" hasCustomPrompt="1"/>
          </p:nvPr>
        </p:nvSpPr>
        <p:spPr>
          <a:xfrm>
            <a:off x="6376432" y="1684420"/>
            <a:ext cx="5231635" cy="457200"/>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32" name="Content Placeholder 3">
            <a:extLst>
              <a:ext uri="{FF2B5EF4-FFF2-40B4-BE49-F238E27FC236}">
                <a16:creationId xmlns:a16="http://schemas.microsoft.com/office/drawing/2014/main" xmlns="" id="{4C0547B4-6D28-4C23-830C-984AB52D9776}"/>
              </a:ext>
            </a:extLst>
          </p:cNvPr>
          <p:cNvSpPr>
            <a:spLocks noGrp="1"/>
          </p:cNvSpPr>
          <p:nvPr>
            <p:ph sz="half" idx="2"/>
          </p:nvPr>
        </p:nvSpPr>
        <p:spPr>
          <a:xfrm>
            <a:off x="6376432" y="2220577"/>
            <a:ext cx="5231636" cy="3620398"/>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pic>
        <p:nvPicPr>
          <p:cNvPr id="15" name="Immagine 14">
            <a:extLst>
              <a:ext uri="{FF2B5EF4-FFF2-40B4-BE49-F238E27FC236}">
                <a16:creationId xmlns:a16="http://schemas.microsoft.com/office/drawing/2014/main" xmlns="" id="{C7552434-7F8E-7644-A889-BDAA29039DDC}"/>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3774320508"/>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dascalia+grafico o tavola gran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86" y="1557338"/>
            <a:ext cx="11283042" cy="662557"/>
          </a:xfrm>
        </p:spPr>
        <p:txBody>
          <a:bodyPr lIns="0" tIns="0" rIns="0" bIns="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Content Placeholder 3"/>
          <p:cNvSpPr>
            <a:spLocks noGrp="1"/>
          </p:cNvSpPr>
          <p:nvPr>
            <p:ph sz="half" idx="2"/>
          </p:nvPr>
        </p:nvSpPr>
        <p:spPr>
          <a:xfrm>
            <a:off x="463786" y="2319687"/>
            <a:ext cx="11283042" cy="3630263"/>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pic>
        <p:nvPicPr>
          <p:cNvPr id="13" name="Immagine 12">
            <a:extLst>
              <a:ext uri="{FF2B5EF4-FFF2-40B4-BE49-F238E27FC236}">
                <a16:creationId xmlns:a16="http://schemas.microsoft.com/office/drawing/2014/main" xmlns="" id="{D0FB10A6-C138-494B-9E13-24A27B8289F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ooter Placeholder 4">
            <a:extLst>
              <a:ext uri="{FF2B5EF4-FFF2-40B4-BE49-F238E27FC236}">
                <a16:creationId xmlns:a16="http://schemas.microsoft.com/office/drawing/2014/main" xmlns="" id="{A4B33C25-F53C-40FF-87FE-5A1021509E50}"/>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6" name="Title Placeholder 1">
            <a:extLst>
              <a:ext uri="{FF2B5EF4-FFF2-40B4-BE49-F238E27FC236}">
                <a16:creationId xmlns:a16="http://schemas.microsoft.com/office/drawing/2014/main" xmlns="" id="{79352D96-40A8-432B-A6AF-A40239169848}"/>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7" name="Rectangle 8">
            <a:extLst>
              <a:ext uri="{FF2B5EF4-FFF2-40B4-BE49-F238E27FC236}">
                <a16:creationId xmlns:a16="http://schemas.microsoft.com/office/drawing/2014/main" xmlns="" id="{96897485-CF07-4D6A-ABB8-A29D7DC57109}"/>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0">
            <a:extLst>
              <a:ext uri="{FF2B5EF4-FFF2-40B4-BE49-F238E27FC236}">
                <a16:creationId xmlns:a16="http://schemas.microsoft.com/office/drawing/2014/main" xmlns="" id="{BC91E05A-8494-49B6-B257-61F68DA8B315}"/>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9">
            <a:extLst>
              <a:ext uri="{FF2B5EF4-FFF2-40B4-BE49-F238E27FC236}">
                <a16:creationId xmlns:a16="http://schemas.microsoft.com/office/drawing/2014/main" xmlns="" id="{422199A7-2A62-43D5-872A-CD0B9A3D6E61}"/>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sp>
        <p:nvSpPr>
          <p:cNvPr id="20" name="Slide Number Placeholder 5">
            <a:extLst>
              <a:ext uri="{FF2B5EF4-FFF2-40B4-BE49-F238E27FC236}">
                <a16:creationId xmlns:a16="http://schemas.microsoft.com/office/drawing/2014/main" xmlns="" id="{1B2ED1D9-25D5-4BB7-87C2-D519D9336366}"/>
              </a:ext>
            </a:extLst>
          </p:cNvPr>
          <p:cNvSpPr>
            <a:spLocks noGrp="1"/>
          </p:cNvSpPr>
          <p:nvPr>
            <p:ph type="sldNum" sz="quarter" idx="14"/>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11" name="Immagine 10">
            <a:extLst>
              <a:ext uri="{FF2B5EF4-FFF2-40B4-BE49-F238E27FC236}">
                <a16:creationId xmlns:a16="http://schemas.microsoft.com/office/drawing/2014/main" xmlns="" id="{E1E22265-0DAD-184D-9594-EE2DAF7238F3}"/>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3069949798"/>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18A4B74D-95FF-4ECC-AED0-C183993F87B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a:extLst>
              <a:ext uri="{FF2B5EF4-FFF2-40B4-BE49-F238E27FC236}">
                <a16:creationId xmlns:a16="http://schemas.microsoft.com/office/drawing/2014/main" xmlns="" id="{48324380-A91B-40DB-8B06-87F1716A8EF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9" name="Slide Number Placeholder 5">
            <a:extLst>
              <a:ext uri="{FF2B5EF4-FFF2-40B4-BE49-F238E27FC236}">
                <a16:creationId xmlns:a16="http://schemas.microsoft.com/office/drawing/2014/main" xmlns="" id="{9376CEDB-6160-4575-AAD8-45EA5C0ED54C}"/>
              </a:ext>
            </a:extLst>
          </p:cNvPr>
          <p:cNvSpPr>
            <a:spLocks noGrp="1"/>
          </p:cNvSpPr>
          <p:nvPr>
            <p:ph type="sldNum" sz="quarter" idx="11"/>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7" name="Immagine 6">
            <a:extLst>
              <a:ext uri="{FF2B5EF4-FFF2-40B4-BE49-F238E27FC236}">
                <a16:creationId xmlns:a16="http://schemas.microsoft.com/office/drawing/2014/main" xmlns="" id="{9E697EB0-1318-3E42-BE7B-7A8D1830D4CD}"/>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29422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ingraziamenti">
    <p:spTree>
      <p:nvGrpSpPr>
        <p:cNvPr id="1" name=""/>
        <p:cNvGrpSpPr/>
        <p:nvPr/>
      </p:nvGrpSpPr>
      <p:grpSpPr>
        <a:xfrm>
          <a:off x="0" y="0"/>
          <a:ext cx="0" cy="0"/>
          <a:chOff x="0" y="0"/>
          <a:chExt cx="0" cy="0"/>
        </a:xfrm>
      </p:grpSpPr>
      <p:sp>
        <p:nvSpPr>
          <p:cNvPr id="2" name="Title 1"/>
          <p:cNvSpPr>
            <a:spLocks noGrp="1"/>
          </p:cNvSpPr>
          <p:nvPr>
            <p:ph type="ctrTitle"/>
          </p:nvPr>
        </p:nvSpPr>
        <p:spPr>
          <a:xfrm>
            <a:off x="463786" y="1796902"/>
            <a:ext cx="11283042" cy="1839433"/>
          </a:xfrm>
          <a:effectLst/>
        </p:spPr>
        <p:txBody>
          <a:bodyPr anchor="ctr">
            <a:noAutofit/>
          </a:bodyPr>
          <a:lstStyle>
            <a:lvl1pPr algn="ctr">
              <a:defRPr sz="7000" b="0" cap="none">
                <a:solidFill>
                  <a:schemeClr val="tx1">
                    <a:lumMod val="50000"/>
                    <a:lumOff val="50000"/>
                  </a:schemeClr>
                </a:solidFill>
              </a:defRPr>
            </a:lvl1pPr>
          </a:lstStyle>
          <a:p>
            <a:endParaRPr lang="en-US" dirty="0"/>
          </a:p>
        </p:txBody>
      </p:sp>
      <p:sp>
        <p:nvSpPr>
          <p:cNvPr id="10" name="Text Placeholder 2">
            <a:extLst>
              <a:ext uri="{FF2B5EF4-FFF2-40B4-BE49-F238E27FC236}">
                <a16:creationId xmlns:a16="http://schemas.microsoft.com/office/drawing/2014/main" xmlns="" id="{05894EA2-4831-F84E-BBDE-8E89A351653C}"/>
              </a:ext>
            </a:extLst>
          </p:cNvPr>
          <p:cNvSpPr>
            <a:spLocks noGrp="1"/>
          </p:cNvSpPr>
          <p:nvPr>
            <p:ph type="body" idx="1"/>
          </p:nvPr>
        </p:nvSpPr>
        <p:spPr>
          <a:xfrm>
            <a:off x="3296093" y="3683529"/>
            <a:ext cx="5624623" cy="423612"/>
          </a:xfrm>
        </p:spPr>
        <p:txBody>
          <a:bodyPr spcCol="360000" anchor="ctr">
            <a:noAutofit/>
          </a:bodyPr>
          <a:lstStyle>
            <a:lvl1pPr marL="0" indent="0" algn="ctr">
              <a:buNone/>
              <a:defRPr sz="18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8" name="Rectangle 8">
            <a:extLst>
              <a:ext uri="{FF2B5EF4-FFF2-40B4-BE49-F238E27FC236}">
                <a16:creationId xmlns:a16="http://schemas.microsoft.com/office/drawing/2014/main" xmlns="" id="{02837C0E-8F15-489B-800B-6F1CBBB23F06}"/>
              </a:ext>
            </a:extLst>
          </p:cNvPr>
          <p:cNvSpPr/>
          <p:nvPr userDrawn="1"/>
        </p:nvSpPr>
        <p:spPr>
          <a:xfrm>
            <a:off x="463550" y="5773825"/>
            <a:ext cx="3708400" cy="1089025"/>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0">
            <a:extLst>
              <a:ext uri="{FF2B5EF4-FFF2-40B4-BE49-F238E27FC236}">
                <a16:creationId xmlns:a16="http://schemas.microsoft.com/office/drawing/2014/main" xmlns="" id="{1C3885B9-D4F0-42E8-A6EE-EB419237E845}"/>
              </a:ext>
            </a:extLst>
          </p:cNvPr>
          <p:cNvSpPr/>
          <p:nvPr userDrawn="1"/>
        </p:nvSpPr>
        <p:spPr>
          <a:xfrm>
            <a:off x="4251325" y="5773825"/>
            <a:ext cx="3706813" cy="1089025"/>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pic>
        <p:nvPicPr>
          <p:cNvPr id="11" name="Immagine 10">
            <a:extLst>
              <a:ext uri="{FF2B5EF4-FFF2-40B4-BE49-F238E27FC236}">
                <a16:creationId xmlns:a16="http://schemas.microsoft.com/office/drawing/2014/main" xmlns="" id="{1F54AFB7-6D67-44BA-975B-F9E2C29BB466}"/>
              </a:ext>
            </a:extLst>
          </p:cNvPr>
          <p:cNvPicPr>
            <a:picLocks noChangeAspect="1"/>
          </p:cNvPicPr>
          <p:nvPr userDrawn="1"/>
        </p:nvPicPr>
        <p:blipFill>
          <a:blip r:embed="rId2"/>
          <a:stretch>
            <a:fillRect/>
          </a:stretch>
        </p:blipFill>
        <p:spPr>
          <a:xfrm>
            <a:off x="8550841" y="6092375"/>
            <a:ext cx="2700000" cy="461927"/>
          </a:xfrm>
          <a:prstGeom prst="rect">
            <a:avLst/>
          </a:prstGeom>
        </p:spPr>
      </p:pic>
      <p:sp>
        <p:nvSpPr>
          <p:cNvPr id="12" name="Rectangle 9">
            <a:extLst>
              <a:ext uri="{FF2B5EF4-FFF2-40B4-BE49-F238E27FC236}">
                <a16:creationId xmlns:a16="http://schemas.microsoft.com/office/drawing/2014/main" xmlns="" id="{B4CD4512-1FFA-4544-ACEE-31F0A9CA9D05}"/>
              </a:ext>
            </a:extLst>
          </p:cNvPr>
          <p:cNvSpPr/>
          <p:nvPr userDrawn="1"/>
        </p:nvSpPr>
        <p:spPr>
          <a:xfrm>
            <a:off x="8037513" y="6790850"/>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3" name="Immagine 12">
            <a:extLst>
              <a:ext uri="{FF2B5EF4-FFF2-40B4-BE49-F238E27FC236}">
                <a16:creationId xmlns:a16="http://schemas.microsoft.com/office/drawing/2014/main" xmlns="" id="{1F0129EC-514B-3E4B-9E32-86055F4B0929}"/>
              </a:ext>
            </a:extLst>
          </p:cNvPr>
          <p:cNvPicPr>
            <a:picLocks noChangeAspect="1"/>
          </p:cNvPicPr>
          <p:nvPr userDrawn="1"/>
        </p:nvPicPr>
        <p:blipFill>
          <a:blip r:embed="rId3"/>
          <a:stretch>
            <a:fillRect/>
          </a:stretch>
        </p:blipFill>
        <p:spPr>
          <a:xfrm>
            <a:off x="11425886" y="6140324"/>
            <a:ext cx="417658" cy="413978"/>
          </a:xfrm>
          <a:prstGeom prst="rect">
            <a:avLst/>
          </a:prstGeom>
        </p:spPr>
      </p:pic>
    </p:spTree>
    <p:extLst>
      <p:ext uri="{BB962C8B-B14F-4D97-AF65-F5344CB8AC3E}">
        <p14:creationId xmlns:p14="http://schemas.microsoft.com/office/powerpoint/2010/main" val="154739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o elenco puntat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74201" y="1557338"/>
            <a:ext cx="11264002" cy="4481153"/>
          </a:xfrm>
        </p:spPr>
        <p:txBody>
          <a:bodyPr lIns="0" tIns="0" rIns="0" bIns="0">
            <a:noAutofit/>
          </a:bodyPr>
          <a:lstStyle>
            <a:lvl1pPr marL="285750" indent="-285750">
              <a:spcAft>
                <a:spcPts val="1800"/>
              </a:spcAft>
              <a:buSzPct val="120000"/>
              <a:buFont typeface="Courier New" panose="02070309020205020404" pitchFamily="49" charset="0"/>
              <a:buChar char="o"/>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9" name="Title Placeholder 1">
            <a:extLst>
              <a:ext uri="{FF2B5EF4-FFF2-40B4-BE49-F238E27FC236}">
                <a16:creationId xmlns:a16="http://schemas.microsoft.com/office/drawing/2014/main" xmlns="" id="{385672B4-73ED-0645-AF4D-5916A1BEEC00}"/>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8" name="Footer Placeholder 4">
            <a:extLst>
              <a:ext uri="{FF2B5EF4-FFF2-40B4-BE49-F238E27FC236}">
                <a16:creationId xmlns:a16="http://schemas.microsoft.com/office/drawing/2014/main" xmlns="" id="{C2053620-96AC-EF47-823B-D2E90BBCE586}"/>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0" name="Slide Number Placeholder 5">
            <a:extLst>
              <a:ext uri="{FF2B5EF4-FFF2-40B4-BE49-F238E27FC236}">
                <a16:creationId xmlns:a16="http://schemas.microsoft.com/office/drawing/2014/main" xmlns="" id="{FF4E3F12-6C4D-C642-90EC-9F9AE3161A4F}"/>
              </a:ext>
            </a:extLst>
          </p:cNvPr>
          <p:cNvSpPr>
            <a:spLocks noGrp="1"/>
          </p:cNvSpPr>
          <p:nvPr>
            <p:ph type="sldNum" sz="quarter" idx="11"/>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sp>
        <p:nvSpPr>
          <p:cNvPr id="11" name="Rectangle 8">
            <a:extLst>
              <a:ext uri="{FF2B5EF4-FFF2-40B4-BE49-F238E27FC236}">
                <a16:creationId xmlns:a16="http://schemas.microsoft.com/office/drawing/2014/main" xmlns="" id="{6BE73488-10D2-46C5-8886-B5262B4036E9}"/>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0">
            <a:extLst>
              <a:ext uri="{FF2B5EF4-FFF2-40B4-BE49-F238E27FC236}">
                <a16:creationId xmlns:a16="http://schemas.microsoft.com/office/drawing/2014/main" xmlns="" id="{9DFCC48B-BCC3-4AAB-8EE4-592BE912D5A8}"/>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9">
            <a:extLst>
              <a:ext uri="{FF2B5EF4-FFF2-40B4-BE49-F238E27FC236}">
                <a16:creationId xmlns:a16="http://schemas.microsoft.com/office/drawing/2014/main" xmlns="" id="{02EE5703-F2FA-4A41-8927-030A564B0F80}"/>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4" name="Immagine 3">
            <a:extLst>
              <a:ext uri="{FF2B5EF4-FFF2-40B4-BE49-F238E27FC236}">
                <a16:creationId xmlns:a16="http://schemas.microsoft.com/office/drawing/2014/main" xmlns="" id="{60C81863-A60F-DA43-9923-4D883C29399C}"/>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1639054892"/>
      </p:ext>
    </p:extLst>
  </p:cSld>
  <p:clrMapOvr>
    <a:masterClrMapping/>
  </p:clrMapOvr>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sto 1 colonn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4201" y="1557338"/>
            <a:ext cx="11264002" cy="4472526"/>
          </a:xfrm>
        </p:spPr>
        <p:txBody>
          <a:bodyPr lIns="0" tIns="0" rIns="0" bIns="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2" name="Title Placeholder 1">
            <a:extLst>
              <a:ext uri="{FF2B5EF4-FFF2-40B4-BE49-F238E27FC236}">
                <a16:creationId xmlns:a16="http://schemas.microsoft.com/office/drawing/2014/main" xmlns="" id="{86F2967F-3AC1-482F-9FA1-FB5058EEC437}"/>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3" name="Rectangle 8">
            <a:extLst>
              <a:ext uri="{FF2B5EF4-FFF2-40B4-BE49-F238E27FC236}">
                <a16:creationId xmlns:a16="http://schemas.microsoft.com/office/drawing/2014/main" xmlns="" id="{BB147208-B303-4867-B415-427BFDB712AA}"/>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xmlns="" id="{3AC1916D-DE81-4DEB-837D-9B1EBBEBAB9E}"/>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9">
            <a:extLst>
              <a:ext uri="{FF2B5EF4-FFF2-40B4-BE49-F238E27FC236}">
                <a16:creationId xmlns:a16="http://schemas.microsoft.com/office/drawing/2014/main" xmlns="" id="{EA5C2815-3F5D-4F03-A9B8-AD61D140AB8F}"/>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6" name="Immagine 15">
            <a:extLst>
              <a:ext uri="{FF2B5EF4-FFF2-40B4-BE49-F238E27FC236}">
                <a16:creationId xmlns:a16="http://schemas.microsoft.com/office/drawing/2014/main" xmlns="" id="{211B9727-26D5-42C6-AA8E-16F0A955108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xmlns="" id="{3DB52600-6114-4FF8-A64F-1419078C066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a:extLst>
              <a:ext uri="{FF2B5EF4-FFF2-40B4-BE49-F238E27FC236}">
                <a16:creationId xmlns:a16="http://schemas.microsoft.com/office/drawing/2014/main" xmlns="" id="{C98E623A-5D96-4DDD-91E6-E567C5082EFA}"/>
              </a:ext>
            </a:extLst>
          </p:cNvPr>
          <p:cNvSpPr>
            <a:spLocks noGrp="1"/>
          </p:cNvSpPr>
          <p:nvPr>
            <p:ph type="sldNum" sz="quarter" idx="11"/>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10" name="Immagine 9">
            <a:extLst>
              <a:ext uri="{FF2B5EF4-FFF2-40B4-BE49-F238E27FC236}">
                <a16:creationId xmlns:a16="http://schemas.microsoft.com/office/drawing/2014/main" xmlns="" id="{8F579802-1A74-7647-BD49-39E08F2F9840}"/>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1652028618"/>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sto 2 colonn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86" y="1557338"/>
            <a:ext cx="11276765" cy="4472526"/>
          </a:xfrm>
        </p:spPr>
        <p:txBody>
          <a:bodyPr lIns="0" tIns="0" rIns="0" bIns="0" numCol="2" spcCol="54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2" name="Title Placeholder 1">
            <a:extLst>
              <a:ext uri="{FF2B5EF4-FFF2-40B4-BE49-F238E27FC236}">
                <a16:creationId xmlns:a16="http://schemas.microsoft.com/office/drawing/2014/main" xmlns="" id="{16646B22-D32D-450C-B8B3-3F24728D06B1}"/>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3" name="Rectangle 8">
            <a:extLst>
              <a:ext uri="{FF2B5EF4-FFF2-40B4-BE49-F238E27FC236}">
                <a16:creationId xmlns:a16="http://schemas.microsoft.com/office/drawing/2014/main" xmlns="" id="{85F80FCE-DB62-4AE9-8E37-C5ECE83CEA2A}"/>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xmlns="" id="{5337BA55-D4F4-482D-9902-A7DF343CF4BD}"/>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9">
            <a:extLst>
              <a:ext uri="{FF2B5EF4-FFF2-40B4-BE49-F238E27FC236}">
                <a16:creationId xmlns:a16="http://schemas.microsoft.com/office/drawing/2014/main" xmlns="" id="{1E77F523-A47D-4ED1-A730-DF5462674088}"/>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6" name="Immagine 15">
            <a:extLst>
              <a:ext uri="{FF2B5EF4-FFF2-40B4-BE49-F238E27FC236}">
                <a16:creationId xmlns:a16="http://schemas.microsoft.com/office/drawing/2014/main" xmlns="" id="{B35A5DA5-9B3D-430B-9B7D-12A49C8960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xmlns="" id="{BC87520E-C40B-4CBE-A2FA-D2587AA9999C}"/>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a:extLst>
              <a:ext uri="{FF2B5EF4-FFF2-40B4-BE49-F238E27FC236}">
                <a16:creationId xmlns:a16="http://schemas.microsoft.com/office/drawing/2014/main" xmlns="" id="{98ED1510-B77E-4E58-8FB2-F06301CA45C2}"/>
              </a:ext>
            </a:extLst>
          </p:cNvPr>
          <p:cNvSpPr>
            <a:spLocks noGrp="1"/>
          </p:cNvSpPr>
          <p:nvPr>
            <p:ph type="sldNum" sz="quarter" idx="11"/>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10" name="Immagine 9">
            <a:extLst>
              <a:ext uri="{FF2B5EF4-FFF2-40B4-BE49-F238E27FC236}">
                <a16:creationId xmlns:a16="http://schemas.microsoft.com/office/drawing/2014/main" xmlns="" id="{242C9CC9-DC40-634D-BF81-1C7EB33B441F}"/>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1527588422"/>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sto 3 colonn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3787" y="1557337"/>
            <a:ext cx="11269308" cy="4392613"/>
          </a:xfrm>
        </p:spPr>
        <p:txBody>
          <a:bodyPr lIns="0" tIns="0" rIns="0" bIns="0" numCol="3" spcCol="432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2" name="Title Placeholder 1">
            <a:extLst>
              <a:ext uri="{FF2B5EF4-FFF2-40B4-BE49-F238E27FC236}">
                <a16:creationId xmlns:a16="http://schemas.microsoft.com/office/drawing/2014/main" xmlns="" id="{7F9CACAF-3239-4351-994F-DE11211F18D4}"/>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3" name="Rectangle 8">
            <a:extLst>
              <a:ext uri="{FF2B5EF4-FFF2-40B4-BE49-F238E27FC236}">
                <a16:creationId xmlns:a16="http://schemas.microsoft.com/office/drawing/2014/main" xmlns="" id="{A97EA33F-8FE6-43F7-B87B-F8A75881DC82}"/>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0">
            <a:extLst>
              <a:ext uri="{FF2B5EF4-FFF2-40B4-BE49-F238E27FC236}">
                <a16:creationId xmlns:a16="http://schemas.microsoft.com/office/drawing/2014/main" xmlns="" id="{4457ED34-8FD7-4334-B58D-DE5268F487BB}"/>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9">
            <a:extLst>
              <a:ext uri="{FF2B5EF4-FFF2-40B4-BE49-F238E27FC236}">
                <a16:creationId xmlns:a16="http://schemas.microsoft.com/office/drawing/2014/main" xmlns="" id="{DE95361B-2753-4630-8435-D8D6DFA2E2B3}"/>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6" name="Immagine 15">
            <a:extLst>
              <a:ext uri="{FF2B5EF4-FFF2-40B4-BE49-F238E27FC236}">
                <a16:creationId xmlns:a16="http://schemas.microsoft.com/office/drawing/2014/main" xmlns="" id="{9953CB5C-8C23-4943-AA23-507887A04C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xmlns="" id="{2EA2B975-3B1B-40A2-9512-420987E4167F}"/>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9" name="Slide Number Placeholder 5">
            <a:extLst>
              <a:ext uri="{FF2B5EF4-FFF2-40B4-BE49-F238E27FC236}">
                <a16:creationId xmlns:a16="http://schemas.microsoft.com/office/drawing/2014/main" xmlns="" id="{2FD83117-18D4-4F50-B150-B24C3ADCCAF6}"/>
              </a:ext>
            </a:extLst>
          </p:cNvPr>
          <p:cNvSpPr>
            <a:spLocks noGrp="1"/>
          </p:cNvSpPr>
          <p:nvPr>
            <p:ph type="sldNum" sz="quarter" idx="11"/>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10" name="Immagine 9">
            <a:extLst>
              <a:ext uri="{FF2B5EF4-FFF2-40B4-BE49-F238E27FC236}">
                <a16:creationId xmlns:a16="http://schemas.microsoft.com/office/drawing/2014/main" xmlns="" id="{41C081B2-0B4D-2E4A-8C6A-F5ECBDA22039}"/>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3709207066"/>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o+grafico piccol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8FFAF148-8C21-EB4F-9093-19ADD1A51882}"/>
              </a:ext>
            </a:extLst>
          </p:cNvPr>
          <p:cNvSpPr/>
          <p:nvPr userDrawn="1"/>
        </p:nvSpPr>
        <p:spPr>
          <a:xfrm>
            <a:off x="8081963" y="1557338"/>
            <a:ext cx="3653783"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477519" y="1557338"/>
            <a:ext cx="7305513"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13" name="Text Placeholder 3">
            <a:extLst>
              <a:ext uri="{FF2B5EF4-FFF2-40B4-BE49-F238E27FC236}">
                <a16:creationId xmlns:a16="http://schemas.microsoft.com/office/drawing/2014/main" xmlns="" id="{8FE997AC-2DEF-4982-9219-0DE8E80C2C1D}"/>
              </a:ext>
            </a:extLst>
          </p:cNvPr>
          <p:cNvSpPr>
            <a:spLocks noGrp="1"/>
          </p:cNvSpPr>
          <p:nvPr>
            <p:ph type="body" sz="half" idx="11" hasCustomPrompt="1"/>
          </p:nvPr>
        </p:nvSpPr>
        <p:spPr>
          <a:xfrm>
            <a:off x="8162224" y="1696688"/>
            <a:ext cx="3492000" cy="457200"/>
          </a:xfrm>
        </p:spPr>
        <p:txBody>
          <a:bodyPr lIns="0" tIns="0" rIns="0" bIns="0">
            <a:no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a:t>
            </a:r>
          </a:p>
        </p:txBody>
      </p:sp>
      <p:sp>
        <p:nvSpPr>
          <p:cNvPr id="14" name="Content Placeholder 3">
            <a:extLst>
              <a:ext uri="{FF2B5EF4-FFF2-40B4-BE49-F238E27FC236}">
                <a16:creationId xmlns:a16="http://schemas.microsoft.com/office/drawing/2014/main" xmlns="" id="{5014FC49-70B3-48C6-AAEA-1B6DEB762BE4}"/>
              </a:ext>
            </a:extLst>
          </p:cNvPr>
          <p:cNvSpPr>
            <a:spLocks noGrp="1"/>
          </p:cNvSpPr>
          <p:nvPr>
            <p:ph sz="half" idx="2"/>
          </p:nvPr>
        </p:nvSpPr>
        <p:spPr>
          <a:xfrm>
            <a:off x="8162222" y="2261938"/>
            <a:ext cx="3492000" cy="3600000"/>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6" name="Title Placeholder 1">
            <a:extLst>
              <a:ext uri="{FF2B5EF4-FFF2-40B4-BE49-F238E27FC236}">
                <a16:creationId xmlns:a16="http://schemas.microsoft.com/office/drawing/2014/main" xmlns="" id="{84C2C5B2-1920-4576-BE36-977D28F5FBF4}"/>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8" name="Rectangle 8">
            <a:extLst>
              <a:ext uri="{FF2B5EF4-FFF2-40B4-BE49-F238E27FC236}">
                <a16:creationId xmlns:a16="http://schemas.microsoft.com/office/drawing/2014/main" xmlns="" id="{BFF0EAD9-FB2A-4B10-AC7E-2867676F5114}"/>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0">
            <a:extLst>
              <a:ext uri="{FF2B5EF4-FFF2-40B4-BE49-F238E27FC236}">
                <a16:creationId xmlns:a16="http://schemas.microsoft.com/office/drawing/2014/main" xmlns="" id="{4DE85F56-C820-4265-A4F2-F29B8154D702}"/>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9">
            <a:extLst>
              <a:ext uri="{FF2B5EF4-FFF2-40B4-BE49-F238E27FC236}">
                <a16:creationId xmlns:a16="http://schemas.microsoft.com/office/drawing/2014/main" xmlns="" id="{6D6C4BEC-89CF-43B7-9CD5-49EE71B27928}"/>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21" name="Immagine 20">
            <a:extLst>
              <a:ext uri="{FF2B5EF4-FFF2-40B4-BE49-F238E27FC236}">
                <a16:creationId xmlns:a16="http://schemas.microsoft.com/office/drawing/2014/main" xmlns="" id="{665B96CC-8D49-494F-9C8A-BD85351377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4">
            <a:extLst>
              <a:ext uri="{FF2B5EF4-FFF2-40B4-BE49-F238E27FC236}">
                <a16:creationId xmlns:a16="http://schemas.microsoft.com/office/drawing/2014/main" xmlns="" id="{C1DD249C-FFFA-4674-9CB5-ABEFDF50413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4" name="Slide Number Placeholder 5">
            <a:extLst>
              <a:ext uri="{FF2B5EF4-FFF2-40B4-BE49-F238E27FC236}">
                <a16:creationId xmlns:a16="http://schemas.microsoft.com/office/drawing/2014/main" xmlns="" id="{48756CF5-11CA-40E9-BF7A-4F15C16E34DC}"/>
              </a:ext>
            </a:extLst>
          </p:cNvPr>
          <p:cNvSpPr>
            <a:spLocks noGrp="1"/>
          </p:cNvSpPr>
          <p:nvPr>
            <p:ph type="sldNum" sz="quarter" idx="12"/>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15" name="Immagine 14">
            <a:extLst>
              <a:ext uri="{FF2B5EF4-FFF2-40B4-BE49-F238E27FC236}">
                <a16:creationId xmlns:a16="http://schemas.microsoft.com/office/drawing/2014/main" xmlns="" id="{DC74515F-6DB3-1149-8037-B9D0FBC7A007}"/>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3095217166"/>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sto piccolo+grafic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8FFAF148-8C21-EB4F-9093-19ADD1A51882}"/>
              </a:ext>
            </a:extLst>
          </p:cNvPr>
          <p:cNvSpPr/>
          <p:nvPr userDrawn="1"/>
        </p:nvSpPr>
        <p:spPr>
          <a:xfrm>
            <a:off x="4251325" y="1557338"/>
            <a:ext cx="7485063"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468895" y="1557338"/>
            <a:ext cx="3528947"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0" name="Text Placeholder 3">
            <a:extLst>
              <a:ext uri="{FF2B5EF4-FFF2-40B4-BE49-F238E27FC236}">
                <a16:creationId xmlns:a16="http://schemas.microsoft.com/office/drawing/2014/main" xmlns="" id="{10E25EF9-674A-4A68-B7E8-41ACE37CAFAA}"/>
              </a:ext>
            </a:extLst>
          </p:cNvPr>
          <p:cNvSpPr>
            <a:spLocks noGrp="1"/>
          </p:cNvSpPr>
          <p:nvPr>
            <p:ph type="body" sz="half" idx="11" hasCustomPrompt="1"/>
          </p:nvPr>
        </p:nvSpPr>
        <p:spPr>
          <a:xfrm>
            <a:off x="4366950" y="1679423"/>
            <a:ext cx="7253812" cy="457386"/>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a:t>
            </a:r>
          </a:p>
        </p:txBody>
      </p:sp>
      <p:sp>
        <p:nvSpPr>
          <p:cNvPr id="21" name="Content Placeholder 3">
            <a:extLst>
              <a:ext uri="{FF2B5EF4-FFF2-40B4-BE49-F238E27FC236}">
                <a16:creationId xmlns:a16="http://schemas.microsoft.com/office/drawing/2014/main" xmlns="" id="{9BCFAF2C-DE26-450A-8C7B-A22A26FF4391}"/>
              </a:ext>
            </a:extLst>
          </p:cNvPr>
          <p:cNvSpPr>
            <a:spLocks noGrp="1"/>
          </p:cNvSpPr>
          <p:nvPr>
            <p:ph sz="half" idx="2"/>
          </p:nvPr>
        </p:nvSpPr>
        <p:spPr>
          <a:xfrm>
            <a:off x="4366949" y="2165685"/>
            <a:ext cx="7253813" cy="3704166"/>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4" name="Title Placeholder 1">
            <a:extLst>
              <a:ext uri="{FF2B5EF4-FFF2-40B4-BE49-F238E27FC236}">
                <a16:creationId xmlns:a16="http://schemas.microsoft.com/office/drawing/2014/main" xmlns="" id="{7A6C27B6-0FD2-433C-8ED7-73353859647A}"/>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5" name="Rectangle 8">
            <a:extLst>
              <a:ext uri="{FF2B5EF4-FFF2-40B4-BE49-F238E27FC236}">
                <a16:creationId xmlns:a16="http://schemas.microsoft.com/office/drawing/2014/main" xmlns="" id="{D9D4E6DC-14B8-4843-AA1D-57AA39AE5B3E}"/>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0">
            <a:extLst>
              <a:ext uri="{FF2B5EF4-FFF2-40B4-BE49-F238E27FC236}">
                <a16:creationId xmlns:a16="http://schemas.microsoft.com/office/drawing/2014/main" xmlns="" id="{91CC3821-0B1E-41AB-852F-4CB74E2EA3CC}"/>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9">
            <a:extLst>
              <a:ext uri="{FF2B5EF4-FFF2-40B4-BE49-F238E27FC236}">
                <a16:creationId xmlns:a16="http://schemas.microsoft.com/office/drawing/2014/main" xmlns="" id="{75FDA81B-88AF-4AF4-8B43-18134CE8E446}"/>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8" name="Immagine 17">
            <a:extLst>
              <a:ext uri="{FF2B5EF4-FFF2-40B4-BE49-F238E27FC236}">
                <a16:creationId xmlns:a16="http://schemas.microsoft.com/office/drawing/2014/main" xmlns="" id="{A12972DC-41D2-4C0E-AD61-A73383B82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4">
            <a:extLst>
              <a:ext uri="{FF2B5EF4-FFF2-40B4-BE49-F238E27FC236}">
                <a16:creationId xmlns:a16="http://schemas.microsoft.com/office/drawing/2014/main" xmlns="" id="{51A03A1C-8D78-4F26-8F73-B711C52ED0D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4" name="Slide Number Placeholder 5">
            <a:extLst>
              <a:ext uri="{FF2B5EF4-FFF2-40B4-BE49-F238E27FC236}">
                <a16:creationId xmlns:a16="http://schemas.microsoft.com/office/drawing/2014/main" xmlns="" id="{6C03E07E-3B47-479C-ADF1-A58628B5A275}"/>
              </a:ext>
            </a:extLst>
          </p:cNvPr>
          <p:cNvSpPr>
            <a:spLocks noGrp="1"/>
          </p:cNvSpPr>
          <p:nvPr>
            <p:ph type="sldNum" sz="quarter" idx="12"/>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13" name="Immagine 12">
            <a:extLst>
              <a:ext uri="{FF2B5EF4-FFF2-40B4-BE49-F238E27FC236}">
                <a16:creationId xmlns:a16="http://schemas.microsoft.com/office/drawing/2014/main" xmlns="" id="{FEB390D3-3C7D-E146-8FC0-7C7AF2DFEC31}"/>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1744056969"/>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ico + colonna libera a destra">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8FFAF148-8C21-EB4F-9093-19ADD1A51882}"/>
              </a:ext>
            </a:extLst>
          </p:cNvPr>
          <p:cNvSpPr/>
          <p:nvPr userDrawn="1"/>
        </p:nvSpPr>
        <p:spPr>
          <a:xfrm>
            <a:off x="473075" y="1557338"/>
            <a:ext cx="7485063"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8207439" y="1560749"/>
            <a:ext cx="3528947"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0" name="Text Placeholder 3">
            <a:extLst>
              <a:ext uri="{FF2B5EF4-FFF2-40B4-BE49-F238E27FC236}">
                <a16:creationId xmlns:a16="http://schemas.microsoft.com/office/drawing/2014/main" xmlns="" id="{10E25EF9-674A-4A68-B7E8-41ACE37CAFAA}"/>
              </a:ext>
            </a:extLst>
          </p:cNvPr>
          <p:cNvSpPr>
            <a:spLocks noGrp="1"/>
          </p:cNvSpPr>
          <p:nvPr>
            <p:ph type="body" sz="half" idx="11" hasCustomPrompt="1"/>
          </p:nvPr>
        </p:nvSpPr>
        <p:spPr>
          <a:xfrm>
            <a:off x="588700" y="1679423"/>
            <a:ext cx="7253812" cy="457386"/>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a:t>
            </a:r>
          </a:p>
        </p:txBody>
      </p:sp>
      <p:sp>
        <p:nvSpPr>
          <p:cNvPr id="21" name="Content Placeholder 3">
            <a:extLst>
              <a:ext uri="{FF2B5EF4-FFF2-40B4-BE49-F238E27FC236}">
                <a16:creationId xmlns:a16="http://schemas.microsoft.com/office/drawing/2014/main" xmlns="" id="{9BCFAF2C-DE26-450A-8C7B-A22A26FF4391}"/>
              </a:ext>
            </a:extLst>
          </p:cNvPr>
          <p:cNvSpPr>
            <a:spLocks noGrp="1"/>
          </p:cNvSpPr>
          <p:nvPr>
            <p:ph sz="half" idx="2"/>
          </p:nvPr>
        </p:nvSpPr>
        <p:spPr>
          <a:xfrm>
            <a:off x="588699" y="2165685"/>
            <a:ext cx="7253813" cy="3704166"/>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4" name="Title Placeholder 1">
            <a:extLst>
              <a:ext uri="{FF2B5EF4-FFF2-40B4-BE49-F238E27FC236}">
                <a16:creationId xmlns:a16="http://schemas.microsoft.com/office/drawing/2014/main" xmlns="" id="{7A6C27B6-0FD2-433C-8ED7-73353859647A}"/>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5" name="Rectangle 8">
            <a:extLst>
              <a:ext uri="{FF2B5EF4-FFF2-40B4-BE49-F238E27FC236}">
                <a16:creationId xmlns:a16="http://schemas.microsoft.com/office/drawing/2014/main" xmlns="" id="{D9D4E6DC-14B8-4843-AA1D-57AA39AE5B3E}"/>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0">
            <a:extLst>
              <a:ext uri="{FF2B5EF4-FFF2-40B4-BE49-F238E27FC236}">
                <a16:creationId xmlns:a16="http://schemas.microsoft.com/office/drawing/2014/main" xmlns="" id="{91CC3821-0B1E-41AB-852F-4CB74E2EA3CC}"/>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9">
            <a:extLst>
              <a:ext uri="{FF2B5EF4-FFF2-40B4-BE49-F238E27FC236}">
                <a16:creationId xmlns:a16="http://schemas.microsoft.com/office/drawing/2014/main" xmlns="" id="{75FDA81B-88AF-4AF4-8B43-18134CE8E446}"/>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8" name="Immagine 17">
            <a:extLst>
              <a:ext uri="{FF2B5EF4-FFF2-40B4-BE49-F238E27FC236}">
                <a16:creationId xmlns:a16="http://schemas.microsoft.com/office/drawing/2014/main" xmlns="" id="{A12972DC-41D2-4C0E-AD61-A73383B8214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4">
            <a:extLst>
              <a:ext uri="{FF2B5EF4-FFF2-40B4-BE49-F238E27FC236}">
                <a16:creationId xmlns:a16="http://schemas.microsoft.com/office/drawing/2014/main" xmlns="" id="{51A03A1C-8D78-4F26-8F73-B711C52ED0D9}"/>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13" name="Slide Number Placeholder 5">
            <a:extLst>
              <a:ext uri="{FF2B5EF4-FFF2-40B4-BE49-F238E27FC236}">
                <a16:creationId xmlns:a16="http://schemas.microsoft.com/office/drawing/2014/main" xmlns="" id="{FB3668A3-50F9-4865-BCB1-15BD808B594F}"/>
              </a:ext>
            </a:extLst>
          </p:cNvPr>
          <p:cNvSpPr>
            <a:spLocks noGrp="1"/>
          </p:cNvSpPr>
          <p:nvPr>
            <p:ph type="sldNum" sz="quarter" idx="12"/>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22" name="Immagine 21">
            <a:extLst>
              <a:ext uri="{FF2B5EF4-FFF2-40B4-BE49-F238E27FC236}">
                <a16:creationId xmlns:a16="http://schemas.microsoft.com/office/drawing/2014/main" xmlns="" id="{821B8388-517B-2744-A6FC-FA88CA6E5332}"/>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3375704632"/>
      </p:ext>
    </p:extLst>
  </p:cSld>
  <p:clrMapOvr>
    <a:masterClrMapping/>
  </p:clrMapOvr>
  <p:extLst>
    <p:ext uri="{DCECCB84-F9BA-43D5-87BE-67443E8EF086}">
      <p15:sldGuideLst xmlns:p15="http://schemas.microsoft.com/office/powerpoint/2012/main">
        <p15:guide id="1" orient="horz" pos="3748"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tà testo+metà grafic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xmlns="" id="{8FFAF148-8C21-EB4F-9093-19ADD1A51882}"/>
              </a:ext>
            </a:extLst>
          </p:cNvPr>
          <p:cNvSpPr/>
          <p:nvPr userDrawn="1"/>
        </p:nvSpPr>
        <p:spPr>
          <a:xfrm>
            <a:off x="6256216" y="1557338"/>
            <a:ext cx="5472000" cy="4392612"/>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3" name="Text Placeholder 2"/>
          <p:cNvSpPr>
            <a:spLocks noGrp="1"/>
          </p:cNvSpPr>
          <p:nvPr>
            <p:ph type="body" idx="1"/>
          </p:nvPr>
        </p:nvSpPr>
        <p:spPr>
          <a:xfrm>
            <a:off x="463786" y="1557338"/>
            <a:ext cx="5472000" cy="4392612"/>
          </a:xfrm>
        </p:spPr>
        <p:txBody>
          <a:bodyPr lIns="0" tIns="0" rIns="0" bIns="0" spcCol="360000">
            <a:noAutofit/>
          </a:bodyPr>
          <a:lstStyle>
            <a:lvl1pPr marL="0" indent="0">
              <a:buNone/>
              <a:defRPr sz="1800" b="0">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20" name="Text Placeholder 3">
            <a:extLst>
              <a:ext uri="{FF2B5EF4-FFF2-40B4-BE49-F238E27FC236}">
                <a16:creationId xmlns:a16="http://schemas.microsoft.com/office/drawing/2014/main" xmlns="" id="{1BE1843A-CB5F-4920-B032-23C22AAE931F}"/>
              </a:ext>
            </a:extLst>
          </p:cNvPr>
          <p:cNvSpPr>
            <a:spLocks noGrp="1"/>
          </p:cNvSpPr>
          <p:nvPr>
            <p:ph type="body" sz="half" idx="11" hasCustomPrompt="1"/>
          </p:nvPr>
        </p:nvSpPr>
        <p:spPr>
          <a:xfrm>
            <a:off x="6376432" y="1684420"/>
            <a:ext cx="5231635" cy="457200"/>
          </a:xfrm>
        </p:spPr>
        <p:txBody>
          <a:bodyPr lIns="0" tIns="0" rIns="0" bIns="0">
            <a:normAutofit/>
          </a:bodyPr>
          <a:lstStyle>
            <a:lvl1pPr marL="0" indent="0" algn="ctr">
              <a:buNone/>
              <a:defRPr sz="1400">
                <a:solidFill>
                  <a:srgbClr val="CC2A2A"/>
                </a:solidFill>
                <a:latin typeface="Arial Narrow" panose="020B0606020202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a:t>FARE CLIC PER MODIFICARE GLI STILI DEL TESTO DELLO SCHEMA</a:t>
            </a:r>
          </a:p>
        </p:txBody>
      </p:sp>
      <p:sp>
        <p:nvSpPr>
          <p:cNvPr id="21" name="Content Placeholder 3">
            <a:extLst>
              <a:ext uri="{FF2B5EF4-FFF2-40B4-BE49-F238E27FC236}">
                <a16:creationId xmlns:a16="http://schemas.microsoft.com/office/drawing/2014/main" xmlns="" id="{22E57A97-B19C-4884-84CD-94CF8F6244FF}"/>
              </a:ext>
            </a:extLst>
          </p:cNvPr>
          <p:cNvSpPr>
            <a:spLocks noGrp="1"/>
          </p:cNvSpPr>
          <p:nvPr>
            <p:ph sz="half" idx="2"/>
          </p:nvPr>
        </p:nvSpPr>
        <p:spPr>
          <a:xfrm>
            <a:off x="6376432" y="2220577"/>
            <a:ext cx="5231636" cy="3620398"/>
          </a:xfrm>
        </p:spPr>
        <p:txBody>
          <a:bodyPr>
            <a:normAutofit/>
          </a:bodyPr>
          <a:lstStyle>
            <a:lvl1pPr marL="0" indent="0">
              <a:buFontTx/>
              <a:buNone/>
              <a:defRPr sz="1600">
                <a:solidFill>
                  <a:schemeClr val="tx1">
                    <a:lumMod val="75000"/>
                    <a:lumOff val="25000"/>
                  </a:schemeClr>
                </a:solidFill>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it-IT" dirty="0"/>
              <a:t>Fare clic per modificare gli stili del testo dello schema</a:t>
            </a:r>
          </a:p>
          <a:p>
            <a:pPr lvl="1"/>
            <a:endParaRPr lang="en-US" dirty="0"/>
          </a:p>
        </p:txBody>
      </p:sp>
      <p:sp>
        <p:nvSpPr>
          <p:cNvPr id="14" name="Title Placeholder 1">
            <a:extLst>
              <a:ext uri="{FF2B5EF4-FFF2-40B4-BE49-F238E27FC236}">
                <a16:creationId xmlns:a16="http://schemas.microsoft.com/office/drawing/2014/main" xmlns="" id="{8A88554E-4F18-43CE-BBC9-32DFBF986C7C}"/>
              </a:ext>
            </a:extLst>
          </p:cNvPr>
          <p:cNvSpPr>
            <a:spLocks noGrp="1"/>
          </p:cNvSpPr>
          <p:nvPr>
            <p:ph type="title"/>
          </p:nvPr>
        </p:nvSpPr>
        <p:spPr>
          <a:xfrm>
            <a:off x="468895" y="351374"/>
            <a:ext cx="11269308" cy="536822"/>
          </a:xfrm>
          <a:prstGeom prst="rect">
            <a:avLst/>
          </a:prstGeom>
        </p:spPr>
        <p:txBody>
          <a:bodyPr lIns="0" tIns="0" rIns="0" bIns="0" rtlCol="0">
            <a:normAutofit/>
          </a:bodyPr>
          <a:lstStyle>
            <a:lvl1pPr>
              <a:lnSpc>
                <a:spcPts val="3000"/>
              </a:lnSpc>
              <a:defRPr sz="2800" cap="none"/>
            </a:lvl1pPr>
          </a:lstStyle>
          <a:p>
            <a:r>
              <a:rPr lang="it-IT" dirty="0"/>
              <a:t>Fare clic per modificare lo stile del titolo dello schema</a:t>
            </a:r>
            <a:endParaRPr lang="en-US" dirty="0"/>
          </a:p>
        </p:txBody>
      </p:sp>
      <p:sp>
        <p:nvSpPr>
          <p:cNvPr id="15" name="Rectangle 8">
            <a:extLst>
              <a:ext uri="{FF2B5EF4-FFF2-40B4-BE49-F238E27FC236}">
                <a16:creationId xmlns:a16="http://schemas.microsoft.com/office/drawing/2014/main" xmlns="" id="{EBDED907-CBCE-4C48-8974-1732296AB56B}"/>
              </a:ext>
            </a:extLst>
          </p:cNvPr>
          <p:cNvSpPr/>
          <p:nvPr userDrawn="1"/>
        </p:nvSpPr>
        <p:spPr>
          <a:xfrm>
            <a:off x="463550" y="1017025"/>
            <a:ext cx="3708400" cy="72000"/>
          </a:xfrm>
          <a:prstGeom prst="rect">
            <a:avLst/>
          </a:prstGeom>
          <a:solidFill>
            <a:srgbClr val="94263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0">
            <a:extLst>
              <a:ext uri="{FF2B5EF4-FFF2-40B4-BE49-F238E27FC236}">
                <a16:creationId xmlns:a16="http://schemas.microsoft.com/office/drawing/2014/main" xmlns="" id="{F1D4BD23-7064-4A1A-B3B8-22936DC971AB}"/>
              </a:ext>
            </a:extLst>
          </p:cNvPr>
          <p:cNvSpPr/>
          <p:nvPr userDrawn="1"/>
        </p:nvSpPr>
        <p:spPr>
          <a:xfrm>
            <a:off x="4251325" y="1017025"/>
            <a:ext cx="3706813" cy="72000"/>
          </a:xfrm>
          <a:prstGeom prst="rect">
            <a:avLst/>
          </a:prstGeom>
          <a:solidFill>
            <a:srgbClr val="CC2A2A">
              <a:alpha val="98824"/>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9">
            <a:extLst>
              <a:ext uri="{FF2B5EF4-FFF2-40B4-BE49-F238E27FC236}">
                <a16:creationId xmlns:a16="http://schemas.microsoft.com/office/drawing/2014/main" xmlns="" id="{45DD4428-CB25-4CE0-B3BD-9E45A9B024CE}"/>
              </a:ext>
            </a:extLst>
          </p:cNvPr>
          <p:cNvSpPr/>
          <p:nvPr userDrawn="1"/>
        </p:nvSpPr>
        <p:spPr>
          <a:xfrm>
            <a:off x="8037513" y="1017025"/>
            <a:ext cx="3708400" cy="72000"/>
          </a:xfrm>
          <a:prstGeom prst="rect">
            <a:avLst/>
          </a:prstGeom>
          <a:solidFill>
            <a:srgbClr val="7B7C7E"/>
          </a:solidFill>
          <a:ln>
            <a:noFill/>
          </a:ln>
          <a:effectLst/>
        </p:spPr>
        <p:style>
          <a:lnRef idx="1">
            <a:schemeClr val="accent1"/>
          </a:lnRef>
          <a:fillRef idx="3">
            <a:schemeClr val="accent1"/>
          </a:fillRef>
          <a:effectRef idx="2">
            <a:schemeClr val="accent1"/>
          </a:effectRef>
          <a:fontRef idx="minor">
            <a:schemeClr val="lt1"/>
          </a:fontRef>
        </p:style>
      </p:sp>
      <p:pic>
        <p:nvPicPr>
          <p:cNvPr id="18" name="Immagine 17">
            <a:extLst>
              <a:ext uri="{FF2B5EF4-FFF2-40B4-BE49-F238E27FC236}">
                <a16:creationId xmlns:a16="http://schemas.microsoft.com/office/drawing/2014/main" xmlns="" id="{ACFFE7A2-271E-4180-8862-1207E565D1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8242" y="6402657"/>
            <a:ext cx="840882" cy="24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Footer Placeholder 4">
            <a:extLst>
              <a:ext uri="{FF2B5EF4-FFF2-40B4-BE49-F238E27FC236}">
                <a16:creationId xmlns:a16="http://schemas.microsoft.com/office/drawing/2014/main" xmlns="" id="{0A34ABB8-E594-41C5-B46B-F19275F5E598}"/>
              </a:ext>
            </a:extLst>
          </p:cNvPr>
          <p:cNvSpPr>
            <a:spLocks noGrp="1"/>
          </p:cNvSpPr>
          <p:nvPr>
            <p:ph type="ftr" sz="quarter" idx="10"/>
          </p:nvPr>
        </p:nvSpPr>
        <p:spPr>
          <a:xfrm>
            <a:off x="898588" y="6394753"/>
            <a:ext cx="9644444" cy="259965"/>
          </a:xfrm>
          <a:prstGeom prst="rect">
            <a:avLst/>
          </a:prstGeom>
        </p:spPr>
        <p:txBody>
          <a:bodyPr vert="horz" lIns="0" tIns="0" rIns="0" bIns="0" rtlCol="0" anchor="b" anchorCtr="0"/>
          <a:lstStyle>
            <a:lvl1pPr algn="l" eaLnBrk="1" fontAlgn="auto" hangingPunct="1">
              <a:spcBef>
                <a:spcPts val="0"/>
              </a:spcBef>
              <a:spcAft>
                <a:spcPts val="0"/>
              </a:spcAft>
              <a:defRPr sz="900" cap="all" dirty="0">
                <a:solidFill>
                  <a:schemeClr val="tx1">
                    <a:lumMod val="65000"/>
                    <a:lumOff val="35000"/>
                  </a:schemeClr>
                </a:solidFill>
                <a:latin typeface="Arial" panose="020B0604020202020204" pitchFamily="34" charset="0"/>
                <a:cs typeface="Arial" panose="020B0604020202020204" pitchFamily="34" charset="0"/>
              </a:defRPr>
            </a:lvl1pPr>
          </a:lstStyle>
          <a:p>
            <a:pPr>
              <a:defRPr/>
            </a:pPr>
            <a:endParaRPr lang="en-US" dirty="0"/>
          </a:p>
        </p:txBody>
      </p:sp>
      <p:sp>
        <p:nvSpPr>
          <p:cNvPr id="24" name="Slide Number Placeholder 5">
            <a:extLst>
              <a:ext uri="{FF2B5EF4-FFF2-40B4-BE49-F238E27FC236}">
                <a16:creationId xmlns:a16="http://schemas.microsoft.com/office/drawing/2014/main" xmlns="" id="{EB9757BE-24B5-4D77-9B24-FA598161B26F}"/>
              </a:ext>
            </a:extLst>
          </p:cNvPr>
          <p:cNvSpPr>
            <a:spLocks noGrp="1"/>
          </p:cNvSpPr>
          <p:nvPr>
            <p:ph type="sldNum" sz="quarter" idx="12"/>
          </p:nvPr>
        </p:nvSpPr>
        <p:spPr>
          <a:xfrm>
            <a:off x="323469" y="6405108"/>
            <a:ext cx="501650"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smtClean="0">
                <a:solidFill>
                  <a:srgbClr val="C00000"/>
                </a:solidFill>
                <a:latin typeface="Arial" panose="020B0604020202020204" pitchFamily="34" charset="0"/>
                <a:cs typeface="Arial" panose="020B0604020202020204" pitchFamily="34" charset="0"/>
              </a:defRPr>
            </a:lvl1pPr>
          </a:lstStyle>
          <a:p>
            <a:pPr>
              <a:defRPr/>
            </a:pPr>
            <a:fld id="{48B4153A-D4C5-4CEF-8992-0D8815C829E3}" type="slidenum">
              <a:rPr lang="en-US" smtClean="0"/>
              <a:pPr>
                <a:defRPr/>
              </a:pPr>
              <a:t>‹N›</a:t>
            </a:fld>
            <a:endParaRPr lang="en-US" dirty="0"/>
          </a:p>
        </p:txBody>
      </p:sp>
      <p:pic>
        <p:nvPicPr>
          <p:cNvPr id="13" name="Immagine 12">
            <a:extLst>
              <a:ext uri="{FF2B5EF4-FFF2-40B4-BE49-F238E27FC236}">
                <a16:creationId xmlns:a16="http://schemas.microsoft.com/office/drawing/2014/main" xmlns="" id="{C133E36F-EE54-EF43-9C28-DDB6244B7CBF}"/>
              </a:ext>
            </a:extLst>
          </p:cNvPr>
          <p:cNvPicPr>
            <a:picLocks noChangeAspect="1"/>
          </p:cNvPicPr>
          <p:nvPr userDrawn="1"/>
        </p:nvPicPr>
        <p:blipFill>
          <a:blip r:embed="rId3"/>
          <a:stretch>
            <a:fillRect/>
          </a:stretch>
        </p:blipFill>
        <p:spPr>
          <a:xfrm>
            <a:off x="10079150" y="6240740"/>
            <a:ext cx="417658" cy="413978"/>
          </a:xfrm>
          <a:prstGeom prst="rect">
            <a:avLst/>
          </a:prstGeom>
        </p:spPr>
      </p:pic>
    </p:spTree>
    <p:extLst>
      <p:ext uri="{BB962C8B-B14F-4D97-AF65-F5344CB8AC3E}">
        <p14:creationId xmlns:p14="http://schemas.microsoft.com/office/powerpoint/2010/main" val="3690147616"/>
      </p:ext>
    </p:extLst>
  </p:cSld>
  <p:clrMapOvr>
    <a:masterClrMapping/>
  </p:clrMapOvr>
  <p:extLst>
    <p:ext uri="{DCECCB84-F9BA-43D5-87BE-67443E8EF086}">
      <p15:sldGuideLst xmlns:p15="http://schemas.microsoft.com/office/powerpoint/2012/main">
        <p15:guide id="1" orient="horz" pos="981"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8000" y="939800"/>
            <a:ext cx="11204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 dello schema</a:t>
            </a:r>
            <a:endParaRPr lang="en-US" altLang="it-IT"/>
          </a:p>
        </p:txBody>
      </p:sp>
      <p:sp>
        <p:nvSpPr>
          <p:cNvPr id="1027" name="Text Placeholder 2"/>
          <p:cNvSpPr>
            <a:spLocks noGrp="1"/>
          </p:cNvSpPr>
          <p:nvPr>
            <p:ph type="body" idx="1"/>
          </p:nvPr>
        </p:nvSpPr>
        <p:spPr bwMode="auto">
          <a:xfrm>
            <a:off x="508000" y="2103438"/>
            <a:ext cx="1120457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p:txBody>
      </p:sp>
    </p:spTree>
  </p:cSld>
  <p:clrMap bg1="lt1" tx1="dk1" bg2="lt2" tx2="dk2" accent1="accent1" accent2="accent2" accent3="accent3" accent4="accent4" accent5="accent5" accent6="accent6" hlink="hlink" folHlink="folHlink"/>
  <p:sldLayoutIdLst>
    <p:sldLayoutId id="2147483719" r:id="rId1"/>
    <p:sldLayoutId id="2147483708" r:id="rId2"/>
    <p:sldLayoutId id="2147483709" r:id="rId3"/>
    <p:sldLayoutId id="2147483710" r:id="rId4"/>
    <p:sldLayoutId id="2147483711" r:id="rId5"/>
    <p:sldLayoutId id="2147483712" r:id="rId6"/>
    <p:sldLayoutId id="2147483713" r:id="rId7"/>
    <p:sldLayoutId id="2147483720" r:id="rId8"/>
    <p:sldLayoutId id="2147483714" r:id="rId9"/>
    <p:sldLayoutId id="2147483716" r:id="rId10"/>
    <p:sldLayoutId id="2147483715" r:id="rId11"/>
    <p:sldLayoutId id="2147483717" r:id="rId12"/>
    <p:sldLayoutId id="2147483718" r:id="rId13"/>
  </p:sldLayoutIdLst>
  <p:hf hdr="0" dt="0"/>
  <p:txStyles>
    <p:titleStyle>
      <a:lvl1pPr algn="l" defTabSz="457200" rtl="0" fontAlgn="base">
        <a:spcBef>
          <a:spcPct val="0"/>
        </a:spcBef>
        <a:spcAft>
          <a:spcPct val="0"/>
        </a:spcAft>
        <a:defRPr sz="2400" b="1" kern="1200">
          <a:solidFill>
            <a:srgbClr val="595959"/>
          </a:solidFill>
          <a:latin typeface="Arial" panose="020B0604020202020204" pitchFamily="34" charset="0"/>
          <a:ea typeface="+mj-ea"/>
          <a:cs typeface="Arial" panose="020B0604020202020204" pitchFamily="34" charset="0"/>
        </a:defRPr>
      </a:lvl1pPr>
      <a:lvl2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2pPr>
      <a:lvl3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3pPr>
      <a:lvl4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4pPr>
      <a:lvl5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rtl="0" fontAlgn="t">
        <a:spcBef>
          <a:spcPct val="0"/>
        </a:spcBef>
        <a:spcAft>
          <a:spcPts val="1200"/>
        </a:spcAft>
        <a:buClr>
          <a:srgbClr val="CC2A2A"/>
        </a:buClr>
        <a:buSzPct val="100000"/>
        <a:defRPr kern="1200">
          <a:solidFill>
            <a:schemeClr val="tx2"/>
          </a:solidFill>
          <a:latin typeface="Arial" panose="020B0604020202020204" pitchFamily="34" charset="0"/>
          <a:ea typeface="+mn-ea"/>
          <a:cs typeface="Arial" panose="020B0604020202020204" pitchFamily="34" charset="0"/>
        </a:defRPr>
      </a:lvl1pPr>
      <a:lvl2pPr marL="323850" algn="l" defTabSz="457200" rtl="0" fontAlgn="base">
        <a:spcBef>
          <a:spcPct val="20000"/>
        </a:spcBef>
        <a:spcAft>
          <a:spcPts val="600"/>
        </a:spcAft>
        <a:buClr>
          <a:srgbClr val="CC2A2A"/>
        </a:buClr>
        <a:buSzPct val="100000"/>
        <a:defRPr sz="1600" kern="1200">
          <a:solidFill>
            <a:schemeClr val="tx2"/>
          </a:solidFill>
          <a:latin typeface="Arial" panose="020B0604020202020204" pitchFamily="34" charset="0"/>
          <a:ea typeface="+mn-ea"/>
          <a:cs typeface="Arial" panose="020B0604020202020204" pitchFamily="34" charset="0"/>
        </a:defRPr>
      </a:lvl2pPr>
      <a:lvl3pPr marL="628650" algn="l" defTabSz="457200" rtl="0" fontAlgn="base">
        <a:spcBef>
          <a:spcPct val="20000"/>
        </a:spcBef>
        <a:spcAft>
          <a:spcPts val="600"/>
        </a:spcAft>
        <a:buClr>
          <a:srgbClr val="CC2A2A"/>
        </a:buClr>
        <a:buSzPct val="100000"/>
        <a:defRPr sz="1400" kern="1200">
          <a:solidFill>
            <a:schemeClr val="tx2"/>
          </a:solidFill>
          <a:latin typeface="Arial" panose="020B0604020202020204" pitchFamily="34" charset="0"/>
          <a:ea typeface="+mn-ea"/>
          <a:cs typeface="Arial" panose="020B0604020202020204" pitchFamily="34" charset="0"/>
        </a:defRPr>
      </a:lvl3pPr>
      <a:lvl4pPr marL="1006475" algn="l" defTabSz="457200" rtl="0" fontAlgn="base">
        <a:spcBef>
          <a:spcPct val="20000"/>
        </a:spcBef>
        <a:spcAft>
          <a:spcPts val="600"/>
        </a:spcAft>
        <a:buClr>
          <a:srgbClr val="CC2A2A"/>
        </a:buClr>
        <a:buSzPct val="100000"/>
        <a:defRPr sz="1200" kern="1200">
          <a:solidFill>
            <a:schemeClr val="tx2"/>
          </a:solidFill>
          <a:latin typeface="Arial" panose="020B0604020202020204" pitchFamily="34" charset="0"/>
          <a:ea typeface="+mn-ea"/>
          <a:cs typeface="Arial" panose="020B0604020202020204" pitchFamily="34" charset="0"/>
        </a:defRPr>
      </a:lvl4pPr>
      <a:lvl5pPr marL="1366838" algn="l" defTabSz="457200" rtl="0" fontAlgn="base">
        <a:spcBef>
          <a:spcPct val="20000"/>
        </a:spcBef>
        <a:spcAft>
          <a:spcPts val="600"/>
        </a:spcAft>
        <a:buClr>
          <a:srgbClr val="CC2A2A"/>
        </a:buClr>
        <a:buSzPct val="100000"/>
        <a:defRPr sz="120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who.int/multi-media/details/who-director-general-s-opening-remarks-at-148th-session-of-the-executive-board" TargetMode="Externa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D7W1I-8dJo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60BFAD7-8051-44E7-952E-F8647A1CBD0F}"/>
              </a:ext>
            </a:extLst>
          </p:cNvPr>
          <p:cNvSpPr>
            <a:spLocks noGrp="1"/>
          </p:cNvSpPr>
          <p:nvPr>
            <p:ph type="ctrTitle"/>
          </p:nvPr>
        </p:nvSpPr>
        <p:spPr>
          <a:xfrm>
            <a:off x="471070" y="2621956"/>
            <a:ext cx="9823303" cy="2782819"/>
          </a:xfrm>
        </p:spPr>
        <p:txBody>
          <a:bodyPr/>
          <a:lstStyle/>
          <a:p>
            <a:r>
              <a:rPr lang="it-IT" dirty="0"/>
              <a:t>GOAL 1: SCONFIGGERE LA POVERTA’</a:t>
            </a:r>
          </a:p>
        </p:txBody>
      </p:sp>
      <p:sp>
        <p:nvSpPr>
          <p:cNvPr id="3" name="Segnaposto testo 2">
            <a:extLst>
              <a:ext uri="{FF2B5EF4-FFF2-40B4-BE49-F238E27FC236}">
                <a16:creationId xmlns:a16="http://schemas.microsoft.com/office/drawing/2014/main" xmlns="" id="{ADFE67CC-0EAE-4BEC-A961-535FE506AA10}"/>
              </a:ext>
            </a:extLst>
          </p:cNvPr>
          <p:cNvSpPr>
            <a:spLocks noGrp="1"/>
          </p:cNvSpPr>
          <p:nvPr>
            <p:ph type="body" idx="1"/>
          </p:nvPr>
        </p:nvSpPr>
        <p:spPr>
          <a:xfrm>
            <a:off x="469184" y="6495314"/>
            <a:ext cx="7481115" cy="179536"/>
          </a:xfrm>
        </p:spPr>
        <p:txBody>
          <a:bodyPr/>
          <a:lstStyle/>
          <a:p>
            <a:r>
              <a:rPr lang="it-IT" dirty="0"/>
              <a:t>AEEE Italia </a:t>
            </a:r>
          </a:p>
        </p:txBody>
      </p:sp>
      <p:sp>
        <p:nvSpPr>
          <p:cNvPr id="4" name="Segnaposto testo 3">
            <a:extLst>
              <a:ext uri="{FF2B5EF4-FFF2-40B4-BE49-F238E27FC236}">
                <a16:creationId xmlns:a16="http://schemas.microsoft.com/office/drawing/2014/main" xmlns="" id="{9F54B89B-F96C-4A34-BA9E-083269BE1EC8}"/>
              </a:ext>
            </a:extLst>
          </p:cNvPr>
          <p:cNvSpPr>
            <a:spLocks noGrp="1"/>
          </p:cNvSpPr>
          <p:nvPr>
            <p:ph type="body" idx="10"/>
          </p:nvPr>
        </p:nvSpPr>
        <p:spPr/>
        <p:txBody>
          <a:bodyPr/>
          <a:lstStyle/>
          <a:p>
            <a:endParaRPr lang="it-IT" dirty="0"/>
          </a:p>
          <a:p>
            <a:endParaRPr lang="it-IT" dirty="0"/>
          </a:p>
        </p:txBody>
      </p:sp>
      <p:sp>
        <p:nvSpPr>
          <p:cNvPr id="6" name="Segnaposto testo 5">
            <a:extLst>
              <a:ext uri="{FF2B5EF4-FFF2-40B4-BE49-F238E27FC236}">
                <a16:creationId xmlns:a16="http://schemas.microsoft.com/office/drawing/2014/main" xmlns="" id="{1D87B255-EFEE-4DEF-9FE3-EB4831764892}"/>
              </a:ext>
            </a:extLst>
          </p:cNvPr>
          <p:cNvSpPr>
            <a:spLocks noGrp="1"/>
          </p:cNvSpPr>
          <p:nvPr>
            <p:ph type="body" idx="12"/>
          </p:nvPr>
        </p:nvSpPr>
        <p:spPr/>
        <p:txBody>
          <a:bodyPr/>
          <a:lstStyle/>
          <a:p>
            <a:r>
              <a:rPr lang="it-IT" dirty="0"/>
              <a:t>ELISA BERTAGNOLI </a:t>
            </a:r>
          </a:p>
        </p:txBody>
      </p:sp>
    </p:spTree>
    <p:extLst>
      <p:ext uri="{BB962C8B-B14F-4D97-AF65-F5344CB8AC3E}">
        <p14:creationId xmlns:p14="http://schemas.microsoft.com/office/powerpoint/2010/main" val="2730702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82C46BA2-B380-4357-B125-BA9F08A643F5}"/>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Focus sull’approccio multidimensionale: Capability </a:t>
            </a:r>
            <a:r>
              <a:rPr lang="it-IT" sz="2800" b="1" dirty="0" err="1">
                <a:solidFill>
                  <a:srgbClr val="595959"/>
                </a:solidFill>
                <a:latin typeface="Arial" panose="020B0604020202020204" pitchFamily="34" charset="0"/>
                <a:ea typeface="+mj-ea"/>
                <a:cs typeface="Arial" panose="020B0604020202020204" pitchFamily="34" charset="0"/>
              </a:rPr>
              <a:t>approach</a:t>
            </a:r>
            <a:endParaRPr lang="it-IT" sz="2800" b="1" dirty="0">
              <a:solidFill>
                <a:srgbClr val="595959"/>
              </a:solidFill>
              <a:latin typeface="Arial" panose="020B0604020202020204" pitchFamily="34" charset="0"/>
              <a:ea typeface="+mj-ea"/>
              <a:cs typeface="Arial" panose="020B0604020202020204" pitchFamily="34" charset="0"/>
            </a:endParaRPr>
          </a:p>
        </p:txBody>
      </p:sp>
      <p:sp>
        <p:nvSpPr>
          <p:cNvPr id="7" name="Segnaposto numero diapositiva 6">
            <a:extLst>
              <a:ext uri="{FF2B5EF4-FFF2-40B4-BE49-F238E27FC236}">
                <a16:creationId xmlns:a16="http://schemas.microsoft.com/office/drawing/2014/main" xmlns="" id="{AB740BE9-E218-4144-BFDE-AE473D230A3D}"/>
              </a:ext>
            </a:extLst>
          </p:cNvPr>
          <p:cNvSpPr>
            <a:spLocks noGrp="1"/>
          </p:cNvSpPr>
          <p:nvPr>
            <p:ph type="sldNum" sz="quarter" idx="12"/>
          </p:nvPr>
        </p:nvSpPr>
        <p:spPr/>
        <p:txBody>
          <a:bodyPr/>
          <a:lstStyle/>
          <a:p>
            <a:pPr>
              <a:defRPr/>
            </a:pPr>
            <a:fld id="{48B4153A-D4C5-4CEF-8992-0D8815C829E3}" type="slidenum">
              <a:rPr lang="en-US" smtClean="0"/>
              <a:pPr>
                <a:defRPr/>
              </a:pPr>
              <a:t>10</a:t>
            </a:fld>
            <a:endParaRPr lang="en-US" dirty="0"/>
          </a:p>
        </p:txBody>
      </p:sp>
      <p:sp>
        <p:nvSpPr>
          <p:cNvPr id="11" name="CasellaDiTesto 10">
            <a:extLst>
              <a:ext uri="{FF2B5EF4-FFF2-40B4-BE49-F238E27FC236}">
                <a16:creationId xmlns:a16="http://schemas.microsoft.com/office/drawing/2014/main" xmlns="" id="{3368E2F1-9BF2-444B-9AB1-8B77F78632A4}"/>
              </a:ext>
            </a:extLst>
          </p:cNvPr>
          <p:cNvSpPr txBox="1"/>
          <p:nvPr/>
        </p:nvSpPr>
        <p:spPr>
          <a:xfrm>
            <a:off x="323469" y="1184088"/>
            <a:ext cx="7607143" cy="5139869"/>
          </a:xfrm>
          <a:prstGeom prst="rect">
            <a:avLst/>
          </a:prstGeom>
          <a:noFill/>
        </p:spPr>
        <p:txBody>
          <a:bodyPr wrap="square">
            <a:spAutoFit/>
          </a:bodyPr>
          <a:lstStyle/>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Il focus principale del “Capability </a:t>
            </a:r>
            <a:r>
              <a:rPr lang="it-IT" sz="1800" dirty="0" err="1">
                <a:solidFill>
                  <a:schemeClr val="tx1">
                    <a:lumMod val="65000"/>
                    <a:lumOff val="35000"/>
                  </a:schemeClr>
                </a:solidFill>
                <a:latin typeface="Arial" panose="020B0604020202020204" pitchFamily="34" charset="0"/>
                <a:cs typeface="Arial" panose="020B0604020202020204" pitchFamily="34" charset="0"/>
              </a:rPr>
              <a:t>approach</a:t>
            </a:r>
            <a:r>
              <a:rPr lang="it-IT" sz="1800" dirty="0">
                <a:solidFill>
                  <a:schemeClr val="tx1">
                    <a:lumMod val="65000"/>
                    <a:lumOff val="35000"/>
                  </a:schemeClr>
                </a:solidFill>
                <a:latin typeface="Arial" panose="020B0604020202020204" pitchFamily="34" charset="0"/>
                <a:cs typeface="Arial" panose="020B0604020202020204" pitchFamily="34" charset="0"/>
              </a:rPr>
              <a:t>” di Sen si concentra sulla libertà delle persone. </a:t>
            </a:r>
          </a:p>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Tale approccio “… misura il vantaggio individuale in ragione della capacità che ha la persona di fare quelle cose a cui, per un motivo o per l’altro, assegna un valore. Il vantaggio di un individuo in termini di opportunità è da considerarsi inferiore rispetto a quello di un altro se a tale individuo sono date minori capacità - minori opportunità effettive – di realizzare ciò cui attribuisce valore. L’attenzione va qui all’effettiva libertà delle persone di fare o essere ciò che ritiene valga la pena di fare o essere”</a:t>
            </a:r>
          </a:p>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Sen propone, quindi, un’idea di “star bene” (</a:t>
            </a:r>
            <a:r>
              <a:rPr lang="it-IT" sz="1800" dirty="0" err="1">
                <a:solidFill>
                  <a:schemeClr val="tx1">
                    <a:lumMod val="65000"/>
                    <a:lumOff val="35000"/>
                  </a:schemeClr>
                </a:solidFill>
                <a:latin typeface="Arial" panose="020B0604020202020204" pitchFamily="34" charset="0"/>
                <a:cs typeface="Arial" panose="020B0604020202020204" pitchFamily="34" charset="0"/>
              </a:rPr>
              <a:t>well‐being</a:t>
            </a:r>
            <a:r>
              <a:rPr lang="it-IT" sz="1800" dirty="0">
                <a:solidFill>
                  <a:schemeClr val="tx1">
                    <a:lumMod val="65000"/>
                    <a:lumOff val="35000"/>
                  </a:schemeClr>
                </a:solidFill>
                <a:latin typeface="Arial" panose="020B0604020202020204" pitchFamily="34" charset="0"/>
                <a:cs typeface="Arial" panose="020B0604020202020204" pitchFamily="34" charset="0"/>
              </a:rPr>
              <a:t>) intesa come “ciò che l’individuo può fare o può essere” (insieme di </a:t>
            </a:r>
            <a:r>
              <a:rPr lang="it-IT" sz="1800" dirty="0" err="1">
                <a:solidFill>
                  <a:schemeClr val="tx1">
                    <a:lumMod val="65000"/>
                    <a:lumOff val="35000"/>
                  </a:schemeClr>
                </a:solidFill>
                <a:latin typeface="Arial" panose="020B0604020202020204" pitchFamily="34" charset="0"/>
                <a:cs typeface="Arial" panose="020B0604020202020204" pitchFamily="34" charset="0"/>
              </a:rPr>
              <a:t>being</a:t>
            </a:r>
            <a:r>
              <a:rPr lang="it-IT" sz="1800" dirty="0">
                <a:solidFill>
                  <a:schemeClr val="tx1">
                    <a:lumMod val="65000"/>
                    <a:lumOff val="35000"/>
                  </a:schemeClr>
                </a:solidFill>
                <a:latin typeface="Arial" panose="020B0604020202020204" pitchFamily="34" charset="0"/>
                <a:cs typeface="Arial" panose="020B0604020202020204" pitchFamily="34" charset="0"/>
              </a:rPr>
              <a:t> e </a:t>
            </a:r>
            <a:r>
              <a:rPr lang="it-IT" sz="1800" dirty="0" err="1">
                <a:solidFill>
                  <a:schemeClr val="tx1">
                    <a:lumMod val="65000"/>
                    <a:lumOff val="35000"/>
                  </a:schemeClr>
                </a:solidFill>
                <a:latin typeface="Arial" panose="020B0604020202020204" pitchFamily="34" charset="0"/>
                <a:cs typeface="Arial" panose="020B0604020202020204" pitchFamily="34" charset="0"/>
              </a:rPr>
              <a:t>doing</a:t>
            </a:r>
            <a:r>
              <a:rPr lang="it-IT" sz="1800" dirty="0">
                <a:solidFill>
                  <a:schemeClr val="tx1">
                    <a:lumMod val="65000"/>
                    <a:lumOff val="35000"/>
                  </a:schemeClr>
                </a:solidFill>
                <a:latin typeface="Arial" panose="020B0604020202020204" pitchFamily="34" charset="0"/>
                <a:cs typeface="Arial" panose="020B0604020202020204" pitchFamily="34" charset="0"/>
              </a:rPr>
              <a:t>), in relazione alle capacità delle persone di trasformare i mezzi e le risorse a disposizione in risultati, realizzazioni e traguardi. Una proposta che intende superare la concezione di benessere materiale, limitato alla sola disponibilità di risorse. </a:t>
            </a:r>
          </a:p>
          <a:p>
            <a:r>
              <a:rPr lang="it-IT" dirty="0" err="1">
                <a:solidFill>
                  <a:schemeClr val="tx1">
                    <a:lumMod val="65000"/>
                    <a:lumOff val="35000"/>
                  </a:schemeClr>
                </a:solidFill>
                <a:latin typeface="Arial" panose="020B0604020202020204" pitchFamily="34" charset="0"/>
                <a:cs typeface="Arial" panose="020B0604020202020204" pitchFamily="34" charset="0"/>
              </a:rPr>
              <a:t>ù</a:t>
            </a:r>
            <a:r>
              <a:rPr lang="it-IT" sz="1100" dirty="0" err="1">
                <a:solidFill>
                  <a:schemeClr val="tx1">
                    <a:lumMod val="65000"/>
                    <a:lumOff val="35000"/>
                  </a:schemeClr>
                </a:solidFill>
                <a:latin typeface="Arial" panose="020B0604020202020204" pitchFamily="34" charset="0"/>
                <a:cs typeface="Arial" panose="020B0604020202020204" pitchFamily="34" charset="0"/>
              </a:rPr>
              <a:t>Tratto</a:t>
            </a:r>
            <a:r>
              <a:rPr lang="it-IT" sz="1100" dirty="0">
                <a:solidFill>
                  <a:schemeClr val="tx1">
                    <a:lumMod val="65000"/>
                    <a:lumOff val="35000"/>
                  </a:schemeClr>
                </a:solidFill>
                <a:latin typeface="Arial" panose="020B0604020202020204" pitchFamily="34" charset="0"/>
                <a:cs typeface="Arial" panose="020B0604020202020204" pitchFamily="34" charset="0"/>
              </a:rPr>
              <a:t> da: LE CAPABILITIES COME MISURA DELLA QUALITÀ URBANA E CONTRASTO ALLA SEGREGAZIONE SOCIALE, XXXVI CONFERENZA ITALIANA DI SCIENZE REGIONALI, </a:t>
            </a:r>
          </a:p>
          <a:p>
            <a:r>
              <a:rPr lang="it-IT" sz="1100" dirty="0">
                <a:solidFill>
                  <a:schemeClr val="tx1">
                    <a:lumMod val="65000"/>
                    <a:lumOff val="35000"/>
                  </a:schemeClr>
                </a:solidFill>
                <a:latin typeface="Arial" panose="020B0604020202020204" pitchFamily="34" charset="0"/>
                <a:cs typeface="Arial" panose="020B0604020202020204" pitchFamily="34" charset="0"/>
              </a:rPr>
              <a:t>link: https://www.aisre.it/images/aisre/55ad13336cf816.53493932/Baldascino%201.pdf</a:t>
            </a:r>
            <a:r>
              <a:rPr lang="en-GB" sz="1100" dirty="0">
                <a:solidFill>
                  <a:schemeClr val="tx1">
                    <a:lumMod val="65000"/>
                    <a:lumOff val="35000"/>
                  </a:schemeClr>
                </a:solidFill>
                <a:latin typeface="Arial" panose="020B0604020202020204" pitchFamily="34" charset="0"/>
                <a:cs typeface="Arial" panose="020B0604020202020204" pitchFamily="34" charset="0"/>
              </a:rPr>
              <a:t>(1983): 153–169.</a:t>
            </a:r>
          </a:p>
        </p:txBody>
      </p:sp>
      <p:sp>
        <p:nvSpPr>
          <p:cNvPr id="12" name="Segnaposto piè di pagina 3">
            <a:extLst>
              <a:ext uri="{FF2B5EF4-FFF2-40B4-BE49-F238E27FC236}">
                <a16:creationId xmlns:a16="http://schemas.microsoft.com/office/drawing/2014/main" xmlns="" id="{065D8E40-976F-406A-BBAA-A438B581F657}"/>
              </a:ext>
            </a:extLst>
          </p:cNvPr>
          <p:cNvSpPr txBox="1">
            <a:spLocks/>
          </p:cNvSpPr>
          <p:nvPr/>
        </p:nvSpPr>
        <p:spPr>
          <a:xfrm>
            <a:off x="825119" y="6391739"/>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pic>
        <p:nvPicPr>
          <p:cNvPr id="13" name="Elemento grafico 12" descr="Triciclo contorno">
            <a:extLst>
              <a:ext uri="{FF2B5EF4-FFF2-40B4-BE49-F238E27FC236}">
                <a16:creationId xmlns:a16="http://schemas.microsoft.com/office/drawing/2014/main" xmlns="" id="{572C1B8F-03C4-4210-B765-593AFE3462F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666435" y="2293854"/>
            <a:ext cx="2760707" cy="2692226"/>
          </a:xfrm>
          <a:prstGeom prst="rect">
            <a:avLst/>
          </a:prstGeom>
        </p:spPr>
      </p:pic>
    </p:spTree>
    <p:extLst>
      <p:ext uri="{BB962C8B-B14F-4D97-AF65-F5344CB8AC3E}">
        <p14:creationId xmlns:p14="http://schemas.microsoft.com/office/powerpoint/2010/main" val="149841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Leggiamo insieme l’introduzione al goal 1 </a:t>
            </a:r>
          </a:p>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«Gli indici di povertà estrema si sono ridotti di più della metà dal 1990. </a:t>
            </a:r>
          </a:p>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Nonostante si tratti di un risultato notevole, nelle zone in via di sviluppo una persona su cinque vive ancora con meno di 	molti milioni di persone che ogni giorno guadagnano poco più di tale somma. A ciò si aggiunge che molte persone sono a rischio di ricadere nella povertà.</a:t>
            </a:r>
            <a:br>
              <a:rPr lang="it-IT" sz="1800" dirty="0">
                <a:solidFill>
                  <a:schemeClr val="tx1">
                    <a:lumMod val="65000"/>
                    <a:lumOff val="35000"/>
                  </a:schemeClr>
                </a:solidFill>
                <a:latin typeface="Arial" panose="020B0604020202020204" pitchFamily="34" charset="0"/>
                <a:cs typeface="Arial" panose="020B0604020202020204" pitchFamily="34" charset="0"/>
              </a:rPr>
            </a:br>
            <a:r>
              <a:rPr lang="it-IT" sz="1800" dirty="0">
                <a:solidFill>
                  <a:schemeClr val="tx1">
                    <a:lumMod val="65000"/>
                    <a:lumOff val="35000"/>
                  </a:schemeClr>
                </a:solidFill>
                <a:latin typeface="Arial" panose="020B0604020202020204" pitchFamily="34" charset="0"/>
                <a:cs typeface="Arial" panose="020B0604020202020204" pitchFamily="34" charset="0"/>
              </a:rPr>
              <a:t>La povertà va ben oltre la sola mancanza di guadagno e di risorse per assicurarsi  da vivere in maniera sostenibile. Tra le sue manifestazioni c’è la fame e la malnutrizione, l’accesso limitato all’istruzione e agli altri servizi di base, la discriminazione e l’esclusione sociale, così come la mancanza di partecipazione nei processi decisionali. La crescita economica deve essere inclusiva, allo scopo di creare posti di lavoro sostenibili e di promuovere l’uguaglianza.»</a:t>
            </a:r>
          </a:p>
          <a:p>
            <a:pPr algn="just"/>
            <a:r>
              <a:rPr lang="it-IT" sz="1800" b="1" dirty="0">
                <a:solidFill>
                  <a:schemeClr val="tx1">
                    <a:lumMod val="65000"/>
                    <a:lumOff val="35000"/>
                  </a:schemeClr>
                </a:solidFill>
                <a:latin typeface="Arial" panose="020B0604020202020204" pitchFamily="34" charset="0"/>
                <a:cs typeface="Arial" panose="020B0604020202020204" pitchFamily="34" charset="0"/>
              </a:rPr>
              <a:t>Ritroviamo in queste parole un riferimento al capability </a:t>
            </a:r>
            <a:r>
              <a:rPr lang="it-IT" sz="1800" b="1" dirty="0" err="1">
                <a:solidFill>
                  <a:schemeClr val="tx1">
                    <a:lumMod val="65000"/>
                    <a:lumOff val="35000"/>
                  </a:schemeClr>
                </a:solidFill>
                <a:latin typeface="Arial" panose="020B0604020202020204" pitchFamily="34" charset="0"/>
                <a:cs typeface="Arial" panose="020B0604020202020204" pitchFamily="34" charset="0"/>
              </a:rPr>
              <a:t>approach</a:t>
            </a:r>
            <a:r>
              <a:rPr lang="it-IT" sz="1800" b="1" dirty="0">
                <a:solidFill>
                  <a:schemeClr val="tx1">
                    <a:lumMod val="65000"/>
                    <a:lumOff val="35000"/>
                  </a:schemeClr>
                </a:solidFill>
                <a:latin typeface="Arial" panose="020B0604020202020204" pitchFamily="34" charset="0"/>
                <a:cs typeface="Arial" panose="020B0604020202020204" pitchFamily="34" charset="0"/>
              </a:rPr>
              <a:t> dell’economista Sen? </a:t>
            </a:r>
          </a:p>
          <a:p>
            <a:pPr algn="just"/>
            <a:endParaRPr lang="it-IT" sz="1800" dirty="0">
              <a:solidFill>
                <a:schemeClr val="tx1">
                  <a:lumMod val="65000"/>
                  <a:lumOff val="35000"/>
                </a:schemeClr>
              </a:solidFill>
              <a:latin typeface="Arial" panose="020B0604020202020204" pitchFamily="34" charset="0"/>
              <a:cs typeface="Arial" panose="020B0604020202020204" pitchFamily="34" charset="0"/>
            </a:endParaRPr>
          </a:p>
          <a:p>
            <a:pPr algn="just"/>
            <a:r>
              <a:rPr lang="it-IT" sz="1200" dirty="0">
                <a:solidFill>
                  <a:schemeClr val="tx1">
                    <a:lumMod val="65000"/>
                    <a:lumOff val="35000"/>
                  </a:schemeClr>
                </a:solidFill>
                <a:latin typeface="Arial" panose="020B0604020202020204" pitchFamily="34" charset="0"/>
                <a:cs typeface="Arial" panose="020B0604020202020204" pitchFamily="34" charset="0"/>
              </a:rPr>
              <a:t>Tratto da: https://unric.org/it/obiettivo-1-porre-fine-ad-ogni-forma-di-poverta-nel-mondo/</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lstStyle/>
          <a:p>
            <a:pPr defTabSz="457200" fontAlgn="base">
              <a:lnSpc>
                <a:spcPts val="3000"/>
              </a:lnSpc>
              <a:spcBef>
                <a:spcPct val="0"/>
              </a:spcBef>
              <a:spcAft>
                <a:spcPct val="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L’approccio del Goal 1</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11</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spTree>
    <p:extLst>
      <p:ext uri="{BB962C8B-B14F-4D97-AF65-F5344CB8AC3E}">
        <p14:creationId xmlns:p14="http://schemas.microsoft.com/office/powerpoint/2010/main" val="67950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dirty="0">
                <a:solidFill>
                  <a:schemeClr val="tx1">
                    <a:lumMod val="65000"/>
                    <a:lumOff val="35000"/>
                  </a:schemeClr>
                </a:solidFill>
                <a:latin typeface="Arial" panose="020B0604020202020204" pitchFamily="34" charset="0"/>
                <a:cs typeface="Arial" panose="020B0604020202020204" pitchFamily="34" charset="0"/>
              </a:rPr>
              <a:t>Alla luce di quanto presentato in questo set di slide proponi un breve elaborato (al massimo due cartelle di Word) nel quale rifletti sugli effetti del </a:t>
            </a:r>
            <a:r>
              <a:rPr lang="it-IT" sz="1800" dirty="0" err="1">
                <a:solidFill>
                  <a:schemeClr val="tx1">
                    <a:lumMod val="65000"/>
                    <a:lumOff val="35000"/>
                  </a:schemeClr>
                </a:solidFill>
                <a:latin typeface="Arial" panose="020B0604020202020204" pitchFamily="34" charset="0"/>
                <a:cs typeface="Arial" panose="020B0604020202020204" pitchFamily="34" charset="0"/>
              </a:rPr>
              <a:t>Covid</a:t>
            </a:r>
            <a:r>
              <a:rPr lang="it-IT" sz="1800" dirty="0">
                <a:solidFill>
                  <a:schemeClr val="tx1">
                    <a:lumMod val="65000"/>
                    <a:lumOff val="35000"/>
                  </a:schemeClr>
                </a:solidFill>
                <a:latin typeface="Arial" panose="020B0604020202020204" pitchFamily="34" charset="0"/>
                <a:cs typeface="Arial" panose="020B0604020202020204" pitchFamily="34" charset="0"/>
              </a:rPr>
              <a:t> rispetto al concetto di povertà. Cerca di utilizzare i concetti appresi e di soffermarti sul maggior numero di  implicazioni possibili riportando anche le fonti nel caso in cui presentassi dei dati a supporto della tua argomentazione. </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Lavoro per casa: Quanto incide il </a:t>
            </a:r>
            <a:r>
              <a:rPr lang="it-IT" sz="2800" b="1" dirty="0" err="1">
                <a:solidFill>
                  <a:srgbClr val="595959"/>
                </a:solidFill>
                <a:latin typeface="Arial" panose="020B0604020202020204" pitchFamily="34" charset="0"/>
                <a:ea typeface="+mj-ea"/>
                <a:cs typeface="Arial" panose="020B0604020202020204" pitchFamily="34" charset="0"/>
              </a:rPr>
              <a:t>covid</a:t>
            </a:r>
            <a:r>
              <a:rPr lang="it-IT" sz="2800" b="1" dirty="0">
                <a:solidFill>
                  <a:srgbClr val="595959"/>
                </a:solidFill>
                <a:latin typeface="Arial" panose="020B0604020202020204" pitchFamily="34" charset="0"/>
                <a:ea typeface="+mj-ea"/>
                <a:cs typeface="Arial" panose="020B0604020202020204" pitchFamily="34" charset="0"/>
              </a:rPr>
              <a:t> sulla povertà?</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12</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spTree>
    <p:extLst>
      <p:ext uri="{BB962C8B-B14F-4D97-AF65-F5344CB8AC3E}">
        <p14:creationId xmlns:p14="http://schemas.microsoft.com/office/powerpoint/2010/main" val="127992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Quanto incide il </a:t>
            </a:r>
            <a:r>
              <a:rPr lang="it-IT" sz="2800" b="1" dirty="0" err="1">
                <a:solidFill>
                  <a:srgbClr val="595959"/>
                </a:solidFill>
                <a:latin typeface="Arial" panose="020B0604020202020204" pitchFamily="34" charset="0"/>
                <a:ea typeface="+mj-ea"/>
                <a:cs typeface="Arial" panose="020B0604020202020204" pitchFamily="34" charset="0"/>
              </a:rPr>
              <a:t>covid</a:t>
            </a:r>
            <a:r>
              <a:rPr lang="it-IT" sz="2800" b="1" dirty="0">
                <a:solidFill>
                  <a:srgbClr val="595959"/>
                </a:solidFill>
                <a:latin typeface="Arial" panose="020B0604020202020204" pitchFamily="34" charset="0"/>
                <a:ea typeface="+mj-ea"/>
                <a:cs typeface="Arial" panose="020B0604020202020204" pitchFamily="34" charset="0"/>
              </a:rPr>
              <a:t> sulla povertà?</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13</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pic>
        <p:nvPicPr>
          <p:cNvPr id="7" name="Immagine 6" descr="Immagine che contiene tavolo&#10;&#10;Descrizione generata automaticamente">
            <a:extLst>
              <a:ext uri="{FF2B5EF4-FFF2-40B4-BE49-F238E27FC236}">
                <a16:creationId xmlns:a16="http://schemas.microsoft.com/office/drawing/2014/main" xmlns="" id="{8EEBCDED-C6A2-46D7-8BF1-DE14A589BB64}"/>
              </a:ext>
            </a:extLst>
          </p:cNvPr>
          <p:cNvPicPr>
            <a:picLocks noChangeAspect="1"/>
          </p:cNvPicPr>
          <p:nvPr/>
        </p:nvPicPr>
        <p:blipFill>
          <a:blip r:embed="rId2"/>
          <a:stretch>
            <a:fillRect/>
          </a:stretch>
        </p:blipFill>
        <p:spPr>
          <a:xfrm>
            <a:off x="1305170" y="1084138"/>
            <a:ext cx="8492359" cy="2246769"/>
          </a:xfrm>
          <a:prstGeom prst="rect">
            <a:avLst/>
          </a:prstGeom>
        </p:spPr>
      </p:pic>
      <p:sp>
        <p:nvSpPr>
          <p:cNvPr id="8" name="CasellaDiTesto 7">
            <a:extLst>
              <a:ext uri="{FF2B5EF4-FFF2-40B4-BE49-F238E27FC236}">
                <a16:creationId xmlns:a16="http://schemas.microsoft.com/office/drawing/2014/main" xmlns="" id="{188F4A68-3860-4375-96AD-8286E61E10DB}"/>
              </a:ext>
            </a:extLst>
          </p:cNvPr>
          <p:cNvSpPr txBox="1"/>
          <p:nvPr/>
        </p:nvSpPr>
        <p:spPr>
          <a:xfrm>
            <a:off x="554893" y="3023220"/>
            <a:ext cx="10863384" cy="3046988"/>
          </a:xfrm>
          <a:prstGeom prst="rect">
            <a:avLst/>
          </a:prstGeom>
          <a:noFill/>
        </p:spPr>
        <p:txBody>
          <a:bodyPr wrap="square">
            <a:spAutoFit/>
          </a:bodyPr>
          <a:lstStyle/>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I dati Eurostat pubblicati nel mese di settembre 2020 evidenziano una preoccupante contrazione dell’economia di tutta l’Unione europea. In particolare, nel secondo trimestre del 2020, segnato ancora dalle misure di contenimento del Covid-19, il Pil destagionalizzato registra un calo dell’11,8% nell’area euro e dell’11,4 nell’UE 275 . Questo rappresenta la flessione più netta e importante dall’inizio della serie storica, quindi dal 1995. Da alcuni è stato definito come il peggior trimestre per la crescita delle economie occidentali; decisamente più grave della situazione dei trimestri successivi al fallimento di </a:t>
            </a:r>
            <a:r>
              <a:rPr lang="it-IT" sz="1800" dirty="0" err="1">
                <a:solidFill>
                  <a:schemeClr val="tx1">
                    <a:lumMod val="65000"/>
                    <a:lumOff val="35000"/>
                  </a:schemeClr>
                </a:solidFill>
                <a:latin typeface="Arial" panose="020B0604020202020204" pitchFamily="34" charset="0"/>
                <a:cs typeface="Arial" panose="020B0604020202020204" pitchFamily="34" charset="0"/>
              </a:rPr>
              <a:t>Lehaman</a:t>
            </a:r>
            <a:r>
              <a:rPr lang="it-IT" sz="1800" dirty="0">
                <a:solidFill>
                  <a:schemeClr val="tx1">
                    <a:lumMod val="65000"/>
                    <a:lumOff val="35000"/>
                  </a:schemeClr>
                </a:solidFill>
                <a:latin typeface="Arial" panose="020B0604020202020204" pitchFamily="34" charset="0"/>
                <a:cs typeface="Arial" panose="020B0604020202020204" pitchFamily="34" charset="0"/>
              </a:rPr>
              <a:t> Brothers. Se si confronta poi il dato del 2020 con lo stesso trimestre del 2019 si evidenzia un calo ancora più marcato, pari al -14,7% in area euro e al -13,9% nell’UE27. </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en-GB" sz="1200" dirty="0" err="1">
                <a:solidFill>
                  <a:schemeClr val="tx1">
                    <a:lumMod val="65000"/>
                    <a:lumOff val="35000"/>
                  </a:schemeClr>
                </a:solidFill>
                <a:latin typeface="Arial" panose="020B0604020202020204" pitchFamily="34" charset="0"/>
                <a:cs typeface="Arial" panose="020B0604020202020204" pitchFamily="34" charset="0"/>
              </a:rPr>
              <a:t>Tratto</a:t>
            </a:r>
            <a:r>
              <a:rPr lang="en-GB" sz="1200" dirty="0">
                <a:solidFill>
                  <a:schemeClr val="tx1">
                    <a:lumMod val="65000"/>
                    <a:lumOff val="35000"/>
                  </a:schemeClr>
                </a:solidFill>
                <a:latin typeface="Arial" panose="020B0604020202020204" pitchFamily="34" charset="0"/>
                <a:cs typeface="Arial" panose="020B0604020202020204" pitchFamily="34" charset="0"/>
              </a:rPr>
              <a:t> da: </a:t>
            </a:r>
            <a:r>
              <a:rPr lang="en-GB" sz="1200" dirty="0" err="1">
                <a:solidFill>
                  <a:schemeClr val="tx1">
                    <a:lumMod val="65000"/>
                    <a:lumOff val="35000"/>
                  </a:schemeClr>
                </a:solidFill>
                <a:latin typeface="Arial" panose="020B0604020202020204" pitchFamily="34" charset="0"/>
                <a:cs typeface="Arial" panose="020B0604020202020204" pitchFamily="34" charset="0"/>
              </a:rPr>
              <a:t>Rapporto</a:t>
            </a:r>
            <a:r>
              <a:rPr lang="en-GB" sz="1200" dirty="0">
                <a:solidFill>
                  <a:schemeClr val="tx1">
                    <a:lumMod val="65000"/>
                    <a:lumOff val="35000"/>
                  </a:schemeClr>
                </a:solidFill>
                <a:latin typeface="Arial" panose="020B0604020202020204" pitchFamily="34" charset="0"/>
                <a:cs typeface="Arial" panose="020B0604020202020204" pitchFamily="34" charset="0"/>
              </a:rPr>
              <a:t> Caritas 2020, </a:t>
            </a:r>
            <a:r>
              <a:rPr lang="en-GB" sz="1200" dirty="0" err="1">
                <a:solidFill>
                  <a:schemeClr val="tx1">
                    <a:lumMod val="65000"/>
                    <a:lumOff val="35000"/>
                  </a:schemeClr>
                </a:solidFill>
                <a:latin typeface="Arial" panose="020B0604020202020204" pitchFamily="34" charset="0"/>
                <a:cs typeface="Arial" panose="020B0604020202020204" pitchFamily="34" charset="0"/>
              </a:rPr>
              <a:t>pag</a:t>
            </a:r>
            <a:r>
              <a:rPr lang="en-GB" sz="1200" dirty="0">
                <a:solidFill>
                  <a:schemeClr val="tx1">
                    <a:lumMod val="65000"/>
                    <a:lumOff val="35000"/>
                  </a:schemeClr>
                </a:solidFill>
                <a:latin typeface="Arial" panose="020B0604020202020204" pitchFamily="34" charset="0"/>
                <a:cs typeface="Arial" panose="020B0604020202020204" pitchFamily="34" charset="0"/>
              </a:rPr>
              <a:t>. 8</a:t>
            </a:r>
          </a:p>
        </p:txBody>
      </p:sp>
    </p:spTree>
    <p:extLst>
      <p:ext uri="{BB962C8B-B14F-4D97-AF65-F5344CB8AC3E}">
        <p14:creationId xmlns:p14="http://schemas.microsoft.com/office/powerpoint/2010/main" val="1135300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E81AFD5F-7EDC-4E1D-B9CE-35048B3CA2BE}"/>
              </a:ext>
            </a:extLst>
          </p:cNvPr>
          <p:cNvSpPr>
            <a:spLocks noGrp="1"/>
          </p:cNvSpPr>
          <p:nvPr>
            <p:ph type="body" idx="1"/>
          </p:nvPr>
        </p:nvSpPr>
        <p:spPr>
          <a:xfrm>
            <a:off x="463786" y="1273908"/>
            <a:ext cx="5472000" cy="4676042"/>
          </a:xfrm>
        </p:spPr>
        <p:txBody>
          <a:bodyPr/>
          <a:lstStyle/>
          <a:p>
            <a:r>
              <a:rPr lang="it-IT" sz="1800" dirty="0">
                <a:solidFill>
                  <a:schemeClr val="tx1">
                    <a:lumMod val="65000"/>
                    <a:lumOff val="35000"/>
                  </a:schemeClr>
                </a:solidFill>
                <a:latin typeface="Arial" panose="020B0604020202020204" pitchFamily="34" charset="0"/>
                <a:cs typeface="Arial" panose="020B0604020202020204" pitchFamily="34" charset="0"/>
              </a:rPr>
              <a:t>Alcuni dei commenti dei beneficiari Caritas: </a:t>
            </a:r>
          </a:p>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«Sono contento di stare a casa e trascorrere più tempo con i figli, però onestamente con quest’ultima notizia che ho ricevuto, c’è un clima di tensione, per cui anche quando si sta insieme non c’è un’atmosfera distesa e serena.»</a:t>
            </a:r>
          </a:p>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«I bambini soffrono più di tutti… Trascorriamo le nostre giornate sul balcone e nel cortile a volte... è l’unico spazio aperto in cui possono correre e stare all’aria aperta….»</a:t>
            </a:r>
          </a:p>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«Guardare in faccia bene le persone perché a volte non riesci neanche a vedere se sor- 36 ridono queste cose qui a volte insomma quando le incontri per strada mi sembra che stai incontrando un nemico che devi evitare questo mi manca perché è brutto»</a:t>
            </a:r>
          </a:p>
          <a:p>
            <a:endParaRPr lang="it-IT" dirty="0"/>
          </a:p>
        </p:txBody>
      </p:sp>
      <p:sp>
        <p:nvSpPr>
          <p:cNvPr id="3" name="Segnaposto testo 2">
            <a:extLst>
              <a:ext uri="{FF2B5EF4-FFF2-40B4-BE49-F238E27FC236}">
                <a16:creationId xmlns:a16="http://schemas.microsoft.com/office/drawing/2014/main" xmlns="" id="{2BA86F5A-21A4-4DDE-B90F-1E0338145993}"/>
              </a:ext>
            </a:extLst>
          </p:cNvPr>
          <p:cNvSpPr>
            <a:spLocks noGrp="1"/>
          </p:cNvSpPr>
          <p:nvPr>
            <p:ph type="body" sz="half" idx="11"/>
          </p:nvPr>
        </p:nvSpPr>
        <p:spPr/>
        <p:txBody>
          <a:bodyPr/>
          <a:lstStyle/>
          <a:p>
            <a:r>
              <a:rPr lang="it-IT" dirty="0"/>
              <a:t>DESCRIVERE IL TEMPO DELLA PANDEMIA</a:t>
            </a:r>
          </a:p>
          <a:p>
            <a:endParaRPr lang="it-IT" dirty="0"/>
          </a:p>
        </p:txBody>
      </p:sp>
      <p:sp>
        <p:nvSpPr>
          <p:cNvPr id="6" name="Segnaposto piè di pagina 5">
            <a:extLst>
              <a:ext uri="{FF2B5EF4-FFF2-40B4-BE49-F238E27FC236}">
                <a16:creationId xmlns:a16="http://schemas.microsoft.com/office/drawing/2014/main" xmlns="" id="{8C71AFDB-F128-474F-B629-E4327FB5B8D7}"/>
              </a:ext>
            </a:extLst>
          </p:cNvPr>
          <p:cNvSpPr>
            <a:spLocks noGrp="1"/>
          </p:cNvSpPr>
          <p:nvPr>
            <p:ph type="ftr" sz="quarter" idx="10"/>
          </p:nvPr>
        </p:nvSpPr>
        <p:spPr/>
        <p:txBody>
          <a:bodyPr/>
          <a:lstStyle/>
          <a:p>
            <a:pPr>
              <a:defRPr/>
            </a:pPr>
            <a:r>
              <a:rPr lang="en-US" dirty="0"/>
              <a:t>GOAL 1-SCONFIGGERE LA POVERTA’| ELISA BERTAGNOLI </a:t>
            </a:r>
          </a:p>
        </p:txBody>
      </p:sp>
      <p:sp>
        <p:nvSpPr>
          <p:cNvPr id="7" name="Segnaposto numero diapositiva 6">
            <a:extLst>
              <a:ext uri="{FF2B5EF4-FFF2-40B4-BE49-F238E27FC236}">
                <a16:creationId xmlns:a16="http://schemas.microsoft.com/office/drawing/2014/main" xmlns="" id="{EBA0427A-F832-42D8-BC5C-5D44B9F1ADF7}"/>
              </a:ext>
            </a:extLst>
          </p:cNvPr>
          <p:cNvSpPr>
            <a:spLocks noGrp="1"/>
          </p:cNvSpPr>
          <p:nvPr>
            <p:ph type="sldNum" sz="quarter" idx="12"/>
          </p:nvPr>
        </p:nvSpPr>
        <p:spPr/>
        <p:txBody>
          <a:bodyPr/>
          <a:lstStyle/>
          <a:p>
            <a:pPr>
              <a:defRPr/>
            </a:pPr>
            <a:fld id="{48B4153A-D4C5-4CEF-8992-0D8815C829E3}" type="slidenum">
              <a:rPr lang="en-US" smtClean="0"/>
              <a:pPr>
                <a:defRPr/>
              </a:pPr>
              <a:t>14</a:t>
            </a:fld>
            <a:endParaRPr lang="en-US" dirty="0"/>
          </a:p>
        </p:txBody>
      </p:sp>
      <p:pic>
        <p:nvPicPr>
          <p:cNvPr id="9" name="Segnaposto contenuto 8" descr="Immagine che contiene testo, lavagnabianca&#10;&#10;Descrizione generata automaticamente">
            <a:extLst>
              <a:ext uri="{FF2B5EF4-FFF2-40B4-BE49-F238E27FC236}">
                <a16:creationId xmlns:a16="http://schemas.microsoft.com/office/drawing/2014/main" xmlns="" id="{D154B073-18EA-44EC-946B-54D607284F0C}"/>
              </a:ext>
            </a:extLst>
          </p:cNvPr>
          <p:cNvPicPr>
            <a:picLocks noGrp="1" noChangeAspect="1"/>
          </p:cNvPicPr>
          <p:nvPr>
            <p:ph sz="half" idx="2"/>
          </p:nvPr>
        </p:nvPicPr>
        <p:blipFill>
          <a:blip r:embed="rId2"/>
          <a:stretch>
            <a:fillRect/>
          </a:stretch>
        </p:blipFill>
        <p:spPr>
          <a:xfrm>
            <a:off x="6377255" y="2141620"/>
            <a:ext cx="5230812" cy="3318604"/>
          </a:xfrm>
          <a:prstGeom prst="rect">
            <a:avLst/>
          </a:prstGeom>
        </p:spPr>
      </p:pic>
      <p:sp>
        <p:nvSpPr>
          <p:cNvPr id="10" name="CasellaDiTesto 9">
            <a:extLst>
              <a:ext uri="{FF2B5EF4-FFF2-40B4-BE49-F238E27FC236}">
                <a16:creationId xmlns:a16="http://schemas.microsoft.com/office/drawing/2014/main" xmlns="" id="{CB4589B5-D2A1-42F8-9F20-81628F559B40}"/>
              </a:ext>
            </a:extLst>
          </p:cNvPr>
          <p:cNvSpPr txBox="1"/>
          <p:nvPr/>
        </p:nvSpPr>
        <p:spPr>
          <a:xfrm>
            <a:off x="463786" y="6050571"/>
            <a:ext cx="5632214" cy="276999"/>
          </a:xfrm>
          <a:prstGeom prst="rect">
            <a:avLst/>
          </a:prstGeom>
          <a:noFill/>
        </p:spPr>
        <p:txBody>
          <a:bodyPr wrap="square" rtlCol="0">
            <a:spAutoFit/>
          </a:bodyPr>
          <a:lstStyle/>
          <a:p>
            <a:pPr algn="just"/>
            <a:r>
              <a:rPr lang="it-IT" sz="1200" dirty="0">
                <a:solidFill>
                  <a:schemeClr val="tx1">
                    <a:lumMod val="65000"/>
                    <a:lumOff val="35000"/>
                  </a:schemeClr>
                </a:solidFill>
                <a:latin typeface="Arial" panose="020B0604020202020204" pitchFamily="34" charset="0"/>
                <a:cs typeface="Arial" panose="020B0604020202020204" pitchFamily="34" charset="0"/>
              </a:rPr>
              <a:t>Tratto da Rapporto Caritas 2020, pagina 32 e pagina 34</a:t>
            </a:r>
            <a:endParaRPr lang="en-GB"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 name="Titolo 2">
            <a:extLst>
              <a:ext uri="{FF2B5EF4-FFF2-40B4-BE49-F238E27FC236}">
                <a16:creationId xmlns:a16="http://schemas.microsoft.com/office/drawing/2014/main" xmlns="" id="{D7B11D19-1741-4C0A-9ABB-A8573C5E7635}"/>
              </a:ext>
            </a:extLst>
          </p:cNvPr>
          <p:cNvSpPr txBox="1">
            <a:spLocks/>
          </p:cNvSpPr>
          <p:nvPr/>
        </p:nvSpPr>
        <p:spPr bwMode="auto">
          <a:xfrm>
            <a:off x="621295" y="503774"/>
            <a:ext cx="11269308" cy="53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b" anchorCtr="0" compatLnSpc="1">
            <a:prstTxWarp prst="textNoShape">
              <a:avLst/>
            </a:prstTxWarp>
            <a:normAutofit/>
          </a:bodyPr>
          <a:lstStyle>
            <a:lvl1pPr algn="l" defTabSz="457200" rtl="0" fontAlgn="base">
              <a:lnSpc>
                <a:spcPts val="3000"/>
              </a:lnSpc>
              <a:spcBef>
                <a:spcPct val="0"/>
              </a:spcBef>
              <a:spcAft>
                <a:spcPct val="0"/>
              </a:spcAft>
              <a:defRPr sz="2800" b="1" kern="1200" cap="none">
                <a:solidFill>
                  <a:srgbClr val="595959"/>
                </a:solidFill>
                <a:latin typeface="Arial" panose="020B0604020202020204" pitchFamily="34" charset="0"/>
                <a:ea typeface="+mj-ea"/>
                <a:cs typeface="Arial" panose="020B0604020202020204" pitchFamily="34" charset="0"/>
              </a:defRPr>
            </a:lvl1pPr>
            <a:lvl2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2pPr>
            <a:lvl3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3pPr>
            <a:lvl4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4pPr>
            <a:lvl5pPr algn="l" defTabSz="457200" rtl="0" fontAlgn="base">
              <a:spcBef>
                <a:spcPct val="0"/>
              </a:spcBef>
              <a:spcAft>
                <a:spcPct val="0"/>
              </a:spcAft>
              <a:defRPr sz="2400" b="1">
                <a:solidFill>
                  <a:srgbClr val="595959"/>
                </a:solidFill>
                <a:latin typeface="Arial" panose="020B0604020202020204" pitchFamily="34" charset="0"/>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spcAft>
                <a:spcPts val="1000"/>
              </a:spcAft>
              <a:buClr>
                <a:srgbClr val="CF1E24"/>
              </a:buClr>
              <a:buSzPct val="90000"/>
              <a:defRPr/>
            </a:pPr>
            <a:r>
              <a:rPr lang="it-IT" dirty="0"/>
              <a:t>Quanto incide il </a:t>
            </a:r>
            <a:r>
              <a:rPr lang="it-IT" dirty="0" err="1"/>
              <a:t>covid</a:t>
            </a:r>
            <a:r>
              <a:rPr lang="it-IT" dirty="0"/>
              <a:t> sulla povertà?</a:t>
            </a:r>
          </a:p>
        </p:txBody>
      </p:sp>
    </p:spTree>
    <p:extLst>
      <p:ext uri="{BB962C8B-B14F-4D97-AF65-F5344CB8AC3E}">
        <p14:creationId xmlns:p14="http://schemas.microsoft.com/office/powerpoint/2010/main" val="526355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Quanto incide il </a:t>
            </a:r>
            <a:r>
              <a:rPr lang="it-IT" sz="2800" b="1" dirty="0" err="1">
                <a:solidFill>
                  <a:srgbClr val="595959"/>
                </a:solidFill>
                <a:latin typeface="Arial" panose="020B0604020202020204" pitchFamily="34" charset="0"/>
                <a:ea typeface="+mj-ea"/>
                <a:cs typeface="Arial" panose="020B0604020202020204" pitchFamily="34" charset="0"/>
              </a:rPr>
              <a:t>covid</a:t>
            </a:r>
            <a:r>
              <a:rPr lang="it-IT" sz="2800" b="1" dirty="0">
                <a:solidFill>
                  <a:srgbClr val="595959"/>
                </a:solidFill>
                <a:latin typeface="Arial" panose="020B0604020202020204" pitchFamily="34" charset="0"/>
                <a:ea typeface="+mj-ea"/>
                <a:cs typeface="Arial" panose="020B0604020202020204" pitchFamily="34" charset="0"/>
              </a:rPr>
              <a:t> sulla povertà?</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15</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pic>
        <p:nvPicPr>
          <p:cNvPr id="9" name="Immagine 8" descr="Immagine che contiene testo, screenshot, interni&#10;&#10;Descrizione generata automaticamente">
            <a:extLst>
              <a:ext uri="{FF2B5EF4-FFF2-40B4-BE49-F238E27FC236}">
                <a16:creationId xmlns:a16="http://schemas.microsoft.com/office/drawing/2014/main" xmlns="" id="{F64881B1-965E-4418-B6B5-7EB81D326581}"/>
              </a:ext>
            </a:extLst>
          </p:cNvPr>
          <p:cNvPicPr>
            <a:picLocks noChangeAspect="1"/>
          </p:cNvPicPr>
          <p:nvPr/>
        </p:nvPicPr>
        <p:blipFill>
          <a:blip r:embed="rId2"/>
          <a:stretch>
            <a:fillRect/>
          </a:stretch>
        </p:blipFill>
        <p:spPr>
          <a:xfrm>
            <a:off x="197730" y="1607670"/>
            <a:ext cx="8989925" cy="3642660"/>
          </a:xfrm>
          <a:prstGeom prst="rect">
            <a:avLst/>
          </a:prstGeom>
        </p:spPr>
      </p:pic>
      <p:pic>
        <p:nvPicPr>
          <p:cNvPr id="10" name="Elemento grafico 9" descr="Racconto con riempimento a tinta unita">
            <a:extLst>
              <a:ext uri="{FF2B5EF4-FFF2-40B4-BE49-F238E27FC236}">
                <a16:creationId xmlns:a16="http://schemas.microsoft.com/office/drawing/2014/main" xmlns="" id="{E8EE539F-F70E-4F9B-80D8-2D568B151F8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070238" y="2971800"/>
            <a:ext cx="914400" cy="914400"/>
          </a:xfrm>
          <a:prstGeom prst="rect">
            <a:avLst/>
          </a:prstGeom>
        </p:spPr>
      </p:pic>
      <p:sp>
        <p:nvSpPr>
          <p:cNvPr id="11" name="CasellaDiTesto 10">
            <a:extLst>
              <a:ext uri="{FF2B5EF4-FFF2-40B4-BE49-F238E27FC236}">
                <a16:creationId xmlns:a16="http://schemas.microsoft.com/office/drawing/2014/main" xmlns="" id="{8A17AD17-5561-4D12-B23C-E061427CA437}"/>
              </a:ext>
            </a:extLst>
          </p:cNvPr>
          <p:cNvSpPr txBox="1"/>
          <p:nvPr/>
        </p:nvSpPr>
        <p:spPr>
          <a:xfrm>
            <a:off x="468895" y="5842846"/>
            <a:ext cx="7214151" cy="276999"/>
          </a:xfrm>
          <a:prstGeom prst="rect">
            <a:avLst/>
          </a:prstGeom>
          <a:noFill/>
        </p:spPr>
        <p:txBody>
          <a:bodyPr wrap="square" rtlCol="0">
            <a:spAutoFit/>
          </a:bodyPr>
          <a:lstStyle/>
          <a:p>
            <a:pPr algn="just"/>
            <a:r>
              <a:rPr lang="it-IT" sz="1200" dirty="0" err="1">
                <a:solidFill>
                  <a:schemeClr val="tx1">
                    <a:lumMod val="65000"/>
                    <a:lumOff val="35000"/>
                  </a:schemeClr>
                </a:solidFill>
                <a:latin typeface="Arial" panose="020B0604020202020204" pitchFamily="34" charset="0"/>
                <a:cs typeface="Arial" panose="020B0604020202020204" pitchFamily="34" charset="0"/>
              </a:rPr>
              <a:t>Trattto</a:t>
            </a:r>
            <a:r>
              <a:rPr lang="it-IT" sz="1200" dirty="0">
                <a:solidFill>
                  <a:schemeClr val="tx1">
                    <a:lumMod val="65000"/>
                    <a:lumOff val="35000"/>
                  </a:schemeClr>
                </a:solidFill>
                <a:latin typeface="Arial" panose="020B0604020202020204" pitchFamily="34" charset="0"/>
                <a:cs typeface="Arial" panose="020B0604020202020204" pitchFamily="34" charset="0"/>
              </a:rPr>
              <a:t> da: http://www.oxfamedu.it/wp-content/uploads/2020/09/CS-Indagine-insegnanti-DAD_DEF3.pdf</a:t>
            </a:r>
            <a:endParaRPr lang="en-GB"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43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Quanto incide il </a:t>
            </a:r>
            <a:r>
              <a:rPr lang="it-IT" sz="2800" b="1" dirty="0" err="1">
                <a:solidFill>
                  <a:srgbClr val="595959"/>
                </a:solidFill>
                <a:latin typeface="Arial" panose="020B0604020202020204" pitchFamily="34" charset="0"/>
                <a:ea typeface="+mj-ea"/>
                <a:cs typeface="Arial" panose="020B0604020202020204" pitchFamily="34" charset="0"/>
              </a:rPr>
              <a:t>covid</a:t>
            </a:r>
            <a:r>
              <a:rPr lang="it-IT" sz="2800" b="1" dirty="0">
                <a:solidFill>
                  <a:srgbClr val="595959"/>
                </a:solidFill>
                <a:latin typeface="Arial" panose="020B0604020202020204" pitchFamily="34" charset="0"/>
                <a:ea typeface="+mj-ea"/>
                <a:cs typeface="Arial" panose="020B0604020202020204" pitchFamily="34" charset="0"/>
              </a:rPr>
              <a:t> sulla povertà?</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16</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sp>
        <p:nvSpPr>
          <p:cNvPr id="8" name="CasellaDiTesto 7">
            <a:extLst>
              <a:ext uri="{FF2B5EF4-FFF2-40B4-BE49-F238E27FC236}">
                <a16:creationId xmlns:a16="http://schemas.microsoft.com/office/drawing/2014/main" xmlns="" id="{188F4A68-3860-4375-96AD-8286E61E10DB}"/>
              </a:ext>
            </a:extLst>
          </p:cNvPr>
          <p:cNvSpPr txBox="1"/>
          <p:nvPr/>
        </p:nvSpPr>
        <p:spPr>
          <a:xfrm>
            <a:off x="468895" y="1202236"/>
            <a:ext cx="7260520" cy="5355312"/>
          </a:xfrm>
          <a:prstGeom prst="rect">
            <a:avLst/>
          </a:prstGeom>
          <a:noFill/>
        </p:spPr>
        <p:txBody>
          <a:bodyPr wrap="square">
            <a:spAutoFit/>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dirty="0" err="1">
                <a:solidFill>
                  <a:schemeClr val="tx1">
                    <a:lumMod val="65000"/>
                    <a:lumOff val="35000"/>
                  </a:schemeClr>
                </a:solidFill>
                <a:latin typeface="Arial" panose="020B0604020202020204" pitchFamily="34" charset="0"/>
                <a:cs typeface="Arial" panose="020B0604020202020204" pitchFamily="34" charset="0"/>
              </a:rPr>
              <a:t>Tedros</a:t>
            </a:r>
            <a:r>
              <a:rPr lang="it-IT" sz="1800" dirty="0">
                <a:solidFill>
                  <a:schemeClr val="tx1">
                    <a:lumMod val="65000"/>
                    <a:lumOff val="35000"/>
                  </a:schemeClr>
                </a:solidFill>
                <a:latin typeface="Arial" panose="020B0604020202020204" pitchFamily="34" charset="0"/>
                <a:cs typeface="Arial" panose="020B0604020202020204" pitchFamily="34" charset="0"/>
              </a:rPr>
              <a:t> </a:t>
            </a:r>
            <a:r>
              <a:rPr lang="it-IT" sz="1800" dirty="0" err="1">
                <a:solidFill>
                  <a:schemeClr val="tx1">
                    <a:lumMod val="65000"/>
                    <a:lumOff val="35000"/>
                  </a:schemeClr>
                </a:solidFill>
                <a:latin typeface="Arial" panose="020B0604020202020204" pitchFamily="34" charset="0"/>
                <a:cs typeface="Arial" panose="020B0604020202020204" pitchFamily="34" charset="0"/>
              </a:rPr>
              <a:t>Adhanom</a:t>
            </a:r>
            <a:r>
              <a:rPr lang="it-IT" sz="1800" dirty="0">
                <a:solidFill>
                  <a:schemeClr val="tx1">
                    <a:lumMod val="65000"/>
                    <a:lumOff val="35000"/>
                  </a:schemeClr>
                </a:solidFill>
                <a:latin typeface="Arial" panose="020B0604020202020204" pitchFamily="34" charset="0"/>
                <a:cs typeface="Arial" panose="020B0604020202020204" pitchFamily="34" charset="0"/>
              </a:rPr>
              <a:t> </a:t>
            </a:r>
            <a:r>
              <a:rPr lang="it-IT" sz="1800" dirty="0" err="1">
                <a:solidFill>
                  <a:schemeClr val="tx1">
                    <a:lumMod val="65000"/>
                    <a:lumOff val="35000"/>
                  </a:schemeClr>
                </a:solidFill>
                <a:latin typeface="Arial" panose="020B0604020202020204" pitchFamily="34" charset="0"/>
                <a:cs typeface="Arial" panose="020B0604020202020204" pitchFamily="34" charset="0"/>
              </a:rPr>
              <a:t>Ghebreyesus</a:t>
            </a:r>
            <a:r>
              <a:rPr lang="it-IT" sz="1800" dirty="0">
                <a:solidFill>
                  <a:schemeClr val="tx1">
                    <a:lumMod val="65000"/>
                    <a:lumOff val="35000"/>
                  </a:schemeClr>
                </a:solidFill>
                <a:latin typeface="Arial" panose="020B0604020202020204" pitchFamily="34" charset="0"/>
                <a:cs typeface="Arial" panose="020B0604020202020204" pitchFamily="34" charset="0"/>
              </a:rPr>
              <a:t>, il capo dell'Organizzazione mondiale, il 19 gennaio 2021  ha rilasciato le seguenti dichiarazioni: </a:t>
            </a:r>
          </a:p>
          <a:p>
            <a:r>
              <a:rPr lang="it-IT" sz="1800" dirty="0">
                <a:solidFill>
                  <a:schemeClr val="tx1">
                    <a:lumMod val="65000"/>
                    <a:lumOff val="35000"/>
                  </a:schemeClr>
                </a:solidFill>
                <a:latin typeface="Arial" panose="020B0604020202020204" pitchFamily="34" charset="0"/>
                <a:cs typeface="Arial" panose="020B0604020202020204" pitchFamily="34" charset="0"/>
              </a:rPr>
              <a:t>«Più di 39 milioni di dosi di vaccino sono state ora somministrate in almeno 49 paesi a reddito più alto. Solo 25 dosi sono state somministrate in un paese a reddito più basso. Non 25 milioni; non 25mila; solo 25 dosi» e prosegue dicendo che «il mondo è sull'orlo di un catastrofico fallimento morale e il prezzo di questo fallimento sarà pagato con vite e mezzi di sussistenza nei Paesi più poveri». </a:t>
            </a:r>
          </a:p>
          <a:p>
            <a:endParaRPr lang="it-IT" dirty="0">
              <a:solidFill>
                <a:schemeClr val="tx1">
                  <a:lumMod val="65000"/>
                  <a:lumOff val="35000"/>
                </a:schemeClr>
              </a:solidFill>
              <a:latin typeface="Arial" panose="020B0604020202020204" pitchFamily="34" charset="0"/>
              <a:cs typeface="Arial" panose="020B0604020202020204" pitchFamily="34" charset="0"/>
            </a:endParaRPr>
          </a:p>
          <a:p>
            <a:endParaRPr lang="it-IT" dirty="0">
              <a:solidFill>
                <a:schemeClr val="tx1">
                  <a:lumMod val="65000"/>
                  <a:lumOff val="35000"/>
                </a:schemeClr>
              </a:solidFill>
              <a:latin typeface="Arial" panose="020B0604020202020204" pitchFamily="34" charset="0"/>
              <a:cs typeface="Arial" panose="020B0604020202020204" pitchFamily="34" charset="0"/>
            </a:endParaRPr>
          </a:p>
          <a:p>
            <a:endParaRPr lang="it-IT" dirty="0">
              <a:solidFill>
                <a:schemeClr val="tx1">
                  <a:lumMod val="65000"/>
                  <a:lumOff val="35000"/>
                </a:schemeClr>
              </a:solidFill>
              <a:latin typeface="Arial" panose="020B0604020202020204" pitchFamily="34" charset="0"/>
              <a:cs typeface="Arial" panose="020B0604020202020204" pitchFamily="34" charset="0"/>
            </a:endParaRPr>
          </a:p>
          <a:p>
            <a:endParaRPr lang="it-IT" dirty="0">
              <a:solidFill>
                <a:schemeClr val="tx1">
                  <a:lumMod val="65000"/>
                  <a:lumOff val="35000"/>
                </a:schemeClr>
              </a:solidFill>
              <a:latin typeface="Arial" panose="020B0604020202020204" pitchFamily="34" charset="0"/>
              <a:cs typeface="Arial" panose="020B0604020202020204" pitchFamily="34" charset="0"/>
            </a:endParaRPr>
          </a:p>
          <a:p>
            <a:r>
              <a:rPr lang="it-IT" sz="1200" dirty="0">
                <a:solidFill>
                  <a:schemeClr val="tx1">
                    <a:lumMod val="65000"/>
                    <a:lumOff val="35000"/>
                  </a:schemeClr>
                </a:solidFill>
                <a:latin typeface="Arial" panose="020B0604020202020204" pitchFamily="34" charset="0"/>
                <a:cs typeface="Arial" panose="020B0604020202020204" pitchFamily="34" charset="0"/>
              </a:rPr>
              <a:t>Per ascoltare la dichiarazione originale si ascolti (fino al minuto sei) il seguente link</a:t>
            </a:r>
          </a:p>
          <a:p>
            <a:r>
              <a:rPr lang="en-GB" sz="12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https://www.who.int/multi-media/details/who-director-general-s-opening-remarks-at-148th-session-of-the-executive-board#</a:t>
            </a:r>
            <a:r>
              <a:rPr lang="en-GB" sz="1200" dirty="0">
                <a:solidFill>
                  <a:schemeClr val="tx1">
                    <a:lumMod val="65000"/>
                    <a:lumOff val="35000"/>
                  </a:schemeClr>
                </a:solidFill>
                <a:latin typeface="Arial" panose="020B0604020202020204" pitchFamily="34" charset="0"/>
                <a:cs typeface="Arial" panose="020B0604020202020204" pitchFamily="34" charset="0"/>
              </a:rPr>
              <a:t> </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Elemento grafico 8" descr="Ago con riempimento a tinta unita">
            <a:extLst>
              <a:ext uri="{FF2B5EF4-FFF2-40B4-BE49-F238E27FC236}">
                <a16:creationId xmlns:a16="http://schemas.microsoft.com/office/drawing/2014/main" xmlns="" id="{F8A86A5C-5C7B-49BB-A41B-0F14C094E6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8432396" y="1968031"/>
            <a:ext cx="2361691" cy="2361691"/>
          </a:xfrm>
          <a:prstGeom prst="rect">
            <a:avLst/>
          </a:prstGeom>
        </p:spPr>
      </p:pic>
    </p:spTree>
    <p:extLst>
      <p:ext uri="{BB962C8B-B14F-4D97-AF65-F5344CB8AC3E}">
        <p14:creationId xmlns:p14="http://schemas.microsoft.com/office/powerpoint/2010/main" val="369814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Quanto incide il </a:t>
            </a:r>
            <a:r>
              <a:rPr lang="it-IT" sz="2800" b="1" dirty="0" err="1">
                <a:solidFill>
                  <a:srgbClr val="595959"/>
                </a:solidFill>
                <a:latin typeface="Arial" panose="020B0604020202020204" pitchFamily="34" charset="0"/>
                <a:ea typeface="+mj-ea"/>
                <a:cs typeface="Arial" panose="020B0604020202020204" pitchFamily="34" charset="0"/>
              </a:rPr>
              <a:t>covid</a:t>
            </a:r>
            <a:r>
              <a:rPr lang="it-IT" sz="2800" b="1" dirty="0">
                <a:solidFill>
                  <a:srgbClr val="595959"/>
                </a:solidFill>
                <a:latin typeface="Arial" panose="020B0604020202020204" pitchFamily="34" charset="0"/>
                <a:ea typeface="+mj-ea"/>
                <a:cs typeface="Arial" panose="020B0604020202020204" pitchFamily="34" charset="0"/>
              </a:rPr>
              <a:t> sulla povertà? Il disagio sociale </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17</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sp>
        <p:nvSpPr>
          <p:cNvPr id="8" name="CasellaDiTesto 7">
            <a:extLst>
              <a:ext uri="{FF2B5EF4-FFF2-40B4-BE49-F238E27FC236}">
                <a16:creationId xmlns:a16="http://schemas.microsoft.com/office/drawing/2014/main" xmlns="" id="{188F4A68-3860-4375-96AD-8286E61E10DB}"/>
              </a:ext>
            </a:extLst>
          </p:cNvPr>
          <p:cNvSpPr txBox="1"/>
          <p:nvPr/>
        </p:nvSpPr>
        <p:spPr>
          <a:xfrm>
            <a:off x="468895" y="1202236"/>
            <a:ext cx="10589874" cy="5632311"/>
          </a:xfrm>
          <a:prstGeom prst="rect">
            <a:avLst/>
          </a:prstGeom>
          <a:noFill/>
        </p:spPr>
        <p:txBody>
          <a:bodyPr wrap="square">
            <a:spAutoFit/>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en-GB" sz="1800" dirty="0">
                <a:solidFill>
                  <a:schemeClr val="tx1">
                    <a:lumMod val="65000"/>
                    <a:lumOff val="35000"/>
                  </a:schemeClr>
                </a:solidFill>
                <a:latin typeface="Arial" panose="020B0604020202020204" pitchFamily="34" charset="0"/>
                <a:cs typeface="Arial" panose="020B0604020202020204" pitchFamily="34" charset="0"/>
              </a:rPr>
              <a:t>Un </a:t>
            </a:r>
            <a:r>
              <a:rPr lang="en-GB" sz="1800" dirty="0" err="1">
                <a:solidFill>
                  <a:schemeClr val="tx1">
                    <a:lumMod val="65000"/>
                    <a:lumOff val="35000"/>
                  </a:schemeClr>
                </a:solidFill>
                <a:latin typeface="Arial" panose="020B0604020202020204" pitchFamily="34" charset="0"/>
                <a:cs typeface="Arial" panose="020B0604020202020204" pitchFamily="34" charset="0"/>
              </a:rPr>
              <a:t>servizio</a:t>
            </a:r>
            <a:r>
              <a:rPr lang="en-GB" sz="1800" dirty="0">
                <a:solidFill>
                  <a:schemeClr val="tx1">
                    <a:lumMod val="65000"/>
                    <a:lumOff val="35000"/>
                  </a:schemeClr>
                </a:solidFill>
                <a:latin typeface="Arial" panose="020B0604020202020204" pitchFamily="34" charset="0"/>
                <a:cs typeface="Arial" panose="020B0604020202020204" pitchFamily="34" charset="0"/>
              </a:rPr>
              <a:t> di </a:t>
            </a:r>
            <a:r>
              <a:rPr lang="en-GB" sz="1800" dirty="0" err="1">
                <a:solidFill>
                  <a:schemeClr val="tx1">
                    <a:lumMod val="65000"/>
                    <a:lumOff val="35000"/>
                  </a:schemeClr>
                </a:solidFill>
                <a:latin typeface="Arial" panose="020B0604020202020204" pitchFamily="34" charset="0"/>
                <a:cs typeface="Arial" panose="020B0604020202020204" pitchFamily="34" charset="0"/>
              </a:rPr>
              <a:t>Agorà</a:t>
            </a:r>
            <a:r>
              <a:rPr lang="en-GB" sz="1800" dirty="0">
                <a:solidFill>
                  <a:schemeClr val="tx1">
                    <a:lumMod val="65000"/>
                    <a:lumOff val="35000"/>
                  </a:schemeClr>
                </a:solidFill>
                <a:latin typeface="Arial" panose="020B0604020202020204" pitchFamily="34" charset="0"/>
                <a:cs typeface="Arial" panose="020B0604020202020204" pitchFamily="34" charset="0"/>
              </a:rPr>
              <a:t> del 20-04-2020 </a:t>
            </a:r>
            <a:r>
              <a:rPr lang="en-GB" sz="1800" dirty="0" err="1">
                <a:solidFill>
                  <a:schemeClr val="tx1">
                    <a:lumMod val="65000"/>
                    <a:lumOff val="35000"/>
                  </a:schemeClr>
                </a:solidFill>
                <a:latin typeface="Arial" panose="020B0604020202020204" pitchFamily="34" charset="0"/>
                <a:cs typeface="Arial" panose="020B0604020202020204" pitchFamily="34" charset="0"/>
              </a:rPr>
              <a:t>sul</a:t>
            </a:r>
            <a:r>
              <a:rPr lang="en-GB" sz="1800" dirty="0">
                <a:solidFill>
                  <a:schemeClr val="tx1">
                    <a:lumMod val="65000"/>
                    <a:lumOff val="35000"/>
                  </a:schemeClr>
                </a:solidFill>
                <a:latin typeface="Arial" panose="020B0604020202020204" pitchFamily="34" charset="0"/>
                <a:cs typeface="Arial" panose="020B0604020202020204" pitchFamily="34" charset="0"/>
              </a:rPr>
              <a:t> Disagio </a:t>
            </a:r>
            <a:r>
              <a:rPr lang="en-GB" sz="1800" dirty="0" err="1">
                <a:solidFill>
                  <a:schemeClr val="tx1">
                    <a:lumMod val="65000"/>
                    <a:lumOff val="35000"/>
                  </a:schemeClr>
                </a:solidFill>
                <a:latin typeface="Arial" panose="020B0604020202020204" pitchFamily="34" charset="0"/>
                <a:cs typeface="Arial" panose="020B0604020202020204" pitchFamily="34" charset="0"/>
              </a:rPr>
              <a:t>nelle</a:t>
            </a:r>
            <a:r>
              <a:rPr lang="en-GB" sz="1800" dirty="0">
                <a:solidFill>
                  <a:schemeClr val="tx1">
                    <a:lumMod val="65000"/>
                    <a:lumOff val="35000"/>
                  </a:schemeClr>
                </a:solidFill>
                <a:latin typeface="Arial" panose="020B0604020202020204" pitchFamily="34" charset="0"/>
                <a:cs typeface="Arial" panose="020B0604020202020204" pitchFamily="34" charset="0"/>
              </a:rPr>
              <a:t> </a:t>
            </a:r>
            <a:r>
              <a:rPr lang="en-GB" sz="1800" dirty="0" err="1">
                <a:solidFill>
                  <a:schemeClr val="tx1">
                    <a:lumMod val="65000"/>
                    <a:lumOff val="35000"/>
                  </a:schemeClr>
                </a:solidFill>
                <a:latin typeface="Arial" panose="020B0604020202020204" pitchFamily="34" charset="0"/>
                <a:cs typeface="Arial" panose="020B0604020202020204" pitchFamily="34" charset="0"/>
              </a:rPr>
              <a:t>periferie</a:t>
            </a:r>
            <a:r>
              <a:rPr lang="en-GB" sz="1800" dirty="0">
                <a:solidFill>
                  <a:schemeClr val="tx1">
                    <a:lumMod val="65000"/>
                    <a:lumOff val="35000"/>
                  </a:schemeClr>
                </a:solidFill>
                <a:latin typeface="Arial" panose="020B0604020202020204" pitchFamily="34" charset="0"/>
                <a:cs typeface="Arial" panose="020B0604020202020204" pitchFamily="34" charset="0"/>
              </a:rPr>
              <a:t> ai tempi del Covid</a:t>
            </a: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dirty="0">
              <a:solidFill>
                <a:schemeClr val="tx1">
                  <a:lumMod val="65000"/>
                  <a:lumOff val="35000"/>
                </a:schemeClr>
              </a:solidFill>
              <a:latin typeface="Arial" panose="020B0604020202020204" pitchFamily="34" charset="0"/>
              <a:cs typeface="Arial" panose="020B0604020202020204" pitchFamily="34" charset="0"/>
            </a:endParaRPr>
          </a:p>
          <a:p>
            <a:r>
              <a:rPr lang="en-GB" sz="1200" dirty="0">
                <a:solidFill>
                  <a:schemeClr val="tx1">
                    <a:lumMod val="65000"/>
                    <a:lumOff val="35000"/>
                  </a:schemeClr>
                </a:solidFill>
                <a:latin typeface="Arial" panose="020B0604020202020204" pitchFamily="34" charset="0"/>
                <a:cs typeface="Arial" panose="020B0604020202020204" pitchFamily="34" charset="0"/>
              </a:rPr>
              <a:t>Link: https://www.youtube.com/watch?v=qTDGWxP9Cos</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0" name="Immagine 9" descr="Immagine che contiene testo&#10;&#10;Descrizione generata automaticamente">
            <a:extLst>
              <a:ext uri="{FF2B5EF4-FFF2-40B4-BE49-F238E27FC236}">
                <a16:creationId xmlns:a16="http://schemas.microsoft.com/office/drawing/2014/main" xmlns="" id="{49172697-89D0-4E3C-9FED-451D2A2A1509}"/>
              </a:ext>
            </a:extLst>
          </p:cNvPr>
          <p:cNvPicPr>
            <a:picLocks noChangeAspect="1"/>
          </p:cNvPicPr>
          <p:nvPr/>
        </p:nvPicPr>
        <p:blipFill>
          <a:blip r:embed="rId2"/>
          <a:stretch>
            <a:fillRect/>
          </a:stretch>
        </p:blipFill>
        <p:spPr>
          <a:xfrm>
            <a:off x="2405257" y="2015287"/>
            <a:ext cx="5190195" cy="2927070"/>
          </a:xfrm>
          <a:prstGeom prst="rect">
            <a:avLst/>
          </a:prstGeom>
        </p:spPr>
      </p:pic>
    </p:spTree>
    <p:extLst>
      <p:ext uri="{BB962C8B-B14F-4D97-AF65-F5344CB8AC3E}">
        <p14:creationId xmlns:p14="http://schemas.microsoft.com/office/powerpoint/2010/main" val="3048330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normAutofit fontScale="90000"/>
          </a:bodyPr>
          <a:lstStyle/>
          <a:p>
            <a:pPr defTabSz="457200" fontAlgn="base">
              <a:lnSpc>
                <a:spcPts val="3000"/>
              </a:lnSpc>
              <a:spcBef>
                <a:spcPct val="0"/>
              </a:spcBef>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Quanto incide il </a:t>
            </a:r>
            <a:r>
              <a:rPr lang="it-IT" sz="2800" b="1" dirty="0" err="1">
                <a:solidFill>
                  <a:srgbClr val="595959"/>
                </a:solidFill>
                <a:latin typeface="Arial" panose="020B0604020202020204" pitchFamily="34" charset="0"/>
                <a:ea typeface="+mj-ea"/>
                <a:cs typeface="Arial" panose="020B0604020202020204" pitchFamily="34" charset="0"/>
              </a:rPr>
              <a:t>Covid</a:t>
            </a:r>
            <a:r>
              <a:rPr lang="it-IT" sz="2800" b="1" dirty="0">
                <a:solidFill>
                  <a:srgbClr val="595959"/>
                </a:solidFill>
                <a:latin typeface="Arial" panose="020B0604020202020204" pitchFamily="34" charset="0"/>
                <a:ea typeface="+mj-ea"/>
                <a:cs typeface="Arial" panose="020B0604020202020204" pitchFamily="34" charset="0"/>
              </a:rPr>
              <a:t> sulla povertà? Segnali di speranza-</a:t>
            </a:r>
            <a:r>
              <a:rPr lang="it-IT" sz="2800" b="1" dirty="0" err="1">
                <a:solidFill>
                  <a:srgbClr val="595959"/>
                </a:solidFill>
                <a:latin typeface="Arial" panose="020B0604020202020204" pitchFamily="34" charset="0"/>
                <a:ea typeface="+mj-ea"/>
                <a:cs typeface="Arial" panose="020B0604020202020204" pitchFamily="34" charset="0"/>
              </a:rPr>
              <a:t>CesteSospese</a:t>
            </a:r>
            <a:r>
              <a:rPr lang="it-IT" sz="2800" b="1" dirty="0">
                <a:solidFill>
                  <a:srgbClr val="595959"/>
                </a:solidFill>
                <a:latin typeface="Arial" panose="020B0604020202020204" pitchFamily="34" charset="0"/>
                <a:ea typeface="+mj-ea"/>
                <a:cs typeface="Arial" panose="020B0604020202020204" pitchFamily="34" charset="0"/>
              </a:rPr>
              <a:t>  </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18</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pic>
        <p:nvPicPr>
          <p:cNvPr id="9" name="Immagine 8">
            <a:extLst>
              <a:ext uri="{FF2B5EF4-FFF2-40B4-BE49-F238E27FC236}">
                <a16:creationId xmlns:a16="http://schemas.microsoft.com/office/drawing/2014/main" xmlns="" id="{C304CC6A-0F81-43C9-8133-9AD3A3206A12}"/>
              </a:ext>
            </a:extLst>
          </p:cNvPr>
          <p:cNvPicPr>
            <a:picLocks noChangeAspect="1"/>
          </p:cNvPicPr>
          <p:nvPr/>
        </p:nvPicPr>
        <p:blipFill>
          <a:blip r:embed="rId2"/>
          <a:stretch>
            <a:fillRect/>
          </a:stretch>
        </p:blipFill>
        <p:spPr>
          <a:xfrm>
            <a:off x="6420252" y="1653199"/>
            <a:ext cx="1635364" cy="3301402"/>
          </a:xfrm>
          <a:prstGeom prst="rect">
            <a:avLst/>
          </a:prstGeom>
        </p:spPr>
      </p:pic>
      <p:pic>
        <p:nvPicPr>
          <p:cNvPr id="11" name="Immagine 10">
            <a:extLst>
              <a:ext uri="{FF2B5EF4-FFF2-40B4-BE49-F238E27FC236}">
                <a16:creationId xmlns:a16="http://schemas.microsoft.com/office/drawing/2014/main" xmlns="" id="{E9AF9BAF-1B9B-429E-A4AE-2D78E841B3D4}"/>
              </a:ext>
            </a:extLst>
          </p:cNvPr>
          <p:cNvPicPr>
            <a:picLocks noChangeAspect="1"/>
          </p:cNvPicPr>
          <p:nvPr/>
        </p:nvPicPr>
        <p:blipFill>
          <a:blip r:embed="rId3"/>
          <a:stretch>
            <a:fillRect/>
          </a:stretch>
        </p:blipFill>
        <p:spPr>
          <a:xfrm>
            <a:off x="7913889" y="1693437"/>
            <a:ext cx="1714338" cy="3220926"/>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xmlns="" id="{4869FF4E-761C-4403-B57B-858105D3AC67}"/>
              </a:ext>
            </a:extLst>
          </p:cNvPr>
          <p:cNvPicPr>
            <a:picLocks noChangeAspect="1"/>
          </p:cNvPicPr>
          <p:nvPr/>
        </p:nvPicPr>
        <p:blipFill>
          <a:blip r:embed="rId4"/>
          <a:stretch>
            <a:fillRect/>
          </a:stretch>
        </p:blipFill>
        <p:spPr>
          <a:xfrm>
            <a:off x="9483036" y="1859682"/>
            <a:ext cx="1677334" cy="3386129"/>
          </a:xfrm>
          <a:prstGeom prst="rect">
            <a:avLst/>
          </a:prstGeom>
        </p:spPr>
      </p:pic>
      <p:sp>
        <p:nvSpPr>
          <p:cNvPr id="13" name="CasellaDiTesto 12">
            <a:extLst>
              <a:ext uri="{FF2B5EF4-FFF2-40B4-BE49-F238E27FC236}">
                <a16:creationId xmlns:a16="http://schemas.microsoft.com/office/drawing/2014/main" xmlns="" id="{271F0C9F-1679-4FDA-B572-F434590C8D53}"/>
              </a:ext>
            </a:extLst>
          </p:cNvPr>
          <p:cNvSpPr txBox="1"/>
          <p:nvPr/>
        </p:nvSpPr>
        <p:spPr>
          <a:xfrm>
            <a:off x="574294" y="1829491"/>
            <a:ext cx="5115306" cy="3139321"/>
          </a:xfrm>
          <a:prstGeom prst="rect">
            <a:avLst/>
          </a:prstGeom>
          <a:noFill/>
        </p:spPr>
        <p:txBody>
          <a:bodyPr wrap="square">
            <a:spAutoFit/>
          </a:bodyPr>
          <a:lstStyle/>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Ad Aprile 2020, nelle settimane difficili dell’emergenza coronavirus sono apparse le #cestesospese a Milano: ceste o scatoloni benefici sparsi strategicamente per la città, in cui “chi ha mette, chi non ha prende”, come recita la regola base. Insomma: chi può donare cibo (scatolette, pasta, riso…) o prodotti per la cura della persona li può lasciare nella cesta, chi ne ha bisogno li può prendere gratuitamente. Un modo gentile per aiutare le persone più fragili in difficoltà</a:t>
            </a:r>
            <a:endParaRPr lang="it-IT" dirty="0"/>
          </a:p>
        </p:txBody>
      </p:sp>
      <p:sp>
        <p:nvSpPr>
          <p:cNvPr id="14" name="CasellaDiTesto 13">
            <a:extLst>
              <a:ext uri="{FF2B5EF4-FFF2-40B4-BE49-F238E27FC236}">
                <a16:creationId xmlns:a16="http://schemas.microsoft.com/office/drawing/2014/main" xmlns="" id="{E915AC32-D314-4386-92AC-81DDB44EA317}"/>
              </a:ext>
            </a:extLst>
          </p:cNvPr>
          <p:cNvSpPr txBox="1"/>
          <p:nvPr/>
        </p:nvSpPr>
        <p:spPr>
          <a:xfrm>
            <a:off x="453796" y="5479394"/>
            <a:ext cx="8916849" cy="830997"/>
          </a:xfrm>
          <a:prstGeom prst="rect">
            <a:avLst/>
          </a:prstGeom>
          <a:noFill/>
        </p:spPr>
        <p:txBody>
          <a:bodyPr wrap="square">
            <a:spAutoFit/>
          </a:bodyPr>
          <a:lstStyle/>
          <a:p>
            <a:endParaRPr lang="en-GB" sz="1200" dirty="0">
              <a:solidFill>
                <a:schemeClr val="tx1">
                  <a:lumMod val="65000"/>
                  <a:lumOff val="35000"/>
                </a:schemeClr>
              </a:solidFill>
              <a:latin typeface="Arial" panose="020B0604020202020204" pitchFamily="34" charset="0"/>
              <a:cs typeface="Arial" panose="020B0604020202020204" pitchFamily="34" charset="0"/>
            </a:endParaRPr>
          </a:p>
          <a:p>
            <a:endParaRPr lang="en-GB" sz="1200" dirty="0">
              <a:solidFill>
                <a:schemeClr val="tx1">
                  <a:lumMod val="65000"/>
                  <a:lumOff val="35000"/>
                </a:schemeClr>
              </a:solidFill>
              <a:latin typeface="Arial" panose="020B0604020202020204" pitchFamily="34" charset="0"/>
              <a:cs typeface="Arial" panose="020B0604020202020204" pitchFamily="34" charset="0"/>
            </a:endParaRPr>
          </a:p>
          <a:p>
            <a:endParaRPr lang="en-GB" sz="1200" dirty="0">
              <a:solidFill>
                <a:schemeClr val="tx1">
                  <a:lumMod val="65000"/>
                  <a:lumOff val="35000"/>
                </a:schemeClr>
              </a:solidFill>
              <a:latin typeface="Arial" panose="020B0604020202020204" pitchFamily="34" charset="0"/>
              <a:cs typeface="Arial" panose="020B0604020202020204" pitchFamily="34" charset="0"/>
            </a:endParaRPr>
          </a:p>
          <a:p>
            <a:r>
              <a:rPr lang="en-GB" sz="1200" dirty="0" err="1">
                <a:solidFill>
                  <a:schemeClr val="tx1">
                    <a:lumMod val="65000"/>
                    <a:lumOff val="35000"/>
                  </a:schemeClr>
                </a:solidFill>
                <a:latin typeface="Arial" panose="020B0604020202020204" pitchFamily="34" charset="0"/>
                <a:cs typeface="Arial" panose="020B0604020202020204" pitchFamily="34" charset="0"/>
              </a:rPr>
              <a:t>Tratto</a:t>
            </a:r>
            <a:r>
              <a:rPr lang="en-GB" sz="1200" dirty="0">
                <a:solidFill>
                  <a:schemeClr val="tx1">
                    <a:lumMod val="65000"/>
                    <a:lumOff val="35000"/>
                  </a:schemeClr>
                </a:solidFill>
                <a:latin typeface="Arial" panose="020B0604020202020204" pitchFamily="34" charset="0"/>
                <a:cs typeface="Arial" panose="020B0604020202020204" pitchFamily="34" charset="0"/>
              </a:rPr>
              <a:t> da :https://vivimilano.corriere.it/</a:t>
            </a:r>
            <a:r>
              <a:rPr lang="en-GB" sz="1200" dirty="0" err="1">
                <a:solidFill>
                  <a:schemeClr val="tx1">
                    <a:lumMod val="65000"/>
                    <a:lumOff val="35000"/>
                  </a:schemeClr>
                </a:solidFill>
                <a:latin typeface="Arial" panose="020B0604020202020204" pitchFamily="34" charset="0"/>
                <a:cs typeface="Arial" panose="020B0604020202020204" pitchFamily="34" charset="0"/>
              </a:rPr>
              <a:t>altri-eventi</a:t>
            </a:r>
            <a:r>
              <a:rPr lang="en-GB" sz="1200" dirty="0">
                <a:solidFill>
                  <a:schemeClr val="tx1">
                    <a:lumMod val="65000"/>
                    <a:lumOff val="35000"/>
                  </a:schemeClr>
                </a:solidFill>
                <a:latin typeface="Arial" panose="020B0604020202020204" pitchFamily="34" charset="0"/>
                <a:cs typeface="Arial" panose="020B0604020202020204" pitchFamily="34" charset="0"/>
              </a:rPr>
              <a:t>/</a:t>
            </a:r>
            <a:r>
              <a:rPr lang="en-GB" sz="1200" dirty="0" err="1">
                <a:solidFill>
                  <a:schemeClr val="tx1">
                    <a:lumMod val="65000"/>
                    <a:lumOff val="35000"/>
                  </a:schemeClr>
                </a:solidFill>
                <a:latin typeface="Arial" panose="020B0604020202020204" pitchFamily="34" charset="0"/>
                <a:cs typeface="Arial" panose="020B0604020202020204" pitchFamily="34" charset="0"/>
              </a:rPr>
              <a:t>mappa</a:t>
            </a:r>
            <a:r>
              <a:rPr lang="en-GB" sz="1200" dirty="0">
                <a:solidFill>
                  <a:schemeClr val="tx1">
                    <a:lumMod val="65000"/>
                    <a:lumOff val="35000"/>
                  </a:schemeClr>
                </a:solidFill>
                <a:latin typeface="Arial" panose="020B0604020202020204" pitchFamily="34" charset="0"/>
                <a:cs typeface="Arial" panose="020B0604020202020204" pitchFamily="34" charset="0"/>
              </a:rPr>
              <a:t>-</a:t>
            </a:r>
            <a:r>
              <a:rPr lang="en-GB" sz="1200" dirty="0" err="1">
                <a:solidFill>
                  <a:schemeClr val="tx1">
                    <a:lumMod val="65000"/>
                    <a:lumOff val="35000"/>
                  </a:schemeClr>
                </a:solidFill>
                <a:latin typeface="Arial" panose="020B0604020202020204" pitchFamily="34" charset="0"/>
                <a:cs typeface="Arial" panose="020B0604020202020204" pitchFamily="34" charset="0"/>
              </a:rPr>
              <a:t>delle</a:t>
            </a:r>
            <a:r>
              <a:rPr lang="en-GB" sz="1200" dirty="0">
                <a:solidFill>
                  <a:schemeClr val="tx1">
                    <a:lumMod val="65000"/>
                    <a:lumOff val="35000"/>
                  </a:schemeClr>
                </a:solidFill>
                <a:latin typeface="Arial" panose="020B0604020202020204" pitchFamily="34" charset="0"/>
                <a:cs typeface="Arial" panose="020B0604020202020204" pitchFamily="34" charset="0"/>
              </a:rPr>
              <a:t>-</a:t>
            </a:r>
            <a:r>
              <a:rPr lang="en-GB" sz="1200" dirty="0" err="1">
                <a:solidFill>
                  <a:schemeClr val="tx1">
                    <a:lumMod val="65000"/>
                    <a:lumOff val="35000"/>
                  </a:schemeClr>
                </a:solidFill>
                <a:latin typeface="Arial" panose="020B0604020202020204" pitchFamily="34" charset="0"/>
                <a:cs typeface="Arial" panose="020B0604020202020204" pitchFamily="34" charset="0"/>
              </a:rPr>
              <a:t>ceste</a:t>
            </a:r>
            <a:r>
              <a:rPr lang="en-GB" sz="1200" dirty="0">
                <a:solidFill>
                  <a:schemeClr val="tx1">
                    <a:lumMod val="65000"/>
                    <a:lumOff val="35000"/>
                  </a:schemeClr>
                </a:solidFill>
                <a:latin typeface="Arial" panose="020B0604020202020204" pitchFamily="34" charset="0"/>
                <a:cs typeface="Arial" panose="020B0604020202020204" pitchFamily="34" charset="0"/>
              </a:rPr>
              <a:t>-</a:t>
            </a:r>
            <a:r>
              <a:rPr lang="en-GB" sz="1200" dirty="0" err="1">
                <a:solidFill>
                  <a:schemeClr val="tx1">
                    <a:lumMod val="65000"/>
                    <a:lumOff val="35000"/>
                  </a:schemeClr>
                </a:solidFill>
                <a:latin typeface="Arial" panose="020B0604020202020204" pitchFamily="34" charset="0"/>
                <a:cs typeface="Arial" panose="020B0604020202020204" pitchFamily="34" charset="0"/>
              </a:rPr>
              <a:t>sospese</a:t>
            </a:r>
            <a:r>
              <a:rPr lang="en-GB" sz="1200" dirty="0">
                <a:solidFill>
                  <a:schemeClr val="tx1">
                    <a:lumMod val="65000"/>
                    <a:lumOff val="35000"/>
                  </a:schemeClr>
                </a:solidFill>
                <a:latin typeface="Arial" panose="020B0604020202020204" pitchFamily="34" charset="0"/>
                <a:cs typeface="Arial" panose="020B0604020202020204" pitchFamily="34" charset="0"/>
              </a:rPr>
              <a:t>-a-</a:t>
            </a:r>
            <a:r>
              <a:rPr lang="en-GB" sz="1200" dirty="0" err="1">
                <a:solidFill>
                  <a:schemeClr val="tx1">
                    <a:lumMod val="65000"/>
                    <a:lumOff val="35000"/>
                  </a:schemeClr>
                </a:solidFill>
                <a:latin typeface="Arial" panose="020B0604020202020204" pitchFamily="34" charset="0"/>
                <a:cs typeface="Arial" panose="020B0604020202020204" pitchFamily="34" charset="0"/>
              </a:rPr>
              <a:t>milano</a:t>
            </a:r>
            <a:r>
              <a:rPr lang="en-GB" sz="1200" dirty="0">
                <a:solidFill>
                  <a:schemeClr val="tx1">
                    <a:lumMod val="65000"/>
                    <a:lumOff val="3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9837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xmlns="" id="{2BA86F5A-21A4-4DDE-B90F-1E0338145993}"/>
              </a:ext>
            </a:extLst>
          </p:cNvPr>
          <p:cNvSpPr>
            <a:spLocks noGrp="1"/>
          </p:cNvSpPr>
          <p:nvPr>
            <p:ph type="body" sz="half" idx="11"/>
          </p:nvPr>
        </p:nvSpPr>
        <p:spPr/>
        <p:txBody>
          <a:bodyPr/>
          <a:lstStyle/>
          <a:p>
            <a:r>
              <a:rPr lang="it-IT" dirty="0"/>
              <a:t>LA RICCHEZZA DEI RAPPORTI UMANI</a:t>
            </a:r>
          </a:p>
          <a:p>
            <a:endParaRPr lang="it-IT" dirty="0"/>
          </a:p>
        </p:txBody>
      </p:sp>
      <p:sp>
        <p:nvSpPr>
          <p:cNvPr id="5" name="Titolo 4">
            <a:extLst>
              <a:ext uri="{FF2B5EF4-FFF2-40B4-BE49-F238E27FC236}">
                <a16:creationId xmlns:a16="http://schemas.microsoft.com/office/drawing/2014/main" xmlns="" id="{3F424A31-A97C-46D9-80EA-19375E0C478E}"/>
              </a:ext>
            </a:extLst>
          </p:cNvPr>
          <p:cNvSpPr>
            <a:spLocks noGrp="1"/>
          </p:cNvSpPr>
          <p:nvPr>
            <p:ph type="title"/>
          </p:nvPr>
        </p:nvSpPr>
        <p:spPr>
          <a:xfrm>
            <a:off x="468894" y="351374"/>
            <a:ext cx="11566797" cy="536822"/>
          </a:xfrm>
        </p:spPr>
        <p:txBody>
          <a:bodyPr>
            <a:normAutofit/>
          </a:bodyPr>
          <a:lstStyle/>
          <a:p>
            <a:pPr eaLnBrk="1" hangingPunct="1">
              <a:spcAft>
                <a:spcPts val="1000"/>
              </a:spcAft>
              <a:buClr>
                <a:srgbClr val="CF1E24"/>
              </a:buClr>
              <a:buSzPct val="90000"/>
              <a:defRPr/>
            </a:pPr>
            <a:r>
              <a:rPr lang="it-IT" dirty="0"/>
              <a:t>Quanto incide il </a:t>
            </a:r>
            <a:r>
              <a:rPr lang="it-IT" dirty="0" err="1"/>
              <a:t>covid</a:t>
            </a:r>
            <a:r>
              <a:rPr lang="it-IT" dirty="0"/>
              <a:t> sulla </a:t>
            </a:r>
            <a:r>
              <a:rPr lang="it-IT" dirty="0" err="1"/>
              <a:t>povertà?La</a:t>
            </a:r>
            <a:r>
              <a:rPr lang="it-IT" dirty="0"/>
              <a:t> ricchezza dei rapporti umani </a:t>
            </a:r>
          </a:p>
        </p:txBody>
      </p:sp>
      <p:sp>
        <p:nvSpPr>
          <p:cNvPr id="6" name="Segnaposto piè di pagina 5">
            <a:extLst>
              <a:ext uri="{FF2B5EF4-FFF2-40B4-BE49-F238E27FC236}">
                <a16:creationId xmlns:a16="http://schemas.microsoft.com/office/drawing/2014/main" xmlns="" id="{8C71AFDB-F128-474F-B629-E4327FB5B8D7}"/>
              </a:ext>
            </a:extLst>
          </p:cNvPr>
          <p:cNvSpPr>
            <a:spLocks noGrp="1"/>
          </p:cNvSpPr>
          <p:nvPr>
            <p:ph type="ftr" sz="quarter" idx="10"/>
          </p:nvPr>
        </p:nvSpPr>
        <p:spPr/>
        <p:txBody>
          <a:bodyPr/>
          <a:lstStyle/>
          <a:p>
            <a:pPr>
              <a:defRPr/>
            </a:pPr>
            <a:r>
              <a:rPr lang="en-US" dirty="0"/>
              <a:t>GOAL 1-SCONFIGGERE LA POVERTA’| ELISA BERTAGNOLI </a:t>
            </a:r>
          </a:p>
        </p:txBody>
      </p:sp>
      <p:sp>
        <p:nvSpPr>
          <p:cNvPr id="7" name="Segnaposto numero diapositiva 6">
            <a:extLst>
              <a:ext uri="{FF2B5EF4-FFF2-40B4-BE49-F238E27FC236}">
                <a16:creationId xmlns:a16="http://schemas.microsoft.com/office/drawing/2014/main" xmlns="" id="{EBA0427A-F832-42D8-BC5C-5D44B9F1ADF7}"/>
              </a:ext>
            </a:extLst>
          </p:cNvPr>
          <p:cNvSpPr>
            <a:spLocks noGrp="1"/>
          </p:cNvSpPr>
          <p:nvPr>
            <p:ph type="sldNum" sz="quarter" idx="12"/>
          </p:nvPr>
        </p:nvSpPr>
        <p:spPr/>
        <p:txBody>
          <a:bodyPr/>
          <a:lstStyle/>
          <a:p>
            <a:pPr>
              <a:defRPr/>
            </a:pPr>
            <a:fld id="{48B4153A-D4C5-4CEF-8992-0D8815C829E3}" type="slidenum">
              <a:rPr lang="en-US" smtClean="0"/>
              <a:pPr>
                <a:defRPr/>
              </a:pPr>
              <a:t>19</a:t>
            </a:fld>
            <a:endParaRPr lang="en-US" dirty="0"/>
          </a:p>
        </p:txBody>
      </p:sp>
      <p:sp>
        <p:nvSpPr>
          <p:cNvPr id="10" name="CasellaDiTesto 9">
            <a:extLst>
              <a:ext uri="{FF2B5EF4-FFF2-40B4-BE49-F238E27FC236}">
                <a16:creationId xmlns:a16="http://schemas.microsoft.com/office/drawing/2014/main" xmlns="" id="{CB4589B5-D2A1-42F8-9F20-81628F559B40}"/>
              </a:ext>
            </a:extLst>
          </p:cNvPr>
          <p:cNvSpPr txBox="1"/>
          <p:nvPr/>
        </p:nvSpPr>
        <p:spPr>
          <a:xfrm>
            <a:off x="463786" y="5972761"/>
            <a:ext cx="10180768" cy="646331"/>
          </a:xfrm>
          <a:prstGeom prst="rect">
            <a:avLst/>
          </a:prstGeom>
          <a:noFill/>
        </p:spPr>
        <p:txBody>
          <a:bodyPr wrap="square" rtlCol="0">
            <a:spAutoFit/>
          </a:bodyPr>
          <a:lstStyle/>
          <a:p>
            <a:pPr algn="just"/>
            <a:r>
              <a:rPr lang="en-GB" sz="1200" dirty="0" err="1">
                <a:solidFill>
                  <a:schemeClr val="tx1">
                    <a:lumMod val="65000"/>
                    <a:lumOff val="35000"/>
                  </a:schemeClr>
                </a:solidFill>
                <a:latin typeface="Arial" panose="020B0604020202020204" pitchFamily="34" charset="0"/>
                <a:cs typeface="Arial" panose="020B0604020202020204" pitchFamily="34" charset="0"/>
              </a:rPr>
              <a:t>Tratto</a:t>
            </a:r>
            <a:r>
              <a:rPr lang="en-GB" sz="1200" dirty="0">
                <a:solidFill>
                  <a:schemeClr val="tx1">
                    <a:lumMod val="65000"/>
                    <a:lumOff val="35000"/>
                  </a:schemeClr>
                </a:solidFill>
                <a:latin typeface="Arial" panose="020B0604020202020204" pitchFamily="34" charset="0"/>
                <a:cs typeface="Arial" panose="020B0604020202020204" pitchFamily="34" charset="0"/>
              </a:rPr>
              <a:t> da :https://www.ansa.it/canale_saluteebenessere/notizie/medicina/2020/12/03/covid-gentilezze-e-vicini-di-casa-contro-stress-da-pandemia_5c02ba22-ae08-49c7-828b-8a0414b6bcd6.html</a:t>
            </a:r>
          </a:p>
          <a:p>
            <a:pPr algn="just"/>
            <a:endParaRPr lang="en-GB"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1" name="Immagine 10">
            <a:extLst>
              <a:ext uri="{FF2B5EF4-FFF2-40B4-BE49-F238E27FC236}">
                <a16:creationId xmlns:a16="http://schemas.microsoft.com/office/drawing/2014/main" xmlns="" id="{423BE12D-3D68-4A7F-9893-B60A8C4A5417}"/>
              </a:ext>
            </a:extLst>
          </p:cNvPr>
          <p:cNvPicPr>
            <a:picLocks noChangeAspect="1"/>
          </p:cNvPicPr>
          <p:nvPr/>
        </p:nvPicPr>
        <p:blipFill>
          <a:blip r:embed="rId2"/>
          <a:stretch>
            <a:fillRect/>
          </a:stretch>
        </p:blipFill>
        <p:spPr>
          <a:xfrm>
            <a:off x="6864150" y="2282836"/>
            <a:ext cx="4256197" cy="2964433"/>
          </a:xfrm>
          <a:prstGeom prst="rect">
            <a:avLst/>
          </a:prstGeom>
        </p:spPr>
      </p:pic>
      <p:sp>
        <p:nvSpPr>
          <p:cNvPr id="8" name="Segnaposto testo 7">
            <a:extLst>
              <a:ext uri="{FF2B5EF4-FFF2-40B4-BE49-F238E27FC236}">
                <a16:creationId xmlns:a16="http://schemas.microsoft.com/office/drawing/2014/main" xmlns="" id="{84FD028C-0BCE-4C81-9AEE-1CD84B6744B2}"/>
              </a:ext>
            </a:extLst>
          </p:cNvPr>
          <p:cNvSpPr>
            <a:spLocks noGrp="1"/>
          </p:cNvSpPr>
          <p:nvPr>
            <p:ph type="body" idx="1"/>
          </p:nvPr>
        </p:nvSpPr>
        <p:spPr>
          <a:xfrm>
            <a:off x="518494" y="1966515"/>
            <a:ext cx="5472000" cy="4392612"/>
          </a:xfrm>
        </p:spPr>
        <p:txBody>
          <a:bodyPr/>
          <a:lstStyle/>
          <a:p>
            <a:pPr algn="just"/>
            <a:r>
              <a:rPr lang="it-IT" sz="1800" dirty="0">
                <a:solidFill>
                  <a:schemeClr val="tx1">
                    <a:lumMod val="65000"/>
                    <a:lumOff val="35000"/>
                  </a:schemeClr>
                </a:solidFill>
                <a:latin typeface="Arial" panose="020B0604020202020204" pitchFamily="34" charset="0"/>
                <a:cs typeface="Arial" panose="020B0604020202020204" pitchFamily="34" charset="0"/>
              </a:rPr>
              <a:t>Uno studio internazionale  ha esaminato l'impatto di un'iniziativa di quattro settimane centrata sulla gentilezza, condotta dalla piattaforma di social media </a:t>
            </a:r>
            <a:r>
              <a:rPr lang="it-IT" sz="1800" dirty="0" err="1">
                <a:solidFill>
                  <a:schemeClr val="tx1">
                    <a:lumMod val="65000"/>
                    <a:lumOff val="35000"/>
                  </a:schemeClr>
                </a:solidFill>
                <a:latin typeface="Arial" panose="020B0604020202020204" pitchFamily="34" charset="0"/>
                <a:cs typeface="Arial" panose="020B0604020202020204" pitchFamily="34" charset="0"/>
              </a:rPr>
              <a:t>Nextdoor</a:t>
            </a:r>
            <a:r>
              <a:rPr lang="it-IT" sz="1800" dirty="0">
                <a:solidFill>
                  <a:schemeClr val="tx1">
                    <a:lumMod val="65000"/>
                    <a:lumOff val="35000"/>
                  </a:schemeClr>
                </a:solidFill>
                <a:latin typeface="Arial" panose="020B0604020202020204" pitchFamily="34" charset="0"/>
                <a:cs typeface="Arial" panose="020B0604020202020204" pitchFamily="34" charset="0"/>
              </a:rPr>
              <a:t> (porta accanto), in cui i partecipanti sono incoraggiati a compiere piccoli atti di gentilezza nel vicinato. I risultati indicano che tali atti hanno un effetto positivo sulle percezioni di connessione sociale. All'inizio del periodo di osservazione, un partecipante su 10 aveva dichiarato di soffrire di solitudine. Alla fine delle quattro settimane, la proporzione si era ridotta a uno su 20.</a:t>
            </a:r>
          </a:p>
          <a:p>
            <a:endParaRPr lang="it-IT" dirty="0"/>
          </a:p>
        </p:txBody>
      </p:sp>
    </p:spTree>
    <p:extLst>
      <p:ext uri="{BB962C8B-B14F-4D97-AF65-F5344CB8AC3E}">
        <p14:creationId xmlns:p14="http://schemas.microsoft.com/office/powerpoint/2010/main" val="1919649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800E284E-8FAA-4AF9-884B-76434C177A56}"/>
              </a:ext>
            </a:extLst>
          </p:cNvPr>
          <p:cNvSpPr>
            <a:spLocks noGrp="1"/>
          </p:cNvSpPr>
          <p:nvPr>
            <p:ph type="body" idx="1"/>
          </p:nvPr>
        </p:nvSpPr>
        <p:spPr/>
        <p:txBody>
          <a:bodyPr/>
          <a:lstStyle/>
          <a:p>
            <a:pPr marL="285750" indent="-285750" defTabSz="457200" fontAlgn="t">
              <a:lnSpc>
                <a:spcPts val="3000"/>
              </a:lnSpc>
              <a:spcAft>
                <a:spcPts val="1800"/>
              </a:spcAft>
              <a:buClr>
                <a:srgbClr val="CC2A2A"/>
              </a:buClr>
              <a:buSzPct val="120000"/>
              <a:buFont typeface="Courier New" panose="02070309020205020404" pitchFamily="49" charset="0"/>
              <a:buChar char="o"/>
              <a:defRPr/>
            </a:pPr>
            <a:r>
              <a:rPr lang="it-IT" sz="1800" dirty="0">
                <a:solidFill>
                  <a:schemeClr val="tx1">
                    <a:lumMod val="65000"/>
                    <a:lumOff val="35000"/>
                  </a:schemeClr>
                </a:solidFill>
                <a:latin typeface="Arial" panose="020B0604020202020204" pitchFamily="34" charset="0"/>
                <a:cs typeface="Arial" panose="020B0604020202020204" pitchFamily="34" charset="0"/>
              </a:rPr>
              <a:t>Slide 3-5: incipit sul concetto di povertà </a:t>
            </a:r>
          </a:p>
          <a:p>
            <a:pPr marL="285750" indent="-285750" defTabSz="457200" fontAlgn="t">
              <a:lnSpc>
                <a:spcPts val="3000"/>
              </a:lnSpc>
              <a:spcAft>
                <a:spcPts val="1800"/>
              </a:spcAft>
              <a:buClr>
                <a:srgbClr val="CC2A2A"/>
              </a:buClr>
              <a:buSzPct val="120000"/>
              <a:buFont typeface="Courier New" panose="02070309020205020404" pitchFamily="49" charset="0"/>
              <a:buChar char="o"/>
              <a:defRPr/>
            </a:pPr>
            <a:r>
              <a:rPr lang="it-IT" sz="1800" dirty="0">
                <a:solidFill>
                  <a:schemeClr val="tx1">
                    <a:lumMod val="65000"/>
                    <a:lumOff val="35000"/>
                  </a:schemeClr>
                </a:solidFill>
                <a:latin typeface="Arial" panose="020B0604020202020204" pitchFamily="34" charset="0"/>
                <a:cs typeface="Arial" panose="020B0604020202020204" pitchFamily="34" charset="0"/>
              </a:rPr>
              <a:t>Slide 6-10: l’approccio multidimensionale alla povertà di Sen</a:t>
            </a:r>
          </a:p>
          <a:p>
            <a:pPr marL="285750" indent="-285750" defTabSz="457200" fontAlgn="t">
              <a:lnSpc>
                <a:spcPts val="3000"/>
              </a:lnSpc>
              <a:spcAft>
                <a:spcPts val="1800"/>
              </a:spcAft>
              <a:buClr>
                <a:srgbClr val="CC2A2A"/>
              </a:buClr>
              <a:buSzPct val="120000"/>
              <a:buFont typeface="Courier New" panose="02070309020205020404" pitchFamily="49" charset="0"/>
              <a:buChar char="o"/>
              <a:defRPr/>
            </a:pPr>
            <a:r>
              <a:rPr lang="it-IT" sz="1800" dirty="0">
                <a:solidFill>
                  <a:schemeClr val="tx1">
                    <a:lumMod val="65000"/>
                    <a:lumOff val="35000"/>
                  </a:schemeClr>
                </a:solidFill>
                <a:latin typeface="Arial" panose="020B0604020202020204" pitchFamily="34" charset="0"/>
                <a:cs typeface="Arial" panose="020B0604020202020204" pitchFamily="34" charset="0"/>
              </a:rPr>
              <a:t>Slide 11: il concetto di povertà nel goal 11 </a:t>
            </a:r>
          </a:p>
          <a:p>
            <a:pPr marL="285750" indent="-285750" defTabSz="457200" fontAlgn="t">
              <a:lnSpc>
                <a:spcPts val="3000"/>
              </a:lnSpc>
              <a:spcAft>
                <a:spcPts val="1800"/>
              </a:spcAft>
              <a:buClr>
                <a:srgbClr val="CC2A2A"/>
              </a:buClr>
              <a:buSzPct val="120000"/>
              <a:buFont typeface="Courier New" panose="02070309020205020404" pitchFamily="49" charset="0"/>
              <a:buChar char="o"/>
              <a:defRPr/>
            </a:pPr>
            <a:r>
              <a:rPr lang="it-IT" sz="1800" dirty="0">
                <a:solidFill>
                  <a:schemeClr val="tx1">
                    <a:lumMod val="65000"/>
                    <a:lumOff val="35000"/>
                  </a:schemeClr>
                </a:solidFill>
                <a:latin typeface="Arial" panose="020B0604020202020204" pitchFamily="34" charset="0"/>
                <a:cs typeface="Arial" panose="020B0604020202020204" pitchFamily="34" charset="0"/>
              </a:rPr>
              <a:t>Slide 12: proposta di lavoro- Il rapporto tra </a:t>
            </a:r>
            <a:r>
              <a:rPr lang="it-IT" sz="1800" dirty="0" err="1">
                <a:solidFill>
                  <a:schemeClr val="tx1">
                    <a:lumMod val="65000"/>
                    <a:lumOff val="35000"/>
                  </a:schemeClr>
                </a:solidFill>
                <a:latin typeface="Arial" panose="020B0604020202020204" pitchFamily="34" charset="0"/>
                <a:cs typeface="Arial" panose="020B0604020202020204" pitchFamily="34" charset="0"/>
              </a:rPr>
              <a:t>Covid</a:t>
            </a:r>
            <a:r>
              <a:rPr lang="it-IT" sz="1800" dirty="0">
                <a:solidFill>
                  <a:schemeClr val="tx1">
                    <a:lumMod val="65000"/>
                    <a:lumOff val="35000"/>
                  </a:schemeClr>
                </a:solidFill>
                <a:latin typeface="Arial" panose="020B0604020202020204" pitchFamily="34" charset="0"/>
                <a:cs typeface="Arial" panose="020B0604020202020204" pitchFamily="34" charset="0"/>
              </a:rPr>
              <a:t> e povertà</a:t>
            </a:r>
          </a:p>
          <a:p>
            <a:pPr marL="285750" indent="-285750" defTabSz="457200" fontAlgn="t">
              <a:lnSpc>
                <a:spcPts val="3000"/>
              </a:lnSpc>
              <a:spcAft>
                <a:spcPts val="1800"/>
              </a:spcAft>
              <a:buClr>
                <a:srgbClr val="CC2A2A"/>
              </a:buClr>
              <a:buSzPct val="120000"/>
              <a:buFont typeface="Courier New" panose="02070309020205020404" pitchFamily="49" charset="0"/>
              <a:buChar char="o"/>
              <a:defRPr/>
            </a:pPr>
            <a:r>
              <a:rPr lang="it-IT" sz="1800" dirty="0">
                <a:solidFill>
                  <a:schemeClr val="tx1">
                    <a:lumMod val="65000"/>
                    <a:lumOff val="35000"/>
                  </a:schemeClr>
                </a:solidFill>
                <a:latin typeface="Arial" panose="020B0604020202020204" pitchFamily="34" charset="0"/>
                <a:cs typeface="Arial" panose="020B0604020202020204" pitchFamily="34" charset="0"/>
              </a:rPr>
              <a:t>Slide 13-19: rassegna sul rapporto tra </a:t>
            </a:r>
            <a:r>
              <a:rPr lang="it-IT" sz="1800" dirty="0" err="1">
                <a:solidFill>
                  <a:schemeClr val="tx1">
                    <a:lumMod val="65000"/>
                    <a:lumOff val="35000"/>
                  </a:schemeClr>
                </a:solidFill>
                <a:latin typeface="Arial" panose="020B0604020202020204" pitchFamily="34" charset="0"/>
                <a:cs typeface="Arial" panose="020B0604020202020204" pitchFamily="34" charset="0"/>
              </a:rPr>
              <a:t>Covid</a:t>
            </a:r>
            <a:r>
              <a:rPr lang="it-IT" sz="1800" dirty="0">
                <a:solidFill>
                  <a:schemeClr val="tx1">
                    <a:lumMod val="65000"/>
                    <a:lumOff val="35000"/>
                  </a:schemeClr>
                </a:solidFill>
                <a:latin typeface="Arial" panose="020B0604020202020204" pitchFamily="34" charset="0"/>
                <a:cs typeface="Arial" panose="020B0604020202020204" pitchFamily="34" charset="0"/>
              </a:rPr>
              <a:t> e povertà </a:t>
            </a:r>
          </a:p>
          <a:p>
            <a:pPr marL="0" indent="0">
              <a:buNone/>
            </a:pPr>
            <a:endParaRPr lang="it-IT" dirty="0"/>
          </a:p>
        </p:txBody>
      </p:sp>
      <p:sp>
        <p:nvSpPr>
          <p:cNvPr id="3" name="Titolo 2">
            <a:extLst>
              <a:ext uri="{FF2B5EF4-FFF2-40B4-BE49-F238E27FC236}">
                <a16:creationId xmlns:a16="http://schemas.microsoft.com/office/drawing/2014/main" xmlns="" id="{C192045E-FB8C-4B8C-AEFC-06A390A8AE69}"/>
              </a:ext>
            </a:extLst>
          </p:cNvPr>
          <p:cNvSpPr>
            <a:spLocks noGrp="1"/>
          </p:cNvSpPr>
          <p:nvPr>
            <p:ph type="title"/>
          </p:nvPr>
        </p:nvSpPr>
        <p:spPr/>
        <p:txBody>
          <a:bodyPr>
            <a:normAutofit/>
          </a:bodyPr>
          <a:lstStyle/>
          <a:p>
            <a:pPr defTabSz="457200" fontAlgn="base">
              <a:lnSpc>
                <a:spcPts val="3000"/>
              </a:lnSpc>
              <a:spcBef>
                <a:spcPct val="0"/>
              </a:spcBef>
              <a:spcAft>
                <a:spcPct val="0"/>
              </a:spcAft>
            </a:pPr>
            <a:r>
              <a:rPr lang="it-IT" sz="2800" b="1" dirty="0">
                <a:solidFill>
                  <a:srgbClr val="595959"/>
                </a:solidFill>
                <a:latin typeface="Arial" panose="020B0604020202020204" pitchFamily="34" charset="0"/>
                <a:ea typeface="+mj-ea"/>
                <a:cs typeface="Arial" panose="020B0604020202020204" pitchFamily="34" charset="0"/>
              </a:rPr>
              <a:t>Goal 1 – Sconfiggere la povertà </a:t>
            </a:r>
          </a:p>
        </p:txBody>
      </p:sp>
      <p:sp>
        <p:nvSpPr>
          <p:cNvPr id="4" name="Segnaposto piè di pagina 3">
            <a:extLst>
              <a:ext uri="{FF2B5EF4-FFF2-40B4-BE49-F238E27FC236}">
                <a16:creationId xmlns:a16="http://schemas.microsoft.com/office/drawing/2014/main" xmlns="" id="{3223DD80-9C7E-474F-A668-27B6983A5687}"/>
              </a:ext>
            </a:extLst>
          </p:cNvPr>
          <p:cNvSpPr>
            <a:spLocks noGrp="1"/>
          </p:cNvSpPr>
          <p:nvPr>
            <p:ph type="ftr" sz="quarter" idx="10"/>
          </p:nvPr>
        </p:nvSpPr>
        <p:spPr/>
        <p:txBody>
          <a:bodyPr/>
          <a:lstStyle/>
          <a:p>
            <a:pPr>
              <a:defRPr/>
            </a:pPr>
            <a:r>
              <a:rPr lang="en-US" dirty="0"/>
              <a:t>Goal 1-Scofiggere la </a:t>
            </a:r>
            <a:r>
              <a:rPr lang="en-US" dirty="0" err="1"/>
              <a:t>Poverta</a:t>
            </a:r>
            <a:r>
              <a:rPr lang="en-US" dirty="0"/>
              <a:t>’- </a:t>
            </a:r>
            <a:r>
              <a:rPr lang="en-US" dirty="0" err="1"/>
              <a:t>elisa</a:t>
            </a:r>
            <a:r>
              <a:rPr lang="en-US" dirty="0"/>
              <a:t> </a:t>
            </a:r>
            <a:r>
              <a:rPr lang="en-US" dirty="0" err="1"/>
              <a:t>bertagnoli</a:t>
            </a:r>
            <a:r>
              <a:rPr lang="en-US" dirty="0"/>
              <a:t> </a:t>
            </a:r>
          </a:p>
        </p:txBody>
      </p:sp>
      <p:sp>
        <p:nvSpPr>
          <p:cNvPr id="5" name="Segnaposto numero diapositiva 4">
            <a:extLst>
              <a:ext uri="{FF2B5EF4-FFF2-40B4-BE49-F238E27FC236}">
                <a16:creationId xmlns:a16="http://schemas.microsoft.com/office/drawing/2014/main" xmlns="" id="{D4AD171A-D6C0-40CA-B56A-13604AFE402C}"/>
              </a:ext>
            </a:extLst>
          </p:cNvPr>
          <p:cNvSpPr>
            <a:spLocks noGrp="1"/>
          </p:cNvSpPr>
          <p:nvPr>
            <p:ph type="sldNum" sz="quarter" idx="11"/>
          </p:nvPr>
        </p:nvSpPr>
        <p:spPr/>
        <p:txBody>
          <a:bodyPr/>
          <a:lstStyle/>
          <a:p>
            <a:pPr>
              <a:defRPr/>
            </a:pPr>
            <a:fld id="{48B4153A-D4C5-4CEF-8992-0D8815C829E3}" type="slidenum">
              <a:rPr lang="en-US" smtClean="0"/>
              <a:pPr>
                <a:defRPr/>
              </a:pPr>
              <a:t>2</a:t>
            </a:fld>
            <a:endParaRPr lang="en-US" dirty="0"/>
          </a:p>
        </p:txBody>
      </p:sp>
    </p:spTree>
    <p:extLst>
      <p:ext uri="{BB962C8B-B14F-4D97-AF65-F5344CB8AC3E}">
        <p14:creationId xmlns:p14="http://schemas.microsoft.com/office/powerpoint/2010/main" val="4253619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907821B-5649-449D-A1C2-3F67CA468A7F}"/>
              </a:ext>
            </a:extLst>
          </p:cNvPr>
          <p:cNvSpPr>
            <a:spLocks noGrp="1"/>
          </p:cNvSpPr>
          <p:nvPr>
            <p:ph type="ctrTitle"/>
          </p:nvPr>
        </p:nvSpPr>
        <p:spPr/>
        <p:txBody>
          <a:bodyPr/>
          <a:lstStyle/>
          <a:p>
            <a:r>
              <a:rPr lang="it-IT" dirty="0"/>
              <a:t>grazie</a:t>
            </a:r>
          </a:p>
        </p:txBody>
      </p:sp>
      <p:sp>
        <p:nvSpPr>
          <p:cNvPr id="3" name="Segnaposto testo 2">
            <a:extLst>
              <a:ext uri="{FF2B5EF4-FFF2-40B4-BE49-F238E27FC236}">
                <a16:creationId xmlns:a16="http://schemas.microsoft.com/office/drawing/2014/main" xmlns="" id="{52857493-CE83-4A58-B836-860B262B8CCD}"/>
              </a:ext>
            </a:extLst>
          </p:cNvPr>
          <p:cNvSpPr>
            <a:spLocks noGrp="1"/>
          </p:cNvSpPr>
          <p:nvPr>
            <p:ph type="body" idx="1"/>
          </p:nvPr>
        </p:nvSpPr>
        <p:spPr/>
        <p:txBody>
          <a:bodyPr/>
          <a:lstStyle/>
          <a:p>
            <a:r>
              <a:rPr lang="it-IT" dirty="0"/>
              <a:t>ELISA BERTAGNOLI| elisa.bertagnoli12@gmail.com</a:t>
            </a:r>
          </a:p>
        </p:txBody>
      </p:sp>
    </p:spTree>
    <p:extLst>
      <p:ext uri="{BB962C8B-B14F-4D97-AF65-F5344CB8AC3E}">
        <p14:creationId xmlns:p14="http://schemas.microsoft.com/office/powerpoint/2010/main" val="197541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defTabSz="457200" fontAlgn="base">
              <a:lnSpc>
                <a:spcPts val="3000"/>
              </a:lnSpc>
              <a:spcBef>
                <a:spcPct val="0"/>
              </a:spcBef>
              <a:spcAft>
                <a:spcPct val="0"/>
              </a:spcAft>
            </a:pPr>
            <a:r>
              <a:rPr lang="it-IT" sz="2800" b="1" dirty="0">
                <a:solidFill>
                  <a:srgbClr val="595959"/>
                </a:solidFill>
                <a:latin typeface="Arial" panose="020B0604020202020204" pitchFamily="34" charset="0"/>
                <a:ea typeface="+mj-ea"/>
                <a:cs typeface="Arial" panose="020B0604020202020204" pitchFamily="34" charset="0"/>
              </a:rPr>
              <a:t>Incipit </a:t>
            </a:r>
          </a:p>
        </p:txBody>
      </p:sp>
      <p:sp>
        <p:nvSpPr>
          <p:cNvPr id="5" name="Segnaposto numero diapositiva 4"/>
          <p:cNvSpPr>
            <a:spLocks noGrp="1"/>
          </p:cNvSpPr>
          <p:nvPr>
            <p:ph type="sldNum" sz="quarter" idx="11"/>
          </p:nvPr>
        </p:nvSpPr>
        <p:spPr/>
        <p:txBody>
          <a:bodyPr/>
          <a:lstStyle/>
          <a:p>
            <a:pPr>
              <a:defRPr/>
            </a:pPr>
            <a:fld id="{48B4153A-D4C5-4CEF-8992-0D8815C829E3}" type="slidenum">
              <a:rPr lang="en-US" smtClean="0"/>
              <a:pPr>
                <a:defRPr/>
              </a:pPr>
              <a:t>3</a:t>
            </a:fld>
            <a:endParaRPr lang="en-US" dirty="0"/>
          </a:p>
        </p:txBody>
      </p:sp>
      <p:sp>
        <p:nvSpPr>
          <p:cNvPr id="6" name="CasellaDiTesto 5">
            <a:extLst>
              <a:ext uri="{FF2B5EF4-FFF2-40B4-BE49-F238E27FC236}">
                <a16:creationId xmlns:a16="http://schemas.microsoft.com/office/drawing/2014/main" xmlns="" id="{654B05A9-B0D8-4FF8-82F7-383D5602E97F}"/>
              </a:ext>
            </a:extLst>
          </p:cNvPr>
          <p:cNvSpPr txBox="1"/>
          <p:nvPr/>
        </p:nvSpPr>
        <p:spPr>
          <a:xfrm>
            <a:off x="468895" y="1505170"/>
            <a:ext cx="10738367" cy="4216539"/>
          </a:xfrm>
          <a:prstGeom prst="rect">
            <a:avLst/>
          </a:prstGeom>
          <a:noFill/>
        </p:spPr>
        <p:txBody>
          <a:bodyPr wrap="square" lIns="0" tIns="0" rIns="0" bIns="0" rtlCol="0">
            <a:spAutoFit/>
          </a:bodyPr>
          <a:lstStyle/>
          <a:p>
            <a:endParaRPr lang="it-IT" sz="1600" b="1" dirty="0"/>
          </a:p>
          <a:p>
            <a:r>
              <a:rPr lang="it-IT" sz="1800" dirty="0">
                <a:solidFill>
                  <a:schemeClr val="tx1">
                    <a:lumMod val="65000"/>
                    <a:lumOff val="35000"/>
                  </a:schemeClr>
                </a:solidFill>
                <a:latin typeface="Arial" panose="020B0604020202020204" pitchFamily="34" charset="0"/>
                <a:cs typeface="Arial" panose="020B0604020202020204" pitchFamily="34" charset="0"/>
              </a:rPr>
              <a:t>Guarda questo video: </a:t>
            </a:r>
          </a:p>
          <a:p>
            <a:r>
              <a:rPr lang="it-IT" sz="1800" dirty="0">
                <a:solidFill>
                  <a:schemeClr val="tx1">
                    <a:lumMod val="65000"/>
                    <a:lumOff val="35000"/>
                  </a:schemeClr>
                </a:solidFill>
                <a:latin typeface="Arial" panose="020B0604020202020204" pitchFamily="34" charset="0"/>
                <a:cs typeface="Arial" panose="020B0604020202020204" pitchFamily="34" charset="0"/>
              </a:rPr>
              <a:t>Povertà assoluta, tratto da programma televisivo Petrolio del 29.06.2017</a:t>
            </a:r>
          </a:p>
          <a:p>
            <a:r>
              <a:rPr lang="it-IT" sz="1800" dirty="0">
                <a:solidFill>
                  <a:schemeClr val="tx1">
                    <a:lumMod val="65000"/>
                    <a:lumOff val="3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https://www.youtube.com/watch?v=D7W1I-8dJow</a:t>
            </a:r>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dirty="0">
                <a:solidFill>
                  <a:schemeClr val="tx1">
                    <a:lumMod val="65000"/>
                    <a:lumOff val="35000"/>
                  </a:schemeClr>
                </a:solidFill>
                <a:latin typeface="Arial" panose="020B0604020202020204" pitchFamily="34" charset="0"/>
                <a:cs typeface="Arial" panose="020B0604020202020204" pitchFamily="34" charset="0"/>
              </a:rPr>
              <a:t>E confrontati con i compagni rispondendo alle seguenti domande: </a:t>
            </a:r>
          </a:p>
          <a:p>
            <a:pPr marL="342900" indent="-342900">
              <a:buAutoNum type="arabicPeriod"/>
            </a:pPr>
            <a:r>
              <a:rPr lang="it-IT" sz="1800" dirty="0">
                <a:solidFill>
                  <a:schemeClr val="tx1">
                    <a:lumMod val="65000"/>
                    <a:lumOff val="35000"/>
                  </a:schemeClr>
                </a:solidFill>
                <a:latin typeface="Arial" panose="020B0604020202020204" pitchFamily="34" charset="0"/>
                <a:cs typeface="Arial" panose="020B0604020202020204" pitchFamily="34" charset="0"/>
              </a:rPr>
              <a:t>Quali sono, secondo te, i beni essenziali che servono ad una persona a non essere considerata povera?</a:t>
            </a:r>
          </a:p>
          <a:p>
            <a:pPr marL="342900" indent="-342900">
              <a:buAutoNum type="arabicPeriod"/>
            </a:pPr>
            <a:r>
              <a:rPr lang="it-IT" sz="1800" dirty="0">
                <a:solidFill>
                  <a:schemeClr val="tx1">
                    <a:lumMod val="65000"/>
                    <a:lumOff val="35000"/>
                  </a:schemeClr>
                </a:solidFill>
                <a:latin typeface="Arial" panose="020B0604020202020204" pitchFamily="34" charset="0"/>
                <a:cs typeface="Arial" panose="020B0604020202020204" pitchFamily="34" charset="0"/>
              </a:rPr>
              <a:t>Ti trovi in accordo con il ragazzo intervistato sul concetto di vita normale? Cosa è una «vita normale» ?</a:t>
            </a:r>
          </a:p>
          <a:p>
            <a:pPr marL="342900" indent="-342900">
              <a:buFontTx/>
              <a:buAutoNum type="arabicPeriod"/>
            </a:pPr>
            <a:r>
              <a:rPr lang="it-IT" sz="1800" dirty="0">
                <a:solidFill>
                  <a:schemeClr val="tx1">
                    <a:lumMod val="65000"/>
                    <a:lumOff val="35000"/>
                  </a:schemeClr>
                </a:solidFill>
                <a:latin typeface="Arial" panose="020B0604020202020204" pitchFamily="34" charset="0"/>
                <a:cs typeface="Arial" panose="020B0604020202020204" pitchFamily="34" charset="0"/>
              </a:rPr>
              <a:t>Anche alla luce di quanto visto in questo video cosa è per te la povertà? </a:t>
            </a:r>
          </a:p>
          <a:p>
            <a:endParaRPr lang="it-IT" sz="1600" dirty="0"/>
          </a:p>
          <a:p>
            <a:pPr marL="342900" indent="-342900">
              <a:buAutoNum type="arabicPeriod"/>
            </a:pPr>
            <a:endParaRPr lang="it-IT" sz="1600" dirty="0"/>
          </a:p>
          <a:p>
            <a:endParaRPr lang="it-IT" sz="1600" dirty="0"/>
          </a:p>
          <a:p>
            <a:endParaRPr lang="it-IT" sz="1600" dirty="0"/>
          </a:p>
          <a:p>
            <a:endParaRPr lang="it-IT" sz="1600" dirty="0"/>
          </a:p>
          <a:p>
            <a:pPr marL="285750" indent="-285750" algn="just">
              <a:buClr>
                <a:srgbClr val="CF1E24"/>
              </a:buClr>
              <a:buSzPct val="90000"/>
              <a:buFont typeface="Wingdings" panose="05000000000000000000" pitchFamily="2" charset="2"/>
              <a:buChar char="ü"/>
              <a:defRPr/>
            </a:pPr>
            <a:endParaRPr lang="it-IT" sz="1600" b="1" dirty="0">
              <a:solidFill>
                <a:srgbClr val="C00000"/>
              </a:solidFill>
              <a:latin typeface="+mj-lt"/>
            </a:endParaRPr>
          </a:p>
        </p:txBody>
      </p:sp>
      <p:sp>
        <p:nvSpPr>
          <p:cNvPr id="8" name="Segnaposto piè di pagina 3">
            <a:extLst>
              <a:ext uri="{FF2B5EF4-FFF2-40B4-BE49-F238E27FC236}">
                <a16:creationId xmlns:a16="http://schemas.microsoft.com/office/drawing/2014/main" xmlns="" id="{787AB506-4C2F-4C6C-AD51-04A950E89357}"/>
              </a:ext>
            </a:extLst>
          </p:cNvPr>
          <p:cNvSpPr txBox="1">
            <a:spLocks/>
          </p:cNvSpPr>
          <p:nvPr/>
        </p:nvSpPr>
        <p:spPr>
          <a:xfrm>
            <a:off x="1015856" y="6376643"/>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spTree>
    <p:extLst>
      <p:ext uri="{BB962C8B-B14F-4D97-AF65-F5344CB8AC3E}">
        <p14:creationId xmlns:p14="http://schemas.microsoft.com/office/powerpoint/2010/main" val="121182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pPr defTabSz="457200" fontAlgn="base">
              <a:lnSpc>
                <a:spcPts val="3000"/>
              </a:lnSpc>
              <a:spcBef>
                <a:spcPct val="0"/>
              </a:spcBef>
              <a:spcAft>
                <a:spcPct val="0"/>
              </a:spcAft>
            </a:pPr>
            <a:r>
              <a:rPr lang="it-IT" sz="2800" b="1" dirty="0">
                <a:solidFill>
                  <a:srgbClr val="595959"/>
                </a:solidFill>
                <a:latin typeface="Arial" panose="020B0604020202020204" pitchFamily="34" charset="0"/>
                <a:ea typeface="+mj-ea"/>
                <a:cs typeface="Arial" panose="020B0604020202020204" pitchFamily="34" charset="0"/>
              </a:rPr>
              <a:t>Incipit </a:t>
            </a:r>
          </a:p>
        </p:txBody>
      </p:sp>
      <p:sp>
        <p:nvSpPr>
          <p:cNvPr id="5" name="Segnaposto numero diapositiva 4"/>
          <p:cNvSpPr>
            <a:spLocks noGrp="1"/>
          </p:cNvSpPr>
          <p:nvPr>
            <p:ph type="sldNum" sz="quarter" idx="11"/>
          </p:nvPr>
        </p:nvSpPr>
        <p:spPr/>
        <p:txBody>
          <a:bodyPr/>
          <a:lstStyle/>
          <a:p>
            <a:pPr>
              <a:defRPr/>
            </a:pPr>
            <a:fld id="{48B4153A-D4C5-4CEF-8992-0D8815C829E3}" type="slidenum">
              <a:rPr lang="en-US" smtClean="0"/>
              <a:pPr>
                <a:defRPr/>
              </a:pPr>
              <a:t>4</a:t>
            </a:fld>
            <a:endParaRPr lang="en-US" dirty="0"/>
          </a:p>
        </p:txBody>
      </p:sp>
      <p:sp>
        <p:nvSpPr>
          <p:cNvPr id="6" name="CasellaDiTesto 5">
            <a:extLst>
              <a:ext uri="{FF2B5EF4-FFF2-40B4-BE49-F238E27FC236}">
                <a16:creationId xmlns:a16="http://schemas.microsoft.com/office/drawing/2014/main" xmlns="" id="{654B05A9-B0D8-4FF8-82F7-383D5602E97F}"/>
              </a:ext>
            </a:extLst>
          </p:cNvPr>
          <p:cNvSpPr txBox="1"/>
          <p:nvPr/>
        </p:nvSpPr>
        <p:spPr>
          <a:xfrm>
            <a:off x="468895" y="1505170"/>
            <a:ext cx="10738367" cy="1723549"/>
          </a:xfrm>
          <a:prstGeom prst="rect">
            <a:avLst/>
          </a:prstGeom>
          <a:noFill/>
        </p:spPr>
        <p:txBody>
          <a:bodyPr wrap="square" lIns="0" tIns="0" rIns="0" bIns="0" rtlCol="0">
            <a:spAutoFit/>
          </a:bodyPr>
          <a:lstStyle/>
          <a:p>
            <a:endParaRPr lang="it-IT" sz="1600" b="1" dirty="0"/>
          </a:p>
          <a:p>
            <a:r>
              <a:rPr lang="it-IT" sz="1600" dirty="0">
                <a:solidFill>
                  <a:schemeClr val="tx1">
                    <a:lumMod val="65000"/>
                    <a:lumOff val="35000"/>
                  </a:schemeClr>
                </a:solidFill>
                <a:latin typeface="Arial" panose="020B0604020202020204" pitchFamily="34" charset="0"/>
                <a:cs typeface="Arial" panose="020B0604020202020204" pitchFamily="34" charset="0"/>
              </a:rPr>
              <a:t>Le nostre risposte:</a:t>
            </a:r>
          </a:p>
          <a:p>
            <a:endParaRPr lang="it-IT" sz="1600" dirty="0">
              <a:solidFill>
                <a:schemeClr val="tx1">
                  <a:lumMod val="65000"/>
                  <a:lumOff val="35000"/>
                </a:schemeClr>
              </a:solidFill>
              <a:latin typeface="Arial" panose="020B0604020202020204" pitchFamily="34" charset="0"/>
              <a:cs typeface="Arial" panose="020B0604020202020204" pitchFamily="34" charset="0"/>
            </a:endParaRPr>
          </a:p>
          <a:p>
            <a:r>
              <a:rPr lang="it-IT" sz="1600" dirty="0">
                <a:solidFill>
                  <a:schemeClr val="tx1">
                    <a:lumMod val="65000"/>
                    <a:lumOff val="35000"/>
                  </a:schemeClr>
                </a:solidFill>
                <a:latin typeface="Arial" panose="020B0604020202020204" pitchFamily="34" charset="0"/>
                <a:cs typeface="Arial" panose="020B0604020202020204" pitchFamily="34" charset="0"/>
              </a:rPr>
              <a:t> </a:t>
            </a:r>
          </a:p>
          <a:p>
            <a:endParaRPr lang="it-IT" sz="1600" dirty="0"/>
          </a:p>
          <a:p>
            <a:endParaRPr lang="it-IT" sz="1600" dirty="0"/>
          </a:p>
          <a:p>
            <a:pPr marL="285750" indent="-285750" algn="just">
              <a:buClr>
                <a:srgbClr val="CF1E24"/>
              </a:buClr>
              <a:buSzPct val="90000"/>
              <a:buFont typeface="Wingdings" panose="05000000000000000000" pitchFamily="2" charset="2"/>
              <a:buChar char="ü"/>
              <a:defRPr/>
            </a:pPr>
            <a:endParaRPr lang="it-IT" sz="1600" b="1" dirty="0">
              <a:solidFill>
                <a:srgbClr val="C00000"/>
              </a:solidFill>
              <a:latin typeface="+mj-lt"/>
            </a:endParaRPr>
          </a:p>
        </p:txBody>
      </p:sp>
      <p:graphicFrame>
        <p:nvGraphicFramePr>
          <p:cNvPr id="7" name="Tabella 6">
            <a:extLst>
              <a:ext uri="{FF2B5EF4-FFF2-40B4-BE49-F238E27FC236}">
                <a16:creationId xmlns:a16="http://schemas.microsoft.com/office/drawing/2014/main" xmlns="" id="{350B2AF5-C2C5-48CD-A8B1-4EE78D1AB56D}"/>
              </a:ext>
            </a:extLst>
          </p:cNvPr>
          <p:cNvGraphicFramePr>
            <a:graphicFrameLocks noGrp="1"/>
          </p:cNvGraphicFramePr>
          <p:nvPr>
            <p:extLst>
              <p:ext uri="{D42A27DB-BD31-4B8C-83A1-F6EECF244321}">
                <p14:modId xmlns:p14="http://schemas.microsoft.com/office/powerpoint/2010/main" val="4125176006"/>
              </p:ext>
            </p:extLst>
          </p:nvPr>
        </p:nvGraphicFramePr>
        <p:xfrm>
          <a:off x="2516501" y="2253826"/>
          <a:ext cx="6353960" cy="3600808"/>
        </p:xfrm>
        <a:graphic>
          <a:graphicData uri="http://schemas.openxmlformats.org/drawingml/2006/table">
            <a:tbl>
              <a:tblPr firstRow="1" bandRow="1">
                <a:tableStyleId>{5C22544A-7EE6-4342-B048-85BDC9FD1C3A}</a:tableStyleId>
              </a:tblPr>
              <a:tblGrid>
                <a:gridCol w="3176980">
                  <a:extLst>
                    <a:ext uri="{9D8B030D-6E8A-4147-A177-3AD203B41FA5}">
                      <a16:colId xmlns:a16="http://schemas.microsoft.com/office/drawing/2014/main" xmlns="" val="1098326358"/>
                    </a:ext>
                  </a:extLst>
                </a:gridCol>
                <a:gridCol w="3176980">
                  <a:extLst>
                    <a:ext uri="{9D8B030D-6E8A-4147-A177-3AD203B41FA5}">
                      <a16:colId xmlns:a16="http://schemas.microsoft.com/office/drawing/2014/main" xmlns="" val="2781528924"/>
                    </a:ext>
                  </a:extLst>
                </a:gridCol>
              </a:tblGrid>
              <a:tr h="450101">
                <a:tc>
                  <a:txBody>
                    <a:bodyPr/>
                    <a:lstStyle/>
                    <a:p>
                      <a:r>
                        <a:rPr lang="it-IT" sz="1600" kern="1200" dirty="0">
                          <a:solidFill>
                            <a:schemeClr val="tx1">
                              <a:lumMod val="65000"/>
                              <a:lumOff val="35000"/>
                            </a:schemeClr>
                          </a:solidFill>
                          <a:latin typeface="Arial" panose="020B0604020202020204" pitchFamily="34" charset="0"/>
                          <a:ea typeface="+mn-ea"/>
                          <a:cs typeface="Arial" panose="020B0604020202020204" pitchFamily="34" charset="0"/>
                        </a:rPr>
                        <a:t>Nome studente </a:t>
                      </a:r>
                      <a:endParaRPr lang="en-GB" sz="160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tc>
                <a:tc>
                  <a:txBody>
                    <a:bodyPr/>
                    <a:lstStyle/>
                    <a:p>
                      <a:r>
                        <a:rPr lang="it-IT" sz="1600" kern="1200" dirty="0">
                          <a:solidFill>
                            <a:schemeClr val="tx1">
                              <a:lumMod val="65000"/>
                              <a:lumOff val="35000"/>
                            </a:schemeClr>
                          </a:solidFill>
                          <a:latin typeface="Arial" panose="020B0604020202020204" pitchFamily="34" charset="0"/>
                          <a:ea typeface="+mn-ea"/>
                          <a:cs typeface="Arial" panose="020B0604020202020204" pitchFamily="34" charset="0"/>
                        </a:rPr>
                        <a:t>La definizione di povertà</a:t>
                      </a:r>
                      <a:endParaRPr lang="en-GB" sz="160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1109082236"/>
                  </a:ext>
                </a:extLst>
              </a:tr>
              <a:tr h="450101">
                <a:tc>
                  <a:txBody>
                    <a:bodyPr/>
                    <a:lstStyle/>
                    <a:p>
                      <a:endParaRPr lang="en-GB"/>
                    </a:p>
                  </a:txBody>
                  <a:tcPr/>
                </a:tc>
                <a:tc>
                  <a:txBody>
                    <a:bodyPr/>
                    <a:lstStyle/>
                    <a:p>
                      <a:endParaRPr lang="en-GB"/>
                    </a:p>
                  </a:txBody>
                  <a:tcPr/>
                </a:tc>
                <a:extLst>
                  <a:ext uri="{0D108BD9-81ED-4DB2-BD59-A6C34878D82A}">
                    <a16:rowId xmlns:a16="http://schemas.microsoft.com/office/drawing/2014/main" xmlns="" val="215552808"/>
                  </a:ext>
                </a:extLst>
              </a:tr>
              <a:tr h="450101">
                <a:tc>
                  <a:txBody>
                    <a:bodyPr/>
                    <a:lstStyle/>
                    <a:p>
                      <a:endParaRPr lang="en-GB"/>
                    </a:p>
                  </a:txBody>
                  <a:tcPr/>
                </a:tc>
                <a:tc>
                  <a:txBody>
                    <a:bodyPr/>
                    <a:lstStyle/>
                    <a:p>
                      <a:endParaRPr lang="en-GB"/>
                    </a:p>
                  </a:txBody>
                  <a:tcPr/>
                </a:tc>
                <a:extLst>
                  <a:ext uri="{0D108BD9-81ED-4DB2-BD59-A6C34878D82A}">
                    <a16:rowId xmlns:a16="http://schemas.microsoft.com/office/drawing/2014/main" xmlns="" val="229225478"/>
                  </a:ext>
                </a:extLst>
              </a:tr>
              <a:tr h="450101">
                <a:tc>
                  <a:txBody>
                    <a:bodyPr/>
                    <a:lstStyle/>
                    <a:p>
                      <a:endParaRPr lang="en-GB" dirty="0"/>
                    </a:p>
                  </a:txBody>
                  <a:tcPr/>
                </a:tc>
                <a:tc>
                  <a:txBody>
                    <a:bodyPr/>
                    <a:lstStyle/>
                    <a:p>
                      <a:endParaRPr lang="en-GB"/>
                    </a:p>
                  </a:txBody>
                  <a:tcPr/>
                </a:tc>
                <a:extLst>
                  <a:ext uri="{0D108BD9-81ED-4DB2-BD59-A6C34878D82A}">
                    <a16:rowId xmlns:a16="http://schemas.microsoft.com/office/drawing/2014/main" xmlns="" val="4129991667"/>
                  </a:ext>
                </a:extLst>
              </a:tr>
              <a:tr h="450101">
                <a:tc>
                  <a:txBody>
                    <a:bodyPr/>
                    <a:lstStyle/>
                    <a:p>
                      <a:endParaRPr lang="en-GB"/>
                    </a:p>
                  </a:txBody>
                  <a:tcPr/>
                </a:tc>
                <a:tc>
                  <a:txBody>
                    <a:bodyPr/>
                    <a:lstStyle/>
                    <a:p>
                      <a:endParaRPr lang="en-GB"/>
                    </a:p>
                  </a:txBody>
                  <a:tcPr/>
                </a:tc>
                <a:extLst>
                  <a:ext uri="{0D108BD9-81ED-4DB2-BD59-A6C34878D82A}">
                    <a16:rowId xmlns:a16="http://schemas.microsoft.com/office/drawing/2014/main" xmlns="" val="2332302760"/>
                  </a:ext>
                </a:extLst>
              </a:tr>
              <a:tr h="450101">
                <a:tc>
                  <a:txBody>
                    <a:bodyPr/>
                    <a:lstStyle/>
                    <a:p>
                      <a:endParaRPr lang="en-GB"/>
                    </a:p>
                  </a:txBody>
                  <a:tcPr/>
                </a:tc>
                <a:tc>
                  <a:txBody>
                    <a:bodyPr/>
                    <a:lstStyle/>
                    <a:p>
                      <a:endParaRPr lang="en-GB"/>
                    </a:p>
                  </a:txBody>
                  <a:tcPr/>
                </a:tc>
                <a:extLst>
                  <a:ext uri="{0D108BD9-81ED-4DB2-BD59-A6C34878D82A}">
                    <a16:rowId xmlns:a16="http://schemas.microsoft.com/office/drawing/2014/main" xmlns="" val="2380494503"/>
                  </a:ext>
                </a:extLst>
              </a:tr>
              <a:tr h="450101">
                <a:tc>
                  <a:txBody>
                    <a:bodyPr/>
                    <a:lstStyle/>
                    <a:p>
                      <a:endParaRPr lang="en-GB"/>
                    </a:p>
                  </a:txBody>
                  <a:tcPr/>
                </a:tc>
                <a:tc>
                  <a:txBody>
                    <a:bodyPr/>
                    <a:lstStyle/>
                    <a:p>
                      <a:endParaRPr lang="en-GB"/>
                    </a:p>
                  </a:txBody>
                  <a:tcPr/>
                </a:tc>
                <a:extLst>
                  <a:ext uri="{0D108BD9-81ED-4DB2-BD59-A6C34878D82A}">
                    <a16:rowId xmlns:a16="http://schemas.microsoft.com/office/drawing/2014/main" xmlns="" val="97484105"/>
                  </a:ext>
                </a:extLst>
              </a:tr>
              <a:tr h="450101">
                <a:tc>
                  <a:txBody>
                    <a:bodyPr/>
                    <a:lstStyle/>
                    <a:p>
                      <a:endParaRPr lang="en-GB"/>
                    </a:p>
                  </a:txBody>
                  <a:tcPr/>
                </a:tc>
                <a:tc>
                  <a:txBody>
                    <a:bodyPr/>
                    <a:lstStyle/>
                    <a:p>
                      <a:endParaRPr lang="en-GB" dirty="0"/>
                    </a:p>
                  </a:txBody>
                  <a:tcPr/>
                </a:tc>
                <a:extLst>
                  <a:ext uri="{0D108BD9-81ED-4DB2-BD59-A6C34878D82A}">
                    <a16:rowId xmlns:a16="http://schemas.microsoft.com/office/drawing/2014/main" xmlns="" val="1598657665"/>
                  </a:ext>
                </a:extLst>
              </a:tr>
            </a:tbl>
          </a:graphicData>
        </a:graphic>
      </p:graphicFrame>
      <p:sp>
        <p:nvSpPr>
          <p:cNvPr id="8" name="Segnaposto piè di pagina 3">
            <a:extLst>
              <a:ext uri="{FF2B5EF4-FFF2-40B4-BE49-F238E27FC236}">
                <a16:creationId xmlns:a16="http://schemas.microsoft.com/office/drawing/2014/main" xmlns="" id="{22E6C397-1EBC-4DF3-8127-F87B83A3F407}"/>
              </a:ext>
            </a:extLst>
          </p:cNvPr>
          <p:cNvSpPr txBox="1">
            <a:spLocks/>
          </p:cNvSpPr>
          <p:nvPr/>
        </p:nvSpPr>
        <p:spPr>
          <a:xfrm>
            <a:off x="825119"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spTree>
    <p:extLst>
      <p:ext uri="{BB962C8B-B14F-4D97-AF65-F5344CB8AC3E}">
        <p14:creationId xmlns:p14="http://schemas.microsoft.com/office/powerpoint/2010/main" val="1145004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3C757EAB-927E-4F42-BD79-C4C674080880}"/>
              </a:ext>
            </a:extLst>
          </p:cNvPr>
          <p:cNvSpPr>
            <a:spLocks noGrp="1"/>
          </p:cNvSpPr>
          <p:nvPr>
            <p:ph type="body" idx="1"/>
          </p:nvPr>
        </p:nvSpPr>
        <p:spPr/>
        <p:txBody>
          <a:bodyPr/>
          <a:lstStyle/>
          <a:p>
            <a:r>
              <a:rPr lang="it-IT" sz="1800" dirty="0">
                <a:solidFill>
                  <a:schemeClr val="tx1">
                    <a:lumMod val="65000"/>
                    <a:lumOff val="35000"/>
                  </a:schemeClr>
                </a:solidFill>
                <a:latin typeface="Arial" panose="020B0604020202020204" pitchFamily="34" charset="0"/>
                <a:cs typeface="Arial" panose="020B0604020202020204" pitchFamily="34" charset="0"/>
              </a:rPr>
              <a:t>Fondamentale! Non esiste una definizione univoca di povertà.</a:t>
            </a:r>
          </a:p>
          <a:p>
            <a:r>
              <a:rPr lang="it-IT" sz="1800" dirty="0">
                <a:solidFill>
                  <a:schemeClr val="tx1">
                    <a:lumMod val="65000"/>
                    <a:lumOff val="35000"/>
                  </a:schemeClr>
                </a:solidFill>
                <a:latin typeface="Arial" panose="020B0604020202020204" pitchFamily="34" charset="0"/>
                <a:cs typeface="Arial" panose="020B0604020202020204" pitchFamily="34" charset="0"/>
              </a:rPr>
              <a:t>Ce ne accorgiamo anche dalla differenti definizioni che ognuno di voi ha dato guardando il precedente video. </a:t>
            </a:r>
          </a:p>
          <a:p>
            <a:r>
              <a:rPr lang="it-IT" sz="1800" dirty="0">
                <a:solidFill>
                  <a:schemeClr val="tx1">
                    <a:lumMod val="65000"/>
                    <a:lumOff val="35000"/>
                  </a:schemeClr>
                </a:solidFill>
                <a:latin typeface="Arial" panose="020B0604020202020204" pitchFamily="34" charset="0"/>
                <a:cs typeface="Arial" panose="020B0604020202020204" pitchFamily="34" charset="0"/>
              </a:rPr>
              <a:t>Si possono però definire due approcci nella definizione di povertà: </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dirty="0">
                <a:solidFill>
                  <a:schemeClr val="tx1">
                    <a:lumMod val="65000"/>
                    <a:lumOff val="35000"/>
                  </a:schemeClr>
                </a:solidFill>
                <a:latin typeface="Arial" panose="020B0604020202020204" pitchFamily="34" charset="0"/>
                <a:cs typeface="Arial" panose="020B0604020202020204" pitchFamily="34" charset="0"/>
              </a:rPr>
              <a:t>-</a:t>
            </a:r>
            <a:r>
              <a:rPr lang="it-IT" sz="1800" b="1" dirty="0">
                <a:solidFill>
                  <a:schemeClr val="tx1">
                    <a:lumMod val="65000"/>
                    <a:lumOff val="35000"/>
                  </a:schemeClr>
                </a:solidFill>
                <a:latin typeface="Arial" panose="020B0604020202020204" pitchFamily="34" charset="0"/>
                <a:cs typeface="Arial" panose="020B0604020202020204" pitchFamily="34" charset="0"/>
              </a:rPr>
              <a:t>Approccio unidimensionale</a:t>
            </a:r>
            <a:r>
              <a:rPr lang="it-IT" sz="1800" dirty="0">
                <a:solidFill>
                  <a:schemeClr val="tx1">
                    <a:lumMod val="65000"/>
                    <a:lumOff val="35000"/>
                  </a:schemeClr>
                </a:solidFill>
                <a:latin typeface="Arial" panose="020B0604020202020204" pitchFamily="34" charset="0"/>
                <a:cs typeface="Arial" panose="020B0604020202020204" pitchFamily="34" charset="0"/>
              </a:rPr>
              <a:t>: è basato sulla definizione di povertà a partire da un’unica variabile monetaria, che tipicamente è o il reddito o la capacità di spesa </a:t>
            </a:r>
          </a:p>
          <a:p>
            <a:r>
              <a:rPr lang="it-IT" sz="1800" dirty="0">
                <a:solidFill>
                  <a:schemeClr val="tx1">
                    <a:lumMod val="65000"/>
                    <a:lumOff val="35000"/>
                  </a:schemeClr>
                </a:solidFill>
                <a:latin typeface="Arial" panose="020B0604020202020204" pitchFamily="34" charset="0"/>
                <a:cs typeface="Arial" panose="020B0604020202020204" pitchFamily="34" charset="0"/>
              </a:rPr>
              <a:t>-</a:t>
            </a:r>
            <a:r>
              <a:rPr lang="it-IT" sz="1800" b="1" dirty="0">
                <a:solidFill>
                  <a:schemeClr val="tx1">
                    <a:lumMod val="65000"/>
                    <a:lumOff val="35000"/>
                  </a:schemeClr>
                </a:solidFill>
                <a:latin typeface="Arial" panose="020B0604020202020204" pitchFamily="34" charset="0"/>
                <a:cs typeface="Arial" panose="020B0604020202020204" pitchFamily="34" charset="0"/>
              </a:rPr>
              <a:t>Approccio multidimensionale</a:t>
            </a:r>
            <a:r>
              <a:rPr lang="it-IT" sz="1800" dirty="0">
                <a:solidFill>
                  <a:schemeClr val="tx1">
                    <a:lumMod val="65000"/>
                    <a:lumOff val="35000"/>
                  </a:schemeClr>
                </a:solidFill>
                <a:latin typeface="Arial" panose="020B0604020202020204" pitchFamily="34" charset="0"/>
                <a:cs typeface="Arial" panose="020B0604020202020204" pitchFamily="34" charset="0"/>
              </a:rPr>
              <a:t>: questo approccio focalizza l’attenzione sulla qualità della vita più che sul solo reddito o capacità di spesa </a:t>
            </a:r>
          </a:p>
          <a:p>
            <a:endParaRPr lang="it-IT" sz="1200" dirty="0"/>
          </a:p>
          <a:p>
            <a:endParaRPr lang="it-IT" sz="1200" dirty="0"/>
          </a:p>
          <a:p>
            <a:endParaRPr lang="it-IT" sz="1200" dirty="0"/>
          </a:p>
          <a:p>
            <a:r>
              <a:rPr lang="it-IT" sz="1200" dirty="0"/>
              <a:t>Tratto da: La povertà: una rassegna sul confronto tra due approcci . Capability vs </a:t>
            </a:r>
            <a:r>
              <a:rPr lang="it-IT" sz="1200" dirty="0" err="1"/>
              <a:t>unidimensionmalità</a:t>
            </a:r>
            <a:r>
              <a:rPr lang="it-IT" sz="1200" dirty="0"/>
              <a:t>, Lavinia Parisi, </a:t>
            </a:r>
            <a:r>
              <a:rPr lang="it-IT" sz="1200" dirty="0" err="1"/>
              <a:t>Celpe-Dises</a:t>
            </a:r>
            <a:r>
              <a:rPr lang="it-IT" sz="1200" dirty="0"/>
              <a:t>, </a:t>
            </a:r>
            <a:r>
              <a:rPr lang="it-IT" sz="1200" dirty="0" err="1"/>
              <a:t>Discussion</a:t>
            </a:r>
            <a:r>
              <a:rPr lang="it-IT" sz="1200" dirty="0"/>
              <a:t> paper 87, Ottobre 2004 </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itolo 2">
            <a:extLst>
              <a:ext uri="{FF2B5EF4-FFF2-40B4-BE49-F238E27FC236}">
                <a16:creationId xmlns:a16="http://schemas.microsoft.com/office/drawing/2014/main" xmlns="" id="{63AC0A8B-105E-4DBB-A20D-E170F214E8DC}"/>
              </a:ext>
            </a:extLst>
          </p:cNvPr>
          <p:cNvSpPr>
            <a:spLocks noGrp="1"/>
          </p:cNvSpPr>
          <p:nvPr>
            <p:ph type="title"/>
          </p:nvPr>
        </p:nvSpPr>
        <p:spPr/>
        <p:txBody>
          <a:bodyPr/>
          <a:lstStyle/>
          <a:p>
            <a:pPr defTabSz="457200" fontAlgn="base">
              <a:lnSpc>
                <a:spcPts val="3000"/>
              </a:lnSpc>
              <a:spcBef>
                <a:spcPct val="0"/>
              </a:spcBef>
              <a:spcAft>
                <a:spcPct val="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La povertà o le povertà?</a:t>
            </a:r>
          </a:p>
        </p:txBody>
      </p:sp>
      <p:sp>
        <p:nvSpPr>
          <p:cNvPr id="5" name="Segnaposto numero diapositiva 4">
            <a:extLst>
              <a:ext uri="{FF2B5EF4-FFF2-40B4-BE49-F238E27FC236}">
                <a16:creationId xmlns:a16="http://schemas.microsoft.com/office/drawing/2014/main" xmlns="" id="{DB536328-DAF5-4DE7-B823-D603AADBD25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5</a:t>
            </a:fld>
            <a:endParaRPr lang="en-US" dirty="0"/>
          </a:p>
        </p:txBody>
      </p:sp>
      <p:sp>
        <p:nvSpPr>
          <p:cNvPr id="6" name="Segnaposto piè di pagina 3">
            <a:extLst>
              <a:ext uri="{FF2B5EF4-FFF2-40B4-BE49-F238E27FC236}">
                <a16:creationId xmlns:a16="http://schemas.microsoft.com/office/drawing/2014/main" xmlns="" id="{B57852B5-CC8A-4B98-893F-67C053567F6F}"/>
              </a:ext>
            </a:extLst>
          </p:cNvPr>
          <p:cNvSpPr txBox="1">
            <a:spLocks/>
          </p:cNvSpPr>
          <p:nvPr/>
        </p:nvSpPr>
        <p:spPr>
          <a:xfrm>
            <a:off x="882994" y="6405108"/>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spTree>
    <p:extLst>
      <p:ext uri="{BB962C8B-B14F-4D97-AF65-F5344CB8AC3E}">
        <p14:creationId xmlns:p14="http://schemas.microsoft.com/office/powerpoint/2010/main" val="412226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82C46BA2-B380-4357-B125-BA9F08A643F5}"/>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Focus sull’approccio multidimensionale: La teoria di Amartya Sen </a:t>
            </a:r>
          </a:p>
        </p:txBody>
      </p:sp>
      <p:sp>
        <p:nvSpPr>
          <p:cNvPr id="7" name="Segnaposto numero diapositiva 6">
            <a:extLst>
              <a:ext uri="{FF2B5EF4-FFF2-40B4-BE49-F238E27FC236}">
                <a16:creationId xmlns:a16="http://schemas.microsoft.com/office/drawing/2014/main" xmlns="" id="{AB740BE9-E218-4144-BFDE-AE473D230A3D}"/>
              </a:ext>
            </a:extLst>
          </p:cNvPr>
          <p:cNvSpPr>
            <a:spLocks noGrp="1"/>
          </p:cNvSpPr>
          <p:nvPr>
            <p:ph type="sldNum" sz="quarter" idx="12"/>
          </p:nvPr>
        </p:nvSpPr>
        <p:spPr/>
        <p:txBody>
          <a:bodyPr/>
          <a:lstStyle/>
          <a:p>
            <a:pPr>
              <a:defRPr/>
            </a:pPr>
            <a:fld id="{48B4153A-D4C5-4CEF-8992-0D8815C829E3}" type="slidenum">
              <a:rPr lang="en-US" smtClean="0"/>
              <a:pPr>
                <a:defRPr/>
              </a:pPr>
              <a:t>6</a:t>
            </a:fld>
            <a:endParaRPr lang="en-US" dirty="0"/>
          </a:p>
        </p:txBody>
      </p:sp>
      <p:sp>
        <p:nvSpPr>
          <p:cNvPr id="11" name="CasellaDiTesto 10">
            <a:extLst>
              <a:ext uri="{FF2B5EF4-FFF2-40B4-BE49-F238E27FC236}">
                <a16:creationId xmlns:a16="http://schemas.microsoft.com/office/drawing/2014/main" xmlns="" id="{3368E2F1-9BF2-444B-9AB1-8B77F78632A4}"/>
              </a:ext>
            </a:extLst>
          </p:cNvPr>
          <p:cNvSpPr txBox="1"/>
          <p:nvPr/>
        </p:nvSpPr>
        <p:spPr>
          <a:xfrm>
            <a:off x="454952" y="1443841"/>
            <a:ext cx="7221443" cy="4339650"/>
          </a:xfrm>
          <a:prstGeom prst="rect">
            <a:avLst/>
          </a:prstGeom>
          <a:noFill/>
        </p:spPr>
        <p:txBody>
          <a:bodyPr wrap="square">
            <a:spAutoFit/>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dirty="0">
                <a:solidFill>
                  <a:schemeClr val="tx1">
                    <a:lumMod val="65000"/>
                    <a:lumOff val="35000"/>
                  </a:schemeClr>
                </a:solidFill>
                <a:latin typeface="Arial" panose="020B0604020202020204" pitchFamily="34" charset="0"/>
                <a:cs typeface="Arial" panose="020B0604020202020204" pitchFamily="34" charset="0"/>
              </a:rPr>
              <a:t>Le domande sulla povertà che ci porrebbe il premio Nobel per l’economia Sen:</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dirty="0">
                <a:solidFill>
                  <a:schemeClr val="tx1">
                    <a:lumMod val="65000"/>
                    <a:lumOff val="35000"/>
                  </a:schemeClr>
                </a:solidFill>
                <a:latin typeface="Arial" panose="020B0604020202020204" pitchFamily="34" charset="0"/>
                <a:cs typeface="Arial" panose="020B0604020202020204" pitchFamily="34" charset="0"/>
              </a:rPr>
              <a:t>Se una persona possedesse una bicicletta molto costosa ma  non gli fosse permesso di  pedalare per motivi differenti, questo mezzo di trasporto incrementerebbe la ricchezza della persona? </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dirty="0">
                <a:solidFill>
                  <a:schemeClr val="tx1">
                    <a:lumMod val="65000"/>
                    <a:lumOff val="35000"/>
                  </a:schemeClr>
                </a:solidFill>
                <a:latin typeface="Arial" panose="020B0604020202020204" pitchFamily="34" charset="0"/>
                <a:cs typeface="Arial" panose="020B0604020202020204" pitchFamily="34" charset="0"/>
              </a:rPr>
              <a:t>Quali possono essere secondo voi i motivi che impediscono alla persona di utilizzare questo mezzo di trasporto?</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solidFill>
                <a:schemeClr val="tx1">
                  <a:lumMod val="65000"/>
                  <a:lumOff val="35000"/>
                </a:schemeClr>
              </a:solidFill>
              <a:latin typeface="Arial" panose="020B0604020202020204" pitchFamily="34" charset="0"/>
              <a:cs typeface="Arial" panose="020B0604020202020204" pitchFamily="34" charset="0"/>
            </a:endParaRP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endParaRPr lang="it-IT" dirty="0">
              <a:solidFill>
                <a:schemeClr val="tx1">
                  <a:lumMod val="65000"/>
                  <a:lumOff val="35000"/>
                </a:schemeClr>
              </a:solidFill>
              <a:latin typeface="Arial" panose="020B0604020202020204" pitchFamily="34" charset="0"/>
              <a:cs typeface="Arial" panose="020B0604020202020204" pitchFamily="34" charset="0"/>
            </a:endParaRPr>
          </a:p>
          <a:p>
            <a:r>
              <a:rPr lang="it-IT" sz="1200" dirty="0">
                <a:solidFill>
                  <a:schemeClr val="tx1">
                    <a:lumMod val="65000"/>
                    <a:lumOff val="35000"/>
                  </a:schemeClr>
                </a:solidFill>
                <a:latin typeface="Arial" panose="020B0604020202020204" pitchFamily="34" charset="0"/>
                <a:cs typeface="Arial" panose="020B0604020202020204" pitchFamily="34" charset="0"/>
              </a:rPr>
              <a:t>Fonte: Adattamento autore da</a:t>
            </a:r>
            <a:r>
              <a:rPr lang="en-GB" sz="1200" dirty="0">
                <a:solidFill>
                  <a:schemeClr val="tx1">
                    <a:lumMod val="65000"/>
                    <a:lumOff val="35000"/>
                  </a:schemeClr>
                </a:solidFill>
                <a:latin typeface="Arial" panose="020B0604020202020204" pitchFamily="34" charset="0"/>
                <a:cs typeface="Arial" panose="020B0604020202020204" pitchFamily="34" charset="0"/>
              </a:rPr>
              <a:t>Amartya Sen, “Poor, Relatively Speaking,” Oxford Economic Papers (New Series) 35:2 (1983): 153–169.</a:t>
            </a:r>
            <a:endParaRPr lang="it-IT"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Segnaposto piè di pagina 3">
            <a:extLst>
              <a:ext uri="{FF2B5EF4-FFF2-40B4-BE49-F238E27FC236}">
                <a16:creationId xmlns:a16="http://schemas.microsoft.com/office/drawing/2014/main" xmlns="" id="{065D8E40-976F-406A-BBAA-A438B581F657}"/>
              </a:ext>
            </a:extLst>
          </p:cNvPr>
          <p:cNvSpPr txBox="1">
            <a:spLocks/>
          </p:cNvSpPr>
          <p:nvPr/>
        </p:nvSpPr>
        <p:spPr>
          <a:xfrm>
            <a:off x="825119" y="6391739"/>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pic>
        <p:nvPicPr>
          <p:cNvPr id="13" name="Elemento grafico 12" descr="Triciclo contorno">
            <a:extLst>
              <a:ext uri="{FF2B5EF4-FFF2-40B4-BE49-F238E27FC236}">
                <a16:creationId xmlns:a16="http://schemas.microsoft.com/office/drawing/2014/main" xmlns="" id="{572C1B8F-03C4-4210-B765-593AFE3462F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8596096" y="2288128"/>
            <a:ext cx="2760707" cy="2760707"/>
          </a:xfrm>
          <a:prstGeom prst="rect">
            <a:avLst/>
          </a:prstGeom>
        </p:spPr>
      </p:pic>
    </p:spTree>
    <p:extLst>
      <p:ext uri="{BB962C8B-B14F-4D97-AF65-F5344CB8AC3E}">
        <p14:creationId xmlns:p14="http://schemas.microsoft.com/office/powerpoint/2010/main" val="14020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82C46BA2-B380-4357-B125-BA9F08A643F5}"/>
              </a:ext>
            </a:extLst>
          </p:cNvPr>
          <p:cNvSpPr>
            <a:spLocks noGrp="1"/>
          </p:cNvSpPr>
          <p:nvPr>
            <p:ph type="title"/>
          </p:nvPr>
        </p:nvSpPr>
        <p:spPr/>
        <p:txBody>
          <a:bodyPr/>
          <a:lstStyle/>
          <a:p>
            <a:pPr>
              <a:spcAft>
                <a:spcPts val="1000"/>
              </a:spcAft>
              <a:buClr>
                <a:srgbClr val="CF1E24"/>
              </a:buClr>
              <a:buSzPct val="90000"/>
              <a:defRPr/>
            </a:pPr>
            <a:r>
              <a:rPr lang="it-IT" sz="2800" b="1" dirty="0">
                <a:solidFill>
                  <a:srgbClr val="595959"/>
                </a:solidFill>
                <a:latin typeface="Arial" panose="020B0604020202020204" pitchFamily="34" charset="0"/>
                <a:ea typeface="+mj-ea"/>
                <a:cs typeface="Arial" panose="020B0604020202020204" pitchFamily="34" charset="0"/>
              </a:rPr>
              <a:t>Focus sull’approccio multidimensionale: La teoria di Amartya Sen </a:t>
            </a:r>
          </a:p>
        </p:txBody>
      </p:sp>
      <p:sp>
        <p:nvSpPr>
          <p:cNvPr id="7" name="Segnaposto numero diapositiva 6">
            <a:extLst>
              <a:ext uri="{FF2B5EF4-FFF2-40B4-BE49-F238E27FC236}">
                <a16:creationId xmlns:a16="http://schemas.microsoft.com/office/drawing/2014/main" xmlns="" id="{AB740BE9-E218-4144-BFDE-AE473D230A3D}"/>
              </a:ext>
            </a:extLst>
          </p:cNvPr>
          <p:cNvSpPr>
            <a:spLocks noGrp="1"/>
          </p:cNvSpPr>
          <p:nvPr>
            <p:ph type="sldNum" sz="quarter" idx="12"/>
          </p:nvPr>
        </p:nvSpPr>
        <p:spPr/>
        <p:txBody>
          <a:bodyPr/>
          <a:lstStyle/>
          <a:p>
            <a:pPr>
              <a:defRPr/>
            </a:pPr>
            <a:fld id="{48B4153A-D4C5-4CEF-8992-0D8815C829E3}" type="slidenum">
              <a:rPr lang="en-US" smtClean="0"/>
              <a:pPr>
                <a:defRPr/>
              </a:pPr>
              <a:t>7</a:t>
            </a:fld>
            <a:endParaRPr lang="en-US" dirty="0"/>
          </a:p>
        </p:txBody>
      </p:sp>
      <p:sp>
        <p:nvSpPr>
          <p:cNvPr id="11" name="CasellaDiTesto 10">
            <a:extLst>
              <a:ext uri="{FF2B5EF4-FFF2-40B4-BE49-F238E27FC236}">
                <a16:creationId xmlns:a16="http://schemas.microsoft.com/office/drawing/2014/main" xmlns="" id="{3368E2F1-9BF2-444B-9AB1-8B77F78632A4}"/>
              </a:ext>
            </a:extLst>
          </p:cNvPr>
          <p:cNvSpPr txBox="1"/>
          <p:nvPr/>
        </p:nvSpPr>
        <p:spPr>
          <a:xfrm>
            <a:off x="454952" y="1443841"/>
            <a:ext cx="7221443" cy="4585871"/>
          </a:xfrm>
          <a:prstGeom prst="rect">
            <a:avLst/>
          </a:prstGeom>
          <a:noFill/>
        </p:spPr>
        <p:txBody>
          <a:bodyPr wrap="square">
            <a:spAutoFit/>
          </a:bodyPr>
          <a:lstStyle/>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it-IT" sz="1800" b="1" dirty="0">
                <a:solidFill>
                  <a:schemeClr val="tx1">
                    <a:lumMod val="65000"/>
                    <a:lumOff val="35000"/>
                  </a:schemeClr>
                </a:solidFill>
                <a:latin typeface="Arial" panose="020B0604020202020204" pitchFamily="34" charset="0"/>
                <a:cs typeface="Arial" panose="020B0604020202020204" pitchFamily="34" charset="0"/>
              </a:rPr>
              <a:t>La considerazione di Sen</a:t>
            </a:r>
          </a:p>
          <a:p>
            <a:endParaRPr lang="it-IT" sz="1800" dirty="0">
              <a:solidFill>
                <a:schemeClr val="tx1">
                  <a:lumMod val="65000"/>
                  <a:lumOff val="35000"/>
                </a:schemeClr>
              </a:solidFill>
              <a:latin typeface="Arial" panose="020B0604020202020204" pitchFamily="34" charset="0"/>
              <a:cs typeface="Arial" panose="020B0604020202020204" pitchFamily="34" charset="0"/>
            </a:endParaRPr>
          </a:p>
          <a:p>
            <a:r>
              <a:rPr lang="en-GB" sz="1800" dirty="0">
                <a:solidFill>
                  <a:schemeClr val="tx1">
                    <a:lumMod val="65000"/>
                    <a:lumOff val="35000"/>
                  </a:schemeClr>
                </a:solidFill>
                <a:latin typeface="Arial" panose="020B0604020202020204" pitchFamily="34" charset="0"/>
                <a:cs typeface="Arial" panose="020B0604020202020204" pitchFamily="34" charset="0"/>
              </a:rPr>
              <a:t>“Take a bicycle.… Having a bike gives a person the ability to move about in a certain way that he may not be able to do without the bike. So the transportation characteristic of the bike gives the person the capability of moving in a certain way. That capability may give the person utility or happiness if he seeks such movement or finds it pleasurable. So there is, as it were, a sequence from a commodity (in this case, a bike), to characteristics (in this case, transportation), to capability to function (in this case, the ability to move), to utility (in this case, pleasure from moving)”</a:t>
            </a: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endParaRPr lang="en-GB" sz="1800" dirty="0">
              <a:solidFill>
                <a:schemeClr val="tx1">
                  <a:lumMod val="65000"/>
                  <a:lumOff val="35000"/>
                </a:schemeClr>
              </a:solidFill>
              <a:latin typeface="Arial" panose="020B0604020202020204" pitchFamily="34" charset="0"/>
              <a:cs typeface="Arial" panose="020B0604020202020204" pitchFamily="34" charset="0"/>
            </a:endParaRPr>
          </a:p>
          <a:p>
            <a:r>
              <a:rPr lang="en-GB" sz="1100" dirty="0" err="1">
                <a:solidFill>
                  <a:schemeClr val="tx1">
                    <a:lumMod val="65000"/>
                    <a:lumOff val="35000"/>
                  </a:schemeClr>
                </a:solidFill>
                <a:latin typeface="Arial" panose="020B0604020202020204" pitchFamily="34" charset="0"/>
                <a:cs typeface="Arial" panose="020B0604020202020204" pitchFamily="34" charset="0"/>
              </a:rPr>
              <a:t>Tratto</a:t>
            </a:r>
            <a:r>
              <a:rPr lang="en-GB" sz="1100" dirty="0">
                <a:solidFill>
                  <a:schemeClr val="tx1">
                    <a:lumMod val="65000"/>
                    <a:lumOff val="35000"/>
                  </a:schemeClr>
                </a:solidFill>
                <a:latin typeface="Arial" panose="020B0604020202020204" pitchFamily="34" charset="0"/>
                <a:cs typeface="Arial" panose="020B0604020202020204" pitchFamily="34" charset="0"/>
              </a:rPr>
              <a:t> da: Amartya Sen, “Poor, Relatively Speaking,” Oxford Economic Papers (New Series) 35:2 (1983): 153–169.</a:t>
            </a:r>
          </a:p>
        </p:txBody>
      </p:sp>
      <p:sp>
        <p:nvSpPr>
          <p:cNvPr id="12" name="Segnaposto piè di pagina 3">
            <a:extLst>
              <a:ext uri="{FF2B5EF4-FFF2-40B4-BE49-F238E27FC236}">
                <a16:creationId xmlns:a16="http://schemas.microsoft.com/office/drawing/2014/main" xmlns="" id="{065D8E40-976F-406A-BBAA-A438B581F657}"/>
              </a:ext>
            </a:extLst>
          </p:cNvPr>
          <p:cNvSpPr txBox="1">
            <a:spLocks/>
          </p:cNvSpPr>
          <p:nvPr/>
        </p:nvSpPr>
        <p:spPr>
          <a:xfrm>
            <a:off x="825119" y="6391739"/>
            <a:ext cx="9644444" cy="259965"/>
          </a:xfrm>
          <a:prstGeom prst="rect">
            <a:avLst/>
          </a:prstGeom>
        </p:spPr>
        <p:txBody>
          <a:bodyPr vert="horz" lIns="0" tIns="0" rIns="0" bIns="0" rtlCol="0" anchor="b" anchorCtr="0"/>
          <a:lstStyle>
            <a:defPPr>
              <a:defRPr lang="en-US"/>
            </a:defPPr>
            <a:lvl1pPr algn="l" defTabSz="457200" rtl="0" eaLnBrk="1" fontAlgn="auto" hangingPunct="1">
              <a:spcBef>
                <a:spcPts val="0"/>
              </a:spcBef>
              <a:spcAft>
                <a:spcPts val="0"/>
              </a:spcAft>
              <a:defRPr sz="900" kern="1200" cap="all" dirty="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a:lstStyle>
          <a:p>
            <a:pPr>
              <a:defRPr/>
            </a:pPr>
            <a:r>
              <a:rPr lang="en-US" dirty="0"/>
              <a:t>Goal 1-Scofiggere la </a:t>
            </a:r>
            <a:r>
              <a:rPr lang="en-US" dirty="0" err="1"/>
              <a:t>Poverta</a:t>
            </a:r>
            <a:r>
              <a:rPr lang="en-US" dirty="0"/>
              <a:t>’ I </a:t>
            </a:r>
            <a:r>
              <a:rPr lang="en-US" dirty="0" err="1"/>
              <a:t>elisa</a:t>
            </a:r>
            <a:r>
              <a:rPr lang="en-US" dirty="0"/>
              <a:t> </a:t>
            </a:r>
            <a:r>
              <a:rPr lang="en-US" dirty="0" err="1"/>
              <a:t>bertagnoli</a:t>
            </a:r>
            <a:r>
              <a:rPr lang="en-US" dirty="0"/>
              <a:t> </a:t>
            </a:r>
          </a:p>
        </p:txBody>
      </p:sp>
      <p:pic>
        <p:nvPicPr>
          <p:cNvPr id="13" name="Elemento grafico 12" descr="Triciclo contorno">
            <a:extLst>
              <a:ext uri="{FF2B5EF4-FFF2-40B4-BE49-F238E27FC236}">
                <a16:creationId xmlns:a16="http://schemas.microsoft.com/office/drawing/2014/main" xmlns="" id="{572C1B8F-03C4-4210-B765-593AFE3462F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611727" y="1707836"/>
            <a:ext cx="2760707" cy="1721164"/>
          </a:xfrm>
          <a:prstGeom prst="rect">
            <a:avLst/>
          </a:prstGeom>
        </p:spPr>
      </p:pic>
      <p:sp>
        <p:nvSpPr>
          <p:cNvPr id="8" name="CasellaDiTesto 7">
            <a:extLst>
              <a:ext uri="{FF2B5EF4-FFF2-40B4-BE49-F238E27FC236}">
                <a16:creationId xmlns:a16="http://schemas.microsoft.com/office/drawing/2014/main" xmlns="" id="{8BEFC22D-6BEA-493C-9621-5A5477AA207C}"/>
              </a:ext>
            </a:extLst>
          </p:cNvPr>
          <p:cNvSpPr txBox="1"/>
          <p:nvPr/>
        </p:nvSpPr>
        <p:spPr>
          <a:xfrm>
            <a:off x="8487206" y="3958808"/>
            <a:ext cx="3181688" cy="1600438"/>
          </a:xfrm>
          <a:prstGeom prst="rect">
            <a:avLst/>
          </a:prstGeom>
          <a:noFill/>
        </p:spPr>
        <p:txBody>
          <a:bodyPr wrap="square">
            <a:spAutoFit/>
          </a:bodyPr>
          <a:lstStyle/>
          <a:p>
            <a:r>
              <a:rPr lang="it-IT" sz="1400" b="1" dirty="0">
                <a:solidFill>
                  <a:schemeClr val="tx1">
                    <a:lumMod val="65000"/>
                    <a:lumOff val="35000"/>
                  </a:schemeClr>
                </a:solidFill>
                <a:latin typeface="Arial" panose="020B0604020202020204" pitchFamily="34" charset="0"/>
                <a:cs typeface="Arial" panose="020B0604020202020204" pitchFamily="34" charset="0"/>
              </a:rPr>
              <a:t>Attività</a:t>
            </a:r>
            <a:r>
              <a:rPr lang="it-IT" sz="1400" dirty="0">
                <a:solidFill>
                  <a:schemeClr val="tx1">
                    <a:lumMod val="65000"/>
                    <a:lumOff val="35000"/>
                  </a:schemeClr>
                </a:solidFill>
                <a:latin typeface="Arial" panose="020B0604020202020204" pitchFamily="34" charset="0"/>
                <a:cs typeface="Arial" panose="020B0604020202020204" pitchFamily="34" charset="0"/>
              </a:rPr>
              <a:t>: in gruppi da 4 persone traducete quanto espresso dall’economista sottolineando quali sono, secondo lui, i motivi che danno alla persona ricchezza, intesa come utilità di utilizzo e felicità. Poi condivideteli con i compagni </a:t>
            </a:r>
            <a:endParaRPr lang="en-GB" sz="14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9" name="Sen">
            <a:hlinkClick r:id="" action="ppaction://media"/>
            <a:extLst>
              <a:ext uri="{FF2B5EF4-FFF2-40B4-BE49-F238E27FC236}">
                <a16:creationId xmlns:a16="http://schemas.microsoft.com/office/drawing/2014/main" xmlns="" id="{EC846B8E-F908-4348-8E1E-956CE737BA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74919" y="1629682"/>
            <a:ext cx="609600" cy="609600"/>
          </a:xfrm>
          <a:prstGeom prst="rect">
            <a:avLst/>
          </a:prstGeom>
        </p:spPr>
      </p:pic>
    </p:spTree>
    <p:extLst>
      <p:ext uri="{BB962C8B-B14F-4D97-AF65-F5344CB8AC3E}">
        <p14:creationId xmlns:p14="http://schemas.microsoft.com/office/powerpoint/2010/main" val="303785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1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4A911419-A868-4734-84E3-ADB40A2440FB}"/>
              </a:ext>
            </a:extLst>
          </p:cNvPr>
          <p:cNvSpPr>
            <a:spLocks noGrp="1"/>
          </p:cNvSpPr>
          <p:nvPr>
            <p:ph type="body" idx="1"/>
          </p:nvPr>
        </p:nvSpPr>
        <p:spPr>
          <a:xfrm>
            <a:off x="468895" y="1346322"/>
            <a:ext cx="11276765" cy="4837415"/>
          </a:xfrm>
        </p:spPr>
        <p:txBody>
          <a:bodyPr/>
          <a:lstStyle/>
          <a:p>
            <a:r>
              <a:rPr lang="it-IT" sz="1800" b="1" dirty="0">
                <a:solidFill>
                  <a:schemeClr val="tx1">
                    <a:lumMod val="65000"/>
                    <a:lumOff val="35000"/>
                  </a:schemeClr>
                </a:solidFill>
                <a:latin typeface="Arial" panose="020B0604020202020204" pitchFamily="34" charset="0"/>
                <a:cs typeface="Arial" panose="020B0604020202020204" pitchFamily="34" charset="0"/>
              </a:rPr>
              <a:t>La considerazione di Sen</a:t>
            </a:r>
          </a:p>
          <a:p>
            <a:r>
              <a:rPr lang="en-GB" sz="1800" dirty="0">
                <a:solidFill>
                  <a:schemeClr val="tx1">
                    <a:lumMod val="65000"/>
                    <a:lumOff val="35000"/>
                  </a:schemeClr>
                </a:solidFill>
                <a:latin typeface="Arial" panose="020B0604020202020204" pitchFamily="34" charset="0"/>
                <a:cs typeface="Arial" panose="020B0604020202020204" pitchFamily="34" charset="0"/>
              </a:rPr>
              <a:t>“Take a bicycle.… Having a bike gives a person the ability to move about in a certain way that he may not be able to do without the bike. So the transportation characteristic of the bike gives the person the capability of moving in a certain way. That capability may give the person utility or happiness if he seeks such movement or finds it pleasurable. So there is, as it were, a sequence from a commodity (in this case, a bike), to characteristics (in this case, transportation), to capability to function (in this case, the ability to move), to utility (in this case, pleasure from moving)”</a:t>
            </a:r>
          </a:p>
          <a:p>
            <a:endParaRPr lang="en-GB" sz="1100" dirty="0">
              <a:solidFill>
                <a:schemeClr val="tx1">
                  <a:lumMod val="65000"/>
                  <a:lumOff val="35000"/>
                </a:schemeClr>
              </a:solidFill>
              <a:latin typeface="Arial" panose="020B0604020202020204" pitchFamily="34" charset="0"/>
              <a:cs typeface="Arial" panose="020B0604020202020204" pitchFamily="34" charset="0"/>
            </a:endParaRPr>
          </a:p>
          <a:p>
            <a:r>
              <a:rPr lang="en-GB" sz="1100" dirty="0" err="1">
                <a:solidFill>
                  <a:schemeClr val="tx1">
                    <a:lumMod val="65000"/>
                    <a:lumOff val="35000"/>
                  </a:schemeClr>
                </a:solidFill>
                <a:latin typeface="Arial" panose="020B0604020202020204" pitchFamily="34" charset="0"/>
                <a:cs typeface="Arial" panose="020B0604020202020204" pitchFamily="34" charset="0"/>
              </a:rPr>
              <a:t>Tratto</a:t>
            </a:r>
            <a:r>
              <a:rPr lang="en-GB" sz="1100" dirty="0">
                <a:solidFill>
                  <a:schemeClr val="tx1">
                    <a:lumMod val="65000"/>
                    <a:lumOff val="35000"/>
                  </a:schemeClr>
                </a:solidFill>
                <a:latin typeface="Arial" panose="020B0604020202020204" pitchFamily="34" charset="0"/>
                <a:cs typeface="Arial" panose="020B0604020202020204" pitchFamily="34" charset="0"/>
              </a:rPr>
              <a:t> da: Amartya Sen, “Poor, Relatively Speaking,” Oxford Economic Papers (New Series) 35:2 (1983): 153–169.</a:t>
            </a:r>
          </a:p>
          <a:p>
            <a:endParaRPr lang="it-IT" sz="2000" b="1" dirty="0"/>
          </a:p>
          <a:p>
            <a:endParaRPr lang="it-IT" sz="2000" b="1" dirty="0"/>
          </a:p>
          <a:p>
            <a:r>
              <a:rPr lang="it-IT" b="1" dirty="0"/>
              <a:t>La considerazione di Sen</a:t>
            </a:r>
          </a:p>
          <a:p>
            <a:r>
              <a:rPr lang="en-GB" dirty="0"/>
              <a:t>“Si </a:t>
            </a:r>
            <a:r>
              <a:rPr lang="en-GB" dirty="0" err="1"/>
              <a:t>prenda</a:t>
            </a:r>
            <a:r>
              <a:rPr lang="en-GB" dirty="0"/>
              <a:t> una </a:t>
            </a:r>
            <a:r>
              <a:rPr lang="en-GB" dirty="0" err="1"/>
              <a:t>bicicletta</a:t>
            </a:r>
            <a:r>
              <a:rPr lang="en-GB" dirty="0"/>
              <a:t>…</a:t>
            </a:r>
            <a:r>
              <a:rPr lang="en-GB" dirty="0" err="1"/>
              <a:t>Possedere</a:t>
            </a:r>
            <a:r>
              <a:rPr lang="en-GB" dirty="0"/>
              <a:t> una </a:t>
            </a:r>
            <a:r>
              <a:rPr lang="en-GB" dirty="0" err="1"/>
              <a:t>bici</a:t>
            </a:r>
            <a:r>
              <a:rPr lang="en-GB" dirty="0"/>
              <a:t> </a:t>
            </a:r>
            <a:r>
              <a:rPr lang="en-GB" dirty="0" err="1"/>
              <a:t>permette</a:t>
            </a:r>
            <a:r>
              <a:rPr lang="en-GB" dirty="0"/>
              <a:t> </a:t>
            </a:r>
            <a:r>
              <a:rPr lang="en-GB" dirty="0" err="1"/>
              <a:t>alla</a:t>
            </a:r>
            <a:r>
              <a:rPr lang="en-GB" dirty="0"/>
              <a:t> persona di </a:t>
            </a:r>
            <a:r>
              <a:rPr lang="en-GB" dirty="0" err="1"/>
              <a:t>spostarsi</a:t>
            </a:r>
            <a:r>
              <a:rPr lang="en-GB" dirty="0"/>
              <a:t> in un modo </a:t>
            </a:r>
            <a:r>
              <a:rPr lang="en-GB" dirty="0" err="1"/>
              <a:t>che</a:t>
            </a:r>
            <a:r>
              <a:rPr lang="en-GB" dirty="0"/>
              <a:t> non </a:t>
            </a:r>
            <a:r>
              <a:rPr lang="en-GB" dirty="0" err="1"/>
              <a:t>gli</a:t>
            </a:r>
            <a:r>
              <a:rPr lang="en-GB" dirty="0"/>
              <a:t> </a:t>
            </a:r>
            <a:r>
              <a:rPr lang="en-GB" dirty="0" err="1"/>
              <a:t>sarebbe</a:t>
            </a:r>
            <a:r>
              <a:rPr lang="en-GB" dirty="0"/>
              <a:t> </a:t>
            </a:r>
            <a:r>
              <a:rPr lang="en-GB" dirty="0" err="1"/>
              <a:t>possibile</a:t>
            </a:r>
            <a:r>
              <a:rPr lang="en-GB" dirty="0"/>
              <a:t> senza. </a:t>
            </a:r>
            <a:r>
              <a:rPr lang="en-GB" dirty="0" err="1"/>
              <a:t>Quindi</a:t>
            </a:r>
            <a:r>
              <a:rPr lang="en-GB" dirty="0"/>
              <a:t> la </a:t>
            </a:r>
            <a:r>
              <a:rPr lang="en-GB" dirty="0" err="1"/>
              <a:t>modalità</a:t>
            </a:r>
            <a:r>
              <a:rPr lang="en-GB" dirty="0"/>
              <a:t> di </a:t>
            </a:r>
            <a:r>
              <a:rPr lang="en-GB" dirty="0" err="1"/>
              <a:t>trasporto</a:t>
            </a:r>
            <a:r>
              <a:rPr lang="en-GB" dirty="0"/>
              <a:t> data </a:t>
            </a:r>
            <a:r>
              <a:rPr lang="en-GB" dirty="0" err="1"/>
              <a:t>dalla</a:t>
            </a:r>
            <a:r>
              <a:rPr lang="en-GB" dirty="0"/>
              <a:t> </a:t>
            </a:r>
            <a:r>
              <a:rPr lang="en-GB" dirty="0" err="1"/>
              <a:t>bicicletta</a:t>
            </a:r>
            <a:r>
              <a:rPr lang="en-GB" dirty="0"/>
              <a:t> da </a:t>
            </a:r>
            <a:r>
              <a:rPr lang="en-GB" dirty="0" err="1"/>
              <a:t>alla</a:t>
            </a:r>
            <a:r>
              <a:rPr lang="en-GB" dirty="0"/>
              <a:t> persona </a:t>
            </a:r>
            <a:r>
              <a:rPr lang="en-GB" dirty="0" err="1"/>
              <a:t>che</a:t>
            </a:r>
            <a:r>
              <a:rPr lang="en-GB" dirty="0"/>
              <a:t> la </a:t>
            </a:r>
            <a:r>
              <a:rPr lang="en-GB" dirty="0" err="1"/>
              <a:t>utilizza</a:t>
            </a:r>
            <a:r>
              <a:rPr lang="en-GB" dirty="0"/>
              <a:t> la </a:t>
            </a:r>
            <a:r>
              <a:rPr lang="en-GB" dirty="0" err="1"/>
              <a:t>capacità</a:t>
            </a:r>
            <a:r>
              <a:rPr lang="en-GB" dirty="0"/>
              <a:t> di </a:t>
            </a:r>
            <a:r>
              <a:rPr lang="en-GB" dirty="0" err="1"/>
              <a:t>spostarsi</a:t>
            </a:r>
            <a:r>
              <a:rPr lang="en-GB" dirty="0"/>
              <a:t> </a:t>
            </a:r>
            <a:r>
              <a:rPr lang="en-GB" dirty="0" err="1"/>
              <a:t>nel</a:t>
            </a:r>
            <a:r>
              <a:rPr lang="en-GB" dirty="0"/>
              <a:t> modo </a:t>
            </a:r>
            <a:r>
              <a:rPr lang="en-GB" dirty="0" err="1"/>
              <a:t>previsto</a:t>
            </a:r>
            <a:r>
              <a:rPr lang="en-GB" dirty="0"/>
              <a:t> da </a:t>
            </a:r>
            <a:r>
              <a:rPr lang="en-GB" dirty="0" err="1"/>
              <a:t>questo</a:t>
            </a:r>
            <a:r>
              <a:rPr lang="en-GB" dirty="0"/>
              <a:t> mezzo di </a:t>
            </a:r>
            <a:r>
              <a:rPr lang="en-GB" dirty="0" err="1"/>
              <a:t>trasporto</a:t>
            </a:r>
            <a:r>
              <a:rPr lang="en-GB" dirty="0"/>
              <a:t>. Questa </a:t>
            </a:r>
            <a:r>
              <a:rPr lang="en-GB" dirty="0" err="1"/>
              <a:t>capacità</a:t>
            </a:r>
            <a:r>
              <a:rPr lang="en-GB" dirty="0"/>
              <a:t> </a:t>
            </a:r>
            <a:r>
              <a:rPr lang="en-GB" dirty="0" err="1"/>
              <a:t>potrebbe</a:t>
            </a:r>
            <a:r>
              <a:rPr lang="en-GB" dirty="0"/>
              <a:t> dare </a:t>
            </a:r>
            <a:r>
              <a:rPr lang="en-GB" dirty="0" err="1"/>
              <a:t>alla</a:t>
            </a:r>
            <a:r>
              <a:rPr lang="en-GB" dirty="0"/>
              <a:t> persona </a:t>
            </a:r>
            <a:r>
              <a:rPr lang="en-GB" dirty="0" err="1"/>
              <a:t>utilità</a:t>
            </a:r>
            <a:r>
              <a:rPr lang="en-GB" dirty="0"/>
              <a:t> o </a:t>
            </a:r>
            <a:r>
              <a:rPr lang="en-GB" dirty="0" err="1"/>
              <a:t>benessere</a:t>
            </a:r>
            <a:r>
              <a:rPr lang="en-GB" dirty="0"/>
              <a:t> se è </a:t>
            </a:r>
            <a:r>
              <a:rPr lang="en-GB" dirty="0" err="1"/>
              <a:t>alla</a:t>
            </a:r>
            <a:r>
              <a:rPr lang="en-GB" dirty="0"/>
              <a:t> </a:t>
            </a:r>
            <a:r>
              <a:rPr lang="en-GB" dirty="0" err="1"/>
              <a:t>ricerca</a:t>
            </a:r>
            <a:r>
              <a:rPr lang="en-GB" dirty="0"/>
              <a:t> di </a:t>
            </a:r>
            <a:r>
              <a:rPr lang="en-GB" dirty="0" err="1"/>
              <a:t>questo</a:t>
            </a:r>
            <a:r>
              <a:rPr lang="en-GB" dirty="0"/>
              <a:t> </a:t>
            </a:r>
            <a:r>
              <a:rPr lang="en-GB" dirty="0" err="1"/>
              <a:t>tipo</a:t>
            </a:r>
            <a:r>
              <a:rPr lang="en-GB" dirty="0"/>
              <a:t> di </a:t>
            </a:r>
            <a:r>
              <a:rPr lang="en-GB" dirty="0" err="1"/>
              <a:t>movimento</a:t>
            </a:r>
            <a:r>
              <a:rPr lang="en-GB" dirty="0"/>
              <a:t> o lo </a:t>
            </a:r>
            <a:r>
              <a:rPr lang="en-GB" dirty="0" err="1"/>
              <a:t>trova</a:t>
            </a:r>
            <a:r>
              <a:rPr lang="en-GB" dirty="0"/>
              <a:t> </a:t>
            </a:r>
            <a:r>
              <a:rPr lang="en-GB" dirty="0" err="1"/>
              <a:t>piacevole</a:t>
            </a:r>
            <a:r>
              <a:rPr lang="en-GB" dirty="0"/>
              <a:t>. </a:t>
            </a:r>
            <a:r>
              <a:rPr lang="en-GB" dirty="0" err="1"/>
              <a:t>C’è</a:t>
            </a:r>
            <a:r>
              <a:rPr lang="en-GB" dirty="0"/>
              <a:t> </a:t>
            </a:r>
            <a:r>
              <a:rPr lang="en-GB" dirty="0" err="1"/>
              <a:t>quindi</a:t>
            </a:r>
            <a:r>
              <a:rPr lang="en-GB" dirty="0"/>
              <a:t> una </a:t>
            </a:r>
            <a:r>
              <a:rPr lang="en-GB" dirty="0" err="1"/>
              <a:t>sequenza</a:t>
            </a:r>
            <a:r>
              <a:rPr lang="en-GB" dirty="0"/>
              <a:t> di </a:t>
            </a:r>
            <a:r>
              <a:rPr lang="en-GB" dirty="0" err="1"/>
              <a:t>fattori</a:t>
            </a:r>
            <a:r>
              <a:rPr lang="en-GB" dirty="0"/>
              <a:t> </a:t>
            </a:r>
            <a:r>
              <a:rPr lang="en-GB" dirty="0" err="1"/>
              <a:t>che</a:t>
            </a:r>
            <a:r>
              <a:rPr lang="en-GB" dirty="0"/>
              <a:t> </a:t>
            </a:r>
            <a:r>
              <a:rPr lang="en-GB" dirty="0" err="1"/>
              <a:t>portano</a:t>
            </a:r>
            <a:r>
              <a:rPr lang="en-GB" dirty="0"/>
              <a:t> </a:t>
            </a:r>
            <a:r>
              <a:rPr lang="en-GB" dirty="0" err="1"/>
              <a:t>benefici</a:t>
            </a:r>
            <a:r>
              <a:rPr lang="en-GB" dirty="0"/>
              <a:t> </a:t>
            </a:r>
            <a:r>
              <a:rPr lang="en-GB" dirty="0" err="1"/>
              <a:t>alla</a:t>
            </a:r>
            <a:r>
              <a:rPr lang="en-GB" dirty="0"/>
              <a:t> persona: dal bene in </a:t>
            </a:r>
            <a:r>
              <a:rPr lang="en-GB" dirty="0" err="1"/>
              <a:t>sé</a:t>
            </a:r>
            <a:r>
              <a:rPr lang="en-GB" dirty="0"/>
              <a:t> (la </a:t>
            </a:r>
            <a:r>
              <a:rPr lang="en-GB" dirty="0" err="1"/>
              <a:t>bicicletta</a:t>
            </a:r>
            <a:r>
              <a:rPr lang="en-GB" dirty="0"/>
              <a:t>) alle </a:t>
            </a:r>
            <a:r>
              <a:rPr lang="en-GB" dirty="0" err="1"/>
              <a:t>caratteristiche</a:t>
            </a:r>
            <a:r>
              <a:rPr lang="en-GB" dirty="0"/>
              <a:t> (in </a:t>
            </a:r>
            <a:r>
              <a:rPr lang="en-GB" dirty="0" err="1"/>
              <a:t>questo</a:t>
            </a:r>
            <a:r>
              <a:rPr lang="en-GB" dirty="0"/>
              <a:t> </a:t>
            </a:r>
            <a:r>
              <a:rPr lang="en-GB" dirty="0" err="1"/>
              <a:t>caso</a:t>
            </a:r>
            <a:r>
              <a:rPr lang="en-GB" dirty="0"/>
              <a:t> il </a:t>
            </a:r>
            <a:r>
              <a:rPr lang="en-GB" dirty="0" err="1"/>
              <a:t>trasporto</a:t>
            </a:r>
            <a:r>
              <a:rPr lang="en-GB" dirty="0"/>
              <a:t>), </a:t>
            </a:r>
            <a:r>
              <a:rPr lang="en-GB" dirty="0" err="1"/>
              <a:t>dalle</a:t>
            </a:r>
            <a:r>
              <a:rPr lang="en-GB" dirty="0"/>
              <a:t> </a:t>
            </a:r>
            <a:r>
              <a:rPr lang="en-GB" dirty="0" err="1"/>
              <a:t>capacità</a:t>
            </a:r>
            <a:r>
              <a:rPr lang="en-GB" dirty="0"/>
              <a:t> di </a:t>
            </a:r>
            <a:r>
              <a:rPr lang="en-GB" dirty="0" err="1"/>
              <a:t>utilizzo</a:t>
            </a:r>
            <a:r>
              <a:rPr lang="en-GB" dirty="0"/>
              <a:t> (in </a:t>
            </a:r>
            <a:r>
              <a:rPr lang="en-GB" dirty="0" err="1"/>
              <a:t>questo</a:t>
            </a:r>
            <a:r>
              <a:rPr lang="en-GB" dirty="0"/>
              <a:t> </a:t>
            </a:r>
            <a:r>
              <a:rPr lang="en-GB" dirty="0" err="1"/>
              <a:t>caso</a:t>
            </a:r>
            <a:r>
              <a:rPr lang="en-GB" dirty="0"/>
              <a:t> </a:t>
            </a:r>
            <a:r>
              <a:rPr lang="en-GB" dirty="0" err="1"/>
              <a:t>l’abilità</a:t>
            </a:r>
            <a:r>
              <a:rPr lang="en-GB" dirty="0"/>
              <a:t> di </a:t>
            </a:r>
            <a:r>
              <a:rPr lang="en-GB" dirty="0" err="1"/>
              <a:t>utilizzarla</a:t>
            </a:r>
            <a:r>
              <a:rPr lang="en-GB" dirty="0"/>
              <a:t>) </a:t>
            </a:r>
            <a:r>
              <a:rPr lang="en-GB" dirty="0" err="1"/>
              <a:t>all’utilità</a:t>
            </a:r>
            <a:r>
              <a:rPr lang="en-GB" dirty="0"/>
              <a:t> (in </a:t>
            </a:r>
            <a:r>
              <a:rPr lang="en-GB" dirty="0" err="1"/>
              <a:t>questo</a:t>
            </a:r>
            <a:r>
              <a:rPr lang="en-GB" dirty="0"/>
              <a:t> </a:t>
            </a:r>
            <a:r>
              <a:rPr lang="en-GB" dirty="0" err="1"/>
              <a:t>caso</a:t>
            </a:r>
            <a:r>
              <a:rPr lang="en-GB" dirty="0"/>
              <a:t> il piacere di </a:t>
            </a:r>
            <a:r>
              <a:rPr lang="en-GB" dirty="0" err="1"/>
              <a:t>muoversi</a:t>
            </a:r>
            <a:r>
              <a:rPr lang="en-GB" dirty="0"/>
              <a:t>)</a:t>
            </a:r>
          </a:p>
          <a:p>
            <a:r>
              <a:rPr lang="en-GB" sz="1100" dirty="0" err="1"/>
              <a:t>Traduzione</a:t>
            </a:r>
            <a:r>
              <a:rPr lang="en-GB" sz="1100" dirty="0"/>
              <a:t> </a:t>
            </a:r>
            <a:r>
              <a:rPr lang="en-GB" sz="1100" dirty="0" err="1"/>
              <a:t>dell’autore</a:t>
            </a:r>
            <a:r>
              <a:rPr lang="en-GB" sz="1100" dirty="0"/>
              <a:t> </a:t>
            </a:r>
          </a:p>
          <a:p>
            <a:endParaRPr lang="it-IT" dirty="0"/>
          </a:p>
        </p:txBody>
      </p:sp>
      <p:sp>
        <p:nvSpPr>
          <p:cNvPr id="3" name="Titolo 2">
            <a:extLst>
              <a:ext uri="{FF2B5EF4-FFF2-40B4-BE49-F238E27FC236}">
                <a16:creationId xmlns:a16="http://schemas.microsoft.com/office/drawing/2014/main" xmlns="" id="{A529E749-8125-4106-9B84-E57916A4AC23}"/>
              </a:ext>
            </a:extLst>
          </p:cNvPr>
          <p:cNvSpPr>
            <a:spLocks noGrp="1"/>
          </p:cNvSpPr>
          <p:nvPr>
            <p:ph type="title"/>
          </p:nvPr>
        </p:nvSpPr>
        <p:spPr/>
        <p:txBody>
          <a:bodyPr/>
          <a:lstStyle/>
          <a:p>
            <a:r>
              <a:rPr lang="it-IT" sz="2800" b="1" dirty="0">
                <a:solidFill>
                  <a:srgbClr val="595959"/>
                </a:solidFill>
                <a:latin typeface="Arial" panose="020B0604020202020204" pitchFamily="34" charset="0"/>
                <a:ea typeface="+mj-ea"/>
                <a:cs typeface="Arial" panose="020B0604020202020204" pitchFamily="34" charset="0"/>
              </a:rPr>
              <a:t>Focus sull’approccio multidimensionale: La teoria di Amartya Sen </a:t>
            </a:r>
            <a:endParaRPr lang="it-IT" dirty="0"/>
          </a:p>
        </p:txBody>
      </p:sp>
      <p:sp>
        <p:nvSpPr>
          <p:cNvPr id="4" name="Segnaposto piè di pagina 3">
            <a:extLst>
              <a:ext uri="{FF2B5EF4-FFF2-40B4-BE49-F238E27FC236}">
                <a16:creationId xmlns:a16="http://schemas.microsoft.com/office/drawing/2014/main" xmlns="" id="{8F339F46-1D24-41E2-AFD4-D7622122AB7F}"/>
              </a:ext>
            </a:extLst>
          </p:cNvPr>
          <p:cNvSpPr>
            <a:spLocks noGrp="1"/>
          </p:cNvSpPr>
          <p:nvPr>
            <p:ph type="ftr" sz="quarter" idx="10"/>
          </p:nvPr>
        </p:nvSpPr>
        <p:spPr/>
        <p:txBody>
          <a:bodyPr/>
          <a:lstStyle/>
          <a:p>
            <a:pPr>
              <a:defRPr/>
            </a:pPr>
            <a:r>
              <a:rPr lang="en-US" dirty="0"/>
              <a:t>Goal 1- </a:t>
            </a:r>
            <a:r>
              <a:rPr lang="en-US" dirty="0" err="1"/>
              <a:t>sconfiggere</a:t>
            </a:r>
            <a:r>
              <a:rPr lang="en-US" dirty="0"/>
              <a:t> la </a:t>
            </a:r>
            <a:r>
              <a:rPr lang="en-US" dirty="0" err="1"/>
              <a:t>poverta</a:t>
            </a:r>
            <a:r>
              <a:rPr lang="en-US" dirty="0"/>
              <a:t>’| </a:t>
            </a:r>
            <a:r>
              <a:rPr lang="en-US" dirty="0" err="1"/>
              <a:t>elisa</a:t>
            </a:r>
            <a:r>
              <a:rPr lang="en-US" dirty="0"/>
              <a:t> </a:t>
            </a:r>
            <a:r>
              <a:rPr lang="en-US" dirty="0" err="1"/>
              <a:t>bertagnoli</a:t>
            </a:r>
            <a:r>
              <a:rPr lang="en-US" dirty="0"/>
              <a:t> </a:t>
            </a:r>
          </a:p>
        </p:txBody>
      </p:sp>
      <p:sp>
        <p:nvSpPr>
          <p:cNvPr id="5" name="Segnaposto numero diapositiva 4">
            <a:extLst>
              <a:ext uri="{FF2B5EF4-FFF2-40B4-BE49-F238E27FC236}">
                <a16:creationId xmlns:a16="http://schemas.microsoft.com/office/drawing/2014/main" xmlns="" id="{274C9F49-99DB-458E-BEA4-D41707A0E0F6}"/>
              </a:ext>
            </a:extLst>
          </p:cNvPr>
          <p:cNvSpPr>
            <a:spLocks noGrp="1"/>
          </p:cNvSpPr>
          <p:nvPr>
            <p:ph type="sldNum" sz="quarter" idx="11"/>
          </p:nvPr>
        </p:nvSpPr>
        <p:spPr>
          <a:xfrm>
            <a:off x="323469" y="6405108"/>
            <a:ext cx="501650" cy="365125"/>
          </a:xfrm>
          <a:prstGeom prst="rect">
            <a:avLst/>
          </a:prstGeom>
        </p:spPr>
        <p:txBody>
          <a:bodyPr/>
          <a:lstStyle/>
          <a:p>
            <a:pPr>
              <a:defRPr/>
            </a:pPr>
            <a:fld id="{48B4153A-D4C5-4CEF-8992-0D8815C829E3}" type="slidenum">
              <a:rPr lang="en-US" smtClean="0"/>
              <a:pPr>
                <a:defRPr/>
              </a:pPr>
              <a:t>8</a:t>
            </a:fld>
            <a:endParaRPr lang="en-US" dirty="0"/>
          </a:p>
        </p:txBody>
      </p:sp>
    </p:spTree>
    <p:extLst>
      <p:ext uri="{BB962C8B-B14F-4D97-AF65-F5344CB8AC3E}">
        <p14:creationId xmlns:p14="http://schemas.microsoft.com/office/powerpoint/2010/main" val="134155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xmlns="" id="{23926753-D823-4713-A63B-A9097FAABB2F}"/>
              </a:ext>
            </a:extLst>
          </p:cNvPr>
          <p:cNvSpPr>
            <a:spLocks noGrp="1"/>
          </p:cNvSpPr>
          <p:nvPr>
            <p:ph type="body" idx="1"/>
          </p:nvPr>
        </p:nvSpPr>
        <p:spPr/>
        <p:txBody>
          <a:bodyPr/>
          <a:lstStyle/>
          <a:p>
            <a:pPr marL="0" indent="0">
              <a:buNone/>
            </a:pPr>
            <a:r>
              <a:rPr lang="it-IT" sz="1800" dirty="0">
                <a:solidFill>
                  <a:schemeClr val="tx1">
                    <a:lumMod val="65000"/>
                    <a:lumOff val="35000"/>
                  </a:schemeClr>
                </a:solidFill>
                <a:latin typeface="Arial" panose="020B0604020202020204" pitchFamily="34" charset="0"/>
                <a:cs typeface="Arial" panose="020B0604020202020204" pitchFamily="34" charset="0"/>
              </a:rPr>
              <a:t>I fattori che secondo Sen dobbiamo considerare per capire se un qualcosa porta benessere alla persona sono: </a:t>
            </a:r>
          </a:p>
          <a:p>
            <a:pPr marL="0" indent="0">
              <a:buNone/>
            </a:pPr>
            <a:endParaRPr lang="it-IT" sz="18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it-IT" dirty="0"/>
          </a:p>
          <a:p>
            <a:pPr marL="0" indent="0">
              <a:buNone/>
            </a:pPr>
            <a:endParaRPr lang="it-IT" sz="18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it-IT" dirty="0"/>
          </a:p>
          <a:p>
            <a:pPr marL="0" indent="0">
              <a:buNone/>
            </a:pPr>
            <a:endParaRPr lang="it-IT" sz="1800"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r>
              <a:rPr lang="it-IT" sz="1800" dirty="0">
                <a:solidFill>
                  <a:schemeClr val="tx1">
                    <a:lumMod val="65000"/>
                    <a:lumOff val="35000"/>
                  </a:schemeClr>
                </a:solidFill>
                <a:latin typeface="Arial" panose="020B0604020202020204" pitchFamily="34" charset="0"/>
                <a:cs typeface="Arial" panose="020B0604020202020204" pitchFamily="34" charset="0"/>
              </a:rPr>
              <a:t>Appare quindi evidente che nell’approccio multidimensionale la ricchezza non è data solo dal possesso del bene (aspetto reddituale) ma anche da altri fattori più strettamente legati alla situazione di chi la utilizza (ad esempio la capacità di saperlo utilizzare in maniera appropriata)</a:t>
            </a:r>
          </a:p>
          <a:p>
            <a:pPr marL="0" indent="0">
              <a:buNone/>
            </a:pPr>
            <a:endParaRPr lang="it-IT" dirty="0"/>
          </a:p>
        </p:txBody>
      </p:sp>
      <p:sp>
        <p:nvSpPr>
          <p:cNvPr id="3" name="Titolo 2">
            <a:extLst>
              <a:ext uri="{FF2B5EF4-FFF2-40B4-BE49-F238E27FC236}">
                <a16:creationId xmlns:a16="http://schemas.microsoft.com/office/drawing/2014/main" xmlns="" id="{AE1F7602-721B-4626-ADE3-481E17F40B9D}"/>
              </a:ext>
            </a:extLst>
          </p:cNvPr>
          <p:cNvSpPr>
            <a:spLocks noGrp="1"/>
          </p:cNvSpPr>
          <p:nvPr>
            <p:ph type="title"/>
          </p:nvPr>
        </p:nvSpPr>
        <p:spPr>
          <a:xfrm>
            <a:off x="474201" y="726512"/>
            <a:ext cx="11269308" cy="536822"/>
          </a:xfrm>
        </p:spPr>
        <p:txBody>
          <a:bodyPr>
            <a:normAutofit fontScale="90000"/>
          </a:bodyPr>
          <a:lstStyle/>
          <a:p>
            <a:r>
              <a:rPr lang="it-IT" sz="2800" b="1" dirty="0">
                <a:solidFill>
                  <a:srgbClr val="595959"/>
                </a:solidFill>
                <a:latin typeface="Arial" panose="020B0604020202020204" pitchFamily="34" charset="0"/>
                <a:ea typeface="+mj-ea"/>
                <a:cs typeface="Arial" panose="020B0604020202020204" pitchFamily="34" charset="0"/>
              </a:rPr>
              <a:t>Focus sull’approccio multidimensionale: La teoria di Amartya Sen </a:t>
            </a:r>
            <a:br>
              <a:rPr lang="it-IT" sz="2800" b="1" dirty="0">
                <a:solidFill>
                  <a:srgbClr val="595959"/>
                </a:solidFill>
                <a:latin typeface="Arial" panose="020B0604020202020204" pitchFamily="34" charset="0"/>
                <a:ea typeface="+mj-ea"/>
                <a:cs typeface="Arial" panose="020B0604020202020204" pitchFamily="34" charset="0"/>
              </a:rPr>
            </a:br>
            <a:endParaRPr lang="it-IT" dirty="0"/>
          </a:p>
        </p:txBody>
      </p:sp>
      <p:sp>
        <p:nvSpPr>
          <p:cNvPr id="4" name="Segnaposto piè di pagina 3">
            <a:extLst>
              <a:ext uri="{FF2B5EF4-FFF2-40B4-BE49-F238E27FC236}">
                <a16:creationId xmlns:a16="http://schemas.microsoft.com/office/drawing/2014/main" xmlns="" id="{844CD9D3-7FD7-4098-BCC5-6FAA4CB04951}"/>
              </a:ext>
            </a:extLst>
          </p:cNvPr>
          <p:cNvSpPr>
            <a:spLocks noGrp="1"/>
          </p:cNvSpPr>
          <p:nvPr>
            <p:ph type="ftr" sz="quarter" idx="10"/>
          </p:nvPr>
        </p:nvSpPr>
        <p:spPr/>
        <p:txBody>
          <a:bodyPr/>
          <a:lstStyle/>
          <a:p>
            <a:pPr>
              <a:defRPr/>
            </a:pPr>
            <a:endParaRPr lang="en-US" dirty="0"/>
          </a:p>
        </p:txBody>
      </p:sp>
      <p:sp>
        <p:nvSpPr>
          <p:cNvPr id="5" name="Segnaposto numero diapositiva 4">
            <a:extLst>
              <a:ext uri="{FF2B5EF4-FFF2-40B4-BE49-F238E27FC236}">
                <a16:creationId xmlns:a16="http://schemas.microsoft.com/office/drawing/2014/main" xmlns="" id="{241728D8-2D34-4CDA-9AEE-A783530F53D6}"/>
              </a:ext>
            </a:extLst>
          </p:cNvPr>
          <p:cNvSpPr>
            <a:spLocks noGrp="1"/>
          </p:cNvSpPr>
          <p:nvPr>
            <p:ph type="sldNum" sz="quarter" idx="11"/>
          </p:nvPr>
        </p:nvSpPr>
        <p:spPr/>
        <p:txBody>
          <a:bodyPr/>
          <a:lstStyle/>
          <a:p>
            <a:pPr>
              <a:defRPr/>
            </a:pPr>
            <a:fld id="{48B4153A-D4C5-4CEF-8992-0D8815C829E3}" type="slidenum">
              <a:rPr lang="en-US" smtClean="0"/>
              <a:pPr>
                <a:defRPr/>
              </a:pPr>
              <a:t>9</a:t>
            </a:fld>
            <a:endParaRPr lang="en-US" dirty="0"/>
          </a:p>
        </p:txBody>
      </p:sp>
      <p:graphicFrame>
        <p:nvGraphicFramePr>
          <p:cNvPr id="6" name="Tabella 4">
            <a:extLst>
              <a:ext uri="{FF2B5EF4-FFF2-40B4-BE49-F238E27FC236}">
                <a16:creationId xmlns:a16="http://schemas.microsoft.com/office/drawing/2014/main" xmlns="" id="{ED6D8250-70FB-4A64-B1B9-82298EBE6EF0}"/>
              </a:ext>
            </a:extLst>
          </p:cNvPr>
          <p:cNvGraphicFramePr>
            <a:graphicFrameLocks noGrp="1"/>
          </p:cNvGraphicFramePr>
          <p:nvPr>
            <p:extLst>
              <p:ext uri="{D42A27DB-BD31-4B8C-83A1-F6EECF244321}">
                <p14:modId xmlns:p14="http://schemas.microsoft.com/office/powerpoint/2010/main" val="3415552902"/>
              </p:ext>
            </p:extLst>
          </p:nvPr>
        </p:nvGraphicFramePr>
        <p:xfrm>
          <a:off x="1813810" y="2036438"/>
          <a:ext cx="6376073" cy="2395162"/>
        </p:xfrm>
        <a:graphic>
          <a:graphicData uri="http://schemas.openxmlformats.org/drawingml/2006/table">
            <a:tbl>
              <a:tblPr firstRow="1" bandRow="1">
                <a:tableStyleId>{5C22544A-7EE6-4342-B048-85BDC9FD1C3A}</a:tableStyleId>
              </a:tblPr>
              <a:tblGrid>
                <a:gridCol w="2960878">
                  <a:extLst>
                    <a:ext uri="{9D8B030D-6E8A-4147-A177-3AD203B41FA5}">
                      <a16:colId xmlns:a16="http://schemas.microsoft.com/office/drawing/2014/main" xmlns="" val="439654627"/>
                    </a:ext>
                  </a:extLst>
                </a:gridCol>
                <a:gridCol w="3415195">
                  <a:extLst>
                    <a:ext uri="{9D8B030D-6E8A-4147-A177-3AD203B41FA5}">
                      <a16:colId xmlns:a16="http://schemas.microsoft.com/office/drawing/2014/main" xmlns="" val="3203503827"/>
                    </a:ext>
                  </a:extLst>
                </a:gridCol>
              </a:tblGrid>
              <a:tr h="296122">
                <a:tc>
                  <a:txBody>
                    <a:bodyPr/>
                    <a:lstStyle/>
                    <a:p>
                      <a:r>
                        <a:rPr lang="it-IT" sz="1400" dirty="0"/>
                        <a:t>Fattore </a:t>
                      </a:r>
                      <a:endParaRPr lang="en-GB" sz="1400" dirty="0"/>
                    </a:p>
                  </a:txBody>
                  <a:tcPr/>
                </a:tc>
                <a:tc>
                  <a:txBody>
                    <a:bodyPr/>
                    <a:lstStyle/>
                    <a:p>
                      <a:r>
                        <a:rPr lang="it-IT" sz="1400" dirty="0"/>
                        <a:t>Beneficio </a:t>
                      </a:r>
                      <a:endParaRPr lang="en-GB" sz="1400" dirty="0"/>
                    </a:p>
                  </a:txBody>
                  <a:tcPr/>
                </a:tc>
                <a:extLst>
                  <a:ext uri="{0D108BD9-81ED-4DB2-BD59-A6C34878D82A}">
                    <a16:rowId xmlns:a16="http://schemas.microsoft.com/office/drawing/2014/main" xmlns="" val="2378835854"/>
                  </a:ext>
                </a:extLst>
              </a:tr>
              <a:tr h="296122">
                <a:tc>
                  <a:txBody>
                    <a:bodyPr/>
                    <a:lstStyle/>
                    <a:p>
                      <a:r>
                        <a:rPr lang="it-IT" sz="1400" dirty="0"/>
                        <a:t>Il possesso del bene in </a:t>
                      </a:r>
                      <a:r>
                        <a:rPr lang="it-IT" sz="1400" dirty="0" err="1"/>
                        <a:t>sè</a:t>
                      </a:r>
                      <a:endParaRPr lang="en-GB" sz="1400" dirty="0"/>
                    </a:p>
                  </a:txBody>
                  <a:tcPr/>
                </a:tc>
                <a:tc>
                  <a:txBody>
                    <a:bodyPr/>
                    <a:lstStyle/>
                    <a:p>
                      <a:r>
                        <a:rPr lang="it-IT" sz="1400" dirty="0"/>
                        <a:t>La ricchezza del possederlo </a:t>
                      </a:r>
                      <a:endParaRPr lang="en-GB" sz="1400" dirty="0"/>
                    </a:p>
                  </a:txBody>
                  <a:tcPr/>
                </a:tc>
                <a:extLst>
                  <a:ext uri="{0D108BD9-81ED-4DB2-BD59-A6C34878D82A}">
                    <a16:rowId xmlns:a16="http://schemas.microsoft.com/office/drawing/2014/main" xmlns="" val="1856603020"/>
                  </a:ext>
                </a:extLst>
              </a:tr>
              <a:tr h="296122">
                <a:tc>
                  <a:txBody>
                    <a:bodyPr/>
                    <a:lstStyle/>
                    <a:p>
                      <a:r>
                        <a:rPr lang="it-IT" sz="1400" dirty="0"/>
                        <a:t>Le caratteristiche del bene</a:t>
                      </a:r>
                      <a:endParaRPr lang="en-GB" sz="1400" dirty="0"/>
                    </a:p>
                  </a:txBody>
                  <a:tcPr/>
                </a:tc>
                <a:tc>
                  <a:txBody>
                    <a:bodyPr/>
                    <a:lstStyle/>
                    <a:p>
                      <a:r>
                        <a:rPr lang="it-IT" sz="1400" dirty="0"/>
                        <a:t>Fruire di un trasporto rapido e non inquinante</a:t>
                      </a:r>
                      <a:endParaRPr lang="en-GB" sz="1400" dirty="0"/>
                    </a:p>
                  </a:txBody>
                  <a:tcPr/>
                </a:tc>
                <a:extLst>
                  <a:ext uri="{0D108BD9-81ED-4DB2-BD59-A6C34878D82A}">
                    <a16:rowId xmlns:a16="http://schemas.microsoft.com/office/drawing/2014/main" xmlns="" val="2946179652"/>
                  </a:ext>
                </a:extLst>
              </a:tr>
              <a:tr h="746227">
                <a:tc>
                  <a:txBody>
                    <a:bodyPr/>
                    <a:lstStyle/>
                    <a:p>
                      <a:r>
                        <a:rPr lang="it-IT" sz="1400" dirty="0"/>
                        <a:t>La capacità </a:t>
                      </a:r>
                      <a:endParaRPr lang="en-GB" sz="1400" dirty="0"/>
                    </a:p>
                  </a:txBody>
                  <a:tcPr/>
                </a:tc>
                <a:tc>
                  <a:txBody>
                    <a:bodyPr/>
                    <a:lstStyle/>
                    <a:p>
                      <a:r>
                        <a:rPr lang="it-IT" sz="1400" dirty="0"/>
                        <a:t>Saper utilizzare un mezzo di trasporto utile per la persona</a:t>
                      </a:r>
                      <a:endParaRPr lang="en-GB" sz="1400" dirty="0"/>
                    </a:p>
                  </a:txBody>
                  <a:tcPr/>
                </a:tc>
                <a:extLst>
                  <a:ext uri="{0D108BD9-81ED-4DB2-BD59-A6C34878D82A}">
                    <a16:rowId xmlns:a16="http://schemas.microsoft.com/office/drawing/2014/main" xmlns="" val="2216553632"/>
                  </a:ext>
                </a:extLst>
              </a:tr>
              <a:tr h="521175">
                <a:tc>
                  <a:txBody>
                    <a:bodyPr/>
                    <a:lstStyle/>
                    <a:p>
                      <a:r>
                        <a:rPr lang="it-IT" sz="1400" dirty="0"/>
                        <a:t>L’utilità di possedere il bene</a:t>
                      </a:r>
                      <a:endParaRPr lang="en-GB" sz="1400" dirty="0"/>
                    </a:p>
                  </a:txBody>
                  <a:tcPr/>
                </a:tc>
                <a:tc>
                  <a:txBody>
                    <a:bodyPr/>
                    <a:lstStyle/>
                    <a:p>
                      <a:r>
                        <a:rPr lang="it-IT" sz="1400" dirty="0"/>
                        <a:t>Il benessere che genera in una persona l’utilizzo del bene stesso </a:t>
                      </a:r>
                      <a:endParaRPr lang="en-GB" sz="1400" dirty="0"/>
                    </a:p>
                  </a:txBody>
                  <a:tcPr/>
                </a:tc>
                <a:extLst>
                  <a:ext uri="{0D108BD9-81ED-4DB2-BD59-A6C34878D82A}">
                    <a16:rowId xmlns:a16="http://schemas.microsoft.com/office/drawing/2014/main" xmlns="" val="513110066"/>
                  </a:ext>
                </a:extLst>
              </a:tr>
            </a:tbl>
          </a:graphicData>
        </a:graphic>
      </p:graphicFrame>
    </p:spTree>
    <p:extLst>
      <p:ext uri="{BB962C8B-B14F-4D97-AF65-F5344CB8AC3E}">
        <p14:creationId xmlns:p14="http://schemas.microsoft.com/office/powerpoint/2010/main" val="1706087620"/>
      </p:ext>
    </p:extLst>
  </p:cSld>
  <p:clrMapOvr>
    <a:masterClrMapping/>
  </p:clrMapOvr>
</p:sld>
</file>

<file path=ppt/theme/theme1.xml><?xml version="1.0" encoding="utf-8"?>
<a:theme xmlns:a="http://schemas.openxmlformats.org/drawingml/2006/main" name="elenco puntato">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159c4-d20a-4ff3-9b11-fbd127bd52e5">INTRANET-880-1138</_dlc_DocId>
    <_dlc_DocIdUrl xmlns="459159c4-d20a-4ff3-9b11-fbd127bd52e5">
      <Url>https://intranet.istat.it/Struttura/StrutturaOrganizzativa/DCCI/_layouts/15/DocIdRedir.aspx?ID=INTRANET-880-1138</Url>
      <Description>INTRANET-880-1138</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9533241992F89D46950B22D8039033CC" ma:contentTypeVersion="0" ma:contentTypeDescription="Creare un nuovo documento." ma:contentTypeScope="" ma:versionID="4927ffa5e4f4e047589a3ad1ff0d677e">
  <xsd:schema xmlns:xsd="http://www.w3.org/2001/XMLSchema" xmlns:xs="http://www.w3.org/2001/XMLSchema" xmlns:p="http://schemas.microsoft.com/office/2006/metadata/properties" xmlns:ns2="459159c4-d20a-4ff3-9b11-fbd127bd52e5" targetNamespace="http://schemas.microsoft.com/office/2006/metadata/properties" ma:root="true" ma:fieldsID="054b6fc3b979564236e3d4414a345fb6" ns2:_="">
    <xsd:import namespace="459159c4-d20a-4ff3-9b11-fbd127bd52e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159c4-d20a-4ff3-9b11-fbd127bd52e5" elementFormDefault="qualified">
    <xsd:import namespace="http://schemas.microsoft.com/office/2006/documentManagement/types"/>
    <xsd:import namespace="http://schemas.microsoft.com/office/infopath/2007/PartnerControls"/>
    <xsd:element name="_dlc_DocId" ma:index="8" nillable="true" ma:displayName="Valore ID documento" ma:description="Valore dell'ID documento assegnato all'elemento." ma:internalName="_dlc_DocId" ma:readOnly="true">
      <xsd:simpleType>
        <xsd:restriction base="dms:Text"/>
      </xsd:simpleType>
    </xsd:element>
    <xsd:element name="_dlc_DocIdUrl" ma:index="9" nillable="true" ma:displayName="ID documento" ma:description="Collegamento permanente al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4003AB-BB3F-425F-84AA-63DDAA8C71F3}">
  <ds:schemaRefs>
    <ds:schemaRef ds:uri="http://purl.org/dc/elements/1.1/"/>
    <ds:schemaRef ds:uri="http://schemas.microsoft.com/office/2006/documentManagement/types"/>
    <ds:schemaRef ds:uri="http://purl.org/dc/dcmitype/"/>
    <ds:schemaRef ds:uri="http://schemas.microsoft.com/office/infopath/2007/PartnerControls"/>
    <ds:schemaRef ds:uri="459159c4-d20a-4ff3-9b11-fbd127bd52e5"/>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007A05E0-BB40-409E-9A3A-E8C5F313DC25}">
  <ds:schemaRefs>
    <ds:schemaRef ds:uri="http://schemas.microsoft.com/sharepoint/v3/contenttype/forms"/>
  </ds:schemaRefs>
</ds:datastoreItem>
</file>

<file path=customXml/itemProps3.xml><?xml version="1.0" encoding="utf-8"?>
<ds:datastoreItem xmlns:ds="http://schemas.openxmlformats.org/officeDocument/2006/customXml" ds:itemID="{E0DC8945-19DD-4724-8011-0388F4F9C7E6}">
  <ds:schemaRefs>
    <ds:schemaRef ds:uri="http://schemas.microsoft.com/sharepoint/events"/>
  </ds:schemaRefs>
</ds:datastoreItem>
</file>

<file path=customXml/itemProps4.xml><?xml version="1.0" encoding="utf-8"?>
<ds:datastoreItem xmlns:ds="http://schemas.openxmlformats.org/officeDocument/2006/customXml" ds:itemID="{1394B1F7-0567-4393-A66C-B3219C183E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159c4-d20a-4ff3-9b11-fbd127bd52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Dividendi</Template>
  <TotalTime>1955</TotalTime>
  <Words>2203</Words>
  <Application>Microsoft Office PowerPoint</Application>
  <PresentationFormat>Widescreen</PresentationFormat>
  <Paragraphs>223</Paragraphs>
  <Slides>20</Slides>
  <Notes>1</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20</vt:i4>
      </vt:variant>
    </vt:vector>
  </HeadingPairs>
  <TitlesOfParts>
    <vt:vector size="28" baseType="lpstr">
      <vt:lpstr>Arial</vt:lpstr>
      <vt:lpstr>Arial Narrow</vt:lpstr>
      <vt:lpstr>Calibri</vt:lpstr>
      <vt:lpstr>Courier New</vt:lpstr>
      <vt:lpstr>Gill Sans MT</vt:lpstr>
      <vt:lpstr>Wingdings</vt:lpstr>
      <vt:lpstr>Wingdings 2</vt:lpstr>
      <vt:lpstr>elenco puntato</vt:lpstr>
      <vt:lpstr>GOAL 1: SCONFIGGERE LA POVERTA’</vt:lpstr>
      <vt:lpstr>Goal 1 – Sconfiggere la povertà </vt:lpstr>
      <vt:lpstr>Incipit </vt:lpstr>
      <vt:lpstr>Incipit </vt:lpstr>
      <vt:lpstr>La povertà o le povertà?</vt:lpstr>
      <vt:lpstr>Focus sull’approccio multidimensionale: La teoria di Amartya Sen </vt:lpstr>
      <vt:lpstr>Focus sull’approccio multidimensionale: La teoria di Amartya Sen </vt:lpstr>
      <vt:lpstr>Focus sull’approccio multidimensionale: La teoria di Amartya Sen </vt:lpstr>
      <vt:lpstr>Focus sull’approccio multidimensionale: La teoria di Amartya Sen  </vt:lpstr>
      <vt:lpstr>Focus sull’approccio multidimensionale: Capability approach</vt:lpstr>
      <vt:lpstr>L’approccio del Goal 1</vt:lpstr>
      <vt:lpstr>Lavoro per casa: Quanto incide il covid sulla povertà?</vt:lpstr>
      <vt:lpstr>Quanto incide il covid sulla povertà?</vt:lpstr>
      <vt:lpstr>Presentazione standard di PowerPoint</vt:lpstr>
      <vt:lpstr>Quanto incide il covid sulla povertà?</vt:lpstr>
      <vt:lpstr>Quanto incide il covid sulla povertà?</vt:lpstr>
      <vt:lpstr>Quanto incide il covid sulla povertà? Il disagio sociale </vt:lpstr>
      <vt:lpstr>Quanto incide il Covid sulla povertà? Segnali di speranza-CesteSospese  </vt:lpstr>
      <vt:lpstr>Quanto incide il covid sulla povertà?La ricchezza dei rapporti umani </vt:lpstr>
      <vt:lpstr>grazie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Ufficio stampa</dc:title>
  <dc:creator>Bruna Tabanella</dc:creator>
  <cp:lastModifiedBy>gianmarco schiesaro</cp:lastModifiedBy>
  <cp:revision>258</cp:revision>
  <dcterms:created xsi:type="dcterms:W3CDTF">2020-06-26T06:32:12Z</dcterms:created>
  <dcterms:modified xsi:type="dcterms:W3CDTF">2021-04-16T06:35:12Z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0x0101009533241992F89D46950B22D8039033CC</vt:lpwstr>
  </property>
  <property fmtid="{D5CDD505-2E9C-101B-9397-08002B2CF9AE}" pid="3" name="_dlc_DocIdItemGuid">
    <vt:lpwstr>e263f400-2bb4-490e-9df3-4d10e5818b4b</vt:lpwstr>
  </property>
</Properties>
</file>