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436" r:id="rId2"/>
    <p:sldId id="395" r:id="rId3"/>
    <p:sldId id="396" r:id="rId4"/>
    <p:sldId id="417" r:id="rId5"/>
    <p:sldId id="420" r:id="rId6"/>
    <p:sldId id="397" r:id="rId7"/>
    <p:sldId id="416" r:id="rId8"/>
    <p:sldId id="398" r:id="rId9"/>
    <p:sldId id="422" r:id="rId10"/>
    <p:sldId id="423" r:id="rId11"/>
    <p:sldId id="400" r:id="rId12"/>
    <p:sldId id="424" r:id="rId13"/>
    <p:sldId id="402" r:id="rId14"/>
    <p:sldId id="401" r:id="rId15"/>
    <p:sldId id="425" r:id="rId16"/>
    <p:sldId id="405" r:id="rId17"/>
    <p:sldId id="406" r:id="rId18"/>
    <p:sldId id="438" r:id="rId19"/>
    <p:sldId id="439" r:id="rId20"/>
    <p:sldId id="408" r:id="rId21"/>
    <p:sldId id="409" r:id="rId22"/>
    <p:sldId id="435" r:id="rId2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4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  <p:cmAuthor id="1" name="Testi Francesco" initials="TF" lastIdx="1" clrIdx="1">
    <p:extLst>
      <p:ext uri="{19B8F6BF-5375-455C-9EA6-DF929625EA0E}">
        <p15:presenceInfo xmlns:p15="http://schemas.microsoft.com/office/powerpoint/2012/main" userId="S::Francesco.Testi@luxottica.com::6abe6522-1e04-4264-872c-ca2e73f0ef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42A"/>
    <a:srgbClr val="50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9" autoAdjust="0"/>
    <p:restoredTop sz="91219" autoAdjust="0"/>
  </p:normalViewPr>
  <p:slideViewPr>
    <p:cSldViewPr snapToGrid="0" snapToObjects="1" showGuides="1">
      <p:cViewPr varScale="1">
        <p:scale>
          <a:sx n="80" d="100"/>
          <a:sy n="80" d="100"/>
        </p:scale>
        <p:origin x="1548" y="78"/>
      </p:cViewPr>
      <p:guideLst>
        <p:guide orient="horz" pos="1354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02443-FBCD-464B-A641-477EEE59C588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405DF-48F5-439D-A6F6-8C44BB03A80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535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5750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501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1AE43E-9D6B-4860-A9D9-B4BAAAD15F2B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431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12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FB82E-9DC8-44DC-87DB-89392E03E32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386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>
                <a:solidFill>
                  <a:srgbClr val="FF0000"/>
                </a:solidFill>
              </a:rPr>
              <a:t>https://upload.wikimedia.org/wikipedia/commons/thumb/d/d2/Russian-Matroshka_no_bg.jpg/1200px-Russian-Matroshka_no_bg.jpg</a:t>
            </a:r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363561-5FAB-4E35-BDA8-BC499907BA7E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89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532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3985B4-4BC3-4A67-8463-63BFE43D20D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543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>
              <a:solidFill>
                <a:srgbClr val="FF0000"/>
              </a:solidFill>
            </a:endParaRPr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363561-5FAB-4E35-BDA8-BC499907BA7E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774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Ho aggiunto “della X”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405DF-48F5-439D-A6F6-8C44BB03A80D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48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405DF-48F5-439D-A6F6-8C44BB03A80D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006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varianza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è uguale a zero quando tutti i valori 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della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variabile sono uguali e quindi non c'è variabilità nella distribuzione; in ogni caso è positiva e misura il grado di variabilità di una distribuzione. ... Tanto minore è la 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varianza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tanto più i valori di X sono concentrati attorno al valor medio.</a:t>
            </a:r>
            <a:endParaRPr lang="it-IT" altLang="it-IT" dirty="0"/>
          </a:p>
        </p:txBody>
      </p:sp>
      <p:sp>
        <p:nvSpPr>
          <p:cNvPr id="573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28E8B3-E71B-4E24-B5BD-8574E87FF99D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0180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573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28E8B3-E71B-4E24-B5BD-8574E87FF99D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7924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405DF-48F5-439D-A6F6-8C44BB03A80D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376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96E4C6-C9F9-43FE-8624-0A23AA43975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it-IT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6821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5F58BC-5B2E-4FD8-8DE2-C1066E05FD2A}" type="slidenum">
              <a:rPr lang="en-GB" altLang="it-IT" smtClean="0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22</a:t>
            </a:fld>
            <a:endParaRPr lang="en-GB" altLang="it-IT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9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F8F368-FDA2-4250-B5FA-120778D12B1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972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F8F368-FDA2-4250-B5FA-120778D12B1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001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F8F368-FDA2-4250-B5FA-120778D12B1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156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5B8A0C-093E-487A-B9E6-9BB844721ED2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166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F8F368-FDA2-4250-B5FA-120778D12B1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658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91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F04FB5-9B6E-46B4-B3CC-8730F030EBD4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154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01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1AE43E-9D6B-4860-A9D9-B4BAAAD15F2B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5301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72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53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814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STA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 txBox="1">
            <a:spLocks/>
          </p:cNvSpPr>
          <p:nvPr userDrawn="1"/>
        </p:nvSpPr>
        <p:spPr>
          <a:xfrm>
            <a:off x="150813" y="6356350"/>
            <a:ext cx="46513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CA6ED0F-0B77-4FB8-8880-5CBBF70C83D7}" type="slidenum">
              <a:rPr lang="it-IT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536247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it-IT" dirty="0"/>
            </a:lvl1pPr>
          </a:lstStyle>
          <a:p>
            <a:pPr lvl="0"/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115281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5180"/>
          </a:xfrm>
          <a:prstGeom prst="rect">
            <a:avLst/>
          </a:prstGeom>
        </p:spPr>
        <p:txBody>
          <a:bodyPr/>
          <a:lstStyle>
            <a:lvl1pPr algn="l">
              <a:defRPr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900113" y="1628775"/>
            <a:ext cx="7559675" cy="4248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68379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94C031-6BE5-4C5C-AA33-0192F5ABD01A}" type="datetimeFigureOut">
              <a:rPr lang="it-IT"/>
              <a:pPr>
                <a:defRPr/>
              </a:pPr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47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8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21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7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87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1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44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7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pPr/>
              <a:t>04/05/2020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87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519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79" y="6346121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2246313"/>
            <a:ext cx="9156700" cy="3619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Leggiamo la realtà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attraverso la statistica</a:t>
            </a:r>
          </a:p>
          <a:p>
            <a:pPr algn="ctr" eaLnBrk="1" hangingPunct="1">
              <a:defRPr/>
            </a:pPr>
            <a:endParaRPr lang="en-US" altLang="it-IT" sz="2400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  <a:p>
            <a:pPr algn="ctr" eaLnBrk="1" hangingPunct="1">
              <a:defRPr/>
            </a:pPr>
            <a:endParaRPr lang="en-US" altLang="it-IT" sz="2400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  <a:p>
            <a:pPr algn="ctr" eaLnBrk="1" hangingPunct="1">
              <a:spcBef>
                <a:spcPct val="0"/>
              </a:spcBef>
              <a:defRPr/>
            </a:pPr>
            <a:r>
              <a:rPr lang="en-US" altLang="it-IT" sz="3000" dirty="0" smtClean="0">
                <a:solidFill>
                  <a:srgbClr val="9E0000"/>
                </a:solidFill>
                <a:latin typeface="+mj-lt"/>
                <a:ea typeface="ＭＳ Ｐゴシック" charset="0"/>
                <a:cs typeface="Arial" charset="0"/>
              </a:rPr>
              <a:t>LA VARIABILITÀ</a:t>
            </a:r>
            <a:endParaRPr lang="en-US" altLang="it-IT" sz="3000" dirty="0">
              <a:solidFill>
                <a:srgbClr val="9E0000"/>
              </a:solidFill>
              <a:latin typeface="+mj-lt"/>
              <a:ea typeface="ＭＳ Ｐゴシック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800"/>
              </a:spcBef>
              <a:defRPr/>
            </a:pPr>
            <a:r>
              <a:rPr lang="en-US" altLang="it-IT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</a:rPr>
              <a:t>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934570" y="6372226"/>
            <a:ext cx="651435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MS PGothic" pitchFamily="34" charset="-128"/>
                <a:cs typeface="+mn-cs"/>
              </a:rPr>
              <a:t>Scuola secondaria di primo grado </a:t>
            </a:r>
            <a:r>
              <a:rPr lang="it-IT" sz="1000" dirty="0" smtClean="0">
                <a:solidFill>
                  <a:srgbClr val="C00000"/>
                </a:solidFill>
                <a:latin typeface="+mn-lt"/>
                <a:ea typeface="MS PGothic" pitchFamily="34" charset="-128"/>
                <a:cs typeface="+mn-cs"/>
              </a:rPr>
              <a:t>|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MS PGothic" pitchFamily="34" charset="-128"/>
                <a:cs typeface="+mn-cs"/>
              </a:rPr>
              <a:t> Leggiamo la realtà attraverso la statistica 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MS PGothic" pitchFamily="34" charset="-128"/>
                <a:cs typeface="+mn-cs"/>
              </a:rPr>
              <a:t>– 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La variabilità 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MS PGothic" pitchFamily="34" charset="-128"/>
                <a:cs typeface="+mn-cs"/>
              </a:rPr>
              <a:t> </a:t>
            </a:r>
            <a:r>
              <a:rPr lang="it-IT" sz="1000" dirty="0" smtClean="0">
                <a:solidFill>
                  <a:srgbClr val="C00000"/>
                </a:solidFill>
                <a:latin typeface="+mn-lt"/>
                <a:ea typeface="MS PGothic" pitchFamily="34" charset="-128"/>
                <a:cs typeface="+mn-cs"/>
              </a:rPr>
              <a:t>| 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MS PGothic" pitchFamily="34" charset="-128"/>
                <a:cs typeface="+mn-cs"/>
              </a:rPr>
              <a:t>Pacchetto: 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L2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MS PGothic" pitchFamily="34" charset="-128"/>
                <a:cs typeface="+mn-cs"/>
              </a:rPr>
              <a:t>.2</a:t>
            </a:r>
            <a:endParaRPr lang="it-IT" sz="1000" dirty="0">
              <a:solidFill>
                <a:schemeClr val="bg1">
                  <a:lumMod val="50000"/>
                </a:schemeClr>
              </a:solidFill>
              <a:latin typeface="+mn-lt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011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ttangolo 4"/>
          <p:cNvSpPr>
            <a:spLocks noChangeArrowheads="1"/>
          </p:cNvSpPr>
          <p:nvPr/>
        </p:nvSpPr>
        <p:spPr bwMode="auto">
          <a:xfrm>
            <a:off x="655092" y="1383128"/>
            <a:ext cx="815507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0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Il range è una misura utile, ma non è molto sensibile </a:t>
            </a:r>
            <a:r>
              <a:rPr lang="it-IT" altLang="it-IT" sz="2000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perché </a:t>
            </a:r>
            <a:r>
              <a:rPr lang="it-IT" altLang="it-IT" sz="20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tiene conto solo dei valori estremi.</a:t>
            </a:r>
          </a:p>
          <a:p>
            <a:pPr eaLnBrk="1" hangingPunct="1"/>
            <a:r>
              <a:rPr lang="it-IT" altLang="it-IT" sz="20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Una distribuzione del tutto simile a quella già vista, ma con estremi più distanti risulterebbe erroneamente più </a:t>
            </a:r>
            <a:r>
              <a:rPr lang="it-IT" altLang="it-IT" sz="2000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variabile.</a:t>
            </a:r>
            <a:endParaRPr lang="it-IT" altLang="it-IT" sz="2000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368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662" y="3692525"/>
            <a:ext cx="141446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BF766E63-0CC3-41FF-AC7E-BF95E62B0535}"/>
              </a:ext>
            </a:extLst>
          </p:cNvPr>
          <p:cNvSpPr/>
          <p:nvPr/>
        </p:nvSpPr>
        <p:spPr>
          <a:xfrm>
            <a:off x="685800" y="690631"/>
            <a:ext cx="7898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Range </a:t>
            </a:r>
            <a:r>
              <a:rPr lang="it-IT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campo di variazione</a:t>
            </a:r>
            <a:endParaRPr lang="it-IT" sz="4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6396D5BA-5F5A-49F8-B5E7-B3AA91187BBF}"/>
              </a:ext>
            </a:extLst>
          </p:cNvPr>
          <p:cNvSpPr txBox="1"/>
          <p:nvPr/>
        </p:nvSpPr>
        <p:spPr>
          <a:xfrm>
            <a:off x="61665" y="4736584"/>
            <a:ext cx="184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Valore </a:t>
            </a:r>
            <a:r>
              <a:rPr lang="it-IT" dirty="0" smtClean="0"/>
              <a:t>minimo</a:t>
            </a:r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1FCAD70A-A493-4A9E-BAB6-2B676699C478}"/>
              </a:ext>
            </a:extLst>
          </p:cNvPr>
          <p:cNvSpPr txBox="1"/>
          <p:nvPr/>
        </p:nvSpPr>
        <p:spPr>
          <a:xfrm>
            <a:off x="7339125" y="3185474"/>
            <a:ext cx="184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Valore massimo</a:t>
            </a:r>
          </a:p>
        </p:txBody>
      </p:sp>
      <p:sp>
        <p:nvSpPr>
          <p:cNvPr id="30" name="Connettore 1">
            <a:extLst>
              <a:ext uri="{FF2B5EF4-FFF2-40B4-BE49-F238E27FC236}">
                <a16:creationId xmlns:a16="http://schemas.microsoft.com/office/drawing/2014/main" xmlns="" id="{D1CB11F5-923A-4701-BAEB-63EC7DC81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850" y="418623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1" name="Connettore 7">
            <a:extLst>
              <a:ext uri="{FF2B5EF4-FFF2-40B4-BE49-F238E27FC236}">
                <a16:creationId xmlns:a16="http://schemas.microsoft.com/office/drawing/2014/main" xmlns="" id="{0D24F3BF-6F4A-4199-9BE1-AC7411CB5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5" y="304165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2" name="Connettore 8">
            <a:extLst>
              <a:ext uri="{FF2B5EF4-FFF2-40B4-BE49-F238E27FC236}">
                <a16:creationId xmlns:a16="http://schemas.microsoft.com/office/drawing/2014/main" xmlns="" id="{1378910A-0D66-4C48-A78B-A8C82A973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725" y="395763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3" name="Connettore 9">
            <a:extLst>
              <a:ext uri="{FF2B5EF4-FFF2-40B4-BE49-F238E27FC236}">
                <a16:creationId xmlns:a16="http://schemas.microsoft.com/office/drawing/2014/main" xmlns="" id="{4FC5526D-DBEE-4D00-9F70-91B8C9799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5" y="4614863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4" name="Connettore 10">
            <a:extLst>
              <a:ext uri="{FF2B5EF4-FFF2-40B4-BE49-F238E27FC236}">
                <a16:creationId xmlns:a16="http://schemas.microsoft.com/office/drawing/2014/main" xmlns="" id="{8AE0F996-B7AA-4379-B426-1727BB0ED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3173413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5" name="Connettore 11">
            <a:extLst>
              <a:ext uri="{FF2B5EF4-FFF2-40B4-BE49-F238E27FC236}">
                <a16:creationId xmlns:a16="http://schemas.microsoft.com/office/drawing/2014/main" xmlns="" id="{4FB8D25D-5606-4525-84B4-B735ACBE7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469265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6" name="Connettore 12">
            <a:extLst>
              <a:ext uri="{FF2B5EF4-FFF2-40B4-BE49-F238E27FC236}">
                <a16:creationId xmlns:a16="http://schemas.microsoft.com/office/drawing/2014/main" xmlns="" id="{5A01CB7B-96D9-440C-A9FA-07204B92B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69" y="4194175"/>
            <a:ext cx="457200" cy="4572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 dirty="0">
              <a:ea typeface="ＭＳ Ｐゴシック" pitchFamily="34" charset="-128"/>
            </a:endParaRPr>
          </a:p>
        </p:txBody>
      </p:sp>
      <p:sp>
        <p:nvSpPr>
          <p:cNvPr id="37" name="Connettore 13">
            <a:extLst>
              <a:ext uri="{FF2B5EF4-FFF2-40B4-BE49-F238E27FC236}">
                <a16:creationId xmlns:a16="http://schemas.microsoft.com/office/drawing/2014/main" xmlns="" id="{05031066-24E1-452F-AA85-0C51FFADC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413" y="39243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8" name="Connettore 14">
            <a:extLst>
              <a:ext uri="{FF2B5EF4-FFF2-40B4-BE49-F238E27FC236}">
                <a16:creationId xmlns:a16="http://schemas.microsoft.com/office/drawing/2014/main" xmlns="" id="{45F20F8E-EABF-40C5-919F-B3136D75A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969" y="2716213"/>
            <a:ext cx="457200" cy="4572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 dirty="0">
              <a:ea typeface="ＭＳ Ｐゴシック" pitchFamily="34" charset="-128"/>
            </a:endParaRPr>
          </a:p>
        </p:txBody>
      </p:sp>
      <p:cxnSp>
        <p:nvCxnSpPr>
          <p:cNvPr id="39" name="Connettore 2 6">
            <a:extLst>
              <a:ext uri="{FF2B5EF4-FFF2-40B4-BE49-F238E27FC236}">
                <a16:creationId xmlns:a16="http://schemas.microsoft.com/office/drawing/2014/main" xmlns="" id="{698601CA-59B7-4CC7-B206-CD6A2AD9B894}"/>
              </a:ext>
            </a:extLst>
          </p:cNvPr>
          <p:cNvCxnSpPr>
            <a:cxnSpLocks noChangeShapeType="1"/>
            <a:stCxn id="36" idx="6"/>
            <a:endCxn id="38" idx="2"/>
          </p:cNvCxnSpPr>
          <p:nvPr/>
        </p:nvCxnSpPr>
        <p:spPr bwMode="auto">
          <a:xfrm flipV="1">
            <a:off x="649169" y="2944813"/>
            <a:ext cx="7056800" cy="1477962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258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ttangolo 4"/>
          <p:cNvSpPr>
            <a:spLocks noChangeArrowheads="1"/>
          </p:cNvSpPr>
          <p:nvPr/>
        </p:nvSpPr>
        <p:spPr bwMode="auto">
          <a:xfrm>
            <a:off x="457200" y="1652588"/>
            <a:ext cx="71421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4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Proviamo a calcolare subito il </a:t>
            </a:r>
            <a:r>
              <a:rPr lang="it-IT" altLang="it-IT" sz="2400" b="1" dirty="0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range</a:t>
            </a:r>
          </a:p>
          <a:p>
            <a:pPr eaLnBrk="1" hangingPunct="1"/>
            <a:r>
              <a:rPr lang="it-IT" altLang="it-IT" sz="24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dei voti degli studenti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676762"/>
              </p:ext>
            </p:extLst>
          </p:nvPr>
        </p:nvGraphicFramePr>
        <p:xfrm>
          <a:off x="457200" y="3367088"/>
          <a:ext cx="7834107" cy="1989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0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67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4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21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7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284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97417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3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Nome</a:t>
                      </a:r>
                    </a:p>
                  </a:txBody>
                  <a:tcPr marL="9525" marR="9525" marT="9529" marB="0" anchor="ctr"/>
                </a:tc>
                <a:tc gridSpan="4">
                  <a:txBody>
                    <a:bodyPr/>
                    <a:lstStyle/>
                    <a:p>
                      <a:pPr algn="r" rtl="0" fontAlgn="b"/>
                      <a:r>
                        <a:rPr lang="it-IT" sz="3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V</a:t>
                      </a:r>
                      <a:r>
                        <a:rPr lang="it-IT" sz="32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oti</a:t>
                      </a:r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3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Range</a:t>
                      </a: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xmlns="" val="4171259940"/>
                  </a:ext>
                </a:extLst>
              </a:tr>
              <a:tr h="497417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3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Giulia</a:t>
                      </a: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32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32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32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32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3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7-5=2</a:t>
                      </a: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7417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3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Federica</a:t>
                      </a: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32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32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32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32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6-6=0</a:t>
                      </a: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7417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32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Luigi</a:t>
                      </a:r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32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32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32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32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8-4=4</a:t>
                      </a: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7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056" y="432596"/>
            <a:ext cx="1595438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23" name="Rettangolo 6"/>
          <p:cNvSpPr>
            <a:spLocks noChangeArrowheads="1"/>
          </p:cNvSpPr>
          <p:nvPr/>
        </p:nvSpPr>
        <p:spPr bwMode="auto">
          <a:xfrm>
            <a:off x="1399883" y="5641358"/>
            <a:ext cx="7332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Luigi è il più variabile     mentre Federica non varia!</a:t>
            </a:r>
          </a:p>
        </p:txBody>
      </p:sp>
      <p:sp>
        <p:nvSpPr>
          <p:cNvPr id="9" name="Freccia a destra 8"/>
          <p:cNvSpPr/>
          <p:nvPr/>
        </p:nvSpPr>
        <p:spPr>
          <a:xfrm rot="10800000">
            <a:off x="8408988" y="3703638"/>
            <a:ext cx="735012" cy="733425"/>
          </a:xfrm>
          <a:prstGeom prst="rightArrow">
            <a:avLst/>
          </a:prstGeom>
          <a:solidFill>
            <a:srgbClr val="C00000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Freccia a destra 9"/>
          <p:cNvSpPr>
            <a:spLocks noChangeArrowheads="1"/>
          </p:cNvSpPr>
          <p:nvPr/>
        </p:nvSpPr>
        <p:spPr bwMode="auto">
          <a:xfrm rot="10800000">
            <a:off x="8408988" y="4230688"/>
            <a:ext cx="735012" cy="733425"/>
          </a:xfrm>
          <a:prstGeom prst="rightArrow">
            <a:avLst>
              <a:gd name="adj1" fmla="val 50000"/>
              <a:gd name="adj2" fmla="val 50015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it-IT" altLang="it-IT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4188127" y="5610225"/>
            <a:ext cx="3672871" cy="519113"/>
          </a:xfrm>
          <a:prstGeom prst="ellipse">
            <a:avLst/>
          </a:prstGeom>
          <a:ln w="31750">
            <a:solidFill>
              <a:srgbClr val="C00000"/>
            </a:solidFill>
            <a:prstDash val="sysDash"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Ovale 12"/>
          <p:cNvSpPr>
            <a:spLocks noChangeArrowheads="1"/>
          </p:cNvSpPr>
          <p:nvPr/>
        </p:nvSpPr>
        <p:spPr bwMode="auto">
          <a:xfrm>
            <a:off x="1283002" y="5610225"/>
            <a:ext cx="3057525" cy="519113"/>
          </a:xfrm>
          <a:prstGeom prst="ellipse">
            <a:avLst/>
          </a:prstGeom>
          <a:noFill/>
          <a:ln w="31750">
            <a:solidFill>
              <a:srgbClr val="00B05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it-IT" altLang="it-IT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14" name="Titolo 36">
            <a:extLst>
              <a:ext uri="{FF2B5EF4-FFF2-40B4-BE49-F238E27FC236}">
                <a16:creationId xmlns:a16="http://schemas.microsoft.com/office/drawing/2014/main" xmlns="" id="{896C548A-9226-4251-B0A0-13A8E9963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358774"/>
            <a:ext cx="9060872" cy="703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Facciamo i calcoli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32786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ttangolo 4"/>
          <p:cNvSpPr>
            <a:spLocks noChangeArrowheads="1"/>
          </p:cNvSpPr>
          <p:nvPr/>
        </p:nvSpPr>
        <p:spPr bwMode="auto">
          <a:xfrm>
            <a:off x="582124" y="1074565"/>
            <a:ext cx="772463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 sz="600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/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Molte cose! </a:t>
            </a:r>
          </a:p>
          <a:p>
            <a:pPr eaLnBrk="1" hangingPunct="1"/>
            <a:endParaRPr lang="it-IT" altLang="it-IT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/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Esistono altri Indici di variabilità, le cui formule sono legate l’una all’altra. Per ricordare la formula dell’indice più complesso basterà ripercorrere a ritroso il ragionamento alla base di quelli precedenti, più ‘rozzi’. </a:t>
            </a:r>
          </a:p>
          <a:p>
            <a:pPr eaLnBrk="1" hangingPunct="1"/>
            <a:endParaRPr lang="it-IT" altLang="it-IT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xmlns="" id="{AAAB3FBB-A385-4701-AB7C-81AFEE9A683A}"/>
              </a:ext>
            </a:extLst>
          </p:cNvPr>
          <p:cNvSpPr/>
          <p:nvPr/>
        </p:nvSpPr>
        <p:spPr>
          <a:xfrm>
            <a:off x="708513" y="453371"/>
            <a:ext cx="8743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Cosa si può fare oltre al Range?</a:t>
            </a:r>
            <a:endParaRPr lang="it-IT" sz="40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62680AEF-DE6D-42C6-8CD2-96438CB6D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2887355"/>
            <a:ext cx="3302000" cy="26416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40295243-0336-42DF-80A6-58E601F215B9}"/>
              </a:ext>
            </a:extLst>
          </p:cNvPr>
          <p:cNvSpPr/>
          <p:nvPr/>
        </p:nvSpPr>
        <p:spPr>
          <a:xfrm>
            <a:off x="604982" y="5352565"/>
            <a:ext cx="7934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L’inizio di questa catena, la matrioska più piccola di tutte è la Media della distribuzione, infatti…</a:t>
            </a:r>
          </a:p>
        </p:txBody>
      </p:sp>
    </p:spTree>
    <p:extLst>
      <p:ext uri="{BB962C8B-B14F-4D97-AF65-F5344CB8AC3E}">
        <p14:creationId xmlns:p14="http://schemas.microsoft.com/office/powerpoint/2010/main" val="427142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24" descr="C:\Users\Susi\Pictures\Raccolta multimediale Microsoft\j0429827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115" y="1094581"/>
            <a:ext cx="82073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ttangolo 24">
            <a:extLst>
              <a:ext uri="{FF2B5EF4-FFF2-40B4-BE49-F238E27FC236}">
                <a16:creationId xmlns:a16="http://schemas.microsoft.com/office/drawing/2014/main" xmlns="" id="{C0C2E3AC-B789-49B4-97AA-CCEA3601975F}"/>
              </a:ext>
            </a:extLst>
          </p:cNvPr>
          <p:cNvSpPr/>
          <p:nvPr/>
        </p:nvSpPr>
        <p:spPr>
          <a:xfrm>
            <a:off x="701964" y="453371"/>
            <a:ext cx="87497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Cosa si può fare oltre al Range?</a:t>
            </a:r>
            <a:endParaRPr lang="it-IT" sz="4000" dirty="0"/>
          </a:p>
        </p:txBody>
      </p:sp>
      <p:sp>
        <p:nvSpPr>
          <p:cNvPr id="26" name="Connettore 1">
            <a:extLst>
              <a:ext uri="{FF2B5EF4-FFF2-40B4-BE49-F238E27FC236}">
                <a16:creationId xmlns:a16="http://schemas.microsoft.com/office/drawing/2014/main" xmlns="" id="{1AB907CE-4526-4CD5-A69F-18EE18DF7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3902473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27" name="Connettore 7">
            <a:extLst>
              <a:ext uri="{FF2B5EF4-FFF2-40B4-BE49-F238E27FC236}">
                <a16:creationId xmlns:a16="http://schemas.microsoft.com/office/drawing/2014/main" xmlns="" id="{DDC87B7B-FE78-4CC6-B67B-CF358545C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638" y="2757886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28" name="Connettore 8">
            <a:extLst>
              <a:ext uri="{FF2B5EF4-FFF2-40B4-BE49-F238E27FC236}">
                <a16:creationId xmlns:a16="http://schemas.microsoft.com/office/drawing/2014/main" xmlns="" id="{C0D08045-2EB9-416B-B455-31EA26B3E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888" y="3673873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29" name="Connettore 9">
            <a:extLst>
              <a:ext uri="{FF2B5EF4-FFF2-40B4-BE49-F238E27FC236}">
                <a16:creationId xmlns:a16="http://schemas.microsoft.com/office/drawing/2014/main" xmlns="" id="{4C812CB4-B49A-452E-A903-08949352B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8238" y="433109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0" name="Connettore 10">
            <a:extLst>
              <a:ext uri="{FF2B5EF4-FFF2-40B4-BE49-F238E27FC236}">
                <a16:creationId xmlns:a16="http://schemas.microsoft.com/office/drawing/2014/main" xmlns="" id="{B9199F19-C08A-410B-9F59-04E1D31B9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38" y="288964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1" name="Connettore 11">
            <a:extLst>
              <a:ext uri="{FF2B5EF4-FFF2-40B4-BE49-F238E27FC236}">
                <a16:creationId xmlns:a16="http://schemas.microsoft.com/office/drawing/2014/main" xmlns="" id="{58289230-16EF-4D7B-9192-DA935E32A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16" y="4458621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2" name="Connettore 12">
            <a:extLst>
              <a:ext uri="{FF2B5EF4-FFF2-40B4-BE49-F238E27FC236}">
                <a16:creationId xmlns:a16="http://schemas.microsoft.com/office/drawing/2014/main" xmlns="" id="{487B0920-33EE-4022-A0E6-4B15E53A3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851" y="3681811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3" name="Connettore 13">
            <a:extLst>
              <a:ext uri="{FF2B5EF4-FFF2-40B4-BE49-F238E27FC236}">
                <a16:creationId xmlns:a16="http://schemas.microsoft.com/office/drawing/2014/main" xmlns="" id="{776997C7-2DD8-4DE7-8754-61FD012D8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576" y="3640536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4" name="Connettore 14">
            <a:extLst>
              <a:ext uri="{FF2B5EF4-FFF2-40B4-BE49-F238E27FC236}">
                <a16:creationId xmlns:a16="http://schemas.microsoft.com/office/drawing/2014/main" xmlns="" id="{A017E631-7944-42FD-8EC2-1A312778A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963" y="260389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cxnSp>
        <p:nvCxnSpPr>
          <p:cNvPr id="35" name="Connettore 2 6">
            <a:extLst>
              <a:ext uri="{FF2B5EF4-FFF2-40B4-BE49-F238E27FC236}">
                <a16:creationId xmlns:a16="http://schemas.microsoft.com/office/drawing/2014/main" xmlns="" id="{CCEC3929-BE01-406E-A503-375D11EB4AFC}"/>
              </a:ext>
            </a:extLst>
          </p:cNvPr>
          <p:cNvCxnSpPr>
            <a:cxnSpLocks noChangeShapeType="1"/>
            <a:stCxn id="32" idx="6"/>
            <a:endCxn id="34" idx="2"/>
          </p:cNvCxnSpPr>
          <p:nvPr/>
        </p:nvCxnSpPr>
        <p:spPr bwMode="auto">
          <a:xfrm flipV="1">
            <a:off x="1797051" y="2832498"/>
            <a:ext cx="5141912" cy="1077913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Connettore 2 16">
            <a:extLst>
              <a:ext uri="{FF2B5EF4-FFF2-40B4-BE49-F238E27FC236}">
                <a16:creationId xmlns:a16="http://schemas.microsoft.com/office/drawing/2014/main" xmlns="" id="{A9E2C1BB-F088-417B-8B3C-1D57E3661D2B}"/>
              </a:ext>
            </a:extLst>
          </p:cNvPr>
          <p:cNvCxnSpPr>
            <a:cxnSpLocks noChangeShapeType="1"/>
            <a:stCxn id="26" idx="7"/>
            <a:endCxn id="34" idx="2"/>
          </p:cNvCxnSpPr>
          <p:nvPr/>
        </p:nvCxnSpPr>
        <p:spPr bwMode="auto">
          <a:xfrm flipV="1">
            <a:off x="3157538" y="2832498"/>
            <a:ext cx="3781425" cy="1136650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Connettore 2 20">
            <a:extLst>
              <a:ext uri="{FF2B5EF4-FFF2-40B4-BE49-F238E27FC236}">
                <a16:creationId xmlns:a16="http://schemas.microsoft.com/office/drawing/2014/main" xmlns="" id="{7BD25865-233D-4241-9D97-293EC6B2ABBD}"/>
              </a:ext>
            </a:extLst>
          </p:cNvPr>
          <p:cNvCxnSpPr>
            <a:cxnSpLocks noChangeShapeType="1"/>
            <a:endCxn id="27" idx="4"/>
          </p:cNvCxnSpPr>
          <p:nvPr/>
        </p:nvCxnSpPr>
        <p:spPr bwMode="auto">
          <a:xfrm flipV="1">
            <a:off x="3224213" y="3215086"/>
            <a:ext cx="73025" cy="687387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Connettore 2 22">
            <a:extLst>
              <a:ext uri="{FF2B5EF4-FFF2-40B4-BE49-F238E27FC236}">
                <a16:creationId xmlns:a16="http://schemas.microsoft.com/office/drawing/2014/main" xmlns="" id="{E2DD1701-56F2-49AC-ADC4-5910FE471016}"/>
              </a:ext>
            </a:extLst>
          </p:cNvPr>
          <p:cNvCxnSpPr>
            <a:cxnSpLocks noChangeShapeType="1"/>
            <a:endCxn id="30" idx="3"/>
          </p:cNvCxnSpPr>
          <p:nvPr/>
        </p:nvCxnSpPr>
        <p:spPr bwMode="auto">
          <a:xfrm flipV="1">
            <a:off x="3224213" y="3280173"/>
            <a:ext cx="1130300" cy="622300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Connettore 2 24">
            <a:extLst>
              <a:ext uri="{FF2B5EF4-FFF2-40B4-BE49-F238E27FC236}">
                <a16:creationId xmlns:a16="http://schemas.microsoft.com/office/drawing/2014/main" xmlns="" id="{091592FC-A32B-4B83-82B5-60846E19FA56}"/>
              </a:ext>
            </a:extLst>
          </p:cNvPr>
          <p:cNvCxnSpPr>
            <a:cxnSpLocks noChangeShapeType="1"/>
            <a:stCxn id="26" idx="7"/>
            <a:endCxn id="28" idx="2"/>
          </p:cNvCxnSpPr>
          <p:nvPr/>
        </p:nvCxnSpPr>
        <p:spPr bwMode="auto">
          <a:xfrm flipV="1">
            <a:off x="3157538" y="3902473"/>
            <a:ext cx="1657350" cy="66675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Connettore 2 26">
            <a:extLst>
              <a:ext uri="{FF2B5EF4-FFF2-40B4-BE49-F238E27FC236}">
                <a16:creationId xmlns:a16="http://schemas.microsoft.com/office/drawing/2014/main" xmlns="" id="{39D502DE-EBBF-4250-868F-D65DD947148C}"/>
              </a:ext>
            </a:extLst>
          </p:cNvPr>
          <p:cNvCxnSpPr>
            <a:cxnSpLocks noChangeShapeType="1"/>
            <a:endCxn id="29" idx="1"/>
          </p:cNvCxnSpPr>
          <p:nvPr/>
        </p:nvCxnSpPr>
        <p:spPr bwMode="auto">
          <a:xfrm>
            <a:off x="3144838" y="3969148"/>
            <a:ext cx="600075" cy="428625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Connettore 2 28">
            <a:extLst>
              <a:ext uri="{FF2B5EF4-FFF2-40B4-BE49-F238E27FC236}">
                <a16:creationId xmlns:a16="http://schemas.microsoft.com/office/drawing/2014/main" xmlns="" id="{39A6BBA5-46A7-41F4-B39A-22161CEC7F27}"/>
              </a:ext>
            </a:extLst>
          </p:cNvPr>
          <p:cNvCxnSpPr>
            <a:cxnSpLocks noChangeShapeType="1"/>
            <a:endCxn id="34" idx="2"/>
          </p:cNvCxnSpPr>
          <p:nvPr/>
        </p:nvCxnSpPr>
        <p:spPr bwMode="auto">
          <a:xfrm flipV="1">
            <a:off x="5251451" y="2832498"/>
            <a:ext cx="1687512" cy="1058863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Connettore 2 29">
            <a:extLst>
              <a:ext uri="{FF2B5EF4-FFF2-40B4-BE49-F238E27FC236}">
                <a16:creationId xmlns:a16="http://schemas.microsoft.com/office/drawing/2014/main" xmlns="" id="{74E9169A-FC7E-42D4-A73E-2E5F73AD4A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83051" y="4593036"/>
            <a:ext cx="960437" cy="42862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Connettore 2 30">
            <a:extLst>
              <a:ext uri="{FF2B5EF4-FFF2-40B4-BE49-F238E27FC236}">
                <a16:creationId xmlns:a16="http://schemas.microsoft.com/office/drawing/2014/main" xmlns="" id="{FC2ABB8F-6154-43EA-BB7F-8EFC5A843B59}"/>
              </a:ext>
            </a:extLst>
          </p:cNvPr>
          <p:cNvCxnSpPr>
            <a:cxnSpLocks noChangeShapeType="1"/>
            <a:endCxn id="33" idx="2"/>
          </p:cNvCxnSpPr>
          <p:nvPr/>
        </p:nvCxnSpPr>
        <p:spPr bwMode="auto">
          <a:xfrm flipV="1">
            <a:off x="5481638" y="3869136"/>
            <a:ext cx="642938" cy="8001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Connettore 2 31">
            <a:extLst>
              <a:ext uri="{FF2B5EF4-FFF2-40B4-BE49-F238E27FC236}">
                <a16:creationId xmlns:a16="http://schemas.microsoft.com/office/drawing/2014/main" xmlns="" id="{5481F3E9-39BF-4478-A0A9-9BCD1EB84F4F}"/>
              </a:ext>
            </a:extLst>
          </p:cNvPr>
          <p:cNvCxnSpPr>
            <a:cxnSpLocks noChangeShapeType="1"/>
            <a:endCxn id="34" idx="2"/>
          </p:cNvCxnSpPr>
          <p:nvPr/>
        </p:nvCxnSpPr>
        <p:spPr bwMode="auto">
          <a:xfrm flipV="1">
            <a:off x="6064251" y="2832498"/>
            <a:ext cx="874712" cy="10779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Connettore 2 32">
            <a:extLst>
              <a:ext uri="{FF2B5EF4-FFF2-40B4-BE49-F238E27FC236}">
                <a16:creationId xmlns:a16="http://schemas.microsoft.com/office/drawing/2014/main" xmlns="" id="{F7FFBC87-5248-43CD-BC65-DA1FEBFA8FC9}"/>
              </a:ext>
            </a:extLst>
          </p:cNvPr>
          <p:cNvCxnSpPr>
            <a:cxnSpLocks noChangeShapeType="1"/>
            <a:endCxn id="33" idx="2"/>
          </p:cNvCxnSpPr>
          <p:nvPr/>
        </p:nvCxnSpPr>
        <p:spPr bwMode="auto">
          <a:xfrm>
            <a:off x="5254626" y="3858023"/>
            <a:ext cx="869950" cy="11113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Connettore 2 38">
            <a:extLst>
              <a:ext uri="{FF2B5EF4-FFF2-40B4-BE49-F238E27FC236}">
                <a16:creationId xmlns:a16="http://schemas.microsoft.com/office/drawing/2014/main" xmlns="" id="{ACB7E44F-B177-4099-B45B-B0E8D2211C3F}"/>
              </a:ext>
            </a:extLst>
          </p:cNvPr>
          <p:cNvCxnSpPr>
            <a:cxnSpLocks noChangeShapeType="1"/>
            <a:stCxn id="29" idx="6"/>
            <a:endCxn id="28" idx="2"/>
          </p:cNvCxnSpPr>
          <p:nvPr/>
        </p:nvCxnSpPr>
        <p:spPr bwMode="auto">
          <a:xfrm flipV="1">
            <a:off x="4135438" y="3902473"/>
            <a:ext cx="679450" cy="657225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Connettore 2 39">
            <a:extLst>
              <a:ext uri="{FF2B5EF4-FFF2-40B4-BE49-F238E27FC236}">
                <a16:creationId xmlns:a16="http://schemas.microsoft.com/office/drawing/2014/main" xmlns="" id="{52A52FC7-33F2-4D1E-8CE4-5ADF9493B73F}"/>
              </a:ext>
            </a:extLst>
          </p:cNvPr>
          <p:cNvCxnSpPr>
            <a:cxnSpLocks noChangeShapeType="1"/>
            <a:endCxn id="33" idx="2"/>
          </p:cNvCxnSpPr>
          <p:nvPr/>
        </p:nvCxnSpPr>
        <p:spPr bwMode="auto">
          <a:xfrm flipV="1">
            <a:off x="4103688" y="3869136"/>
            <a:ext cx="2020888" cy="723900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Connettore 2 40">
            <a:extLst>
              <a:ext uri="{FF2B5EF4-FFF2-40B4-BE49-F238E27FC236}">
                <a16:creationId xmlns:a16="http://schemas.microsoft.com/office/drawing/2014/main" xmlns="" id="{BA4AB58A-BBA0-47C9-AEE2-C9B5C127AE49}"/>
              </a:ext>
            </a:extLst>
          </p:cNvPr>
          <p:cNvCxnSpPr>
            <a:cxnSpLocks noChangeShapeType="1"/>
            <a:stCxn id="32" idx="6"/>
          </p:cNvCxnSpPr>
          <p:nvPr/>
        </p:nvCxnSpPr>
        <p:spPr bwMode="auto">
          <a:xfrm>
            <a:off x="1797051" y="3910411"/>
            <a:ext cx="969962" cy="241300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Connettore 2 41">
            <a:extLst>
              <a:ext uri="{FF2B5EF4-FFF2-40B4-BE49-F238E27FC236}">
                <a16:creationId xmlns:a16="http://schemas.microsoft.com/office/drawing/2014/main" xmlns="" id="{65A21AE5-36E8-40C5-B5AA-39AD91C99C1E}"/>
              </a:ext>
            </a:extLst>
          </p:cNvPr>
          <p:cNvCxnSpPr>
            <a:cxnSpLocks noChangeShapeType="1"/>
            <a:stCxn id="32" idx="6"/>
          </p:cNvCxnSpPr>
          <p:nvPr/>
        </p:nvCxnSpPr>
        <p:spPr bwMode="auto">
          <a:xfrm>
            <a:off x="1797051" y="3910411"/>
            <a:ext cx="1947862" cy="776287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Connettore 2 42">
            <a:extLst>
              <a:ext uri="{FF2B5EF4-FFF2-40B4-BE49-F238E27FC236}">
                <a16:creationId xmlns:a16="http://schemas.microsoft.com/office/drawing/2014/main" xmlns="" id="{A3DBC390-D0A3-4EA9-828A-613353FF22E7}"/>
              </a:ext>
            </a:extLst>
          </p:cNvPr>
          <p:cNvCxnSpPr>
            <a:cxnSpLocks noChangeShapeType="1"/>
            <a:endCxn id="34" idx="2"/>
          </p:cNvCxnSpPr>
          <p:nvPr/>
        </p:nvCxnSpPr>
        <p:spPr bwMode="auto">
          <a:xfrm flipV="1">
            <a:off x="4699001" y="2832498"/>
            <a:ext cx="2239962" cy="234950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Connettore 2 43">
            <a:extLst>
              <a:ext uri="{FF2B5EF4-FFF2-40B4-BE49-F238E27FC236}">
                <a16:creationId xmlns:a16="http://schemas.microsoft.com/office/drawing/2014/main" xmlns="" id="{5998E144-A24B-48C3-8214-A7601D730C76}"/>
              </a:ext>
            </a:extLst>
          </p:cNvPr>
          <p:cNvCxnSpPr>
            <a:cxnSpLocks noChangeShapeType="1"/>
            <a:endCxn id="30" idx="3"/>
          </p:cNvCxnSpPr>
          <p:nvPr/>
        </p:nvCxnSpPr>
        <p:spPr bwMode="auto">
          <a:xfrm>
            <a:off x="3473451" y="3011886"/>
            <a:ext cx="881062" cy="268287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Connettore 2 44">
            <a:extLst>
              <a:ext uri="{FF2B5EF4-FFF2-40B4-BE49-F238E27FC236}">
                <a16:creationId xmlns:a16="http://schemas.microsoft.com/office/drawing/2014/main" xmlns="" id="{C212A925-2E40-4D0F-8420-FCA071EAD7EA}"/>
              </a:ext>
            </a:extLst>
          </p:cNvPr>
          <p:cNvCxnSpPr>
            <a:cxnSpLocks noChangeShapeType="1"/>
            <a:endCxn id="34" idx="0"/>
          </p:cNvCxnSpPr>
          <p:nvPr/>
        </p:nvCxnSpPr>
        <p:spPr bwMode="auto">
          <a:xfrm flipV="1">
            <a:off x="3489326" y="2603898"/>
            <a:ext cx="3678237" cy="452438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Connettore 2 45">
            <a:extLst>
              <a:ext uri="{FF2B5EF4-FFF2-40B4-BE49-F238E27FC236}">
                <a16:creationId xmlns:a16="http://schemas.microsoft.com/office/drawing/2014/main" xmlns="" id="{5637846D-A453-4399-A808-21AB56EFAE8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01813" y="3280173"/>
            <a:ext cx="1458913" cy="700088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Connettore 2 46">
            <a:extLst>
              <a:ext uri="{FF2B5EF4-FFF2-40B4-BE49-F238E27FC236}">
                <a16:creationId xmlns:a16="http://schemas.microsoft.com/office/drawing/2014/main" xmlns="" id="{748CEBCE-48C5-4079-B0B7-8BEDB044112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00688" y="2829323"/>
            <a:ext cx="1416050" cy="1806575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Connettore 2 65">
            <a:extLst>
              <a:ext uri="{FF2B5EF4-FFF2-40B4-BE49-F238E27FC236}">
                <a16:creationId xmlns:a16="http://schemas.microsoft.com/office/drawing/2014/main" xmlns="" id="{1C27CFEB-06AC-4FB5-990E-CECCC6F44EB2}"/>
              </a:ext>
            </a:extLst>
          </p:cNvPr>
          <p:cNvCxnSpPr>
            <a:cxnSpLocks noChangeShapeType="1"/>
            <a:endCxn id="33" idx="2"/>
          </p:cNvCxnSpPr>
          <p:nvPr/>
        </p:nvCxnSpPr>
        <p:spPr bwMode="auto">
          <a:xfrm>
            <a:off x="4627563" y="3362723"/>
            <a:ext cx="1497013" cy="506413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Connettore 2 66">
            <a:extLst>
              <a:ext uri="{FF2B5EF4-FFF2-40B4-BE49-F238E27FC236}">
                <a16:creationId xmlns:a16="http://schemas.microsoft.com/office/drawing/2014/main" xmlns="" id="{AD1B7DC1-364E-4038-BE2C-51A0CF7C2082}"/>
              </a:ext>
            </a:extLst>
          </p:cNvPr>
          <p:cNvCxnSpPr>
            <a:cxnSpLocks noChangeShapeType="1"/>
            <a:stCxn id="29" idx="6"/>
          </p:cNvCxnSpPr>
          <p:nvPr/>
        </p:nvCxnSpPr>
        <p:spPr bwMode="auto">
          <a:xfrm flipV="1">
            <a:off x="4135438" y="3289698"/>
            <a:ext cx="287338" cy="1270000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Connettore 2 67">
            <a:extLst>
              <a:ext uri="{FF2B5EF4-FFF2-40B4-BE49-F238E27FC236}">
                <a16:creationId xmlns:a16="http://schemas.microsoft.com/office/drawing/2014/main" xmlns="" id="{E1E8CB9C-ACBA-482A-8B73-87423E610981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672013" y="3305573"/>
            <a:ext cx="600075" cy="1101725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Connettore 2 68">
            <a:extLst>
              <a:ext uri="{FF2B5EF4-FFF2-40B4-BE49-F238E27FC236}">
                <a16:creationId xmlns:a16="http://schemas.microsoft.com/office/drawing/2014/main" xmlns="" id="{357BDF7F-E7C9-44F1-A2E3-39DBC7B14611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660901" y="3299223"/>
            <a:ext cx="298450" cy="434975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Rettangolo 4">
            <a:extLst>
              <a:ext uri="{FF2B5EF4-FFF2-40B4-BE49-F238E27FC236}">
                <a16:creationId xmlns:a16="http://schemas.microsoft.com/office/drawing/2014/main" xmlns="" id="{28E4D722-6B3E-401D-9249-2946769C5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873" y="1200728"/>
            <a:ext cx="73983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Abbiamo visto che la distanza tra gli estremi </a:t>
            </a:r>
            <a:r>
              <a:rPr lang="it-IT" altLang="it-IT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può </a:t>
            </a:r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essere fuorviante.</a:t>
            </a:r>
          </a:p>
          <a:p>
            <a:pPr eaLnBrk="1" hangingPunct="1"/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Una misura di variabilità più adeguata dovrebbe TENER CONTO DI TUTTE LE </a:t>
            </a:r>
            <a:r>
              <a:rPr lang="it-IT" altLang="it-IT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UNITÀ </a:t>
            </a:r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STATISTICHE!</a:t>
            </a:r>
          </a:p>
        </p:txBody>
      </p:sp>
      <p:sp>
        <p:nvSpPr>
          <p:cNvPr id="62" name="Rettangolo 17">
            <a:extLst>
              <a:ext uri="{FF2B5EF4-FFF2-40B4-BE49-F238E27FC236}">
                <a16:creationId xmlns:a16="http://schemas.microsoft.com/office/drawing/2014/main" xmlns="" id="{4671FD32-019F-479C-B323-09E899804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41" y="5328089"/>
            <a:ext cx="79641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Ma considerare tutte le possibili differenze tra tutte le unità statistiche… è troppo laborioso!</a:t>
            </a:r>
          </a:p>
          <a:p>
            <a:pPr eaLnBrk="1" hangingPunct="1"/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												Una soluzione è…</a:t>
            </a:r>
          </a:p>
        </p:txBody>
      </p:sp>
    </p:spTree>
    <p:extLst>
      <p:ext uri="{BB962C8B-B14F-4D97-AF65-F5344CB8AC3E}">
        <p14:creationId xmlns:p14="http://schemas.microsoft.com/office/powerpoint/2010/main" val="117252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tangolo 39">
            <a:extLst>
              <a:ext uri="{FF2B5EF4-FFF2-40B4-BE49-F238E27FC236}">
                <a16:creationId xmlns:a16="http://schemas.microsoft.com/office/drawing/2014/main" xmlns="" id="{E95F5438-A741-4422-B2A6-7C558EC36E92}"/>
              </a:ext>
            </a:extLst>
          </p:cNvPr>
          <p:cNvSpPr/>
          <p:nvPr/>
        </p:nvSpPr>
        <p:spPr>
          <a:xfrm>
            <a:off x="708513" y="453371"/>
            <a:ext cx="8743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Cosa si può fare oltre al Range?</a:t>
            </a:r>
            <a:endParaRPr lang="it-IT" sz="4000" dirty="0"/>
          </a:p>
        </p:txBody>
      </p:sp>
      <p:sp>
        <p:nvSpPr>
          <p:cNvPr id="41" name="Connettore 1">
            <a:extLst>
              <a:ext uri="{FF2B5EF4-FFF2-40B4-BE49-F238E27FC236}">
                <a16:creationId xmlns:a16="http://schemas.microsoft.com/office/drawing/2014/main" xmlns="" id="{864FEF5D-2EFA-4A75-8DD9-3CF0F12DD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850" y="418623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42" name="Connettore 7">
            <a:extLst>
              <a:ext uri="{FF2B5EF4-FFF2-40B4-BE49-F238E27FC236}">
                <a16:creationId xmlns:a16="http://schemas.microsoft.com/office/drawing/2014/main" xmlns="" id="{1F9E4034-DE8E-4260-99B2-36E002300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5" y="304165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43" name="Connettore 8">
            <a:extLst>
              <a:ext uri="{FF2B5EF4-FFF2-40B4-BE49-F238E27FC236}">
                <a16:creationId xmlns:a16="http://schemas.microsoft.com/office/drawing/2014/main" xmlns="" id="{19D3F7D5-B3D8-4FD2-9B55-7D6C02F1D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725" y="395763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44" name="Connettore 9">
            <a:extLst>
              <a:ext uri="{FF2B5EF4-FFF2-40B4-BE49-F238E27FC236}">
                <a16:creationId xmlns:a16="http://schemas.microsoft.com/office/drawing/2014/main" xmlns="" id="{0221575D-326D-4FC9-AFA9-38196117B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5" y="4614863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45" name="Connettore 10">
            <a:extLst>
              <a:ext uri="{FF2B5EF4-FFF2-40B4-BE49-F238E27FC236}">
                <a16:creationId xmlns:a16="http://schemas.microsoft.com/office/drawing/2014/main" xmlns="" id="{65FC1B5C-3DF0-4CCB-BCAB-B0AE60EA7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3173413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46" name="Connettore 11">
            <a:extLst>
              <a:ext uri="{FF2B5EF4-FFF2-40B4-BE49-F238E27FC236}">
                <a16:creationId xmlns:a16="http://schemas.microsoft.com/office/drawing/2014/main" xmlns="" id="{23991204-F03B-4EEC-A75B-18798C5A4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469265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47" name="Connettore 12">
            <a:extLst>
              <a:ext uri="{FF2B5EF4-FFF2-40B4-BE49-F238E27FC236}">
                <a16:creationId xmlns:a16="http://schemas.microsoft.com/office/drawing/2014/main" xmlns="" id="{5E44F081-E544-47BC-AB0D-D2A56F025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65575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endParaRPr lang="it-IT" altLang="it-IT" b="1" dirty="0">
              <a:ea typeface="ＭＳ Ｐゴシック" pitchFamily="34" charset="-128"/>
            </a:endParaRPr>
          </a:p>
        </p:txBody>
      </p:sp>
      <p:sp>
        <p:nvSpPr>
          <p:cNvPr id="48" name="Connettore 13">
            <a:extLst>
              <a:ext uri="{FF2B5EF4-FFF2-40B4-BE49-F238E27FC236}">
                <a16:creationId xmlns:a16="http://schemas.microsoft.com/office/drawing/2014/main" xmlns="" id="{F7BC7B16-2359-4A92-B19F-677D209A6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413" y="39243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49" name="Connettore 14">
            <a:extLst>
              <a:ext uri="{FF2B5EF4-FFF2-40B4-BE49-F238E27FC236}">
                <a16:creationId xmlns:a16="http://schemas.microsoft.com/office/drawing/2014/main" xmlns="" id="{FB434599-CEAC-4476-B8C8-4755047FD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2887663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endParaRPr lang="it-IT" altLang="it-IT" b="1" dirty="0">
              <a:ea typeface="ＭＳ Ｐゴシック" pitchFamily="34" charset="-128"/>
            </a:endParaRPr>
          </a:p>
        </p:txBody>
      </p:sp>
      <p:sp>
        <p:nvSpPr>
          <p:cNvPr id="3" name="Triangolo isoscele 2">
            <a:extLst>
              <a:ext uri="{FF2B5EF4-FFF2-40B4-BE49-F238E27FC236}">
                <a16:creationId xmlns:a16="http://schemas.microsoft.com/office/drawing/2014/main" xmlns="" id="{6A65E732-86E6-4926-83D9-7FC32804929A}"/>
              </a:ext>
            </a:extLst>
          </p:cNvPr>
          <p:cNvSpPr/>
          <p:nvPr/>
        </p:nvSpPr>
        <p:spPr>
          <a:xfrm>
            <a:off x="3903807" y="4038600"/>
            <a:ext cx="457200" cy="457200"/>
          </a:xfrm>
          <a:prstGeom prst="triangle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1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3" name="Connettore 2 41">
            <a:extLst>
              <a:ext uri="{FF2B5EF4-FFF2-40B4-BE49-F238E27FC236}">
                <a16:creationId xmlns:a16="http://schemas.microsoft.com/office/drawing/2014/main" xmlns="" id="{67C2197A-A4C4-45DE-A955-1D616145B9F1}"/>
              </a:ext>
            </a:extLst>
          </p:cNvPr>
          <p:cNvCxnSpPr>
            <a:cxnSpLocks noChangeShapeType="1"/>
            <a:endCxn id="3" idx="1"/>
          </p:cNvCxnSpPr>
          <p:nvPr/>
        </p:nvCxnSpPr>
        <p:spPr bwMode="auto">
          <a:xfrm>
            <a:off x="1385888" y="4223480"/>
            <a:ext cx="2632219" cy="43720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Rettangolo 4">
            <a:extLst>
              <a:ext uri="{FF2B5EF4-FFF2-40B4-BE49-F238E27FC236}">
                <a16:creationId xmlns:a16="http://schemas.microsoft.com/office/drawing/2014/main" xmlns="" id="{262D9ACB-A7CE-499E-87C9-01393A4A1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36" y="1165434"/>
            <a:ext cx="809892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6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…stabilire un punto di riferimento comune a tutte le unità e misurare la loro distanza rispetto ad esso.</a:t>
            </a:r>
          </a:p>
          <a:p>
            <a:pPr eaLnBrk="1" hangingPunct="1"/>
            <a:r>
              <a:rPr lang="it-IT" altLang="it-IT" sz="16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Un </a:t>
            </a:r>
            <a:r>
              <a:rPr lang="it-IT" altLang="it-IT" sz="1600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Indice </a:t>
            </a:r>
            <a:r>
              <a:rPr lang="it-IT" altLang="it-IT" sz="16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di variabilità più adeguato può essere una misura della distanza di ogni osservazione dal ‘centro’ della distribuzione, cioè dalla media dei </a:t>
            </a:r>
            <a:r>
              <a:rPr lang="it-IT" altLang="it-IT" sz="1600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dati.</a:t>
            </a:r>
            <a:endParaRPr lang="it-IT" altLang="it-IT" sz="1600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/>
            <a:endParaRPr lang="it-IT" altLang="it-IT" sz="300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/>
            <a:r>
              <a:rPr lang="it-IT" altLang="it-IT" sz="16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La variabilità aumenta all’aumentare della distanza tra le osservazioni e la media.</a:t>
            </a:r>
          </a:p>
        </p:txBody>
      </p:sp>
      <p:cxnSp>
        <p:nvCxnSpPr>
          <p:cNvPr id="56" name="Connettore 2 41">
            <a:extLst>
              <a:ext uri="{FF2B5EF4-FFF2-40B4-BE49-F238E27FC236}">
                <a16:creationId xmlns:a16="http://schemas.microsoft.com/office/drawing/2014/main" xmlns="" id="{AD318AEF-FF37-4B3A-BE7B-9B56852709DC}"/>
              </a:ext>
            </a:extLst>
          </p:cNvPr>
          <p:cNvCxnSpPr>
            <a:cxnSpLocks noChangeShapeType="1"/>
            <a:stCxn id="41" idx="6"/>
          </p:cNvCxnSpPr>
          <p:nvPr/>
        </p:nvCxnSpPr>
        <p:spPr bwMode="auto">
          <a:xfrm flipV="1">
            <a:off x="2813050" y="4381500"/>
            <a:ext cx="1115291" cy="33338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Connettore 2 41">
            <a:extLst>
              <a:ext uri="{FF2B5EF4-FFF2-40B4-BE49-F238E27FC236}">
                <a16:creationId xmlns:a16="http://schemas.microsoft.com/office/drawing/2014/main" xmlns="" id="{07DFD875-C3E9-468D-85F0-E2CEB112FCFA}"/>
              </a:ext>
            </a:extLst>
          </p:cNvPr>
          <p:cNvCxnSpPr>
            <a:cxnSpLocks noChangeShapeType="1"/>
            <a:stCxn id="44" idx="6"/>
            <a:endCxn id="3" idx="3"/>
          </p:cNvCxnSpPr>
          <p:nvPr/>
        </p:nvCxnSpPr>
        <p:spPr bwMode="auto">
          <a:xfrm flipV="1">
            <a:off x="3724275" y="4495800"/>
            <a:ext cx="408132" cy="347663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Connettore 2 41">
            <a:extLst>
              <a:ext uri="{FF2B5EF4-FFF2-40B4-BE49-F238E27FC236}">
                <a16:creationId xmlns:a16="http://schemas.microsoft.com/office/drawing/2014/main" xmlns="" id="{BB902FD1-D0BE-4C0E-9DA4-5EF6DE9FE04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84807" y="4538306"/>
            <a:ext cx="408132" cy="224566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Connettore 2 41">
            <a:extLst>
              <a:ext uri="{FF2B5EF4-FFF2-40B4-BE49-F238E27FC236}">
                <a16:creationId xmlns:a16="http://schemas.microsoft.com/office/drawing/2014/main" xmlns="" id="{C0D721F5-3ECB-47B0-BA75-340518DDD8C7}"/>
              </a:ext>
            </a:extLst>
          </p:cNvPr>
          <p:cNvCxnSpPr>
            <a:cxnSpLocks noChangeShapeType="1"/>
            <a:endCxn id="43" idx="3"/>
          </p:cNvCxnSpPr>
          <p:nvPr/>
        </p:nvCxnSpPr>
        <p:spPr bwMode="auto">
          <a:xfrm>
            <a:off x="4273550" y="4331860"/>
            <a:ext cx="197130" cy="16023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Connettore 2 41">
            <a:extLst>
              <a:ext uri="{FF2B5EF4-FFF2-40B4-BE49-F238E27FC236}">
                <a16:creationId xmlns:a16="http://schemas.microsoft.com/office/drawing/2014/main" xmlns="" id="{0D6D44F6-1926-4AF9-B2F5-C981876F5212}"/>
              </a:ext>
            </a:extLst>
          </p:cNvPr>
          <p:cNvCxnSpPr>
            <a:cxnSpLocks noChangeShapeType="1"/>
            <a:stCxn id="3" idx="5"/>
            <a:endCxn id="48" idx="2"/>
          </p:cNvCxnSpPr>
          <p:nvPr/>
        </p:nvCxnSpPr>
        <p:spPr bwMode="auto">
          <a:xfrm flipV="1">
            <a:off x="4246707" y="4152900"/>
            <a:ext cx="1466706" cy="114300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Connettore 2 41">
            <a:extLst>
              <a:ext uri="{FF2B5EF4-FFF2-40B4-BE49-F238E27FC236}">
                <a16:creationId xmlns:a16="http://schemas.microsoft.com/office/drawing/2014/main" xmlns="" id="{E5653A0F-F9F7-4E69-9807-CF91CBD5735A}"/>
              </a:ext>
            </a:extLst>
          </p:cNvPr>
          <p:cNvCxnSpPr>
            <a:cxnSpLocks noChangeShapeType="1"/>
            <a:stCxn id="3" idx="0"/>
          </p:cNvCxnSpPr>
          <p:nvPr/>
        </p:nvCxnSpPr>
        <p:spPr bwMode="auto">
          <a:xfrm flipV="1">
            <a:off x="4132407" y="3226360"/>
            <a:ext cx="2418340" cy="812240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Connettore 2 41">
            <a:extLst>
              <a:ext uri="{FF2B5EF4-FFF2-40B4-BE49-F238E27FC236}">
                <a16:creationId xmlns:a16="http://schemas.microsoft.com/office/drawing/2014/main" xmlns="" id="{1AECBE5F-AA73-4B40-A126-DF47C8CAE6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83351" y="3407558"/>
            <a:ext cx="987727" cy="727159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Connettore 2 41">
            <a:extLst>
              <a:ext uri="{FF2B5EF4-FFF2-40B4-BE49-F238E27FC236}">
                <a16:creationId xmlns:a16="http://schemas.microsoft.com/office/drawing/2014/main" xmlns="" id="{1D43AD41-FF00-4D25-A294-E8019FFA20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93944" y="3653641"/>
            <a:ext cx="34209" cy="408835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1" name="Picture 24" descr="C:\Users\Susi\Pictures\Raccolta multimediale Microsoft\j0429827.wmf">
            <a:extLst>
              <a:ext uri="{FF2B5EF4-FFF2-40B4-BE49-F238E27FC236}">
                <a16:creationId xmlns:a16="http://schemas.microsoft.com/office/drawing/2014/main" xmlns="" id="{D57EB38A-A205-438D-9A82-D75D4BFE5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206" y="2333606"/>
            <a:ext cx="82073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29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ttangolo 4"/>
          <p:cNvSpPr>
            <a:spLocks noChangeArrowheads="1"/>
          </p:cNvSpPr>
          <p:nvPr/>
        </p:nvSpPr>
        <p:spPr bwMode="auto">
          <a:xfrm>
            <a:off x="462271" y="1189295"/>
            <a:ext cx="83740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Punto di partenza: trovare il centro. </a:t>
            </a:r>
          </a:p>
          <a:p>
            <a:pPr eaLnBrk="1" hangingPunct="1"/>
            <a:endParaRPr lang="it-IT" altLang="it-IT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/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Data la distribuzione, dobbiamo individuare la </a:t>
            </a:r>
            <a:r>
              <a:rPr lang="it-IT" altLang="it-IT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Media:</a:t>
            </a:r>
            <a:endParaRPr lang="it-IT" altLang="it-IT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/>
            <a:endParaRPr lang="it-IT" altLang="it-IT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/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X = variabile statistica sul fenomeno </a:t>
            </a:r>
            <a:r>
              <a:rPr lang="it-IT" altLang="it-IT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studiato;</a:t>
            </a:r>
            <a:endParaRPr lang="it-IT" altLang="it-IT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/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x</a:t>
            </a:r>
            <a:r>
              <a:rPr lang="it-IT" altLang="it-IT" baseline="-250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1</a:t>
            </a:r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,x</a:t>
            </a:r>
            <a:r>
              <a:rPr lang="it-IT" altLang="it-IT" baseline="-250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2</a:t>
            </a:r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,x</a:t>
            </a:r>
            <a:r>
              <a:rPr lang="it-IT" altLang="it-IT" baseline="-250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3</a:t>
            </a:r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,…,x</a:t>
            </a:r>
            <a:r>
              <a:rPr lang="it-IT" altLang="it-IT" baseline="-250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i</a:t>
            </a:r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,…,</a:t>
            </a:r>
            <a:r>
              <a:rPr lang="it-IT" altLang="it-IT" dirty="0" err="1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x</a:t>
            </a:r>
            <a:r>
              <a:rPr lang="it-IT" altLang="it-IT" baseline="-25000" dirty="0" err="1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n</a:t>
            </a:r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 valori osservati </a:t>
            </a:r>
            <a:r>
              <a:rPr lang="it-IT" altLang="it-IT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nelle </a:t>
            </a:r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n unità </a:t>
            </a:r>
            <a:r>
              <a:rPr lang="it-IT" altLang="it-IT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statistiche,</a:t>
            </a:r>
            <a:endParaRPr lang="it-IT" altLang="it-IT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grpSp>
        <p:nvGrpSpPr>
          <p:cNvPr id="40964" name="Gruppo 17"/>
          <p:cNvGrpSpPr>
            <a:grpSpLocks/>
          </p:cNvGrpSpPr>
          <p:nvPr/>
        </p:nvGrpSpPr>
        <p:grpSpPr bwMode="auto">
          <a:xfrm>
            <a:off x="1481424" y="3786278"/>
            <a:ext cx="6056312" cy="2262187"/>
            <a:chOff x="928047" y="3203043"/>
            <a:chExt cx="6057025" cy="2261754"/>
          </a:xfrm>
        </p:grpSpPr>
        <p:sp>
          <p:nvSpPr>
            <p:cNvPr id="40968" name="Connettore 1"/>
            <p:cNvSpPr>
              <a:spLocks noChangeArrowheads="1"/>
            </p:cNvSpPr>
            <p:nvPr/>
          </p:nvSpPr>
          <p:spPr bwMode="auto">
            <a:xfrm>
              <a:off x="2355376" y="4502630"/>
              <a:ext cx="457200" cy="457200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hangingPunct="1"/>
              <a:endParaRPr lang="it-IT" altLang="it-IT" b="1">
                <a:ea typeface="ＭＳ Ｐゴシック" pitchFamily="34" charset="-128"/>
              </a:endParaRPr>
            </a:p>
          </p:txBody>
        </p:sp>
        <p:sp>
          <p:nvSpPr>
            <p:cNvPr id="40969" name="Connettore 7"/>
            <p:cNvSpPr>
              <a:spLocks noChangeArrowheads="1"/>
            </p:cNvSpPr>
            <p:nvPr/>
          </p:nvSpPr>
          <p:spPr bwMode="auto">
            <a:xfrm>
              <a:off x="2656764" y="3357356"/>
              <a:ext cx="457200" cy="457200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hangingPunct="1"/>
              <a:endParaRPr lang="it-IT" altLang="it-IT" b="1">
                <a:ea typeface="ＭＳ Ｐゴシック" pitchFamily="34" charset="-128"/>
              </a:endParaRPr>
            </a:p>
          </p:txBody>
        </p:sp>
        <p:sp>
          <p:nvSpPr>
            <p:cNvPr id="40970" name="Connettore 8"/>
            <p:cNvSpPr>
              <a:spLocks noChangeArrowheads="1"/>
            </p:cNvSpPr>
            <p:nvPr/>
          </p:nvSpPr>
          <p:spPr bwMode="auto">
            <a:xfrm>
              <a:off x="4403677" y="4274030"/>
              <a:ext cx="457200" cy="457200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hangingPunct="1"/>
              <a:endParaRPr lang="it-IT" altLang="it-IT" b="1">
                <a:ea typeface="ＭＳ Ｐゴシック" pitchFamily="34" charset="-128"/>
              </a:endParaRPr>
            </a:p>
          </p:txBody>
        </p:sp>
        <p:sp>
          <p:nvSpPr>
            <p:cNvPr id="40971" name="Connettore 9"/>
            <p:cNvSpPr>
              <a:spLocks noChangeArrowheads="1"/>
            </p:cNvSpPr>
            <p:nvPr/>
          </p:nvSpPr>
          <p:spPr bwMode="auto">
            <a:xfrm>
              <a:off x="3266364" y="4930260"/>
              <a:ext cx="457200" cy="457200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hangingPunct="1"/>
              <a:endParaRPr lang="it-IT" altLang="it-IT" b="1">
                <a:ea typeface="ＭＳ Ｐゴシック" pitchFamily="34" charset="-128"/>
              </a:endParaRPr>
            </a:p>
          </p:txBody>
        </p:sp>
        <p:sp>
          <p:nvSpPr>
            <p:cNvPr id="40972" name="Connettore 10"/>
            <p:cNvSpPr>
              <a:spLocks noChangeArrowheads="1"/>
            </p:cNvSpPr>
            <p:nvPr/>
          </p:nvSpPr>
          <p:spPr bwMode="auto">
            <a:xfrm>
              <a:off x="3875964" y="3489284"/>
              <a:ext cx="457200" cy="457200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hangingPunct="1"/>
              <a:endParaRPr lang="it-IT" altLang="it-IT" b="1">
                <a:ea typeface="ＭＳ Ｐゴシック" pitchFamily="34" charset="-128"/>
              </a:endParaRPr>
            </a:p>
          </p:txBody>
        </p:sp>
        <p:sp>
          <p:nvSpPr>
            <p:cNvPr id="40973" name="Connettore 11"/>
            <p:cNvSpPr>
              <a:spLocks noChangeArrowheads="1"/>
            </p:cNvSpPr>
            <p:nvPr/>
          </p:nvSpPr>
          <p:spPr bwMode="auto">
            <a:xfrm>
              <a:off x="4632277" y="5007597"/>
              <a:ext cx="457200" cy="457200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hangingPunct="1"/>
              <a:endParaRPr lang="it-IT" altLang="it-IT" b="1">
                <a:ea typeface="ＭＳ Ｐゴシック" pitchFamily="34" charset="-128"/>
              </a:endParaRPr>
            </a:p>
          </p:txBody>
        </p:sp>
        <p:sp>
          <p:nvSpPr>
            <p:cNvPr id="40974" name="Connettore 12"/>
            <p:cNvSpPr>
              <a:spLocks noChangeArrowheads="1"/>
            </p:cNvSpPr>
            <p:nvPr/>
          </p:nvSpPr>
          <p:spPr bwMode="auto">
            <a:xfrm>
              <a:off x="928047" y="4280854"/>
              <a:ext cx="457200" cy="457200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hangingPunct="1"/>
              <a:endParaRPr lang="it-IT" altLang="it-IT" b="1">
                <a:ea typeface="ＭＳ Ｐゴシック" pitchFamily="34" charset="-128"/>
              </a:endParaRPr>
            </a:p>
          </p:txBody>
        </p:sp>
        <p:sp>
          <p:nvSpPr>
            <p:cNvPr id="40975" name="Connettore 13"/>
            <p:cNvSpPr>
              <a:spLocks noChangeArrowheads="1"/>
            </p:cNvSpPr>
            <p:nvPr/>
          </p:nvSpPr>
          <p:spPr bwMode="auto">
            <a:xfrm>
              <a:off x="5712724" y="4239911"/>
              <a:ext cx="457200" cy="457200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hangingPunct="1"/>
              <a:endParaRPr lang="it-IT" altLang="it-IT" b="1">
                <a:ea typeface="ＭＳ Ｐゴシック" pitchFamily="34" charset="-128"/>
              </a:endParaRPr>
            </a:p>
          </p:txBody>
        </p:sp>
        <p:sp>
          <p:nvSpPr>
            <p:cNvPr id="40976" name="Connettore 14"/>
            <p:cNvSpPr>
              <a:spLocks noChangeArrowheads="1"/>
            </p:cNvSpPr>
            <p:nvPr/>
          </p:nvSpPr>
          <p:spPr bwMode="auto">
            <a:xfrm>
              <a:off x="6527872" y="3203043"/>
              <a:ext cx="457200" cy="457200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hangingPunct="1"/>
              <a:endParaRPr lang="it-IT" altLang="it-IT" b="1">
                <a:ea typeface="ＭＳ Ｐゴシック" pitchFamily="34" charset="-128"/>
              </a:endParaRPr>
            </a:p>
          </p:txBody>
        </p:sp>
        <p:cxnSp>
          <p:nvCxnSpPr>
            <p:cNvPr id="40977" name="Connettore 2 6"/>
            <p:cNvCxnSpPr>
              <a:cxnSpLocks noChangeShapeType="1"/>
            </p:cNvCxnSpPr>
            <p:nvPr/>
          </p:nvCxnSpPr>
          <p:spPr bwMode="auto">
            <a:xfrm flipV="1">
              <a:off x="1304651" y="4413926"/>
              <a:ext cx="2571313" cy="147930"/>
            </a:xfrm>
            <a:prstGeom prst="straightConnector1">
              <a:avLst/>
            </a:prstGeom>
            <a:noFill/>
            <a:ln w="25400" algn="ctr">
              <a:solidFill>
                <a:srgbClr val="7F142A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9" name="Connettore 2 16"/>
            <p:cNvCxnSpPr>
              <a:cxnSpLocks noChangeShapeType="1"/>
              <a:endCxn id="40976" idx="3"/>
            </p:cNvCxnSpPr>
            <p:nvPr/>
          </p:nvCxnSpPr>
          <p:spPr bwMode="auto">
            <a:xfrm flipV="1">
              <a:off x="4333164" y="3593288"/>
              <a:ext cx="2261663" cy="745197"/>
            </a:xfrm>
            <a:prstGeom prst="straightConnector1">
              <a:avLst/>
            </a:prstGeom>
            <a:noFill/>
            <a:ln w="25400" algn="ctr">
              <a:solidFill>
                <a:srgbClr val="7F142A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0" name="Connettore 2 18"/>
            <p:cNvCxnSpPr>
              <a:cxnSpLocks noChangeShapeType="1"/>
              <a:stCxn id="40969" idx="5"/>
            </p:cNvCxnSpPr>
            <p:nvPr/>
          </p:nvCxnSpPr>
          <p:spPr bwMode="auto">
            <a:xfrm>
              <a:off x="3047009" y="3747601"/>
              <a:ext cx="828955" cy="666325"/>
            </a:xfrm>
            <a:prstGeom prst="straightConnector1">
              <a:avLst/>
            </a:prstGeom>
            <a:noFill/>
            <a:ln w="25400" algn="ctr">
              <a:solidFill>
                <a:srgbClr val="7F142A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1" name="Connettore 2 19"/>
            <p:cNvCxnSpPr>
              <a:cxnSpLocks noChangeShapeType="1"/>
              <a:stCxn id="40968" idx="6"/>
            </p:cNvCxnSpPr>
            <p:nvPr/>
          </p:nvCxnSpPr>
          <p:spPr bwMode="auto">
            <a:xfrm flipV="1">
              <a:off x="2812576" y="4413926"/>
              <a:ext cx="1063388" cy="317304"/>
            </a:xfrm>
            <a:prstGeom prst="straightConnector1">
              <a:avLst/>
            </a:prstGeom>
            <a:noFill/>
            <a:ln w="25400" algn="ctr">
              <a:solidFill>
                <a:srgbClr val="7F142A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2" name="Connettore 2 20"/>
            <p:cNvCxnSpPr>
              <a:cxnSpLocks noChangeShapeType="1"/>
              <a:stCxn id="40972" idx="5"/>
            </p:cNvCxnSpPr>
            <p:nvPr/>
          </p:nvCxnSpPr>
          <p:spPr bwMode="auto">
            <a:xfrm flipH="1">
              <a:off x="4096299" y="3879529"/>
              <a:ext cx="169910" cy="360382"/>
            </a:xfrm>
            <a:prstGeom prst="straightConnector1">
              <a:avLst/>
            </a:prstGeom>
            <a:noFill/>
            <a:ln w="25400" algn="ctr">
              <a:solidFill>
                <a:srgbClr val="7F142A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3" name="Connettore 2 21"/>
            <p:cNvCxnSpPr>
              <a:cxnSpLocks noChangeShapeType="1"/>
              <a:stCxn id="40971" idx="7"/>
            </p:cNvCxnSpPr>
            <p:nvPr/>
          </p:nvCxnSpPr>
          <p:spPr bwMode="auto">
            <a:xfrm flipV="1">
              <a:off x="3656609" y="4413926"/>
              <a:ext cx="219355" cy="583289"/>
            </a:xfrm>
            <a:prstGeom prst="straightConnector1">
              <a:avLst/>
            </a:prstGeom>
            <a:noFill/>
            <a:ln w="25400" algn="ctr">
              <a:solidFill>
                <a:srgbClr val="7F142A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4" name="Connettore 2 22"/>
            <p:cNvCxnSpPr>
              <a:cxnSpLocks noChangeShapeType="1"/>
            </p:cNvCxnSpPr>
            <p:nvPr/>
          </p:nvCxnSpPr>
          <p:spPr bwMode="auto">
            <a:xfrm>
              <a:off x="4185628" y="4635159"/>
              <a:ext cx="563793" cy="400914"/>
            </a:xfrm>
            <a:prstGeom prst="straightConnector1">
              <a:avLst/>
            </a:prstGeom>
            <a:noFill/>
            <a:ln w="25400" algn="ctr">
              <a:solidFill>
                <a:srgbClr val="7F142A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5" name="Connettore 2 23"/>
            <p:cNvCxnSpPr>
              <a:cxnSpLocks noChangeShapeType="1"/>
              <a:endCxn id="40970" idx="1"/>
            </p:cNvCxnSpPr>
            <p:nvPr/>
          </p:nvCxnSpPr>
          <p:spPr bwMode="auto">
            <a:xfrm flipV="1">
              <a:off x="4277868" y="4340985"/>
              <a:ext cx="192764" cy="72941"/>
            </a:xfrm>
            <a:prstGeom prst="straightConnector1">
              <a:avLst/>
            </a:prstGeom>
            <a:noFill/>
            <a:ln w="25400" algn="ctr">
              <a:solidFill>
                <a:srgbClr val="7F142A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6" name="Connettore 2 24"/>
            <p:cNvCxnSpPr>
              <a:cxnSpLocks noChangeShapeType="1"/>
              <a:endCxn id="40975" idx="2"/>
            </p:cNvCxnSpPr>
            <p:nvPr/>
          </p:nvCxnSpPr>
          <p:spPr bwMode="auto">
            <a:xfrm flipV="1">
              <a:off x="4333164" y="4468511"/>
              <a:ext cx="1379560" cy="40943"/>
            </a:xfrm>
            <a:prstGeom prst="straightConnector1">
              <a:avLst/>
            </a:prstGeom>
            <a:noFill/>
            <a:ln w="25400" algn="ctr">
              <a:solidFill>
                <a:srgbClr val="7F142A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987" name="Rettangolo 3"/>
            <p:cNvSpPr>
              <a:spLocks noChangeArrowheads="1"/>
            </p:cNvSpPr>
            <p:nvPr/>
          </p:nvSpPr>
          <p:spPr bwMode="auto">
            <a:xfrm>
              <a:off x="2696115" y="3445224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altLang="it-IT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r>
                <a:rPr lang="it-IT" altLang="it-IT" baseline="-25000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1</a:t>
              </a:r>
              <a:endParaRPr lang="it-IT" altLang="it-IT"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40988" name="Rettangolo 25"/>
            <p:cNvSpPr>
              <a:spLocks noChangeArrowheads="1"/>
            </p:cNvSpPr>
            <p:nvPr/>
          </p:nvSpPr>
          <p:spPr bwMode="auto">
            <a:xfrm>
              <a:off x="3914460" y="3516868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altLang="it-IT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r>
                <a:rPr lang="it-IT" altLang="it-IT" baseline="-25000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2</a:t>
              </a:r>
              <a:endParaRPr lang="it-IT" altLang="it-IT"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40989" name="Rettangolo 26"/>
            <p:cNvSpPr>
              <a:spLocks noChangeArrowheads="1"/>
            </p:cNvSpPr>
            <p:nvPr/>
          </p:nvSpPr>
          <p:spPr bwMode="auto">
            <a:xfrm>
              <a:off x="6547120" y="3246977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altLang="it-IT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r>
                <a:rPr lang="it-IT" altLang="it-IT" baseline="-25000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3</a:t>
              </a:r>
              <a:endParaRPr lang="it-IT" altLang="it-IT"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40990" name="Rettangolo 27"/>
            <p:cNvSpPr>
              <a:spLocks noChangeArrowheads="1"/>
            </p:cNvSpPr>
            <p:nvPr/>
          </p:nvSpPr>
          <p:spPr bwMode="auto">
            <a:xfrm>
              <a:off x="5751220" y="4303225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altLang="it-IT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r>
                <a:rPr lang="it-IT" altLang="it-IT" baseline="-25000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4</a:t>
              </a:r>
              <a:endParaRPr lang="it-IT" altLang="it-IT"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40991" name="Rettangolo 28"/>
            <p:cNvSpPr>
              <a:spLocks noChangeArrowheads="1"/>
            </p:cNvSpPr>
            <p:nvPr/>
          </p:nvSpPr>
          <p:spPr bwMode="auto">
            <a:xfrm>
              <a:off x="4467524" y="4326935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altLang="it-IT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r>
                <a:rPr lang="it-IT" altLang="it-IT" baseline="-25000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6</a:t>
              </a:r>
              <a:endParaRPr lang="it-IT" altLang="it-IT" baseline="-25000"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40992" name="Rettangolo 29"/>
            <p:cNvSpPr>
              <a:spLocks noChangeArrowheads="1"/>
            </p:cNvSpPr>
            <p:nvPr/>
          </p:nvSpPr>
          <p:spPr bwMode="auto">
            <a:xfrm>
              <a:off x="4651525" y="5053731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altLang="it-IT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r>
                <a:rPr lang="it-IT" altLang="it-IT" baseline="-25000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5</a:t>
              </a:r>
              <a:endParaRPr lang="it-IT" altLang="it-IT"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40993" name="Rettangolo 30"/>
            <p:cNvSpPr>
              <a:spLocks noChangeArrowheads="1"/>
            </p:cNvSpPr>
            <p:nvPr/>
          </p:nvSpPr>
          <p:spPr bwMode="auto">
            <a:xfrm>
              <a:off x="3288240" y="4997215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altLang="it-IT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r>
                <a:rPr lang="it-IT" altLang="it-IT" baseline="-25000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7</a:t>
              </a:r>
              <a:endParaRPr lang="it-IT" altLang="it-IT"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40994" name="Rettangolo 31"/>
            <p:cNvSpPr>
              <a:spLocks noChangeArrowheads="1"/>
            </p:cNvSpPr>
            <p:nvPr/>
          </p:nvSpPr>
          <p:spPr bwMode="auto">
            <a:xfrm>
              <a:off x="2374624" y="4572578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altLang="it-IT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r>
                <a:rPr lang="it-IT" altLang="it-IT" baseline="-25000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8</a:t>
              </a:r>
              <a:endParaRPr lang="it-IT" altLang="it-IT"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40995" name="Rettangolo 32"/>
            <p:cNvSpPr>
              <a:spLocks noChangeArrowheads="1"/>
            </p:cNvSpPr>
            <p:nvPr/>
          </p:nvSpPr>
          <p:spPr bwMode="auto">
            <a:xfrm>
              <a:off x="947295" y="4329354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it-IT" altLang="it-IT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r>
                <a:rPr lang="it-IT" altLang="it-IT" baseline="-25000">
                  <a:solidFill>
                    <a:srgbClr val="595959"/>
                  </a:solidFill>
                  <a:latin typeface="Verdana" pitchFamily="34" charset="0"/>
                  <a:ea typeface="ＭＳ Ｐゴシック" pitchFamily="34" charset="-128"/>
                  <a:cs typeface="Times New Roman" pitchFamily="18" charset="0"/>
                </a:rPr>
                <a:t>8</a:t>
              </a:r>
              <a:endParaRPr lang="it-IT" altLang="it-IT"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40996" name="CasellaDiTesto 5"/>
            <p:cNvSpPr txBox="1">
              <a:spLocks noChangeArrowheads="1"/>
            </p:cNvSpPr>
            <p:nvPr/>
          </p:nvSpPr>
          <p:spPr bwMode="auto">
            <a:xfrm>
              <a:off x="3912107" y="4242660"/>
              <a:ext cx="184753" cy="369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it-IT" altLang="it-IT" i="1" dirty="0">
                <a:ea typeface="ＭＳ Ｐゴシック" pitchFamily="34" charset="-128"/>
              </a:endParaRPr>
            </a:p>
          </p:txBody>
        </p:sp>
      </p:grpSp>
      <p:sp>
        <p:nvSpPr>
          <p:cNvPr id="36" name="CasellaDiTesto 3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2084" y="3234748"/>
            <a:ext cx="3407295" cy="65139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it-IT">
                <a:noFill/>
              </a:rPr>
              <a:t> </a:t>
            </a:r>
          </a:p>
        </p:txBody>
      </p:sp>
      <p:sp>
        <p:nvSpPr>
          <p:cNvPr id="40966" name="Rettangolo 36"/>
          <p:cNvSpPr>
            <a:spLocks noChangeArrowheads="1"/>
          </p:cNvSpPr>
          <p:nvPr/>
        </p:nvSpPr>
        <p:spPr bwMode="auto">
          <a:xfrm>
            <a:off x="3459449" y="321788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è la </a:t>
            </a:r>
            <a:r>
              <a:rPr lang="it-IT" altLang="it-IT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media </a:t>
            </a:r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aritmetica</a:t>
            </a:r>
            <a:b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degli n valori osservati</a:t>
            </a:r>
            <a:endParaRPr lang="it-IT" altLang="it-IT" dirty="0"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409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361" y="767837"/>
            <a:ext cx="114458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itolo 36">
            <a:extLst>
              <a:ext uri="{FF2B5EF4-FFF2-40B4-BE49-F238E27FC236}">
                <a16:creationId xmlns:a16="http://schemas.microsoft.com/office/drawing/2014/main" xmlns="" id="{EF08704A-CEC4-4D2A-BDDB-0E65F281C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877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Costruiamo un Indice di variabilità</a:t>
            </a:r>
            <a:endParaRPr lang="it-IT" sz="4000" dirty="0"/>
          </a:p>
        </p:txBody>
      </p:sp>
      <p:sp>
        <p:nvSpPr>
          <p:cNvPr id="40" name="Triangolo isoscele 39">
            <a:extLst>
              <a:ext uri="{FF2B5EF4-FFF2-40B4-BE49-F238E27FC236}">
                <a16:creationId xmlns:a16="http://schemas.microsoft.com/office/drawing/2014/main" xmlns="" id="{94DD72AC-E088-4517-A410-89511D364B5E}"/>
              </a:ext>
            </a:extLst>
          </p:cNvPr>
          <p:cNvSpPr/>
          <p:nvPr/>
        </p:nvSpPr>
        <p:spPr>
          <a:xfrm>
            <a:off x="4403592" y="4732315"/>
            <a:ext cx="457200" cy="457200"/>
          </a:xfrm>
          <a:prstGeom prst="triangle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1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2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2" name="Group 12"/>
          <p:cNvGrpSpPr>
            <a:grpSpLocks/>
          </p:cNvGrpSpPr>
          <p:nvPr/>
        </p:nvGrpSpPr>
        <p:grpSpPr bwMode="auto">
          <a:xfrm>
            <a:off x="1331572" y="4002433"/>
            <a:ext cx="5297488" cy="1101725"/>
            <a:chOff x="1787" y="2521"/>
            <a:chExt cx="2469" cy="501"/>
          </a:xfrm>
        </p:grpSpPr>
        <p:graphicFrame>
          <p:nvGraphicFramePr>
            <p:cNvPr id="4301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1477169"/>
                </p:ext>
              </p:extLst>
            </p:nvPr>
          </p:nvGraphicFramePr>
          <p:xfrm>
            <a:off x="1787" y="2725"/>
            <a:ext cx="2469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6" name="Equazione" r:id="rId4" imgW="2298700" imgH="254000" progId="Equation.3">
                    <p:embed/>
                  </p:oleObj>
                </mc:Choice>
                <mc:Fallback>
                  <p:oleObj name="Equazione" r:id="rId4" imgW="2298700" imgH="254000" progId="Equation.3">
                    <p:embed/>
                    <p:pic>
                      <p:nvPicPr>
                        <p:cNvPr id="0" name="Picture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7" y="2725"/>
                          <a:ext cx="2469" cy="2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15" name="Rectangle 7"/>
            <p:cNvSpPr>
              <a:spLocks noChangeArrowheads="1"/>
            </p:cNvSpPr>
            <p:nvPr/>
          </p:nvSpPr>
          <p:spPr bwMode="auto">
            <a:xfrm>
              <a:off x="2245" y="2521"/>
              <a:ext cx="1344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it-IT" altLang="it-IT" sz="2400">
                <a:solidFill>
                  <a:srgbClr val="AC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pic>
        <p:nvPicPr>
          <p:cNvPr id="43013" name="Picture 7" descr="C:\Users\Susi\AppData\Local\Microsoft\Windows\Temporary Internet Files\Content.IE5\3Q3A5OC6\MC900428071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3582383"/>
            <a:ext cx="1985963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36">
            <a:extLst>
              <a:ext uri="{FF2B5EF4-FFF2-40B4-BE49-F238E27FC236}">
                <a16:creationId xmlns:a16="http://schemas.microsoft.com/office/drawing/2014/main" xmlns="" id="{90643855-C566-44A0-A0F3-C8FD7282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4" y="358774"/>
            <a:ext cx="9107055" cy="712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Costruiamo un Indice di variabilità</a:t>
            </a:r>
            <a:endParaRPr lang="it-IT" sz="40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98B29086-A280-4B90-9136-2109F66B32EF}"/>
              </a:ext>
            </a:extLst>
          </p:cNvPr>
          <p:cNvSpPr/>
          <p:nvPr/>
        </p:nvSpPr>
        <p:spPr>
          <a:xfrm>
            <a:off x="762000" y="1173616"/>
            <a:ext cx="7019925" cy="2342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altLang="it-IT" sz="20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La somma degli scarti dalla media è sempre nulla, ma possiamo risolvere il problema elevando gli scarti al quadrato.</a:t>
            </a:r>
          </a:p>
          <a:p>
            <a:pPr>
              <a:lnSpc>
                <a:spcPct val="150000"/>
              </a:lnSpc>
            </a:pPr>
            <a:endParaRPr lang="it-IT" altLang="it-IT" sz="2000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it-IT" altLang="it-IT" sz="20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Otteniamo così la</a:t>
            </a:r>
            <a:r>
              <a:rPr lang="it-IT" altLang="it-IT" sz="2000" dirty="0" smtClean="0">
                <a:ea typeface="ＭＳ Ｐゴシック" pitchFamily="34" charset="-128"/>
              </a:rPr>
              <a:t> </a:t>
            </a:r>
            <a:r>
              <a:rPr lang="it-IT" altLang="it-IT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Devianza</a:t>
            </a:r>
            <a:r>
              <a:rPr lang="it-IT" altLang="it-IT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: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85F3F0DE-9A3F-4B3A-BCC0-519512DE5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1071417"/>
            <a:ext cx="114458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7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18160" y="1113435"/>
            <a:ext cx="8404183" cy="5816977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 sz="1400" dirty="0">
              <a:solidFill>
                <a:srgbClr val="595959"/>
              </a:solidFill>
              <a:latin typeface="Verdana" pitchFamily="34" charset="0"/>
            </a:endParaRPr>
          </a:p>
          <a:p>
            <a:pPr eaLnBrk="1" hangingPunct="1"/>
            <a:r>
              <a:rPr lang="it-IT" altLang="it-IT" dirty="0">
                <a:solidFill>
                  <a:srgbClr val="595959"/>
                </a:solidFill>
                <a:latin typeface="Verdana" pitchFamily="34" charset="0"/>
              </a:rPr>
              <a:t>Dividendo per n </a:t>
            </a:r>
            <a:r>
              <a:rPr lang="it-IT" altLang="it-IT" dirty="0" smtClean="0">
                <a:solidFill>
                  <a:srgbClr val="595959"/>
                </a:solidFill>
                <a:latin typeface="Verdana" pitchFamily="34" charset="0"/>
              </a:rPr>
              <a:t>(numero di casi) la </a:t>
            </a:r>
            <a:r>
              <a:rPr lang="it-IT" altLang="it-IT" dirty="0">
                <a:solidFill>
                  <a:srgbClr val="595959"/>
                </a:solidFill>
                <a:latin typeface="Verdana" pitchFamily="34" charset="0"/>
              </a:rPr>
              <a:t>somma delle differenze al quadrato </a:t>
            </a:r>
            <a:r>
              <a:rPr lang="it-IT" altLang="it-IT" dirty="0" smtClean="0">
                <a:solidFill>
                  <a:srgbClr val="595959"/>
                </a:solidFill>
                <a:latin typeface="Verdana" pitchFamily="34" charset="0"/>
              </a:rPr>
              <a:t>otteniamo: la </a:t>
            </a:r>
            <a:r>
              <a:rPr lang="it-IT" altLang="it-IT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+mn-cs"/>
              </a:rPr>
              <a:t>Varianza</a:t>
            </a:r>
            <a:endParaRPr lang="it-IT" altLang="it-IT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+mn-cs"/>
            </a:endParaRPr>
          </a:p>
          <a:p>
            <a:pPr eaLnBrk="1" hangingPunct="1"/>
            <a:endParaRPr lang="it-IT" altLang="it-IT" sz="1400" dirty="0">
              <a:solidFill>
                <a:srgbClr val="595959"/>
              </a:solidFill>
              <a:latin typeface="Verdana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it-IT" altLang="it-IT" sz="1400" dirty="0">
              <a:solidFill>
                <a:srgbClr val="595959"/>
              </a:solidFill>
              <a:latin typeface="Verdana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it-IT" altLang="it-IT" sz="1400" dirty="0">
              <a:solidFill>
                <a:srgbClr val="595959"/>
              </a:solidFill>
              <a:latin typeface="Verdana" pitchFamily="34" charset="0"/>
            </a:endParaRPr>
          </a:p>
          <a:p>
            <a:pPr eaLnBrk="1" hangingPunct="1"/>
            <a:endParaRPr lang="it-IT" altLang="it-IT" sz="1400" dirty="0" smtClean="0">
              <a:solidFill>
                <a:srgbClr val="595959"/>
              </a:solidFill>
              <a:latin typeface="Verdana" pitchFamily="34" charset="0"/>
            </a:endParaRPr>
          </a:p>
          <a:p>
            <a:pPr eaLnBrk="1" hangingPunct="1"/>
            <a:endParaRPr lang="it-IT" altLang="it-IT" sz="1400" dirty="0">
              <a:solidFill>
                <a:srgbClr val="595959"/>
              </a:solidFill>
              <a:latin typeface="Verdana" pitchFamily="34" charset="0"/>
            </a:endParaRPr>
          </a:p>
          <a:p>
            <a:pPr eaLnBrk="1" hangingPunct="1"/>
            <a:endParaRPr lang="it-IT" altLang="it-IT" sz="1400" dirty="0">
              <a:solidFill>
                <a:srgbClr val="595959"/>
              </a:solidFill>
              <a:latin typeface="Verdana" pitchFamily="34" charset="0"/>
            </a:endParaRPr>
          </a:p>
          <a:p>
            <a:pPr eaLnBrk="1" hangingPunct="1"/>
            <a:endParaRPr lang="it-IT" altLang="it-IT" sz="1400" dirty="0" smtClean="0">
              <a:solidFill>
                <a:srgbClr val="595959"/>
              </a:solidFill>
              <a:latin typeface="Verdana" pitchFamily="34" charset="0"/>
            </a:endParaRPr>
          </a:p>
          <a:p>
            <a:pPr eaLnBrk="1" hangingPunct="1"/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it-IT" altLang="it-IT" dirty="0" smtClean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</a:t>
            </a:r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viene generalmente indicata con </a:t>
            </a:r>
            <a:r>
              <a:rPr lang="el-GR" altLang="it-IT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</a:t>
            </a:r>
            <a:r>
              <a:rPr lang="it-IT" altLang="it-IT" baseline="300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“sigma quadrato</a:t>
            </a:r>
            <a:r>
              <a:rPr lang="it-IT" altLang="it-IT" dirty="0" smtClean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eaLnBrk="1" hangingPunct="1">
              <a:spcBef>
                <a:spcPct val="0"/>
              </a:spcBef>
            </a:pPr>
            <a:endParaRPr lang="it-IT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 </a:t>
            </a:r>
            <a:r>
              <a:rPr lang="it-IT" b="1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varianza</a:t>
            </a:r>
            <a:r>
              <a:rPr lang="it-IT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è uguale a zero quando tutti i valori </a:t>
            </a:r>
            <a:r>
              <a:rPr lang="it-IT" b="1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della</a:t>
            </a:r>
            <a:r>
              <a:rPr lang="it-IT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variabile sono uguali (e quindi non c'è variabilità nella distribuzione).</a:t>
            </a:r>
          </a:p>
          <a:p>
            <a:pPr eaLnBrk="1" hangingPunct="1">
              <a:spcBef>
                <a:spcPct val="0"/>
              </a:spcBef>
            </a:pPr>
            <a:endParaRPr lang="it-IT" dirty="0">
              <a:solidFill>
                <a:srgbClr val="595959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 sempre positiva.</a:t>
            </a:r>
          </a:p>
          <a:p>
            <a:pPr eaLnBrk="1" hangingPunct="1">
              <a:spcBef>
                <a:spcPct val="0"/>
              </a:spcBef>
            </a:pPr>
            <a:endParaRPr lang="it-IT" dirty="0">
              <a:solidFill>
                <a:srgbClr val="595959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 </a:t>
            </a:r>
            <a:r>
              <a:rPr lang="it-IT" b="1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varianza</a:t>
            </a:r>
            <a:r>
              <a:rPr lang="it-IT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è tanto minore quanto più i valori di X sono concentrati attorno al valore medio.</a:t>
            </a:r>
            <a:endParaRPr lang="it-IT" altLang="it-IT" dirty="0">
              <a:solidFill>
                <a:srgbClr val="595959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it-IT" altLang="it-IT" sz="1400" dirty="0">
              <a:solidFill>
                <a:srgbClr val="595959"/>
              </a:solidFill>
              <a:latin typeface="Verdana" pitchFamily="34" charset="0"/>
            </a:endParaRPr>
          </a:p>
          <a:p>
            <a:pPr eaLnBrk="1" hangingPunct="1"/>
            <a:endParaRPr lang="it-IT" altLang="it-IT" sz="2400" dirty="0">
              <a:solidFill>
                <a:srgbClr val="595959"/>
              </a:solidFill>
              <a:latin typeface="Verdana" pitchFamily="34" charset="0"/>
            </a:endParaRPr>
          </a:p>
          <a:p>
            <a:pPr eaLnBrk="1" hangingPunct="1"/>
            <a:endParaRPr lang="it-IT" altLang="it-IT" sz="2400" dirty="0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44036" name="CasellaDiTesto 37"/>
          <p:cNvSpPr txBox="1">
            <a:spLocks noChangeArrowheads="1"/>
          </p:cNvSpPr>
          <p:nvPr/>
        </p:nvSpPr>
        <p:spPr bwMode="auto">
          <a:xfrm>
            <a:off x="3609975" y="2643188"/>
            <a:ext cx="185738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 sz="2000">
              <a:ea typeface="ＭＳ Ｐゴシック" pitchFamily="34" charset="-128"/>
            </a:endParaRPr>
          </a:p>
        </p:txBody>
      </p:sp>
      <p:sp>
        <p:nvSpPr>
          <p:cNvPr id="44037" name="CasellaDiTesto 39"/>
          <p:cNvSpPr txBox="1">
            <a:spLocks noChangeArrowheads="1"/>
          </p:cNvSpPr>
          <p:nvPr/>
        </p:nvSpPr>
        <p:spPr bwMode="auto">
          <a:xfrm>
            <a:off x="4543425" y="2359025"/>
            <a:ext cx="185738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 sz="2000" i="1">
              <a:ea typeface="ＭＳ Ｐゴシック" pitchFamily="34" charset="-128"/>
            </a:endParaRPr>
          </a:p>
        </p:txBody>
      </p:sp>
      <p:grpSp>
        <p:nvGrpSpPr>
          <p:cNvPr id="44038" name="Group 12"/>
          <p:cNvGrpSpPr>
            <a:grpSpLocks/>
          </p:cNvGrpSpPr>
          <p:nvPr/>
        </p:nvGrpSpPr>
        <p:grpSpPr bwMode="auto">
          <a:xfrm>
            <a:off x="1582751" y="2359025"/>
            <a:ext cx="5413375" cy="1358900"/>
            <a:chOff x="1272" y="2521"/>
            <a:chExt cx="2852" cy="501"/>
          </a:xfrm>
        </p:grpSpPr>
        <p:graphicFrame>
          <p:nvGraphicFramePr>
            <p:cNvPr id="4404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4268226"/>
                </p:ext>
              </p:extLst>
            </p:nvPr>
          </p:nvGraphicFramePr>
          <p:xfrm>
            <a:off x="1272" y="2530"/>
            <a:ext cx="2852" cy="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20" name="Equazione" r:id="rId4" imgW="2654300" imgH="431800" progId="Equation.3">
                    <p:embed/>
                  </p:oleObj>
                </mc:Choice>
                <mc:Fallback>
                  <p:oleObj name="Equazione" r:id="rId4" imgW="2654300" imgH="431800" progId="Equation.3">
                    <p:embed/>
                    <p:pic>
                      <p:nvPicPr>
                        <p:cNvPr id="0" name="Picture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2" y="2530"/>
                          <a:ext cx="2852" cy="3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41" name="Rectangle 7"/>
            <p:cNvSpPr>
              <a:spLocks noChangeArrowheads="1"/>
            </p:cNvSpPr>
            <p:nvPr/>
          </p:nvSpPr>
          <p:spPr bwMode="auto">
            <a:xfrm>
              <a:off x="2245" y="2521"/>
              <a:ext cx="1344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it-IT" altLang="it-IT" sz="2400">
                <a:solidFill>
                  <a:srgbClr val="AC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pic>
        <p:nvPicPr>
          <p:cNvPr id="44039" name="Picture 9" descr="C:\Users\Susi\AppData\Local\Microsoft\Windows\Temporary Internet Files\Content.IE5\MNTBMRY6\MC900440424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568" y="2076450"/>
            <a:ext cx="13747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olo 36">
            <a:extLst>
              <a:ext uri="{FF2B5EF4-FFF2-40B4-BE49-F238E27FC236}">
                <a16:creationId xmlns:a16="http://schemas.microsoft.com/office/drawing/2014/main" xmlns="" id="{01A960B2-DB94-4A20-A5E8-4656055A1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4" y="358774"/>
            <a:ext cx="9107055" cy="712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Costruiamo un Indice di variabilità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30436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71948" y="1444098"/>
            <a:ext cx="7388942" cy="4093428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 sz="2000" dirty="0">
              <a:solidFill>
                <a:srgbClr val="59595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it-IT" altLang="it-IT" sz="2000" dirty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Mettendo sotto radice quadrata la formula della Varianza si ‘annulla’ l’elevazione al quadrato, si ottiene </a:t>
            </a:r>
            <a:r>
              <a:rPr lang="it-IT" altLang="it-IT" sz="2000" dirty="0" smtClean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così la:</a:t>
            </a:r>
          </a:p>
          <a:p>
            <a:pPr eaLnBrk="1" hangingPunct="1"/>
            <a:endParaRPr lang="it-IT" altLang="it-IT" sz="2000" dirty="0" smtClean="0">
              <a:solidFill>
                <a:srgbClr val="59595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it-IT" altLang="it-IT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Deviazione </a:t>
            </a:r>
            <a:r>
              <a:rPr lang="it-IT" altLang="it-IT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standard (Scarto q</a:t>
            </a:r>
            <a:r>
              <a:rPr lang="it-IT" altLang="it-IT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uadratico medio</a:t>
            </a:r>
            <a:r>
              <a:rPr lang="it-IT" altLang="it-IT" sz="20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eaLnBrk="1" hangingPunct="1"/>
            <a:endParaRPr lang="it-IT" altLang="it-IT" sz="2000" dirty="0">
              <a:solidFill>
                <a:srgbClr val="59595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it-IT" altLang="it-IT" sz="2000" dirty="0">
              <a:solidFill>
                <a:srgbClr val="59595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it-IT" altLang="it-IT" sz="2000" dirty="0">
              <a:solidFill>
                <a:srgbClr val="59595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it-IT" altLang="it-IT" sz="2000" dirty="0">
              <a:solidFill>
                <a:srgbClr val="59595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it-IT" altLang="it-IT" sz="2000" dirty="0">
              <a:solidFill>
                <a:srgbClr val="59595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it-IT" altLang="it-IT" sz="2000" dirty="0">
              <a:solidFill>
                <a:srgbClr val="59595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it-IT" altLang="it-IT" sz="2000" dirty="0">
              <a:solidFill>
                <a:srgbClr val="59595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036" name="CasellaDiTesto 37"/>
          <p:cNvSpPr txBox="1">
            <a:spLocks noChangeArrowheads="1"/>
          </p:cNvSpPr>
          <p:nvPr/>
        </p:nvSpPr>
        <p:spPr bwMode="auto">
          <a:xfrm>
            <a:off x="3609975" y="2643188"/>
            <a:ext cx="185738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 sz="2000">
              <a:ea typeface="ＭＳ Ｐゴシック" pitchFamily="34" charset="-128"/>
            </a:endParaRPr>
          </a:p>
        </p:txBody>
      </p:sp>
      <p:sp>
        <p:nvSpPr>
          <p:cNvPr id="44037" name="CasellaDiTesto 39"/>
          <p:cNvSpPr txBox="1">
            <a:spLocks noChangeArrowheads="1"/>
          </p:cNvSpPr>
          <p:nvPr/>
        </p:nvSpPr>
        <p:spPr bwMode="auto">
          <a:xfrm>
            <a:off x="4543425" y="2359025"/>
            <a:ext cx="185738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 sz="2000" i="1">
              <a:ea typeface="ＭＳ Ｐゴシック" pitchFamily="34" charset="-128"/>
            </a:endParaRPr>
          </a:p>
        </p:txBody>
      </p:sp>
      <p:pic>
        <p:nvPicPr>
          <p:cNvPr id="44039" name="Picture 9" descr="C:\Users\Susi\AppData\Local\Microsoft\Windows\Temporary Internet Files\Content.IE5\MNTBMRY6\MC900440424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568" y="3197225"/>
            <a:ext cx="13747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olo 36">
            <a:extLst>
              <a:ext uri="{FF2B5EF4-FFF2-40B4-BE49-F238E27FC236}">
                <a16:creationId xmlns="" xmlns:a16="http://schemas.microsoft.com/office/drawing/2014/main" id="{01A960B2-DB94-4A20-A5E8-4656055A1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1" y="358774"/>
            <a:ext cx="9070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Costruiamo un Indice di variabilità</a:t>
            </a:r>
            <a:endParaRPr lang="it-IT" sz="4000" dirty="0"/>
          </a:p>
        </p:txBody>
      </p:sp>
      <p:grpSp>
        <p:nvGrpSpPr>
          <p:cNvPr id="10" name="Group 12">
            <a:extLst>
              <a:ext uri="{FF2B5EF4-FFF2-40B4-BE49-F238E27FC236}">
                <a16:creationId xmlns="" xmlns:a16="http://schemas.microsoft.com/office/drawing/2014/main" id="{4BE317CE-5780-4B63-9EDA-A01D3BD14952}"/>
              </a:ext>
            </a:extLst>
          </p:cNvPr>
          <p:cNvGrpSpPr>
            <a:grpSpLocks/>
          </p:cNvGrpSpPr>
          <p:nvPr/>
        </p:nvGrpSpPr>
        <p:grpSpPr bwMode="auto">
          <a:xfrm>
            <a:off x="1522412" y="4347818"/>
            <a:ext cx="5541963" cy="1359664"/>
            <a:chOff x="1553" y="2521"/>
            <a:chExt cx="2919" cy="501"/>
          </a:xfrm>
        </p:grpSpPr>
        <p:graphicFrame>
          <p:nvGraphicFramePr>
            <p:cNvPr id="11" name="Object 5">
              <a:extLst>
                <a:ext uri="{FF2B5EF4-FFF2-40B4-BE49-F238E27FC236}">
                  <a16:creationId xmlns="" xmlns:a16="http://schemas.microsoft.com/office/drawing/2014/main" id="{E75AEAFB-15DC-49B2-9192-7D054F4473D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553" y="2521"/>
            <a:ext cx="2919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1" name="Equazione" r:id="rId5" imgW="2717800" imgH="469900" progId="Equation.3">
                    <p:embed/>
                  </p:oleObj>
                </mc:Choice>
                <mc:Fallback>
                  <p:oleObj name="Equazione" r:id="rId5" imgW="2717800" imgH="469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3" y="2521"/>
                          <a:ext cx="2919" cy="3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7">
              <a:extLst>
                <a:ext uri="{FF2B5EF4-FFF2-40B4-BE49-F238E27FC236}">
                  <a16:creationId xmlns="" xmlns:a16="http://schemas.microsoft.com/office/drawing/2014/main" id="{50FE0021-967E-4092-B7DD-4B8A0ABF9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2521"/>
              <a:ext cx="1344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it-IT" altLang="it-IT" sz="2400">
                <a:solidFill>
                  <a:srgbClr val="AC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4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64274" y="1752600"/>
            <a:ext cx="7860613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it-IT" alt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 può scrivere anche così:</a:t>
            </a:r>
            <a:endParaRPr lang="it-IT" altLang="it-IT" sz="2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  <a:sym typeface="Symbol" pitchFamily="18" charset="2"/>
            </a:endParaRPr>
          </a:p>
          <a:p>
            <a:pPr marL="355600" lvl="1" indent="0" eaLnBrk="1" hangingPunct="1">
              <a:buFont typeface="Wingdings" pitchFamily="2" charset="2"/>
              <a:buNone/>
            </a:pPr>
            <a:endParaRPr lang="it-IT" altLang="it-IT" sz="2400" dirty="0">
              <a:solidFill>
                <a:srgbClr val="505150"/>
              </a:solidFill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it-IT" altLang="it-IT" sz="2400" dirty="0">
              <a:solidFill>
                <a:srgbClr val="505150"/>
              </a:solidFill>
              <a:ea typeface="ＭＳ Ｐゴシック" pitchFamily="34" charset="-128"/>
            </a:endParaRPr>
          </a:p>
          <a:p>
            <a:pPr marL="0" indent="0" eaLnBrk="1" hangingPunct="1">
              <a:buFont typeface="Wingdings" pitchFamily="2" charset="2"/>
              <a:buChar char="ü"/>
            </a:pPr>
            <a:endParaRPr lang="it-IT" altLang="it-IT" sz="2400" b="1" dirty="0">
              <a:solidFill>
                <a:srgbClr val="505150"/>
              </a:solidFill>
              <a:ea typeface="ＭＳ Ｐゴシック" pitchFamily="34" charset="-128"/>
            </a:endParaRPr>
          </a:p>
        </p:txBody>
      </p:sp>
      <p:sp>
        <p:nvSpPr>
          <p:cNvPr id="8" name="Titolo 36">
            <a:extLst>
              <a:ext uri="{FF2B5EF4-FFF2-40B4-BE49-F238E27FC236}">
                <a16:creationId xmlns:a16="http://schemas.microsoft.com/office/drawing/2014/main" xmlns="" id="{7B974FB1-B7E5-4B90-9FF8-178CF7300910}"/>
              </a:ext>
            </a:extLst>
          </p:cNvPr>
          <p:cNvSpPr txBox="1">
            <a:spLocks/>
          </p:cNvSpPr>
          <p:nvPr/>
        </p:nvSpPr>
        <p:spPr>
          <a:xfrm>
            <a:off x="761999" y="358774"/>
            <a:ext cx="8382000" cy="71264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Scarto quadratico medio</a:t>
            </a:r>
            <a:endParaRPr lang="it-IT" sz="40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863D81D8-4304-45FF-8A22-301436AD8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287" y="2849707"/>
            <a:ext cx="1158586" cy="1158586"/>
          </a:xfrm>
          <a:prstGeom prst="rect">
            <a:avLst/>
          </a:prstGeom>
        </p:spPr>
      </p:pic>
      <p:sp>
        <p:nvSpPr>
          <p:cNvPr id="4" name="Uguale a 3">
            <a:extLst>
              <a:ext uri="{FF2B5EF4-FFF2-40B4-BE49-F238E27FC236}">
                <a16:creationId xmlns:a16="http://schemas.microsoft.com/office/drawing/2014/main" xmlns="" id="{53608437-1A60-45F7-B315-AECB6E2CF0C0}"/>
              </a:ext>
            </a:extLst>
          </p:cNvPr>
          <p:cNvSpPr/>
          <p:nvPr/>
        </p:nvSpPr>
        <p:spPr>
          <a:xfrm>
            <a:off x="2581563" y="3221181"/>
            <a:ext cx="489527" cy="415637"/>
          </a:xfrm>
          <a:prstGeom prst="mathEqual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3084800" y="2084072"/>
            <a:ext cx="3110857" cy="1924222"/>
            <a:chOff x="3084800" y="2084072"/>
            <a:chExt cx="3110857" cy="1924222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xmlns="" id="{72F9A444-F223-4AB4-89A2-69C86D2B92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0902"/>
            <a:stretch/>
          </p:blipFill>
          <p:spPr>
            <a:xfrm>
              <a:off x="3084800" y="2098820"/>
              <a:ext cx="2143125" cy="1909474"/>
            </a:xfrm>
            <a:prstGeom prst="rect">
              <a:avLst/>
            </a:prstGeom>
          </p:spPr>
        </p:pic>
        <p:pic>
          <p:nvPicPr>
            <p:cNvPr id="72707" name="Picture 3"/>
            <p:cNvPicPr>
              <a:picLocks noChangeAspect="1" noChangeArrowheads="1"/>
            </p:cNvPicPr>
            <p:nvPr/>
          </p:nvPicPr>
          <p:blipFill>
            <a:blip r:embed="rId5"/>
            <a:srcRect l="37686" b="50000"/>
            <a:stretch>
              <a:fillRect/>
            </a:stretch>
          </p:blipFill>
          <p:spPr bwMode="auto">
            <a:xfrm>
              <a:off x="4852274" y="2084072"/>
              <a:ext cx="1343383" cy="963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Titolo 36">
            <a:extLst>
              <a:ext uri="{FF2B5EF4-FFF2-40B4-BE49-F238E27FC236}">
                <a16:creationId xmlns:a16="http://schemas.microsoft.com/office/drawing/2014/main" xmlns="" id="{257FDE50-1567-4C25-B341-C5A8863875D0}"/>
              </a:ext>
            </a:extLst>
          </p:cNvPr>
          <p:cNvSpPr txBox="1">
            <a:spLocks/>
          </p:cNvSpPr>
          <p:nvPr/>
        </p:nvSpPr>
        <p:spPr>
          <a:xfrm>
            <a:off x="3767987" y="3005714"/>
            <a:ext cx="2595419" cy="71264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Varianza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1363512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9"/>
          <p:cNvSpPr txBox="1">
            <a:spLocks noChangeArrowheads="1"/>
          </p:cNvSpPr>
          <p:nvPr/>
        </p:nvSpPr>
        <p:spPr bwMode="auto">
          <a:xfrm>
            <a:off x="1068388" y="1954213"/>
            <a:ext cx="696595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90000" b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defTabSz="914400" eaLnBrk="1" hangingPunct="1">
              <a:spcBef>
                <a:spcPts val="600"/>
              </a:spcBef>
              <a:buFontTx/>
              <a:buAutoNum type="arabicParenR"/>
            </a:pPr>
            <a:endParaRPr lang="it-IT" altLang="it-IT" sz="2000" b="1">
              <a:solidFill>
                <a:schemeClr val="bg2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148" name="Sottotitolo 4"/>
          <p:cNvSpPr>
            <a:spLocks noGrp="1"/>
          </p:cNvSpPr>
          <p:nvPr>
            <p:ph type="subTitle" idx="1"/>
          </p:nvPr>
        </p:nvSpPr>
        <p:spPr>
          <a:xfrm>
            <a:off x="714276" y="1754039"/>
            <a:ext cx="7861111" cy="4175125"/>
          </a:xfrm>
          <a:ln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it-IT" sz="2000" kern="12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+mn-ea"/>
                <a:cs typeface="Arial" charset="0"/>
              </a:rPr>
              <a:t>Introduzione</a:t>
            </a:r>
          </a:p>
          <a:p>
            <a:pPr algn="l">
              <a:lnSpc>
                <a:spcPct val="150000"/>
              </a:lnSpc>
              <a:defRPr/>
            </a:pPr>
            <a:endParaRPr lang="it-IT" sz="2000" kern="1200" dirty="0" smtClean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ea typeface="+mn-ea"/>
              <a:cs typeface="Arial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it-IT" sz="2000" kern="12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+mn-ea"/>
                <a:cs typeface="Arial" charset="0"/>
              </a:rPr>
              <a:t>2. 	Che </a:t>
            </a:r>
            <a:r>
              <a:rPr lang="it-IT" sz="2000" kern="1200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+mn-ea"/>
                <a:cs typeface="Arial" charset="0"/>
              </a:rPr>
              <a:t>cos’è la </a:t>
            </a:r>
            <a:r>
              <a:rPr lang="it-IT" sz="2000" kern="12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+mn-ea"/>
                <a:cs typeface="Arial" charset="0"/>
              </a:rPr>
              <a:t>VARIABILITÀ</a:t>
            </a:r>
            <a:endParaRPr lang="it-IT" sz="2000" kern="1200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ea typeface="+mn-ea"/>
              <a:cs typeface="Arial" charset="0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  <a:defRPr/>
            </a:pPr>
            <a:endParaRPr lang="it-IT" sz="2000" dirty="0" smtClean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cs typeface="Arial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it-IT" sz="20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cs typeface="Arial" charset="0"/>
              </a:rPr>
              <a:t>3.	C</a:t>
            </a:r>
            <a:r>
              <a:rPr lang="it-IT" sz="2000" kern="12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+mn-ea"/>
                <a:cs typeface="Arial" charset="0"/>
              </a:rPr>
              <a:t>ome </a:t>
            </a:r>
            <a:r>
              <a:rPr lang="it-IT" sz="2000" kern="1200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+mn-ea"/>
                <a:cs typeface="Arial" charset="0"/>
              </a:rPr>
              <a:t>si misura la </a:t>
            </a:r>
            <a:r>
              <a:rPr lang="it-IT" sz="2000" kern="12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+mn-ea"/>
                <a:cs typeface="Arial" charset="0"/>
              </a:rPr>
              <a:t>variabilità</a:t>
            </a:r>
            <a:endParaRPr lang="it-IT" sz="2000" kern="1200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ea typeface="+mn-ea"/>
              <a:cs typeface="Arial" charset="0"/>
            </a:endParaRPr>
          </a:p>
          <a:p>
            <a:pPr algn="l">
              <a:lnSpc>
                <a:spcPct val="150000"/>
              </a:lnSpc>
              <a:defRPr/>
            </a:pPr>
            <a:endParaRPr lang="it-IT" sz="2000" kern="1200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ea typeface="+mn-ea"/>
              <a:cs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423081"/>
            <a:ext cx="9144000" cy="77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 sz="32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1pPr>
            <a:lvl2pPr>
              <a:defRPr sz="28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3pPr>
            <a:lvl4pPr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4pPr>
            <a:lvl5pPr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5pPr>
            <a:lvl6pPr eaLnBrk="0" hangingPunct="0"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6pPr>
            <a:lvl7pPr eaLnBrk="0" hangingPunct="0"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7pPr>
            <a:lvl8pPr eaLnBrk="0" hangingPunct="0"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8pPr>
            <a:lvl9pPr eaLnBrk="0" hangingPunct="0"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it-IT" sz="2400" b="1" dirty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it-IT" b="1" dirty="0">
                <a:solidFill>
                  <a:srgbClr val="9E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4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Indice</a:t>
            </a:r>
            <a:endParaRPr lang="it-IT" sz="1800" b="1" dirty="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96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698488"/>
              </p:ext>
            </p:extLst>
          </p:nvPr>
        </p:nvGraphicFramePr>
        <p:xfrm>
          <a:off x="1355725" y="2420014"/>
          <a:ext cx="6180139" cy="367102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545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59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4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50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054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ctr">
                    <a:lnB w="12700" cmpd="sng"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kern="120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Voti di MARCO</a:t>
                      </a:r>
                    </a:p>
                  </a:txBody>
                  <a:tcPr marL="9525" marR="9525" marT="9522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kern="120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Differenze dalla media</a:t>
                      </a:r>
                    </a:p>
                  </a:txBody>
                  <a:tcPr marL="9525" marR="9525" marT="9522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kern="120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Quadrati delle</a:t>
                      </a:r>
                      <a:r>
                        <a:rPr lang="it-IT" sz="1600" b="1" i="0" kern="1200" baseline="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differenze </a:t>
                      </a:r>
                      <a:endParaRPr lang="it-IT" sz="1600" b="1" i="0" kern="12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517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(6-6)=0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517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(5-6)=-1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517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(6-6)=0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3517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(7-6)=1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351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Somma</a:t>
                      </a:r>
                    </a:p>
                  </a:txBody>
                  <a:tcPr marL="9525" marR="9525" marT="9522" marB="0" anchor="b"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3517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1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800" b="0" i="1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95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n=4</a:t>
                      </a: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i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Varianza</a:t>
                      </a:r>
                      <a:endParaRPr lang="it-IT" sz="1800" b="0" i="1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i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  <a:endParaRPr lang="it-IT" sz="1800" b="0" i="1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72870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Scarto quadratico medio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i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0,71</a:t>
                      </a:r>
                      <a:endParaRPr lang="it-IT" sz="1800" b="0" i="1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6137" name="Rectangle 3"/>
          <p:cNvSpPr txBox="1">
            <a:spLocks noChangeArrowheads="1"/>
          </p:cNvSpPr>
          <p:nvPr/>
        </p:nvSpPr>
        <p:spPr bwMode="auto">
          <a:xfrm>
            <a:off x="549322" y="1448260"/>
            <a:ext cx="8045355" cy="53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it-IT" altLang="it-IT" sz="2400" dirty="0">
                <a:solidFill>
                  <a:srgbClr val="505150"/>
                </a:solidFill>
                <a:latin typeface="Verdana" pitchFamily="34" charset="0"/>
                <a:ea typeface="ＭＳ Ｐゴシック" pitchFamily="34" charset="-128"/>
              </a:rPr>
              <a:t>Proviamo a fare i calcoli per Giulia.</a:t>
            </a:r>
            <a:endParaRPr lang="it-IT" altLang="it-IT" sz="2400" dirty="0">
              <a:solidFill>
                <a:srgbClr val="505150"/>
              </a:solidFill>
              <a:latin typeface="Verdana" pitchFamily="34" charset="0"/>
              <a:ea typeface="ＭＳ Ｐゴシック" pitchFamily="34" charset="-128"/>
              <a:sym typeface="Symbol" pitchFamily="18" charset="2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it-IT" altLang="it-IT" sz="2400" dirty="0">
                <a:solidFill>
                  <a:srgbClr val="505150"/>
                </a:solidFill>
                <a:latin typeface="Verdana" pitchFamily="34" charset="0"/>
                <a:ea typeface="ＭＳ Ｐゴシック" pitchFamily="34" charset="-128"/>
                <a:sym typeface="Symbol" pitchFamily="18" charset="2"/>
              </a:rPr>
              <a:t>Nel caso di una serie di dati</a:t>
            </a:r>
            <a:endParaRPr lang="it-IT" altLang="it-IT" sz="2400" b="1" dirty="0">
              <a:solidFill>
                <a:srgbClr val="50515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46138" name="Picture 53" descr="C:\Users\Stefano\AppData\Local\Microsoft\Windows\Temporary Internet Files\Content.IE5\F4FLPF8M\MC90008865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814388"/>
            <a:ext cx="10318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36">
            <a:extLst>
              <a:ext uri="{FF2B5EF4-FFF2-40B4-BE49-F238E27FC236}">
                <a16:creationId xmlns:a16="http://schemas.microsoft.com/office/drawing/2014/main" xmlns="" id="{1C20FF67-E1B1-4F8F-92D3-1ABCB2AC6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358774"/>
            <a:ext cx="9060872" cy="703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Facciamo i calcoli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412663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olo 1"/>
          <p:cNvSpPr>
            <a:spLocks noGrp="1"/>
          </p:cNvSpPr>
          <p:nvPr>
            <p:ph type="title"/>
          </p:nvPr>
        </p:nvSpPr>
        <p:spPr>
          <a:xfrm>
            <a:off x="0" y="401991"/>
            <a:ext cx="9144000" cy="614363"/>
          </a:xfrm>
        </p:spPr>
        <p:txBody>
          <a:bodyPr/>
          <a:lstStyle/>
          <a:p>
            <a:pPr eaLnBrk="1" hangingPunct="1"/>
            <a:r>
              <a:rPr altLang="it-IT" sz="4200" dirty="0">
                <a:solidFill>
                  <a:srgbClr val="5051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Adesso anche per </a:t>
            </a:r>
            <a:r>
              <a:rPr lang="it-IT" altLang="it-IT" sz="4200" dirty="0">
                <a:solidFill>
                  <a:srgbClr val="5051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Federica</a:t>
            </a:r>
            <a:r>
              <a:rPr altLang="it-IT" sz="4200" dirty="0">
                <a:solidFill>
                  <a:srgbClr val="5051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altLang="it-IT" sz="4200" dirty="0">
                <a:solidFill>
                  <a:srgbClr val="50515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altLang="it-IT" sz="4200" dirty="0">
                <a:solidFill>
                  <a:srgbClr val="50515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 Luigi!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659267"/>
              </p:ext>
            </p:extLst>
          </p:nvPr>
        </p:nvGraphicFramePr>
        <p:xfrm>
          <a:off x="404813" y="1876637"/>
          <a:ext cx="8267699" cy="36993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22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70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70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70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70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70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7136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Voti di FEDERICA</a:t>
                      </a:r>
                    </a:p>
                  </a:txBody>
                  <a:tcPr marL="9524" marR="9524" marT="9526" marB="0" anchor="ctr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5051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Differenze dalla media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ctr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5051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Quadrati delle differenze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5051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Voti di LUIGI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5051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Differenze dalla media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ctr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5051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Quadrati delle differenze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ctr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5051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149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(4-6)=-2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149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(4-6)=-2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8149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(8-6)=2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8149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(8-6)=2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8149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6226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i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Varianza</a:t>
                      </a:r>
                      <a:endParaRPr lang="it-IT" sz="1800" b="0" i="1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i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0" i="1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1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i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Varianza</a:t>
                      </a:r>
                      <a:endParaRPr lang="it-IT" sz="1800" b="0" i="1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i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it-IT" sz="1800" b="0" i="1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98469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1" u="none" strike="noStrike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Scarto</a:t>
                      </a:r>
                      <a:r>
                        <a:rPr lang="it-IT" sz="1800" b="0" i="1" u="none" strike="noStrike" baseline="0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quadratico</a:t>
                      </a:r>
                    </a:p>
                    <a:p>
                      <a:pPr algn="l" fontAlgn="b"/>
                      <a:r>
                        <a:rPr lang="it-IT" sz="1800" b="0" i="1" u="none" strike="noStrike" baseline="0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medio</a:t>
                      </a:r>
                      <a:endParaRPr lang="it-IT" sz="1800" b="0" i="1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i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it-IT" sz="1800" b="0" i="1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1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1" u="none" strike="noStrike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Scarto</a:t>
                      </a:r>
                      <a:r>
                        <a:rPr lang="it-IT" sz="1800" b="0" i="1" u="none" strike="noStrike" baseline="0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quadratico</a:t>
                      </a:r>
                    </a:p>
                    <a:p>
                      <a:pPr algn="l" fontAlgn="b"/>
                      <a:r>
                        <a:rPr lang="it-IT" sz="1800" b="0" i="1" u="none" strike="noStrike" baseline="0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medio</a:t>
                      </a:r>
                      <a:endParaRPr lang="it-IT" sz="1800" b="0" i="1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i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it-IT" sz="1800" b="0" i="1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4" marR="9524" marT="9526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7172" name="CasellaDiTesto 2"/>
          <p:cNvSpPr txBox="1">
            <a:spLocks noChangeArrowheads="1"/>
          </p:cNvSpPr>
          <p:nvPr/>
        </p:nvSpPr>
        <p:spPr bwMode="auto">
          <a:xfrm>
            <a:off x="791571" y="5588068"/>
            <a:ext cx="76428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Luigi è il più variabile, confermiamo quanto già evidenziato con il RANGE!</a:t>
            </a:r>
          </a:p>
        </p:txBody>
      </p:sp>
      <p:pic>
        <p:nvPicPr>
          <p:cNvPr id="47173" name="Picture 69" descr="C:\Users\Stefano\AppData\Local\Microsoft\Windows\Temporary Internet Files\Content.IE5\F4FLPF8M\MC90008865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3" y="0"/>
            <a:ext cx="10350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188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4859338" y="5146675"/>
            <a:ext cx="34718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Rete territoriale per lo sviluppo della cultura statistica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01800" y="2214563"/>
            <a:ext cx="5848350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it-IT" altLang="it-IT" sz="5400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Grazie !</a:t>
            </a:r>
          </a:p>
        </p:txBody>
      </p:sp>
    </p:spTree>
    <p:extLst>
      <p:ext uri="{BB962C8B-B14F-4D97-AF65-F5344CB8AC3E}">
        <p14:creationId xmlns:p14="http://schemas.microsoft.com/office/powerpoint/2010/main" val="36054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DB12F50-EC76-4890-9741-784C27DDE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31" y="931985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4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Quando si osserva e si misura un carattere - </a:t>
            </a:r>
            <a:r>
              <a:rPr lang="it-IT" sz="2400" i="1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ad esempio </a:t>
            </a:r>
            <a:r>
              <a:rPr lang="it-IT" sz="2400" i="1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l’altezza </a:t>
            </a:r>
            <a:r>
              <a:rPr lang="it-IT" sz="2400" i="1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degli individui </a:t>
            </a:r>
            <a:r>
              <a:rPr lang="it-IT" sz="24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-  su </a:t>
            </a:r>
            <a:r>
              <a:rPr lang="it-IT" sz="2400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un insieme </a:t>
            </a:r>
            <a:r>
              <a:rPr lang="it-IT" sz="24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di </a:t>
            </a:r>
            <a:r>
              <a:rPr lang="it-IT" sz="2400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casi (come una classe), cosa </a:t>
            </a:r>
            <a:r>
              <a:rPr lang="it-IT" sz="24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si ottiene? 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U</a:t>
            </a:r>
            <a:r>
              <a:rPr lang="it-IT" sz="2400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na </a:t>
            </a:r>
            <a:r>
              <a:rPr lang="it-IT" sz="24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serie di dati che prende il nome di…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xmlns="" id="{36E0D7CD-19FE-4CC2-844D-621C8CC07E33}"/>
              </a:ext>
            </a:extLst>
          </p:cNvPr>
          <p:cNvSpPr/>
          <p:nvPr/>
        </p:nvSpPr>
        <p:spPr>
          <a:xfrm>
            <a:off x="588826" y="3512867"/>
            <a:ext cx="3332285" cy="13305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Distribuzione statistica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xmlns="" id="{98BDE0C0-4B61-460E-BC76-F4AFE5B4D701}"/>
              </a:ext>
            </a:extLst>
          </p:cNvPr>
          <p:cNvSpPr/>
          <p:nvPr/>
        </p:nvSpPr>
        <p:spPr>
          <a:xfrm>
            <a:off x="5011616" y="3489856"/>
            <a:ext cx="3754315" cy="13305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Insieme delle risposte assunte da un carattere statistico osservato su un dato </a:t>
            </a:r>
            <a:r>
              <a:rPr lang="it-IT" dirty="0" smtClean="0"/>
              <a:t>collettivo</a:t>
            </a:r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94AC1D9F-C63A-44A1-87F4-E8640E5CB0D4}"/>
              </a:ext>
            </a:extLst>
          </p:cNvPr>
          <p:cNvSpPr/>
          <p:nvPr/>
        </p:nvSpPr>
        <p:spPr>
          <a:xfrm>
            <a:off x="2585309" y="369277"/>
            <a:ext cx="34286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Introduzione</a:t>
            </a:r>
            <a:endParaRPr lang="it-IT" sz="4000" dirty="0"/>
          </a:p>
        </p:txBody>
      </p:sp>
      <p:cxnSp>
        <p:nvCxnSpPr>
          <p:cNvPr id="4" name="Connettore 2 3"/>
          <p:cNvCxnSpPr/>
          <p:nvPr/>
        </p:nvCxnSpPr>
        <p:spPr>
          <a:xfrm flipV="1">
            <a:off x="4103293" y="4178150"/>
            <a:ext cx="726141" cy="1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9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DB12F50-EC76-4890-9741-784C27DDE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46" y="914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IT" sz="30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Le distribuzioni, di per sé, sono difficili da interpretare: un elenco di numeri riferito a certe unità.</a:t>
            </a:r>
          </a:p>
          <a:p>
            <a:pPr marL="0" indent="0">
              <a:buNone/>
            </a:pPr>
            <a:r>
              <a:rPr lang="it-IT" sz="30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La statistica offre una serie di misure di sintesi utili per interpretare queste distribuzioni di dati e fare delle considerazioni su caratteristiche e andamento di un certo fenomeno.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41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xmlns="" id="{B21AF8CF-3DA8-4EC6-9FEF-587B52093D82}"/>
              </a:ext>
            </a:extLst>
          </p:cNvPr>
          <p:cNvSpPr/>
          <p:nvPr/>
        </p:nvSpPr>
        <p:spPr>
          <a:xfrm>
            <a:off x="589084" y="1283676"/>
            <a:ext cx="3332285" cy="13305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Indici di posizione</a:t>
            </a:r>
          </a:p>
          <a:p>
            <a:pPr algn="ctr"/>
            <a:r>
              <a:rPr lang="it-IT" dirty="0"/>
              <a:t>(Moda, </a:t>
            </a:r>
            <a:r>
              <a:rPr lang="it-IT" dirty="0" smtClean="0"/>
              <a:t>Media, </a:t>
            </a:r>
            <a:r>
              <a:rPr lang="it-IT" dirty="0"/>
              <a:t>Mediana)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xmlns="" id="{927F3447-BBE3-491C-91C9-11A0720E1934}"/>
              </a:ext>
            </a:extLst>
          </p:cNvPr>
          <p:cNvSpPr/>
          <p:nvPr/>
        </p:nvSpPr>
        <p:spPr>
          <a:xfrm>
            <a:off x="589085" y="3751385"/>
            <a:ext cx="3336682" cy="14419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Indicano attorno a quale valore del carattere si accentra la distribuzione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xmlns="" id="{2AC42EC7-2446-4A1F-8709-25EB5CBF63A6}"/>
              </a:ext>
            </a:extLst>
          </p:cNvPr>
          <p:cNvSpPr/>
          <p:nvPr/>
        </p:nvSpPr>
        <p:spPr>
          <a:xfrm>
            <a:off x="5253402" y="1283676"/>
            <a:ext cx="3156441" cy="13305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Indici di variabilità</a:t>
            </a:r>
          </a:p>
          <a:p>
            <a:pPr algn="ctr"/>
            <a:r>
              <a:rPr lang="it-IT" dirty="0"/>
              <a:t>(….)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xmlns="" id="{A70B4231-DD7B-47D1-808F-5B2482921F78}"/>
              </a:ext>
            </a:extLst>
          </p:cNvPr>
          <p:cNvSpPr/>
          <p:nvPr/>
        </p:nvSpPr>
        <p:spPr>
          <a:xfrm>
            <a:off x="5235817" y="3751384"/>
            <a:ext cx="3138859" cy="14419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Indicano l’attitudine di un carattere ad assumere valori diversi </a:t>
            </a:r>
          </a:p>
        </p:txBody>
      </p:sp>
      <p:sp>
        <p:nvSpPr>
          <p:cNvPr id="9" name="Diverso da 8">
            <a:extLst>
              <a:ext uri="{FF2B5EF4-FFF2-40B4-BE49-F238E27FC236}">
                <a16:creationId xmlns:a16="http://schemas.microsoft.com/office/drawing/2014/main" xmlns="" id="{A4565ECF-BAAB-4692-B1DD-CF62FE31F9B9}"/>
              </a:ext>
            </a:extLst>
          </p:cNvPr>
          <p:cNvSpPr/>
          <p:nvPr/>
        </p:nvSpPr>
        <p:spPr>
          <a:xfrm>
            <a:off x="4031271" y="1632437"/>
            <a:ext cx="1204546" cy="633046"/>
          </a:xfrm>
          <a:prstGeom prst="mathNot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xmlns="" id="{3E842371-0E97-449A-9B36-A4366FEB9ED5}"/>
              </a:ext>
            </a:extLst>
          </p:cNvPr>
          <p:cNvSpPr/>
          <p:nvPr/>
        </p:nvSpPr>
        <p:spPr>
          <a:xfrm>
            <a:off x="2110154" y="2608384"/>
            <a:ext cx="474785" cy="11078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xmlns="" id="{8D4FB121-EDDA-4224-8929-5CFDB6C93B0A}"/>
              </a:ext>
            </a:extLst>
          </p:cNvPr>
          <p:cNvSpPr/>
          <p:nvPr/>
        </p:nvSpPr>
        <p:spPr>
          <a:xfrm>
            <a:off x="6686546" y="2608383"/>
            <a:ext cx="474785" cy="11078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9CB22EC8-AF2E-4093-B9D3-E24271BC2FD7}"/>
              </a:ext>
            </a:extLst>
          </p:cNvPr>
          <p:cNvSpPr/>
          <p:nvPr/>
        </p:nvSpPr>
        <p:spPr>
          <a:xfrm>
            <a:off x="2593731" y="369277"/>
            <a:ext cx="4237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Indici sintetici</a:t>
            </a:r>
            <a:endParaRPr lang="it-IT" sz="4000" dirty="0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xmlns="" id="{819A2991-E50F-4006-94CF-27A63A0209FF}"/>
              </a:ext>
            </a:extLst>
          </p:cNvPr>
          <p:cNvSpPr/>
          <p:nvPr/>
        </p:nvSpPr>
        <p:spPr>
          <a:xfrm>
            <a:off x="589085" y="5323634"/>
            <a:ext cx="7820758" cy="936490"/>
          </a:xfrm>
          <a:prstGeom prst="roundRect">
            <a:avLst/>
          </a:prstGeom>
          <a:solidFill>
            <a:srgbClr val="7F14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Per sintetizzare i dati e comprendere il fenomeno abbiamo bisogno di tutti e due i tipi di Indici</a:t>
            </a:r>
          </a:p>
        </p:txBody>
      </p:sp>
    </p:spTree>
    <p:extLst>
      <p:ext uri="{BB962C8B-B14F-4D97-AF65-F5344CB8AC3E}">
        <p14:creationId xmlns:p14="http://schemas.microsoft.com/office/powerpoint/2010/main" val="130176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ttangolo 4"/>
          <p:cNvSpPr>
            <a:spLocks noChangeArrowheads="1"/>
          </p:cNvSpPr>
          <p:nvPr/>
        </p:nvSpPr>
        <p:spPr bwMode="auto">
          <a:xfrm>
            <a:off x="846163" y="1710676"/>
            <a:ext cx="76520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4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Siamo alla fine del quadrimestre. Per valutare l’andamento di tre studenti calcoliamo le medie dei voti in matematica.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260334"/>
              </p:ext>
            </p:extLst>
          </p:nvPr>
        </p:nvGraphicFramePr>
        <p:xfrm>
          <a:off x="846163" y="3012776"/>
          <a:ext cx="7397085" cy="1989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0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96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4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97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27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9999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97417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Nome</a:t>
                      </a:r>
                    </a:p>
                  </a:txBody>
                  <a:tcPr marL="9525" marR="9525" marT="9529" marB="0" anchor="ctr"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it-IT" sz="2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Voti</a:t>
                      </a:r>
                    </a:p>
                  </a:txBody>
                  <a:tcPr marL="9525" marR="9525" marT="9529" marB="0" anchor="ctr"/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it-IT" sz="32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Media </a:t>
                      </a: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xmlns="" val="2658903802"/>
                  </a:ext>
                </a:extLst>
              </a:tr>
              <a:tr h="497417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Giulia</a:t>
                      </a: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lang="it-IT" sz="2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  <a:endParaRPr lang="it-IT" sz="2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lang="it-IT" sz="2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  <a:endParaRPr lang="it-IT" sz="2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7417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Federica</a:t>
                      </a:r>
                      <a:endParaRPr lang="it-IT" sz="2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lang="it-IT" sz="2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lang="it-IT" sz="2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lang="it-IT" sz="2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lang="it-IT" sz="2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7417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Luigi</a:t>
                      </a: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endParaRPr lang="it-IT" sz="2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endParaRPr lang="it-IT" sz="2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endParaRPr lang="it-IT" sz="2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2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endParaRPr lang="it-IT" sz="2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4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454" y="387237"/>
            <a:ext cx="1233854" cy="123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51" name="Rettangolo 6"/>
          <p:cNvSpPr>
            <a:spLocks noChangeArrowheads="1"/>
          </p:cNvSpPr>
          <p:nvPr/>
        </p:nvSpPr>
        <p:spPr bwMode="auto">
          <a:xfrm>
            <a:off x="846163" y="5136052"/>
            <a:ext cx="75856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4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Gli studenti hanno la stessa media, ma direste che sono studenti ‘simili’ tra di loro? </a:t>
            </a:r>
            <a:r>
              <a:rPr lang="it-IT" altLang="it-IT" sz="2400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I </a:t>
            </a:r>
            <a:r>
              <a:rPr lang="it-IT" altLang="it-IT" sz="24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voti sono molto… </a:t>
            </a:r>
            <a:r>
              <a:rPr lang="it-IT" altLang="it-IT" sz="2400" b="1" dirty="0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differenti</a:t>
            </a:r>
            <a:r>
              <a:rPr lang="it-IT" altLang="it-IT" sz="24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. </a:t>
            </a:r>
            <a:endParaRPr lang="it-IT" altLang="it-IT" sz="2000" dirty="0">
              <a:solidFill>
                <a:srgbClr val="C00000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E8E1D3B0-49A8-4CBB-B8D2-A84C65B37C3C}"/>
              </a:ext>
            </a:extLst>
          </p:cNvPr>
          <p:cNvSpPr/>
          <p:nvPr/>
        </p:nvSpPr>
        <p:spPr>
          <a:xfrm>
            <a:off x="1230924" y="387237"/>
            <a:ext cx="6665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Perché gli Indici di posizione non bastano?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403988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contenuto 1"/>
          <p:cNvSpPr>
            <a:spLocks noGrp="1"/>
          </p:cNvSpPr>
          <p:nvPr>
            <p:ph idx="1"/>
          </p:nvPr>
        </p:nvSpPr>
        <p:spPr>
          <a:xfrm>
            <a:off x="764274" y="1449388"/>
            <a:ext cx="7712069" cy="4498975"/>
          </a:xfrm>
        </p:spPr>
        <p:txBody>
          <a:bodyPr/>
          <a:lstStyle/>
          <a:p>
            <a:pPr marL="0" indent="0" defTabSz="266700">
              <a:buNone/>
            </a:pPr>
            <a:r>
              <a:rPr lang="it-IT" altLang="it-IT" sz="1800" b="1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È la tendenza di un fenomeno osservato ad assumere modalità diverse nelle varie unità statistiche del collettivo </a:t>
            </a:r>
          </a:p>
          <a:p>
            <a:pPr marL="0" indent="0" defTabSz="266700">
              <a:buNone/>
            </a:pPr>
            <a:endParaRPr lang="it-IT" altLang="it-IT" sz="1800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defTabSz="266700" eaLnBrk="1" hangingPunct="1">
              <a:buFont typeface="Wingdings" pitchFamily="2" charset="2"/>
              <a:buNone/>
            </a:pPr>
            <a:r>
              <a:rPr lang="it-IT" altLang="it-IT" sz="18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Un fenomeno può essere più o meno variabile a seconda di quanto le unità statistiche assumano valori simili sul carattere osservato.</a:t>
            </a:r>
          </a:p>
          <a:p>
            <a:pPr marL="0" indent="0" defTabSz="266700" eaLnBrk="1" hangingPunct="1">
              <a:buFont typeface="Wingdings" pitchFamily="2" charset="2"/>
              <a:buNone/>
            </a:pPr>
            <a:endParaRPr lang="it-IT" altLang="it-IT" sz="1800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defTabSz="266700" eaLnBrk="1" hangingPunct="1">
              <a:buFont typeface="Wingdings" pitchFamily="2" charset="2"/>
              <a:buNone/>
            </a:pPr>
            <a:r>
              <a:rPr lang="it-IT" altLang="it-IT" sz="18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A seconda quindi di quanto si ‘assomigliano’. I tre studenti dell’esempio si somigliano poco, ma hanno la stessa media.</a:t>
            </a:r>
          </a:p>
          <a:p>
            <a:pPr marL="0" indent="0" defTabSz="266700" eaLnBrk="1" hangingPunct="1">
              <a:buFont typeface="Wingdings" pitchFamily="2" charset="2"/>
              <a:buNone/>
            </a:pPr>
            <a:endParaRPr lang="it-IT" altLang="it-IT" sz="1800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defTabSz="266700" eaLnBrk="1" hangingPunct="1">
              <a:buFont typeface="Wingdings" pitchFamily="2" charset="2"/>
              <a:buNone/>
            </a:pPr>
            <a:r>
              <a:rPr lang="it-IT" altLang="it-IT" sz="18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Come nel senso comune, possiamo misurare la variabilità in diversi modi, a seconda del riferimento che prendiamo in considerazione.</a:t>
            </a:r>
          </a:p>
          <a:p>
            <a:pPr marL="0" indent="0" defTabSz="266700" eaLnBrk="1" hangingPunct="1">
              <a:buFontTx/>
              <a:buNone/>
            </a:pPr>
            <a:endParaRPr lang="it-IT" altLang="it-IT" sz="2000" b="1" dirty="0">
              <a:solidFill>
                <a:srgbClr val="C00000"/>
              </a:solidFill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33796" name="Picture 4" descr="as3551t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85725"/>
            <a:ext cx="9144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90192A24-E2B7-4EE1-AD14-97F300971980}"/>
              </a:ext>
            </a:extLst>
          </p:cNvPr>
          <p:cNvSpPr/>
          <p:nvPr/>
        </p:nvSpPr>
        <p:spPr>
          <a:xfrm>
            <a:off x="1230924" y="413614"/>
            <a:ext cx="6665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 cosa è la </a:t>
            </a:r>
            <a:r>
              <a:rPr lang="it-IT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variabilità?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97917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3" name="Rettangolo 17"/>
          <p:cNvSpPr>
            <a:spLocks noChangeArrowheads="1"/>
          </p:cNvSpPr>
          <p:nvPr/>
        </p:nvSpPr>
        <p:spPr bwMode="auto">
          <a:xfrm>
            <a:off x="703386" y="1561252"/>
            <a:ext cx="78747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2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Immaginiamo che ogni pallino sia </a:t>
            </a:r>
            <a:r>
              <a:rPr lang="it-IT" altLang="it-IT" sz="2200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una unità </a:t>
            </a:r>
            <a:r>
              <a:rPr lang="it-IT" altLang="it-IT" sz="22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statistica di una distribuzione</a:t>
            </a:r>
          </a:p>
        </p:txBody>
      </p:sp>
      <p:pic>
        <p:nvPicPr>
          <p:cNvPr id="358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377" y="452437"/>
            <a:ext cx="946081" cy="94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E2EE31A9-93FE-48E5-9125-78E4656F4D41}"/>
              </a:ext>
            </a:extLst>
          </p:cNvPr>
          <p:cNvSpPr/>
          <p:nvPr/>
        </p:nvSpPr>
        <p:spPr>
          <a:xfrm>
            <a:off x="703386" y="690632"/>
            <a:ext cx="7881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Come si misura la variabilità?</a:t>
            </a:r>
            <a:endParaRPr lang="it-IT" sz="4000" dirty="0"/>
          </a:p>
        </p:txBody>
      </p:sp>
      <p:sp>
        <p:nvSpPr>
          <p:cNvPr id="18" name="Connettore 1">
            <a:extLst>
              <a:ext uri="{FF2B5EF4-FFF2-40B4-BE49-F238E27FC236}">
                <a16:creationId xmlns:a16="http://schemas.microsoft.com/office/drawing/2014/main" xmlns="" id="{A17B7CE5-A63B-4258-B379-3627DB0FE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850" y="418623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19" name="Connettore 7">
            <a:extLst>
              <a:ext uri="{FF2B5EF4-FFF2-40B4-BE49-F238E27FC236}">
                <a16:creationId xmlns:a16="http://schemas.microsoft.com/office/drawing/2014/main" xmlns="" id="{6F4B205C-86D2-4BED-9135-B0FCA93B6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5" y="304165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20" name="Connettore 8">
            <a:extLst>
              <a:ext uri="{FF2B5EF4-FFF2-40B4-BE49-F238E27FC236}">
                <a16:creationId xmlns:a16="http://schemas.microsoft.com/office/drawing/2014/main" xmlns="" id="{2CB79332-4E7B-4903-B188-10B9ABABB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725" y="395763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21" name="Connettore 9">
            <a:extLst>
              <a:ext uri="{FF2B5EF4-FFF2-40B4-BE49-F238E27FC236}">
                <a16:creationId xmlns:a16="http://schemas.microsoft.com/office/drawing/2014/main" xmlns="" id="{BFD27246-9626-49D5-80D3-314535667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5" y="4614863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22" name="Connettore 10">
            <a:extLst>
              <a:ext uri="{FF2B5EF4-FFF2-40B4-BE49-F238E27FC236}">
                <a16:creationId xmlns:a16="http://schemas.microsoft.com/office/drawing/2014/main" xmlns="" id="{854498B4-E3BB-4057-8D65-BD8A167A8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3173413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23" name="Connettore 11">
            <a:extLst>
              <a:ext uri="{FF2B5EF4-FFF2-40B4-BE49-F238E27FC236}">
                <a16:creationId xmlns:a16="http://schemas.microsoft.com/office/drawing/2014/main" xmlns="" id="{B46A0828-5BC1-4A0F-9FDA-C8C18DCB1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469265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24" name="Connettore 12">
            <a:extLst>
              <a:ext uri="{FF2B5EF4-FFF2-40B4-BE49-F238E27FC236}">
                <a16:creationId xmlns:a16="http://schemas.microsoft.com/office/drawing/2014/main" xmlns="" id="{2E2CAC4D-A3B9-4B53-A9AD-ACD4B6311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65575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endParaRPr lang="it-IT" altLang="it-IT" b="1" dirty="0">
              <a:ea typeface="ＭＳ Ｐゴシック" pitchFamily="34" charset="-128"/>
            </a:endParaRPr>
          </a:p>
        </p:txBody>
      </p:sp>
      <p:sp>
        <p:nvSpPr>
          <p:cNvPr id="25" name="Connettore 13">
            <a:extLst>
              <a:ext uri="{FF2B5EF4-FFF2-40B4-BE49-F238E27FC236}">
                <a16:creationId xmlns:a16="http://schemas.microsoft.com/office/drawing/2014/main" xmlns="" id="{07DC413E-EBFD-4666-B13C-16A3274AE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413" y="39243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26" name="Connettore 14">
            <a:extLst>
              <a:ext uri="{FF2B5EF4-FFF2-40B4-BE49-F238E27FC236}">
                <a16:creationId xmlns:a16="http://schemas.microsoft.com/office/drawing/2014/main" xmlns="" id="{0277557D-90FC-4221-AB45-FCC97393A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2887663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endParaRPr lang="it-IT" altLang="it-IT" b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58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ttangolo 4"/>
          <p:cNvSpPr>
            <a:spLocks noChangeArrowheads="1"/>
          </p:cNvSpPr>
          <p:nvPr/>
        </p:nvSpPr>
        <p:spPr bwMode="auto">
          <a:xfrm>
            <a:off x="486817" y="1255238"/>
            <a:ext cx="783381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0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Il range misura la variabilità come distanza tra il massimo e il </a:t>
            </a:r>
            <a:r>
              <a:rPr lang="it-IT" altLang="it-IT" sz="2000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minimo </a:t>
            </a:r>
            <a:r>
              <a:rPr lang="it-IT" altLang="it-IT" sz="20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osservato.</a:t>
            </a:r>
          </a:p>
          <a:p>
            <a:pPr eaLnBrk="1" hangingPunct="1"/>
            <a:r>
              <a:rPr lang="it-IT" altLang="it-IT" sz="2000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La variabilità aumenta all’aumentare della distanza tra questi due punti. </a:t>
            </a:r>
          </a:p>
        </p:txBody>
      </p:sp>
      <p:sp>
        <p:nvSpPr>
          <p:cNvPr id="36868" name="Connettore 1"/>
          <p:cNvSpPr>
            <a:spLocks noChangeArrowheads="1"/>
          </p:cNvSpPr>
          <p:nvPr/>
        </p:nvSpPr>
        <p:spPr bwMode="auto">
          <a:xfrm>
            <a:off x="2355850" y="418623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6869" name="Connettore 7"/>
          <p:cNvSpPr>
            <a:spLocks noChangeArrowheads="1"/>
          </p:cNvSpPr>
          <p:nvPr/>
        </p:nvSpPr>
        <p:spPr bwMode="auto">
          <a:xfrm>
            <a:off x="2657475" y="304165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6870" name="Connettore 8"/>
          <p:cNvSpPr>
            <a:spLocks noChangeArrowheads="1"/>
          </p:cNvSpPr>
          <p:nvPr/>
        </p:nvSpPr>
        <p:spPr bwMode="auto">
          <a:xfrm>
            <a:off x="4403725" y="395763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6871" name="Connettore 9"/>
          <p:cNvSpPr>
            <a:spLocks noChangeArrowheads="1"/>
          </p:cNvSpPr>
          <p:nvPr/>
        </p:nvSpPr>
        <p:spPr bwMode="auto">
          <a:xfrm>
            <a:off x="3267075" y="4614863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6872" name="Connettore 10"/>
          <p:cNvSpPr>
            <a:spLocks noChangeArrowheads="1"/>
          </p:cNvSpPr>
          <p:nvPr/>
        </p:nvSpPr>
        <p:spPr bwMode="auto">
          <a:xfrm>
            <a:off x="3876675" y="3173413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6873" name="Connettore 11"/>
          <p:cNvSpPr>
            <a:spLocks noChangeArrowheads="1"/>
          </p:cNvSpPr>
          <p:nvPr/>
        </p:nvSpPr>
        <p:spPr bwMode="auto">
          <a:xfrm>
            <a:off x="4632325" y="469265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6874" name="Connettore 12"/>
          <p:cNvSpPr>
            <a:spLocks noChangeArrowheads="1"/>
          </p:cNvSpPr>
          <p:nvPr/>
        </p:nvSpPr>
        <p:spPr bwMode="auto">
          <a:xfrm>
            <a:off x="928688" y="3965575"/>
            <a:ext cx="457200" cy="4572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 dirty="0">
              <a:ea typeface="ＭＳ Ｐゴシック" pitchFamily="34" charset="-128"/>
            </a:endParaRPr>
          </a:p>
        </p:txBody>
      </p:sp>
      <p:sp>
        <p:nvSpPr>
          <p:cNvPr id="36875" name="Connettore 13"/>
          <p:cNvSpPr>
            <a:spLocks noChangeArrowheads="1"/>
          </p:cNvSpPr>
          <p:nvPr/>
        </p:nvSpPr>
        <p:spPr bwMode="auto">
          <a:xfrm>
            <a:off x="5713413" y="39243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>
              <a:ea typeface="ＭＳ Ｐゴシック" pitchFamily="34" charset="-128"/>
            </a:endParaRPr>
          </a:p>
        </p:txBody>
      </p:sp>
      <p:sp>
        <p:nvSpPr>
          <p:cNvPr id="36876" name="Connettore 14"/>
          <p:cNvSpPr>
            <a:spLocks noChangeArrowheads="1"/>
          </p:cNvSpPr>
          <p:nvPr/>
        </p:nvSpPr>
        <p:spPr bwMode="auto">
          <a:xfrm>
            <a:off x="6527800" y="2887663"/>
            <a:ext cx="457200" cy="4572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endParaRPr lang="it-IT" altLang="it-IT" b="1" dirty="0">
              <a:ea typeface="ＭＳ Ｐゴシック" pitchFamily="34" charset="-128"/>
            </a:endParaRPr>
          </a:p>
        </p:txBody>
      </p:sp>
      <p:sp>
        <p:nvSpPr>
          <p:cNvPr id="36877" name="Rettangolo 17"/>
          <p:cNvSpPr>
            <a:spLocks noChangeArrowheads="1"/>
          </p:cNvSpPr>
          <p:nvPr/>
        </p:nvSpPr>
        <p:spPr bwMode="auto">
          <a:xfrm>
            <a:off x="696036" y="5285758"/>
            <a:ext cx="78338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È lo strumento più </a:t>
            </a:r>
            <a:r>
              <a:rPr lang="it-IT" altLang="it-IT" b="1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semplice perché considera la posizione solamente di due unità </a:t>
            </a:r>
            <a:r>
              <a:rPr lang="it-IT" altLang="it-IT" b="1" dirty="0" smtClean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>statistiche.</a:t>
            </a:r>
            <a: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it-IT" altLang="it-IT" dirty="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rPr>
            </a:br>
            <a:endParaRPr lang="it-IT" altLang="it-IT" dirty="0">
              <a:solidFill>
                <a:srgbClr val="595959"/>
              </a:solidFill>
              <a:latin typeface="Verdana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cxnSp>
        <p:nvCxnSpPr>
          <p:cNvPr id="36879" name="Connettore 2 6"/>
          <p:cNvCxnSpPr>
            <a:cxnSpLocks noChangeShapeType="1"/>
            <a:stCxn id="36874" idx="6"/>
            <a:endCxn id="36876" idx="2"/>
          </p:cNvCxnSpPr>
          <p:nvPr/>
        </p:nvCxnSpPr>
        <p:spPr bwMode="auto">
          <a:xfrm flipV="1">
            <a:off x="1385888" y="3116263"/>
            <a:ext cx="5141912" cy="1077912"/>
          </a:xfrm>
          <a:prstGeom prst="straightConnector1">
            <a:avLst/>
          </a:prstGeom>
          <a:noFill/>
          <a:ln w="25400" algn="ctr">
            <a:solidFill>
              <a:srgbClr val="7F142A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8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662" y="3692525"/>
            <a:ext cx="141446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BF766E63-0CC3-41FF-AC7E-BF95E62B0535}"/>
              </a:ext>
            </a:extLst>
          </p:cNvPr>
          <p:cNvSpPr/>
          <p:nvPr/>
        </p:nvSpPr>
        <p:spPr>
          <a:xfrm>
            <a:off x="685800" y="690631"/>
            <a:ext cx="7898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Range </a:t>
            </a:r>
            <a:r>
              <a:rPr lang="it-IT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campo di variazione</a:t>
            </a:r>
            <a:endParaRPr lang="it-IT" sz="4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6396D5BA-5F5A-49F8-B5E7-B3AA91187BBF}"/>
              </a:ext>
            </a:extLst>
          </p:cNvPr>
          <p:cNvSpPr txBox="1"/>
          <p:nvPr/>
        </p:nvSpPr>
        <p:spPr>
          <a:xfrm>
            <a:off x="402978" y="4430197"/>
            <a:ext cx="184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Valore </a:t>
            </a:r>
            <a:r>
              <a:rPr lang="it-IT" dirty="0" smtClean="0"/>
              <a:t>minimo</a:t>
            </a:r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1FCAD70A-A493-4A9E-BAB6-2B676699C478}"/>
              </a:ext>
            </a:extLst>
          </p:cNvPr>
          <p:cNvSpPr txBox="1"/>
          <p:nvPr/>
        </p:nvSpPr>
        <p:spPr>
          <a:xfrm>
            <a:off x="6064979" y="3315990"/>
            <a:ext cx="184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Valore massimo</a:t>
            </a:r>
          </a:p>
        </p:txBody>
      </p:sp>
    </p:spTree>
    <p:extLst>
      <p:ext uri="{BB962C8B-B14F-4D97-AF65-F5344CB8AC3E}">
        <p14:creationId xmlns:p14="http://schemas.microsoft.com/office/powerpoint/2010/main" val="29374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18797</TotalTime>
  <Words>1059</Words>
  <Application>Microsoft Office PowerPoint</Application>
  <PresentationFormat>Presentazione su schermo (4:3)</PresentationFormat>
  <Paragraphs>269</Paragraphs>
  <Slides>22</Slides>
  <Notes>20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3" baseType="lpstr">
      <vt:lpstr>ＭＳ Ｐゴシック</vt:lpstr>
      <vt:lpstr>ＭＳ Ｐゴシック</vt:lpstr>
      <vt:lpstr>Arial</vt:lpstr>
      <vt:lpstr>Calibri</vt:lpstr>
      <vt:lpstr>Comic Sans MS</vt:lpstr>
      <vt:lpstr>Symbol</vt:lpstr>
      <vt:lpstr>Times New Roman</vt:lpstr>
      <vt:lpstr>Verdana</vt:lpstr>
      <vt:lpstr>Wingdings</vt:lpstr>
      <vt:lpstr>copertina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Facciamo i calcoli</vt:lpstr>
      <vt:lpstr>Presentazione standard di PowerPoint</vt:lpstr>
      <vt:lpstr>Presentazione standard di PowerPoint</vt:lpstr>
      <vt:lpstr>Presentazione standard di PowerPoint</vt:lpstr>
      <vt:lpstr>Costruiamo un Indice di variabilità</vt:lpstr>
      <vt:lpstr>Costruiamo un Indice di variabilità</vt:lpstr>
      <vt:lpstr>Costruiamo un Indice di variabilità</vt:lpstr>
      <vt:lpstr>Costruiamo un Indice di variabilità</vt:lpstr>
      <vt:lpstr>Presentazione standard di PowerPoint</vt:lpstr>
      <vt:lpstr>Facciamo i calcoli</vt:lpstr>
      <vt:lpstr>Adesso anche per Federica e Luigi!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Barbara Ascari</cp:lastModifiedBy>
  <cp:revision>205</cp:revision>
  <dcterms:created xsi:type="dcterms:W3CDTF">2012-12-11T11:00:35Z</dcterms:created>
  <dcterms:modified xsi:type="dcterms:W3CDTF">2020-05-04T18:36:04Z</dcterms:modified>
</cp:coreProperties>
</file>