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8"/>
  </p:notesMasterIdLst>
  <p:sldIdLst>
    <p:sldId id="315" r:id="rId6"/>
    <p:sldId id="390" r:id="rId7"/>
    <p:sldId id="391" r:id="rId8"/>
    <p:sldId id="392" r:id="rId9"/>
    <p:sldId id="413" r:id="rId10"/>
    <p:sldId id="414" r:id="rId11"/>
    <p:sldId id="415" r:id="rId12"/>
    <p:sldId id="416" r:id="rId13"/>
    <p:sldId id="417" r:id="rId14"/>
    <p:sldId id="418" r:id="rId15"/>
    <p:sldId id="405" r:id="rId16"/>
    <p:sldId id="404" r:id="rId17"/>
    <p:sldId id="395" r:id="rId18"/>
    <p:sldId id="406" r:id="rId19"/>
    <p:sldId id="407" r:id="rId20"/>
    <p:sldId id="408" r:id="rId21"/>
    <p:sldId id="409" r:id="rId22"/>
    <p:sldId id="410" r:id="rId23"/>
    <p:sldId id="412" r:id="rId24"/>
    <p:sldId id="411" r:id="rId25"/>
    <p:sldId id="419" r:id="rId26"/>
    <p:sldId id="420" r:id="rId2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01">
          <p15:clr>
            <a:srgbClr val="A4A3A4"/>
          </p15:clr>
        </p15:guide>
        <p15:guide id="2" orient="horz" pos="4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7C7E"/>
    <a:srgbClr val="932338"/>
    <a:srgbClr val="CC2A2A"/>
    <a:srgbClr val="636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6265" autoAdjust="0"/>
  </p:normalViewPr>
  <p:slideViewPr>
    <p:cSldViewPr snapToGrid="0" showGuides="1">
      <p:cViewPr varScale="1">
        <p:scale>
          <a:sx n="52" d="100"/>
          <a:sy n="52" d="100"/>
        </p:scale>
        <p:origin x="912" y="72"/>
      </p:cViewPr>
      <p:guideLst>
        <p:guide pos="7401"/>
        <p:guide orient="horz" pos="41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54000" cy="54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F835E2-227D-43BA-B3A5-E9E433264387}" type="datetimeFigureOut">
              <a:rPr lang="en-US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5F5882C-B867-4FE7-97C9-87FBF93DC8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05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1070" y="2621956"/>
            <a:ext cx="9818337" cy="2782819"/>
          </a:xfrm>
          <a:effectLst/>
        </p:spPr>
        <p:txBody>
          <a:bodyPr lIns="0" tIns="0" rIns="0" bIns="0" anchor="ctr">
            <a:normAutofit/>
          </a:bodyPr>
          <a:lstStyle>
            <a:lvl1pPr>
              <a:lnSpc>
                <a:spcPts val="3600"/>
              </a:lnSpc>
              <a:defRPr sz="3400" b="0" cap="none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it-IT" dirty="0"/>
              <a:t>FARE CLIC PER MODIFICARE LO STILE DEL TITOLO DELLO SCHEMA FARE CLIC PER MODIFICARE LO STILE DEL TITOLO DELLO SCHEMA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384E50FF-EF10-4A0E-8686-237E66B24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84" y="6495314"/>
            <a:ext cx="7481115" cy="17953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00"/>
              </a:lnSpc>
              <a:spcAft>
                <a:spcPts val="200"/>
              </a:spcAft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771492F8-659D-4E4C-A49D-B7C56753911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9185" y="1287956"/>
            <a:ext cx="3689746" cy="216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500"/>
              </a:lnSpc>
              <a:spcAft>
                <a:spcPts val="600"/>
              </a:spcAft>
              <a:buNone/>
              <a:def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384E50FF-EF10-4A0E-8686-237E66B249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69184" y="1522956"/>
            <a:ext cx="3689747" cy="10800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rgbClr val="636462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384E50FF-EF10-4A0E-8686-237E66B249C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69184" y="6297672"/>
            <a:ext cx="7481115" cy="188513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1400"/>
              </a:lnSpc>
              <a:spcAft>
                <a:spcPts val="200"/>
              </a:spcAft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="" xmlns:a16="http://schemas.microsoft.com/office/drawing/2014/main" id="{A8FC9CB7-7D84-419A-988C-7B8817E18EDB}"/>
              </a:ext>
            </a:extLst>
          </p:cNvPr>
          <p:cNvSpPr/>
          <p:nvPr userDrawn="1"/>
        </p:nvSpPr>
        <p:spPr>
          <a:xfrm>
            <a:off x="463550" y="0"/>
            <a:ext cx="3708400" cy="1089025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F57BA760-D00A-4F5B-B978-07F3F810367F}"/>
              </a:ext>
            </a:extLst>
          </p:cNvPr>
          <p:cNvSpPr/>
          <p:nvPr userDrawn="1"/>
        </p:nvSpPr>
        <p:spPr>
          <a:xfrm>
            <a:off x="4251325" y="0"/>
            <a:ext cx="3706813" cy="1089025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617FA033-79E9-4921-B88E-03D9DAACC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0841" y="637832"/>
            <a:ext cx="2700000" cy="461927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="" xmlns:a16="http://schemas.microsoft.com/office/drawing/2014/main" id="{821E4C3A-67D5-4B9E-B373-7B560EA0839E}"/>
              </a:ext>
            </a:extLst>
          </p:cNvPr>
          <p:cNvSpPr/>
          <p:nvPr userDrawn="1"/>
        </p:nvSpPr>
        <p:spPr>
          <a:xfrm>
            <a:off x="8037513" y="0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5998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 affian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C2F57ACB-1A9A-42A2-B0B9-3C24FCCE916F}"/>
              </a:ext>
            </a:extLst>
          </p:cNvPr>
          <p:cNvSpPr/>
          <p:nvPr userDrawn="1"/>
        </p:nvSpPr>
        <p:spPr>
          <a:xfrm>
            <a:off x="471488" y="1571124"/>
            <a:ext cx="5472112" cy="43920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" name="Text Placeholder 3">
            <a:extLst>
              <a:ext uri="{FF2B5EF4-FFF2-40B4-BE49-F238E27FC236}">
                <a16:creationId xmlns="" xmlns:a16="http://schemas.microsoft.com/office/drawing/2014/main" id="{A0C542E8-A419-4B8E-8AE4-1D0DC75ADF26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62922" y="1691683"/>
            <a:ext cx="5304733" cy="3873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="" xmlns:a16="http://schemas.microsoft.com/office/drawing/2014/main" id="{3F3446B5-6360-4947-B444-A1DBFD65527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62922" y="2172243"/>
            <a:ext cx="5304733" cy="36687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20" name="Rectangle 8">
            <a:extLst>
              <a:ext uri="{FF2B5EF4-FFF2-40B4-BE49-F238E27FC236}">
                <a16:creationId xmlns="" xmlns:a16="http://schemas.microsoft.com/office/drawing/2014/main" id="{D17306DB-EF2B-46DB-BE4C-67BA4581EC8A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0">
            <a:extLst>
              <a:ext uri="{FF2B5EF4-FFF2-40B4-BE49-F238E27FC236}">
                <a16:creationId xmlns="" xmlns:a16="http://schemas.microsoft.com/office/drawing/2014/main" id="{27663729-5A18-460D-BCC5-1C121255BEC2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9">
            <a:extLst>
              <a:ext uri="{FF2B5EF4-FFF2-40B4-BE49-F238E27FC236}">
                <a16:creationId xmlns="" xmlns:a16="http://schemas.microsoft.com/office/drawing/2014/main" id="{88AE038F-3265-4340-AFAF-203DBF97366C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" name="Immagine 24">
            <a:extLst>
              <a:ext uri="{FF2B5EF4-FFF2-40B4-BE49-F238E27FC236}">
                <a16:creationId xmlns="" xmlns:a16="http://schemas.microsoft.com/office/drawing/2014/main" id="{5203E877-BB68-4C3E-A95D-262A3B383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ooter Placeholder 4">
            <a:extLst>
              <a:ext uri="{FF2B5EF4-FFF2-40B4-BE49-F238E27FC236}">
                <a16:creationId xmlns="" xmlns:a16="http://schemas.microsoft.com/office/drawing/2014/main" id="{DDB77A0D-9AB4-48A1-82C5-A09A7D4F72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="" xmlns:a16="http://schemas.microsoft.com/office/drawing/2014/main" id="{ABB3C7F1-D02D-4858-A51B-B1211EF06E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30" name="Rettangolo 29">
            <a:extLst>
              <a:ext uri="{FF2B5EF4-FFF2-40B4-BE49-F238E27FC236}">
                <a16:creationId xmlns="" xmlns:a16="http://schemas.microsoft.com/office/drawing/2014/main" id="{2E11952F-B65E-4BC4-A306-BA5F2E5E1051}"/>
              </a:ext>
            </a:extLst>
          </p:cNvPr>
          <p:cNvSpPr/>
          <p:nvPr userDrawn="1"/>
        </p:nvSpPr>
        <p:spPr>
          <a:xfrm>
            <a:off x="6256216" y="1557338"/>
            <a:ext cx="5472000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1" name="Text Placeholder 3">
            <a:extLst>
              <a:ext uri="{FF2B5EF4-FFF2-40B4-BE49-F238E27FC236}">
                <a16:creationId xmlns="" xmlns:a16="http://schemas.microsoft.com/office/drawing/2014/main" id="{10FF5994-804D-479E-8547-F402AE8DD1D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376432" y="1684420"/>
            <a:ext cx="5231635" cy="4572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="" xmlns:a16="http://schemas.microsoft.com/office/drawing/2014/main" id="{4C0547B4-6D28-4C23-830C-984AB52D9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6432" y="2220577"/>
            <a:ext cx="5231636" cy="36203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=""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20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dascalia+grafico o tavol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6" y="1557338"/>
            <a:ext cx="11283042" cy="6625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86" y="2319687"/>
            <a:ext cx="11283042" cy="3630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D0FB10A6-C138-494B-9E13-24A27B828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A4B33C25-F53C-40FF-87FE-5A1021509E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Rectangle 8">
            <a:extLst>
              <a:ext uri="{FF2B5EF4-FFF2-40B4-BE49-F238E27FC236}">
                <a16:creationId xmlns="" xmlns:a16="http://schemas.microsoft.com/office/drawing/2014/main" id="{96897485-CF07-4D6A-ABB8-A29D7DC57109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="" xmlns:a16="http://schemas.microsoft.com/office/drawing/2014/main" id="{BC91E05A-8494-49B6-B257-61F68DA8B315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9">
            <a:extLst>
              <a:ext uri="{FF2B5EF4-FFF2-40B4-BE49-F238E27FC236}">
                <a16:creationId xmlns="" xmlns:a16="http://schemas.microsoft.com/office/drawing/2014/main" id="{422199A7-2A62-43D5-872A-CD0B9A3D6E61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Slide Number Placeholder 5">
            <a:extLst>
              <a:ext uri="{FF2B5EF4-FFF2-40B4-BE49-F238E27FC236}">
                <a16:creationId xmlns="" xmlns:a16="http://schemas.microsoft.com/office/drawing/2014/main" id="{1B2ED1D9-25D5-4BB7-87C2-D519D93363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49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18A4B74D-95FF-4ECC-AED0-C183993F8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8324380-A91B-40DB-8B06-87F1716A8E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376CEDB-6160-4575-AAD8-45EA5C0ED5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ngrazia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786" y="1796902"/>
            <a:ext cx="11283042" cy="1839433"/>
          </a:xfrm>
          <a:effectLst/>
        </p:spPr>
        <p:txBody>
          <a:bodyPr anchor="ctr">
            <a:noAutofit/>
          </a:bodyPr>
          <a:lstStyle>
            <a:lvl1pPr algn="ctr">
              <a:defRPr sz="7000" b="0" cap="none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5894EA2-4831-F84E-BBDE-8E89A3516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6093" y="3683529"/>
            <a:ext cx="5624623" cy="423612"/>
          </a:xfrm>
        </p:spPr>
        <p:txBody>
          <a:bodyPr spcCol="360000" anchor="ctr">
            <a:no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02837C0E-8F15-489B-800B-6F1CBBB23F06}"/>
              </a:ext>
            </a:extLst>
          </p:cNvPr>
          <p:cNvSpPr/>
          <p:nvPr userDrawn="1"/>
        </p:nvSpPr>
        <p:spPr>
          <a:xfrm>
            <a:off x="463550" y="5773825"/>
            <a:ext cx="3708400" cy="1089025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1C3885B9-D4F0-42E8-A6EE-EB419237E845}"/>
              </a:ext>
            </a:extLst>
          </p:cNvPr>
          <p:cNvSpPr/>
          <p:nvPr userDrawn="1"/>
        </p:nvSpPr>
        <p:spPr>
          <a:xfrm>
            <a:off x="4251325" y="5773825"/>
            <a:ext cx="3706813" cy="1089025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1F54AFB7-6D67-44BA-975B-F9E2C29BB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0841" y="6092375"/>
            <a:ext cx="2700000" cy="461927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="" xmlns:a16="http://schemas.microsoft.com/office/drawing/2014/main" id="{B4CD4512-1FFA-4544-ACEE-31F0A9CA9D05}"/>
              </a:ext>
            </a:extLst>
          </p:cNvPr>
          <p:cNvSpPr/>
          <p:nvPr userDrawn="1"/>
        </p:nvSpPr>
        <p:spPr>
          <a:xfrm>
            <a:off x="8037513" y="6790850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739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 o 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201" y="1557338"/>
            <a:ext cx="11264002" cy="4481153"/>
          </a:xfrm>
        </p:spPr>
        <p:txBody>
          <a:bodyPr lIns="0" tIns="0" rIns="0" bIns="0">
            <a:noAutofit/>
          </a:bodyPr>
          <a:lstStyle>
            <a:lvl1pPr marL="285750" indent="-285750">
              <a:spcAft>
                <a:spcPts val="1800"/>
              </a:spcAft>
              <a:buSzPct val="120000"/>
              <a:buFont typeface="Courier New" panose="02070309020205020404" pitchFamily="49" charset="0"/>
              <a:buChar char="o"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C2053620-96AC-EF47-823B-D2E90BBCE5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FF4E3F12-6C4D-C642-90EC-9F9AE3161A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1" name="Rectangle 8">
            <a:extLst>
              <a:ext uri="{FF2B5EF4-FFF2-40B4-BE49-F238E27FC236}">
                <a16:creationId xmlns="" xmlns:a16="http://schemas.microsoft.com/office/drawing/2014/main" id="{6BE73488-10D2-46C5-8886-B5262B4036E9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0">
            <a:extLst>
              <a:ext uri="{FF2B5EF4-FFF2-40B4-BE49-F238E27FC236}">
                <a16:creationId xmlns="" xmlns:a16="http://schemas.microsoft.com/office/drawing/2014/main" id="{9DFCC48B-BCC3-4AAB-8EE4-592BE912D5A8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02EE5703-F2FA-4A41-8927-030A564B0F80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9054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1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201" y="1557338"/>
            <a:ext cx="11264002" cy="447252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="" xmlns:a16="http://schemas.microsoft.com/office/drawing/2014/main" id="{86F2967F-3AC1-482F-9FA1-FB5058EE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BB147208-B303-4867-B415-427BFDB712AA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3AC1916D-DE81-4DEB-837D-9B1EBBEBAB9E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9">
            <a:extLst>
              <a:ext uri="{FF2B5EF4-FFF2-40B4-BE49-F238E27FC236}">
                <a16:creationId xmlns="" xmlns:a16="http://schemas.microsoft.com/office/drawing/2014/main" id="{EA5C2815-3F5D-4F03-A9B8-AD61D140AB8F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211B9727-26D5-42C6-AA8E-16F0A9551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3DB52600-6114-4FF8-A64F-1419078C06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="" xmlns:a16="http://schemas.microsoft.com/office/drawing/2014/main" id="{C98E623A-5D96-4DDD-91E6-E567C5082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28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6" y="1557338"/>
            <a:ext cx="11276765" cy="4472526"/>
          </a:xfrm>
        </p:spPr>
        <p:txBody>
          <a:bodyPr lIns="0" tIns="0" rIns="0" bIns="0" numCol="2" spcCol="54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85F80FCE-DB62-4AE9-8E37-C5ECE83CEA2A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5337BA55-D4F4-482D-9902-A7DF343CF4BD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9">
            <a:extLst>
              <a:ext uri="{FF2B5EF4-FFF2-40B4-BE49-F238E27FC236}">
                <a16:creationId xmlns="" xmlns:a16="http://schemas.microsoft.com/office/drawing/2014/main" id="{1E77F523-A47D-4ED1-A730-DF5462674088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B35A5DA5-9B3D-430B-9B7D-12A49C896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BC87520E-C40B-4CBE-A2FA-D2587AA999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="" xmlns:a16="http://schemas.microsoft.com/office/drawing/2014/main" id="{98ED1510-B77E-4E58-8FB2-F06301CA4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88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7" y="1557337"/>
            <a:ext cx="11269308" cy="4392613"/>
          </a:xfrm>
        </p:spPr>
        <p:txBody>
          <a:bodyPr lIns="0" tIns="0" rIns="0" bIns="0" numCol="3" spcCol="432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A97EA33F-8FE6-43F7-B87B-F8A75881DC82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4457ED34-8FD7-4334-B58D-DE5268F487BB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9">
            <a:extLst>
              <a:ext uri="{FF2B5EF4-FFF2-40B4-BE49-F238E27FC236}">
                <a16:creationId xmlns="" xmlns:a16="http://schemas.microsoft.com/office/drawing/2014/main" id="{DE95361B-2753-4630-8435-D8D6DFA2E2B3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9953CB5C-8C23-4943-AA23-507887A04C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2EA2B975-3B1B-40A2-9512-420987E41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="" xmlns:a16="http://schemas.microsoft.com/office/drawing/2014/main" id="{2FD83117-18D4-4F50-B150-B24C3ADCC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07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grafic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8FFAF148-8C21-EB4F-9093-19ADD1A51882}"/>
              </a:ext>
            </a:extLst>
          </p:cNvPr>
          <p:cNvSpPr/>
          <p:nvPr userDrawn="1"/>
        </p:nvSpPr>
        <p:spPr>
          <a:xfrm>
            <a:off x="8081963" y="1557338"/>
            <a:ext cx="3653783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519" y="1557338"/>
            <a:ext cx="7305513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8FE997AC-2DEF-4982-9219-0DE8E80C2C1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162224" y="1696688"/>
            <a:ext cx="3492000" cy="4572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="" xmlns:a16="http://schemas.microsoft.com/office/drawing/2014/main" id="{5014FC49-70B3-48C6-AAEA-1B6DEB762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2222" y="2261938"/>
            <a:ext cx="3492000" cy="360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8" name="Rectangle 8">
            <a:extLst>
              <a:ext uri="{FF2B5EF4-FFF2-40B4-BE49-F238E27FC236}">
                <a16:creationId xmlns="" xmlns:a16="http://schemas.microsoft.com/office/drawing/2014/main" id="{BFF0EAD9-FB2A-4B10-AC7E-2867676F5114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0">
            <a:extLst>
              <a:ext uri="{FF2B5EF4-FFF2-40B4-BE49-F238E27FC236}">
                <a16:creationId xmlns="" xmlns:a16="http://schemas.microsoft.com/office/drawing/2014/main" id="{4DE85F56-C820-4265-A4F2-F29B8154D702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9">
            <a:extLst>
              <a:ext uri="{FF2B5EF4-FFF2-40B4-BE49-F238E27FC236}">
                <a16:creationId xmlns="" xmlns:a16="http://schemas.microsoft.com/office/drawing/2014/main" id="{6D6C4BEC-89CF-43B7-9CD5-49EE71B27928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665B96CC-8D49-494F-9C8A-BD8535137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ooter Placeholder 4">
            <a:extLst>
              <a:ext uri="{FF2B5EF4-FFF2-40B4-BE49-F238E27FC236}">
                <a16:creationId xmlns="" xmlns:a16="http://schemas.microsoft.com/office/drawing/2014/main" id="{C1DD249C-FFFA-4674-9CB5-ABEFDF5041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="" xmlns:a16="http://schemas.microsoft.com/office/drawing/2014/main" id="{48756CF5-11CA-40E9-BF7A-4F15C16E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=""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17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piccolo+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8FFAF148-8C21-EB4F-9093-19ADD1A51882}"/>
              </a:ext>
            </a:extLst>
          </p:cNvPr>
          <p:cNvSpPr/>
          <p:nvPr userDrawn="1"/>
        </p:nvSpPr>
        <p:spPr>
          <a:xfrm>
            <a:off x="4251325" y="1557338"/>
            <a:ext cx="7485063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895" y="1557338"/>
            <a:ext cx="3528947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10E25EF9-674A-4A68-B7E8-41ACE37CAFA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366950" y="1679423"/>
            <a:ext cx="7253812" cy="45738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="" xmlns:a16="http://schemas.microsoft.com/office/drawing/2014/main" id="{9BCFAF2C-DE26-450A-8C7B-A22A26FF4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6949" y="2165685"/>
            <a:ext cx="7253813" cy="370416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="" xmlns:a16="http://schemas.microsoft.com/office/drawing/2014/main" id="{D9D4E6DC-14B8-4843-AA1D-57AA39AE5B3E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91CC3821-0B1E-41AB-852F-4CB74E2EA3CC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9">
            <a:extLst>
              <a:ext uri="{FF2B5EF4-FFF2-40B4-BE49-F238E27FC236}">
                <a16:creationId xmlns="" xmlns:a16="http://schemas.microsoft.com/office/drawing/2014/main" id="{75FDA81B-88AF-4AF4-8B43-18134CE8E446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A12972DC-41D2-4C0E-AD61-A73383B82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oter Placeholder 4">
            <a:extLst>
              <a:ext uri="{FF2B5EF4-FFF2-40B4-BE49-F238E27FC236}">
                <a16:creationId xmlns="" xmlns:a16="http://schemas.microsoft.com/office/drawing/2014/main" id="{51A03A1C-8D78-4F26-8F73-B711C52ED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="" xmlns:a16="http://schemas.microsoft.com/office/drawing/2014/main" id="{6C03E07E-3B47-479C-ADF1-A58628B5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=""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56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+ colonna libera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8FFAF148-8C21-EB4F-9093-19ADD1A51882}"/>
              </a:ext>
            </a:extLst>
          </p:cNvPr>
          <p:cNvSpPr/>
          <p:nvPr userDrawn="1"/>
        </p:nvSpPr>
        <p:spPr>
          <a:xfrm>
            <a:off x="473075" y="1557338"/>
            <a:ext cx="7485063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439" y="1560749"/>
            <a:ext cx="3528947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10E25EF9-674A-4A68-B7E8-41ACE37CAFA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88700" y="1679423"/>
            <a:ext cx="7253812" cy="45738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="" xmlns:a16="http://schemas.microsoft.com/office/drawing/2014/main" id="{9BCFAF2C-DE26-450A-8C7B-A22A26FF4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699" y="2165685"/>
            <a:ext cx="7253813" cy="370416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="" xmlns:a16="http://schemas.microsoft.com/office/drawing/2014/main" id="{D9D4E6DC-14B8-4843-AA1D-57AA39AE5B3E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91CC3821-0B1E-41AB-852F-4CB74E2EA3CC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9">
            <a:extLst>
              <a:ext uri="{FF2B5EF4-FFF2-40B4-BE49-F238E27FC236}">
                <a16:creationId xmlns="" xmlns:a16="http://schemas.microsoft.com/office/drawing/2014/main" id="{75FDA81B-88AF-4AF4-8B43-18134CE8E446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A12972DC-41D2-4C0E-AD61-A73383B82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oter Placeholder 4">
            <a:extLst>
              <a:ext uri="{FF2B5EF4-FFF2-40B4-BE49-F238E27FC236}">
                <a16:creationId xmlns="" xmlns:a16="http://schemas.microsoft.com/office/drawing/2014/main" id="{51A03A1C-8D78-4F26-8F73-B711C52ED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FB3668A3-50F9-4865-BCB1-15BD808B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=""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04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testo+metà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8FFAF148-8C21-EB4F-9093-19ADD1A51882}"/>
              </a:ext>
            </a:extLst>
          </p:cNvPr>
          <p:cNvSpPr/>
          <p:nvPr userDrawn="1"/>
        </p:nvSpPr>
        <p:spPr>
          <a:xfrm>
            <a:off x="6256216" y="1557338"/>
            <a:ext cx="5472000" cy="4392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86" y="1557338"/>
            <a:ext cx="5472000" cy="4392612"/>
          </a:xfrm>
        </p:spPr>
        <p:txBody>
          <a:bodyPr lIns="0" tIns="0" rIns="0" bIns="0" spcCol="360000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1BE1843A-CB5F-4920-B032-23C22AAE931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376432" y="1684420"/>
            <a:ext cx="5231635" cy="4572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>
                <a:solidFill>
                  <a:srgbClr val="CC2A2A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="" xmlns:a16="http://schemas.microsoft.com/office/drawing/2014/main" id="{22E57A97-B19C-4884-84CD-94CF8F624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6432" y="2220577"/>
            <a:ext cx="5231636" cy="36203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="" xmlns:a16="http://schemas.microsoft.com/office/drawing/2014/main" id="{EBDED907-CBCE-4C48-8974-1732296AB56B}"/>
              </a:ext>
            </a:extLst>
          </p:cNvPr>
          <p:cNvSpPr/>
          <p:nvPr userDrawn="1"/>
        </p:nvSpPr>
        <p:spPr>
          <a:xfrm>
            <a:off x="463550" y="1017025"/>
            <a:ext cx="3708400" cy="72000"/>
          </a:xfrm>
          <a:prstGeom prst="rect">
            <a:avLst/>
          </a:prstGeom>
          <a:solidFill>
            <a:srgbClr val="9426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F1D4BD23-7064-4A1A-B3B8-22936DC971AB}"/>
              </a:ext>
            </a:extLst>
          </p:cNvPr>
          <p:cNvSpPr/>
          <p:nvPr userDrawn="1"/>
        </p:nvSpPr>
        <p:spPr>
          <a:xfrm>
            <a:off x="4251325" y="1017025"/>
            <a:ext cx="3706813" cy="72000"/>
          </a:xfrm>
          <a:prstGeom prst="rect">
            <a:avLst/>
          </a:prstGeom>
          <a:solidFill>
            <a:srgbClr val="CC2A2A">
              <a:alpha val="9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9">
            <a:extLst>
              <a:ext uri="{FF2B5EF4-FFF2-40B4-BE49-F238E27FC236}">
                <a16:creationId xmlns="" xmlns:a16="http://schemas.microsoft.com/office/drawing/2014/main" id="{45DD4428-CB25-4CE0-B3BD-9E45A9B024CE}"/>
              </a:ext>
            </a:extLst>
          </p:cNvPr>
          <p:cNvSpPr/>
          <p:nvPr userDrawn="1"/>
        </p:nvSpPr>
        <p:spPr>
          <a:xfrm>
            <a:off x="8037513" y="1017025"/>
            <a:ext cx="3708400" cy="72000"/>
          </a:xfrm>
          <a:prstGeom prst="rect">
            <a:avLst/>
          </a:prstGeom>
          <a:solidFill>
            <a:srgbClr val="7B7C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ACFFE7A2-271E-4180-8862-1207E565D1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42" y="6402657"/>
            <a:ext cx="840882" cy="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oter Placeholder 4">
            <a:extLst>
              <a:ext uri="{FF2B5EF4-FFF2-40B4-BE49-F238E27FC236}">
                <a16:creationId xmlns="" xmlns:a16="http://schemas.microsoft.com/office/drawing/2014/main" id="{0A34ABB8-E594-41C5-B46B-F19275F5E5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="" xmlns:a16="http://schemas.microsoft.com/office/drawing/2014/main" id="{EB9757BE-24B5-4D77-9B24-FA598161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69" y="6397225"/>
            <a:ext cx="50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="" xmlns:a16="http://schemas.microsoft.com/office/drawing/2014/main" id="{385672B4-73ED-0645-AF4D-5916A1BE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95" y="503475"/>
            <a:ext cx="11269308" cy="384721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>
              <a:lnSpc>
                <a:spcPts val="3000"/>
              </a:lnSpc>
              <a:defRPr sz="2800" cap="none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47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939800"/>
            <a:ext cx="11204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  <a:endParaRPr lang="en-US" altLang="it-I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2103438"/>
            <a:ext cx="11204575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20" r:id="rId8"/>
    <p:sldLayoutId id="2147483714" r:id="rId9"/>
    <p:sldLayoutId id="2147483716" r:id="rId10"/>
    <p:sldLayoutId id="2147483715" r:id="rId11"/>
    <p:sldLayoutId id="2147483717" r:id="rId12"/>
    <p:sldLayoutId id="2147483718" r:id="rId13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rgbClr val="59595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rtl="0" fontAlgn="t">
        <a:spcBef>
          <a:spcPct val="0"/>
        </a:spcBef>
        <a:spcAft>
          <a:spcPts val="1200"/>
        </a:spcAft>
        <a:buClr>
          <a:srgbClr val="CC2A2A"/>
        </a:buClr>
        <a:buSzPct val="100000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23850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28650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06475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6838" algn="l" defTabSz="457200" rtl="0" fontAlgn="base">
        <a:spcBef>
          <a:spcPct val="20000"/>
        </a:spcBef>
        <a:spcAft>
          <a:spcPts val="600"/>
        </a:spcAft>
        <a:buClr>
          <a:srgbClr val="CC2A2A"/>
        </a:buClr>
        <a:buSzPct val="100000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stat.it/it/files/2021/03/STAT_TODAY_stime-preliminari-2020-pov-assoluta_spese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stat.it/it/benessere-e-sostenibilit%C3%A0/obiettivi-di-sviluppo-sostenibile/il-rapporto-sdgs" TargetMode="External"/><Relationship Id="rId3" Type="http://schemas.openxmlformats.org/officeDocument/2006/relationships/hyperlink" Target="https://www.istat.it/it/benessere-e-sostenibilit%C3%A0/obiettivi-di-sviluppo-sostenibile/gli-indicatori-istat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11" Type="http://schemas.openxmlformats.org/officeDocument/2006/relationships/image" Target="../media/image25.png"/><Relationship Id="rId5" Type="http://schemas.openxmlformats.org/officeDocument/2006/relationships/hyperlink" Target="https://www.istat.it/it/benessere-e-sostenibilit%C3%A0/obiettivi-di-sviluppo-sostenibile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hyperlink" Target="https://unstats.un.org/sdgs/indicators/indicators-list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barbara.baldazzi@istat.it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dati-analisi-e-prodotti/contenuti-interattivi/soglia-di-povert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www.istat.it/it/archivio/252335" TargetMode="External"/><Relationship Id="rId4" Type="http://schemas.openxmlformats.org/officeDocument/2006/relationships/hyperlink" Target="https://www.istat.it/it/files/2020/06/REPORT_POVERTA_2019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c.europa.eu/eurostat/web/main/data/database" TargetMode="External"/><Relationship Id="rId4" Type="http://schemas.openxmlformats.org/officeDocument/2006/relationships/hyperlink" Target="https://www.istat.it/it/files/2020/12/REPORT-REDDITO-CONDIZIONI-DI-VITA-E-CARICO-FISCALE-2018_2019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60BFAD7-8051-44E7-952E-F8647A1CB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070" y="2621956"/>
            <a:ext cx="9823303" cy="2782819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it-IT" sz="3600" dirty="0">
                <a:solidFill>
                  <a:srgbClr val="CF1E24"/>
                </a:solidFill>
              </a:rPr>
              <a:t>Goal 1 – SCONFIGGERE </a:t>
            </a:r>
            <a:br>
              <a:rPr lang="it-IT" sz="3600" dirty="0">
                <a:solidFill>
                  <a:srgbClr val="CF1E24"/>
                </a:solidFill>
              </a:rPr>
            </a:br>
            <a:r>
              <a:rPr lang="it-IT" sz="3600" dirty="0">
                <a:solidFill>
                  <a:srgbClr val="CF1E24"/>
                </a:solidFill>
              </a:rPr>
              <a:t>LA POVERTA’</a:t>
            </a:r>
            <a:r>
              <a:rPr lang="it-IT" sz="3600" b="1" dirty="0">
                <a:solidFill>
                  <a:srgbClr val="CF1E24"/>
                </a:solidFill>
              </a:rPr>
              <a:t/>
            </a:r>
            <a:br>
              <a:rPr lang="it-IT" sz="3600" b="1" dirty="0">
                <a:solidFill>
                  <a:srgbClr val="CF1E24"/>
                </a:solidFill>
              </a:rPr>
            </a:br>
            <a:endParaRPr lang="it-IT" sz="3400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ADFE67CC-0EAE-4BEC-A961-535FE506A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84" y="6495314"/>
            <a:ext cx="7481115" cy="179536"/>
          </a:xfrm>
        </p:spPr>
        <p:txBody>
          <a:bodyPr/>
          <a:lstStyle/>
          <a:p>
            <a:r>
              <a:rPr lang="it-IT" dirty="0" smtClean="0"/>
              <a:t>Istituto </a:t>
            </a:r>
            <a:r>
              <a:rPr lang="it-IT" dirty="0"/>
              <a:t>Nazionale di Statistica - Istat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="" xmlns:a16="http://schemas.microsoft.com/office/drawing/2014/main" id="{1D87B255-EFEE-4DEF-9FE3-EB4831764892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it-IT" dirty="0" smtClean="0"/>
              <a:t>Barbara Baldazzi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73" y="2545316"/>
            <a:ext cx="3360000" cy="336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0AE4687-F4C9-C745-9CB8-C7AB058C7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650" y="6089693"/>
            <a:ext cx="609843" cy="60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02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3C757EAB-927E-4F42-BD79-C4C67408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95" y="1126232"/>
            <a:ext cx="11264002" cy="4472526"/>
          </a:xfrm>
        </p:spPr>
        <p:txBody>
          <a:bodyPr/>
          <a:lstStyle/>
          <a:p>
            <a:r>
              <a:rPr lang="it-IT" dirty="0"/>
              <a:t>Questa misura di povertà </a:t>
            </a:r>
            <a:r>
              <a:rPr lang="it-IT" dirty="0" smtClean="0"/>
              <a:t>o di </a:t>
            </a:r>
            <a:r>
              <a:rPr lang="it-IT" dirty="0"/>
              <a:t>esclusione sociale è una </a:t>
            </a:r>
            <a:r>
              <a:rPr lang="it-IT" i="1" dirty="0">
                <a:solidFill>
                  <a:srgbClr val="C00000"/>
                </a:solidFill>
              </a:rPr>
              <a:t>misura più «ampia» della povertà, raccoglie più popolazione, perché è un indicatore che segnala anche gli individui e le famiglie che sono in situazioni fragili, particolarmente vulnerabili, e che con il sopraggiungere di crisi economiche e di eventi personali negativi possono, con molta facilità, diventare poveri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smtClean="0"/>
              <a:t>Nel </a:t>
            </a:r>
            <a:r>
              <a:rPr lang="it-IT" dirty="0"/>
              <a:t>2019, la popolazione a rischio di povertà o </a:t>
            </a:r>
            <a:r>
              <a:rPr lang="it-IT" dirty="0" smtClean="0"/>
              <a:t>di esclusione </a:t>
            </a:r>
            <a:r>
              <a:rPr lang="it-IT" dirty="0"/>
              <a:t>sociale è pari al 25,6% (circa 15 milioni 390 mila persone), in miglioramento (era 27,3% nel 2018). Questo andamento si deve soprattutto all’indicatore di bassa intensità lavorativa (10,0%) e a quello di grave deprivazione materiale (7,4%) mentre il rischio di povertà è stabile </a:t>
            </a:r>
            <a:r>
              <a:rPr lang="it-IT" dirty="0" smtClean="0"/>
              <a:t>negli ultimi tre anni (20,1</a:t>
            </a:r>
            <a:r>
              <a:rPr lang="it-IT" dirty="0"/>
              <a:t>%). </a:t>
            </a: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altLang="it-IT" dirty="0" smtClean="0"/>
              <a:t>Le persone a rischio di povertà o di esclusione sociale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0AE4687-F4C9-C745-9CB8-C7AB058C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989" y="6307306"/>
            <a:ext cx="467043" cy="4629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5" y="4952734"/>
            <a:ext cx="1196356" cy="1196356"/>
          </a:xfrm>
          <a:prstGeom prst="rect">
            <a:avLst/>
          </a:prstGeom>
        </p:spPr>
      </p:pic>
      <p:sp>
        <p:nvSpPr>
          <p:cNvPr id="16" name="Segnaposto piè di pagina 3">
            <a:extLst>
              <a:ext uri="{FF2B5EF4-FFF2-40B4-BE49-F238E27FC236}">
                <a16:creationId xmlns="" xmlns:a16="http://schemas.microsoft.com/office/drawing/2014/main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956" y="6405108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 – </a:t>
            </a:r>
            <a:r>
              <a:rPr lang="en-US" dirty="0" err="1" smtClean="0"/>
              <a:t>sconfiggere</a:t>
            </a:r>
            <a:r>
              <a:rPr lang="en-US" dirty="0" smtClean="0"/>
              <a:t> la </a:t>
            </a:r>
            <a:r>
              <a:rPr lang="en-US" dirty="0" err="1" smtClean="0"/>
              <a:t>povertà</a:t>
            </a:r>
            <a:endParaRPr lang="en-US" dirty="0"/>
          </a:p>
        </p:txBody>
      </p:sp>
      <p:pic>
        <p:nvPicPr>
          <p:cNvPr id="9" name="Immagine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88696" y="3419948"/>
            <a:ext cx="5040000" cy="2880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992854" y="6346973"/>
            <a:ext cx="445012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1.2.2 Persone a rischio di povertà </a:t>
            </a:r>
            <a:r>
              <a:rPr lang="it-IT" sz="1467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 di </a:t>
            </a:r>
            <a:r>
              <a:rPr lang="it-IT" sz="14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esclusione sociale</a:t>
            </a:r>
          </a:p>
        </p:txBody>
      </p:sp>
    </p:spTree>
    <p:extLst>
      <p:ext uri="{BB962C8B-B14F-4D97-AF65-F5344CB8AC3E}">
        <p14:creationId xmlns:p14="http://schemas.microsoft.com/office/powerpoint/2010/main" val="291558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3C757EAB-927E-4F42-BD79-C4C67408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95" y="1217704"/>
            <a:ext cx="11264002" cy="4472526"/>
          </a:xfrm>
        </p:spPr>
        <p:txBody>
          <a:bodyPr/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i="1" dirty="0">
                <a:solidFill>
                  <a:srgbClr val="C00000"/>
                </a:solidFill>
              </a:rPr>
              <a:t>Target  1.1 - Entro il 2030, eliminare la povertà estrema per tutte le persone in tutto il mondo, attualmente misurata come persone che vivono con meno di $1,25 al </a:t>
            </a:r>
            <a:r>
              <a:rPr lang="it-IT" i="1" dirty="0" smtClean="0">
                <a:solidFill>
                  <a:srgbClr val="C00000"/>
                </a:solidFill>
              </a:rPr>
              <a:t>giorno.</a:t>
            </a:r>
          </a:p>
          <a:p>
            <a:pPr>
              <a:buSzPct val="90000"/>
              <a:defRPr/>
            </a:pPr>
            <a:r>
              <a:rPr lang="it-IT" dirty="0"/>
              <a:t>1.1.1 Percentuale di popolazione che vive al di sotto della soglia di povertà internazionale, per sesso, età, condizione occupazionale e ripartizione geografica (urbano/rurale</a:t>
            </a:r>
            <a:r>
              <a:rPr lang="it-IT" dirty="0" smtClean="0"/>
              <a:t>)</a:t>
            </a:r>
          </a:p>
          <a:p>
            <a:pPr marL="380990" indent="-380990">
              <a:buSzPct val="90000"/>
              <a:buFont typeface="Arial" panose="020B0604020202020204" pitchFamily="34" charset="0"/>
              <a:buChar char="•"/>
              <a:defRPr/>
            </a:pPr>
            <a:endParaRPr lang="it-IT" sz="500" dirty="0"/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b="1" dirty="0" smtClean="0">
                <a:solidFill>
                  <a:srgbClr val="C00000"/>
                </a:solidFill>
              </a:rPr>
              <a:t>Misure statistiche calcolate dall’Istat:</a:t>
            </a:r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altLang="it-IT" dirty="0" smtClean="0"/>
              <a:t>Goal 1: le misure della povertà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0AE4687-F4C9-C745-9CB8-C7AB058C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989" y="6307306"/>
            <a:ext cx="467043" cy="4629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854" y="2505618"/>
            <a:ext cx="1196356" cy="1196356"/>
          </a:xfrm>
          <a:prstGeom prst="rect">
            <a:avLst/>
          </a:prstGeom>
        </p:spPr>
      </p:pic>
      <p:sp>
        <p:nvSpPr>
          <p:cNvPr id="16" name="Segnaposto piè di pagina 3">
            <a:extLst>
              <a:ext uri="{FF2B5EF4-FFF2-40B4-BE49-F238E27FC236}">
                <a16:creationId xmlns="" xmlns:a16="http://schemas.microsoft.com/office/drawing/2014/main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 – </a:t>
            </a:r>
            <a:r>
              <a:rPr lang="en-US" dirty="0" err="1" smtClean="0"/>
              <a:t>sconfiggere</a:t>
            </a:r>
            <a:r>
              <a:rPr lang="en-US" dirty="0" smtClean="0"/>
              <a:t> la </a:t>
            </a:r>
            <a:r>
              <a:rPr lang="en-US" dirty="0" err="1" smtClean="0"/>
              <a:t>povertà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01" y="3808319"/>
            <a:ext cx="11118613" cy="18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0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3C757EAB-927E-4F42-BD79-C4C67408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95" y="1217704"/>
            <a:ext cx="11264002" cy="4472526"/>
          </a:xfrm>
        </p:spPr>
        <p:txBody>
          <a:bodyPr/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i="1" dirty="0">
                <a:solidFill>
                  <a:srgbClr val="C00000"/>
                </a:solidFill>
              </a:rPr>
              <a:t>Target  1.2 - Entro il 2030, ridurre almeno della metà la percentuale di uomini, donne e bambini di ogni età che vivono in </a:t>
            </a:r>
            <a:r>
              <a:rPr lang="it-IT" i="1" dirty="0" smtClean="0">
                <a:solidFill>
                  <a:srgbClr val="C00000"/>
                </a:solidFill>
              </a:rPr>
              <a:t>povertà </a:t>
            </a:r>
            <a:r>
              <a:rPr lang="it-IT" i="1" dirty="0">
                <a:solidFill>
                  <a:srgbClr val="C00000"/>
                </a:solidFill>
              </a:rPr>
              <a:t>in tutte le sue dimensioni in base alle definizioni nazionali</a:t>
            </a:r>
            <a:r>
              <a:rPr lang="it-IT" i="1" dirty="0" smtClean="0">
                <a:solidFill>
                  <a:srgbClr val="C00000"/>
                </a:solidFill>
              </a:rPr>
              <a:t>.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dirty="0"/>
              <a:t>1.2.1 - Percentuale di popolazione che vive al di sotto della soglia di povertà nazionale, per sesso ed età</a:t>
            </a:r>
            <a:endParaRPr lang="it-IT" sz="800" dirty="0"/>
          </a:p>
          <a:p>
            <a:pPr>
              <a:buSzPct val="90000"/>
              <a:defRPr/>
            </a:pPr>
            <a:endParaRPr lang="it-IT" sz="500" dirty="0"/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b="1" dirty="0" smtClean="0">
                <a:solidFill>
                  <a:srgbClr val="C00000"/>
                </a:solidFill>
              </a:rPr>
              <a:t>Misure statistiche calcolate dall’Istat:</a:t>
            </a:r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altLang="it-IT" dirty="0" smtClean="0"/>
              <a:t>Goal 1: le misure della povertà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0AE4687-F4C9-C745-9CB8-C7AB058C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989" y="6307306"/>
            <a:ext cx="467043" cy="4629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854" y="2324808"/>
            <a:ext cx="1196356" cy="1196356"/>
          </a:xfrm>
          <a:prstGeom prst="rect">
            <a:avLst/>
          </a:prstGeom>
        </p:spPr>
      </p:pic>
      <p:sp>
        <p:nvSpPr>
          <p:cNvPr id="16" name="Segnaposto piè di pagina 3">
            <a:extLst>
              <a:ext uri="{FF2B5EF4-FFF2-40B4-BE49-F238E27FC236}">
                <a16:creationId xmlns="" xmlns:a16="http://schemas.microsoft.com/office/drawing/2014/main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 – </a:t>
            </a:r>
            <a:r>
              <a:rPr lang="en-US" dirty="0" err="1" smtClean="0"/>
              <a:t>sconfiggere</a:t>
            </a:r>
            <a:r>
              <a:rPr lang="en-US" dirty="0" smtClean="0"/>
              <a:t> la </a:t>
            </a:r>
            <a:r>
              <a:rPr lang="en-US" dirty="0" err="1" smtClean="0"/>
              <a:t>povertà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94" y="3792580"/>
            <a:ext cx="11211601" cy="18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3C757EAB-927E-4F42-BD79-C4C67408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95" y="1217704"/>
            <a:ext cx="11264002" cy="4472526"/>
          </a:xfrm>
        </p:spPr>
        <p:txBody>
          <a:bodyPr/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i="1" dirty="0">
                <a:solidFill>
                  <a:srgbClr val="C00000"/>
                </a:solidFill>
              </a:rPr>
              <a:t>Target  1.2 - Entro il 2030, ridurre almeno della metà la percentuale di uomini, donne e bambini di ogni età che vivono in </a:t>
            </a:r>
            <a:r>
              <a:rPr lang="it-IT" i="1" dirty="0" smtClean="0">
                <a:solidFill>
                  <a:srgbClr val="C00000"/>
                </a:solidFill>
              </a:rPr>
              <a:t>povertà </a:t>
            </a:r>
            <a:r>
              <a:rPr lang="it-IT" i="1" dirty="0">
                <a:solidFill>
                  <a:srgbClr val="C00000"/>
                </a:solidFill>
              </a:rPr>
              <a:t>in tutte le sue dimensioni in base alle definizioni nazionali</a:t>
            </a:r>
            <a:r>
              <a:rPr lang="it-IT" i="1" dirty="0" smtClean="0">
                <a:solidFill>
                  <a:srgbClr val="C00000"/>
                </a:solidFill>
              </a:rPr>
              <a:t>.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dirty="0"/>
              <a:t>1.2.2 - Percentuale di uomini, donne e bambini di ogni età che vivono in povertà (in tutte le sue dimensioni) in base alle </a:t>
            </a:r>
            <a:r>
              <a:rPr lang="it-IT" dirty="0" smtClean="0"/>
              <a:t>definizioni </a:t>
            </a:r>
            <a:r>
              <a:rPr lang="it-IT" dirty="0"/>
              <a:t>nazionali</a:t>
            </a:r>
          </a:p>
          <a:p>
            <a:pPr>
              <a:buSzPct val="90000"/>
              <a:defRPr/>
            </a:pPr>
            <a:endParaRPr lang="it-IT" sz="500" dirty="0"/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b="1" dirty="0" smtClean="0">
                <a:solidFill>
                  <a:srgbClr val="C00000"/>
                </a:solidFill>
              </a:rPr>
              <a:t>Misure statistiche calcolate dall’Istat:</a:t>
            </a:r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altLang="it-IT" dirty="0" smtClean="0"/>
              <a:t>Goal 1: le misure della povertà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0AE4687-F4C9-C745-9CB8-C7AB058C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989" y="6307306"/>
            <a:ext cx="467043" cy="4629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854" y="2324808"/>
            <a:ext cx="1196356" cy="1196356"/>
          </a:xfrm>
          <a:prstGeom prst="rect">
            <a:avLst/>
          </a:prstGeom>
        </p:spPr>
      </p:pic>
      <p:sp>
        <p:nvSpPr>
          <p:cNvPr id="16" name="Segnaposto piè di pagina 3">
            <a:extLst>
              <a:ext uri="{FF2B5EF4-FFF2-40B4-BE49-F238E27FC236}">
                <a16:creationId xmlns="" xmlns:a16="http://schemas.microsoft.com/office/drawing/2014/main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 – </a:t>
            </a:r>
            <a:r>
              <a:rPr lang="en-US" dirty="0" err="1" smtClean="0"/>
              <a:t>sconfiggere</a:t>
            </a:r>
            <a:r>
              <a:rPr lang="en-US" dirty="0" smtClean="0"/>
              <a:t> la </a:t>
            </a:r>
            <a:r>
              <a:rPr lang="en-US" dirty="0" err="1" smtClean="0"/>
              <a:t>povertà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95" y="3783588"/>
            <a:ext cx="11350291" cy="208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2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3C757EAB-927E-4F42-BD79-C4C67408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95" y="1217704"/>
            <a:ext cx="11264002" cy="4472526"/>
          </a:xfrm>
        </p:spPr>
        <p:txBody>
          <a:bodyPr/>
          <a:lstStyle/>
          <a:p>
            <a:pPr algn="just">
              <a:spcAft>
                <a:spcPts val="1333"/>
              </a:spcAft>
              <a:buClr>
                <a:srgbClr val="CF1E24"/>
              </a:buClr>
              <a:buSzPct val="90000"/>
              <a:defRPr/>
            </a:pPr>
            <a:r>
              <a:rPr lang="it-IT" i="1" dirty="0">
                <a:solidFill>
                  <a:srgbClr val="C00000"/>
                </a:solidFill>
              </a:rPr>
              <a:t>Target  1.3 - </a:t>
            </a:r>
            <a:r>
              <a:rPr lang="en-US" i="1" dirty="0" err="1">
                <a:solidFill>
                  <a:srgbClr val="C00000"/>
                </a:solidFill>
              </a:rPr>
              <a:t>Applicare</a:t>
            </a:r>
            <a:r>
              <a:rPr lang="en-US" i="1" dirty="0">
                <a:solidFill>
                  <a:srgbClr val="C00000"/>
                </a:solidFill>
              </a:rPr>
              <a:t> a </a:t>
            </a:r>
            <a:r>
              <a:rPr lang="en-US" i="1" dirty="0" err="1">
                <a:solidFill>
                  <a:srgbClr val="C00000"/>
                </a:solidFill>
              </a:rPr>
              <a:t>livello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nazionale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sistemi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adeguati</a:t>
            </a:r>
            <a:r>
              <a:rPr lang="en-US" i="1" dirty="0">
                <a:solidFill>
                  <a:srgbClr val="C00000"/>
                </a:solidFill>
              </a:rPr>
              <a:t> e </a:t>
            </a:r>
            <a:r>
              <a:rPr lang="en-US" i="1" dirty="0" err="1">
                <a:solidFill>
                  <a:srgbClr val="C00000"/>
                </a:solidFill>
              </a:rPr>
              <a:t>misure</a:t>
            </a:r>
            <a:r>
              <a:rPr lang="en-US" i="1" dirty="0">
                <a:solidFill>
                  <a:srgbClr val="C00000"/>
                </a:solidFill>
              </a:rPr>
              <a:t> di </a:t>
            </a:r>
            <a:r>
              <a:rPr lang="en-US" i="1" dirty="0" err="1">
                <a:solidFill>
                  <a:srgbClr val="C00000"/>
                </a:solidFill>
              </a:rPr>
              <a:t>protezione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sociale</a:t>
            </a:r>
            <a:r>
              <a:rPr lang="en-US" i="1" dirty="0">
                <a:solidFill>
                  <a:srgbClr val="C00000"/>
                </a:solidFill>
              </a:rPr>
              <a:t> per </a:t>
            </a:r>
            <a:r>
              <a:rPr lang="en-US" i="1" dirty="0" err="1">
                <a:solidFill>
                  <a:srgbClr val="C00000"/>
                </a:solidFill>
              </a:rPr>
              <a:t>tutti</a:t>
            </a:r>
            <a:r>
              <a:rPr lang="en-US" i="1" dirty="0">
                <a:solidFill>
                  <a:srgbClr val="C00000"/>
                </a:solidFill>
              </a:rPr>
              <a:t>, </a:t>
            </a:r>
            <a:r>
              <a:rPr lang="en-US" i="1" dirty="0" err="1">
                <a:solidFill>
                  <a:srgbClr val="C00000"/>
                </a:solidFill>
              </a:rPr>
              <a:t>includendo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i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livelli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minimi</a:t>
            </a:r>
            <a:r>
              <a:rPr lang="en-US" i="1" dirty="0">
                <a:solidFill>
                  <a:srgbClr val="C00000"/>
                </a:solidFill>
              </a:rPr>
              <a:t>, </a:t>
            </a:r>
            <a:r>
              <a:rPr lang="en-US" i="1" dirty="0" err="1">
                <a:solidFill>
                  <a:srgbClr val="C00000"/>
                </a:solidFill>
              </a:rPr>
              <a:t>ed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entro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il</a:t>
            </a:r>
            <a:r>
              <a:rPr lang="en-US" i="1" dirty="0">
                <a:solidFill>
                  <a:srgbClr val="C00000"/>
                </a:solidFill>
              </a:rPr>
              <a:t> 2030 </a:t>
            </a:r>
            <a:r>
              <a:rPr lang="en-US" i="1" dirty="0" err="1">
                <a:solidFill>
                  <a:srgbClr val="C00000"/>
                </a:solidFill>
              </a:rPr>
              <a:t>raggiungere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sostanziale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copertura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dei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poveri</a:t>
            </a:r>
            <a:r>
              <a:rPr lang="en-US" i="1" dirty="0">
                <a:solidFill>
                  <a:srgbClr val="C00000"/>
                </a:solidFill>
              </a:rPr>
              <a:t> e </a:t>
            </a:r>
            <a:r>
              <a:rPr lang="en-US" i="1" dirty="0" err="1">
                <a:solidFill>
                  <a:srgbClr val="C00000"/>
                </a:solidFill>
              </a:rPr>
              <a:t>dei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vulnerabili</a:t>
            </a:r>
            <a:r>
              <a:rPr lang="it-IT" i="1" dirty="0">
                <a:solidFill>
                  <a:srgbClr val="C00000"/>
                </a:solidFill>
              </a:rPr>
              <a:t>.</a:t>
            </a:r>
          </a:p>
          <a:p>
            <a:pPr>
              <a:buSzPct val="90000"/>
              <a:defRPr/>
            </a:pPr>
            <a:r>
              <a:rPr lang="it-IT" sz="1600" dirty="0" smtClean="0"/>
              <a:t>1.3.1 </a:t>
            </a:r>
            <a:r>
              <a:rPr lang="it-IT" sz="1600" dirty="0"/>
              <a:t>Percentuale di popolazione coperta da piani/sistemi di protezione sociale per sesso, distinta tra bambini, disoccupati, anziani, persone con disabilità, donne in gravidanza, neonati, vittime di infortunio sul lavoro, poveri e vulnerabili</a:t>
            </a:r>
            <a:endParaRPr lang="it-IT" sz="100" dirty="0"/>
          </a:p>
          <a:p>
            <a:pPr marL="380990" indent="-380990">
              <a:buSzPct val="90000"/>
              <a:buFont typeface="Arial" panose="020B0604020202020204" pitchFamily="34" charset="0"/>
              <a:buChar char="•"/>
              <a:defRPr/>
            </a:pPr>
            <a:endParaRPr lang="it-IT" sz="500" dirty="0"/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b="1" dirty="0" smtClean="0">
                <a:solidFill>
                  <a:srgbClr val="C00000"/>
                </a:solidFill>
              </a:rPr>
              <a:t>Misure statistiche calcolate dall’Istat:</a:t>
            </a:r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altLang="it-IT" dirty="0" smtClean="0"/>
              <a:t>Goal 1: le misure della povertà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0AE4687-F4C9-C745-9CB8-C7AB058C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989" y="6307306"/>
            <a:ext cx="467043" cy="4629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854" y="2505618"/>
            <a:ext cx="1196356" cy="1196356"/>
          </a:xfrm>
          <a:prstGeom prst="rect">
            <a:avLst/>
          </a:prstGeom>
        </p:spPr>
      </p:pic>
      <p:sp>
        <p:nvSpPr>
          <p:cNvPr id="16" name="Segnaposto piè di pagina 3">
            <a:extLst>
              <a:ext uri="{FF2B5EF4-FFF2-40B4-BE49-F238E27FC236}">
                <a16:creationId xmlns="" xmlns:a16="http://schemas.microsoft.com/office/drawing/2014/main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 – </a:t>
            </a:r>
            <a:r>
              <a:rPr lang="en-US" dirty="0" err="1" smtClean="0"/>
              <a:t>sconfiggere</a:t>
            </a:r>
            <a:r>
              <a:rPr lang="en-US" dirty="0" smtClean="0"/>
              <a:t> la </a:t>
            </a:r>
            <a:r>
              <a:rPr lang="en-US" dirty="0" err="1" smtClean="0"/>
              <a:t>povertà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94" y="3625061"/>
            <a:ext cx="11278929" cy="22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3C757EAB-927E-4F42-BD79-C4C67408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95" y="1217704"/>
            <a:ext cx="11264002" cy="4472526"/>
          </a:xfrm>
        </p:spPr>
        <p:txBody>
          <a:bodyPr/>
          <a:lstStyle/>
          <a:p>
            <a:pPr algn="just">
              <a:spcAft>
                <a:spcPts val="1333"/>
              </a:spcAft>
              <a:buClr>
                <a:srgbClr val="CF1E24"/>
              </a:buClr>
              <a:buSzPct val="90000"/>
              <a:defRPr/>
            </a:pPr>
            <a:r>
              <a:rPr lang="it-IT" sz="1600" i="1" dirty="0">
                <a:solidFill>
                  <a:srgbClr val="C00000"/>
                </a:solidFill>
              </a:rPr>
              <a:t>Target  1.4 - Entro il 2030, assicurare che tutti gli uomini e le donne, in particolare i poveri e i vulnerabili, abbiano uguali diritti riguardo alle risorse economiche, così come l'accesso ai servizi di base, la proprietà e il controllo sulla terra e altre forme di proprietà, eredità, risorse naturali, adeguate nuove tecnologie e servizi finanziari, tra cui la </a:t>
            </a:r>
            <a:r>
              <a:rPr lang="it-IT" sz="1600" i="1" dirty="0" err="1">
                <a:solidFill>
                  <a:srgbClr val="C00000"/>
                </a:solidFill>
              </a:rPr>
              <a:t>microfinanza</a:t>
            </a:r>
            <a:r>
              <a:rPr lang="it-IT" sz="1600" i="1" dirty="0" smtClean="0">
                <a:solidFill>
                  <a:srgbClr val="C00000"/>
                </a:solidFill>
              </a:rPr>
              <a:t>.</a:t>
            </a:r>
          </a:p>
          <a:p>
            <a:pPr algn="just">
              <a:spcAft>
                <a:spcPts val="1333"/>
              </a:spcAft>
              <a:buClr>
                <a:srgbClr val="CF1E24"/>
              </a:buClr>
              <a:buSzPct val="90000"/>
              <a:defRPr/>
            </a:pPr>
            <a:endParaRPr lang="it-IT" sz="1600" i="1" dirty="0">
              <a:solidFill>
                <a:srgbClr val="C00000"/>
              </a:solidFill>
            </a:endParaRPr>
          </a:p>
          <a:p>
            <a:pPr>
              <a:buSzPct val="90000"/>
              <a:defRPr/>
            </a:pPr>
            <a:r>
              <a:rPr lang="it-IT" dirty="0" smtClean="0"/>
              <a:t>1.4.1 </a:t>
            </a:r>
            <a:r>
              <a:rPr lang="it-IT" dirty="0"/>
              <a:t>Percentuale di popolazione/famiglie con accesso ai servizi di base</a:t>
            </a:r>
            <a:endParaRPr lang="it-IT" dirty="0">
              <a:solidFill>
                <a:srgbClr val="FF0000"/>
              </a:solidFill>
            </a:endParaRPr>
          </a:p>
          <a:p>
            <a:pPr>
              <a:spcAft>
                <a:spcPts val="1333"/>
              </a:spcAft>
              <a:buClr>
                <a:srgbClr val="CF1E24"/>
              </a:buClr>
              <a:buSzPct val="90000"/>
              <a:defRPr/>
            </a:pPr>
            <a:endParaRPr lang="it-IT" b="1" dirty="0" smtClean="0">
              <a:solidFill>
                <a:srgbClr val="C00000"/>
              </a:solidFill>
            </a:endParaRPr>
          </a:p>
          <a:p>
            <a:pPr>
              <a:spcAft>
                <a:spcPts val="1333"/>
              </a:spcAft>
              <a:buClr>
                <a:srgbClr val="CF1E24"/>
              </a:buClr>
              <a:buSzPct val="90000"/>
              <a:defRPr/>
            </a:pPr>
            <a:endParaRPr lang="it-IT" b="1" dirty="0">
              <a:solidFill>
                <a:srgbClr val="C00000"/>
              </a:solidFill>
            </a:endParaRPr>
          </a:p>
          <a:p>
            <a:r>
              <a:rPr lang="it-IT" dirty="0"/>
              <a:t>I «servizi base» previsti nei metadati dell’indicatore 1.4.1 riguardano l’accesso all’acqua potabile, alle strutture igienico-sanitarie, all’energia sostenibile e alla </a:t>
            </a:r>
            <a:r>
              <a:rPr lang="it-IT" dirty="0" smtClean="0"/>
              <a:t>mobilità, </a:t>
            </a:r>
            <a:r>
              <a:rPr lang="it-IT" dirty="0"/>
              <a:t>all’alloggio, all’istruzione, all’assistenza sanitaria. L’indicatore 1.4.1 è, quindi, un esempio tipico di </a:t>
            </a:r>
            <a:r>
              <a:rPr lang="it-IT" b="1" dirty="0">
                <a:solidFill>
                  <a:srgbClr val="C00000"/>
                </a:solidFill>
              </a:rPr>
              <a:t>interconnessione tra obiettivi </a:t>
            </a:r>
            <a:r>
              <a:rPr lang="it-IT" dirty="0"/>
              <a:t>diversi perché considera che il raggiungimento dell’accesso a diversi servizi di base in un paese può essere monitorato analizzando diverse componenti, desunte da indicatori </a:t>
            </a:r>
            <a:r>
              <a:rPr lang="it-IT" dirty="0" err="1"/>
              <a:t>SDGs</a:t>
            </a:r>
            <a:r>
              <a:rPr lang="it-IT" dirty="0"/>
              <a:t> presenti in altri obiettivi. Soltanto il </a:t>
            </a:r>
            <a:r>
              <a:rPr lang="it-IT" dirty="0" smtClean="0"/>
              <a:t>tasso </a:t>
            </a:r>
            <a:r>
              <a:rPr lang="it-IT" dirty="0"/>
              <a:t>di </a:t>
            </a:r>
            <a:r>
              <a:rPr lang="it-IT" dirty="0" smtClean="0"/>
              <a:t>«sovraccarico </a:t>
            </a:r>
            <a:r>
              <a:rPr lang="it-IT" dirty="0"/>
              <a:t>del costo </a:t>
            </a:r>
            <a:r>
              <a:rPr lang="it-IT" dirty="0" smtClean="0"/>
              <a:t>dell’abitazione”, </a:t>
            </a:r>
            <a:r>
              <a:rPr lang="it-IT" dirty="0"/>
              <a:t>infatti, è un indicatore presente unicamente nel 1.4.1, mentre gli altri indicatori sono presi da altri </a:t>
            </a:r>
            <a:r>
              <a:rPr lang="it-IT" dirty="0" smtClean="0"/>
              <a:t>Goal.</a:t>
            </a:r>
            <a:endParaRPr lang="it-IT" b="1" dirty="0" smtClean="0">
              <a:solidFill>
                <a:srgbClr val="C00000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altLang="it-IT" dirty="0" smtClean="0"/>
              <a:t>Goal 1: le misure della povertà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0AE4687-F4C9-C745-9CB8-C7AB058C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989" y="6307306"/>
            <a:ext cx="467043" cy="462927"/>
          </a:xfrm>
          <a:prstGeom prst="rect">
            <a:avLst/>
          </a:prstGeom>
        </p:spPr>
      </p:pic>
      <p:sp>
        <p:nvSpPr>
          <p:cNvPr id="16" name="Segnaposto piè di pagina 3">
            <a:extLst>
              <a:ext uri="{FF2B5EF4-FFF2-40B4-BE49-F238E27FC236}">
                <a16:creationId xmlns="" xmlns:a16="http://schemas.microsoft.com/office/drawing/2014/main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 – </a:t>
            </a:r>
            <a:r>
              <a:rPr lang="en-US" dirty="0" err="1" smtClean="0"/>
              <a:t>sconfiggere</a:t>
            </a:r>
            <a:r>
              <a:rPr lang="en-US" dirty="0" smtClean="0"/>
              <a:t> la </a:t>
            </a:r>
            <a:r>
              <a:rPr lang="en-US" dirty="0" err="1" smtClean="0"/>
              <a:t>povertà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25" y="2058277"/>
            <a:ext cx="2081969" cy="156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90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altLang="it-IT" dirty="0" smtClean="0"/>
              <a:t>Goal 1: le misure della povertà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0AE4687-F4C9-C745-9CB8-C7AB058C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989" y="6307306"/>
            <a:ext cx="467043" cy="462927"/>
          </a:xfrm>
          <a:prstGeom prst="rect">
            <a:avLst/>
          </a:prstGeom>
        </p:spPr>
      </p:pic>
      <p:sp>
        <p:nvSpPr>
          <p:cNvPr id="16" name="Segnaposto piè di pagina 3">
            <a:extLst>
              <a:ext uri="{FF2B5EF4-FFF2-40B4-BE49-F238E27FC236}">
                <a16:creationId xmlns="" xmlns:a16="http://schemas.microsoft.com/office/drawing/2014/main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 – </a:t>
            </a:r>
            <a:r>
              <a:rPr lang="en-US" dirty="0" err="1" smtClean="0"/>
              <a:t>sconfiggere</a:t>
            </a:r>
            <a:r>
              <a:rPr lang="en-US" dirty="0" smtClean="0"/>
              <a:t> la </a:t>
            </a:r>
            <a:r>
              <a:rPr lang="en-US" dirty="0" err="1" smtClean="0"/>
              <a:t>povertà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95" y="1465700"/>
            <a:ext cx="11269308" cy="43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51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3C757EAB-927E-4F42-BD79-C4C67408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95" y="1217704"/>
            <a:ext cx="11264002" cy="4472526"/>
          </a:xfrm>
        </p:spPr>
        <p:txBody>
          <a:bodyPr/>
          <a:lstStyle/>
          <a:p>
            <a:pPr algn="just">
              <a:spcAft>
                <a:spcPts val="1333"/>
              </a:spcAft>
              <a:buClr>
                <a:srgbClr val="CF1E24"/>
              </a:buClr>
              <a:buSzPct val="90000"/>
              <a:defRPr/>
            </a:pPr>
            <a:r>
              <a:rPr lang="it-IT" i="1" dirty="0">
                <a:solidFill>
                  <a:srgbClr val="C00000"/>
                </a:solidFill>
              </a:rPr>
              <a:t>Target  1.5 - Entro il 2030, costruire la resilienza dei poveri e di quelli in situazioni vulnerabili e ridurre la loro esposizione e vulnerabilità ad eventi estremi legati al clima e ad altri shock e disastri economici, sociali e ambientali.</a:t>
            </a:r>
          </a:p>
          <a:p>
            <a:pPr>
              <a:buSzPct val="90000"/>
              <a:defRPr/>
            </a:pPr>
            <a:r>
              <a:rPr lang="it-IT" dirty="0" smtClean="0"/>
              <a:t>1.5.1 </a:t>
            </a:r>
            <a:r>
              <a:rPr lang="it-IT" dirty="0"/>
              <a:t>Numero di decessi, dispersi e persone colpite da disastri per 100.000 </a:t>
            </a:r>
            <a:r>
              <a:rPr lang="it-IT" dirty="0" smtClean="0"/>
              <a:t>persone</a:t>
            </a:r>
          </a:p>
          <a:p>
            <a:pPr>
              <a:buSzPct val="90000"/>
              <a:defRPr/>
            </a:pPr>
            <a:endParaRPr lang="it-IT" dirty="0">
              <a:solidFill>
                <a:srgbClr val="FF0000"/>
              </a:solidFill>
            </a:endParaRPr>
          </a:p>
          <a:p>
            <a:pPr>
              <a:spcAft>
                <a:spcPts val="1333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>
                <a:solidFill>
                  <a:srgbClr val="C00000"/>
                </a:solidFill>
              </a:rPr>
              <a:t>Misure statistiche calcolate dall’Istat:</a:t>
            </a:r>
            <a:endParaRPr lang="it-IT" sz="2000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altLang="it-IT" dirty="0" smtClean="0"/>
              <a:t>Goal 1: le misure della povertà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0AE4687-F4C9-C745-9CB8-C7AB058C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989" y="6307306"/>
            <a:ext cx="467043" cy="4629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989" y="2091504"/>
            <a:ext cx="1196356" cy="1196356"/>
          </a:xfrm>
          <a:prstGeom prst="rect">
            <a:avLst/>
          </a:prstGeom>
        </p:spPr>
      </p:pic>
      <p:sp>
        <p:nvSpPr>
          <p:cNvPr id="16" name="Segnaposto piè di pagina 3">
            <a:extLst>
              <a:ext uri="{FF2B5EF4-FFF2-40B4-BE49-F238E27FC236}">
                <a16:creationId xmlns="" xmlns:a16="http://schemas.microsoft.com/office/drawing/2014/main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 – </a:t>
            </a:r>
            <a:r>
              <a:rPr lang="en-US" dirty="0" err="1" smtClean="0"/>
              <a:t>sconfiggere</a:t>
            </a:r>
            <a:r>
              <a:rPr lang="en-US" dirty="0" smtClean="0"/>
              <a:t> la </a:t>
            </a:r>
            <a:r>
              <a:rPr lang="en-US" dirty="0" err="1" smtClean="0"/>
              <a:t>povertà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95" y="3645299"/>
            <a:ext cx="11398408" cy="24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1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3C757EAB-927E-4F42-BD79-C4C67408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94" y="1098013"/>
            <a:ext cx="11264002" cy="4472526"/>
          </a:xfrm>
        </p:spPr>
        <p:txBody>
          <a:bodyPr/>
          <a:lstStyle/>
          <a:p>
            <a:pPr algn="just"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it-IT" i="1" dirty="0">
                <a:solidFill>
                  <a:srgbClr val="C00000"/>
                </a:solidFill>
              </a:rPr>
              <a:t>Target 1.a – Garantire una significativa mobilitazione di risorse da una varietà di fonti, anche attraverso la cooperazione allo sviluppo rafforzata, al fine di fornire mezzi adeguati e prevedibili per i paesi in via di sviluppo, in particolare per i paesi meno sviluppati, ad attuare programmi e politiche per porre fine alla povertà in tutte le sue dimensioni</a:t>
            </a:r>
          </a:p>
          <a:p>
            <a:pPr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 smtClean="0"/>
              <a:t>1.a.1 </a:t>
            </a:r>
            <a:r>
              <a:rPr lang="it-IT" sz="1600" dirty="0"/>
              <a:t>- Totale aiuti pubblici allo sviluppo (APS) di tutti i donatori che si concentrano sulla riduzione della povertà in percentuale del reddito nazionale lordo del paese beneficiario</a:t>
            </a:r>
          </a:p>
          <a:p>
            <a:pPr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it-IT" sz="1600" dirty="0"/>
              <a:t>1.a.2 - Percentuale di spesa totale del governo relativamente ai servizi essenziali (istruzione, sanità e protezione sociale)</a:t>
            </a:r>
          </a:p>
          <a:p>
            <a:pPr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rgbClr val="C00000"/>
                </a:solidFill>
              </a:rPr>
              <a:t>Misure </a:t>
            </a:r>
            <a:r>
              <a:rPr lang="it-IT" sz="2000" b="1" dirty="0">
                <a:solidFill>
                  <a:srgbClr val="C00000"/>
                </a:solidFill>
              </a:rPr>
              <a:t>statistiche calcolate dall’Istat:</a:t>
            </a:r>
            <a:endParaRPr lang="it-IT" sz="2000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altLang="it-IT" dirty="0" smtClean="0"/>
              <a:t>Goal 1: le misure della povertà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0AE4687-F4C9-C745-9CB8-C7AB058C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989" y="6307306"/>
            <a:ext cx="467043" cy="462927"/>
          </a:xfrm>
          <a:prstGeom prst="rect">
            <a:avLst/>
          </a:prstGeom>
        </p:spPr>
      </p:pic>
      <p:sp>
        <p:nvSpPr>
          <p:cNvPr id="16" name="Segnaposto piè di pagina 3">
            <a:extLst>
              <a:ext uri="{FF2B5EF4-FFF2-40B4-BE49-F238E27FC236}">
                <a16:creationId xmlns="" xmlns:a16="http://schemas.microsoft.com/office/drawing/2014/main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 – </a:t>
            </a:r>
            <a:r>
              <a:rPr lang="en-US" dirty="0" err="1" smtClean="0"/>
              <a:t>sconfiggere</a:t>
            </a:r>
            <a:r>
              <a:rPr lang="en-US" dirty="0" smtClean="0"/>
              <a:t> la </a:t>
            </a:r>
            <a:r>
              <a:rPr lang="en-US" dirty="0" err="1" smtClean="0"/>
              <a:t>povertà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97" y="3536001"/>
            <a:ext cx="11269699" cy="2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3C757EAB-927E-4F42-BD79-C4C67408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349" y="1217704"/>
            <a:ext cx="11264002" cy="4472526"/>
          </a:xfrm>
        </p:spPr>
        <p:txBody>
          <a:bodyPr/>
          <a:lstStyle/>
          <a:p>
            <a:endParaRPr lang="it-IT" dirty="0" smtClean="0">
              <a:solidFill>
                <a:srgbClr val="C00000"/>
              </a:solidFill>
            </a:endParaRPr>
          </a:p>
          <a:p>
            <a:r>
              <a:rPr lang="it-IT" dirty="0" smtClean="0">
                <a:solidFill>
                  <a:srgbClr val="C00000"/>
                </a:solidFill>
              </a:rPr>
              <a:t>In </a:t>
            </a:r>
            <a:r>
              <a:rPr lang="it-IT" dirty="0">
                <a:solidFill>
                  <a:srgbClr val="C00000"/>
                </a:solidFill>
              </a:rPr>
              <a:t>Italia, sia nel 2018 sia nel 2019, si </a:t>
            </a:r>
            <a:r>
              <a:rPr lang="it-IT" dirty="0" smtClean="0">
                <a:solidFill>
                  <a:srgbClr val="C00000"/>
                </a:solidFill>
              </a:rPr>
              <a:t>erano riscontrati </a:t>
            </a:r>
            <a:r>
              <a:rPr lang="it-IT" dirty="0">
                <a:solidFill>
                  <a:srgbClr val="C00000"/>
                </a:solidFill>
              </a:rPr>
              <a:t>miglioramenti per la gran parte degli indicatori</a:t>
            </a:r>
            <a:r>
              <a:rPr lang="it-IT" b="1" dirty="0"/>
              <a:t>: </a:t>
            </a:r>
            <a:r>
              <a:rPr lang="it-IT" dirty="0"/>
              <a:t>nel 2019, la popolazione a rischio di povertà o esclusione sociale </a:t>
            </a:r>
            <a:r>
              <a:rPr lang="it-IT" dirty="0" smtClean="0"/>
              <a:t>era </a:t>
            </a:r>
            <a:r>
              <a:rPr lang="it-IT" dirty="0"/>
              <a:t>pari al 25,6% (circa 15 milioni 390 mila persone), in miglioramento (era 27,3% nel 2018). Il livello italiano </a:t>
            </a:r>
            <a:r>
              <a:rPr lang="it-IT" dirty="0" smtClean="0"/>
              <a:t>rimaneva </a:t>
            </a:r>
            <a:r>
              <a:rPr lang="it-IT" dirty="0"/>
              <a:t>comunque superiore a quello europeo. Le disparità regionali </a:t>
            </a:r>
            <a:r>
              <a:rPr lang="it-IT" dirty="0" smtClean="0"/>
              <a:t>erano molto </a:t>
            </a:r>
            <a:r>
              <a:rPr lang="it-IT" dirty="0"/>
              <a:t>ampie sia per l’indicatore composito sulla povertà o esclusione sociale, sia per i tre indicatori che lo compongono: il Mezzogiorno </a:t>
            </a:r>
            <a:r>
              <a:rPr lang="it-IT" dirty="0" smtClean="0"/>
              <a:t>presentava </a:t>
            </a:r>
            <a:r>
              <a:rPr lang="it-IT" dirty="0"/>
              <a:t>i valori più elevati per tutti gli indicatori. </a:t>
            </a:r>
            <a:endParaRPr lang="it-IT" dirty="0" smtClean="0"/>
          </a:p>
          <a:p>
            <a:endParaRPr lang="it-IT" dirty="0" smtClean="0"/>
          </a:p>
          <a:p>
            <a:r>
              <a:rPr lang="it-IT" b="1" i="1" dirty="0" smtClean="0"/>
              <a:t>Quanto </a:t>
            </a:r>
            <a:r>
              <a:rPr lang="it-IT" b="1" i="1" dirty="0"/>
              <a:t>incide il </a:t>
            </a:r>
            <a:r>
              <a:rPr lang="it-IT" b="1" i="1" dirty="0" err="1"/>
              <a:t>covid</a:t>
            </a:r>
            <a:r>
              <a:rPr lang="it-IT" b="1" i="1" dirty="0"/>
              <a:t> sulla povertà?</a:t>
            </a:r>
          </a:p>
          <a:p>
            <a:r>
              <a:rPr lang="it-IT" dirty="0">
                <a:solidFill>
                  <a:srgbClr val="C00000"/>
                </a:solidFill>
              </a:rPr>
              <a:t>Secondo le stime preliminari, nel 2020, la povertà assoluta è in aumento</a:t>
            </a:r>
            <a:r>
              <a:rPr lang="it-IT" dirty="0" smtClean="0"/>
              <a:t>: </a:t>
            </a:r>
            <a:r>
              <a:rPr lang="it-IT" dirty="0"/>
              <a:t>le famiglie in povertà assoluta sono </a:t>
            </a:r>
            <a:r>
              <a:rPr lang="it-IT" dirty="0" smtClean="0"/>
              <a:t>diventate oltre </a:t>
            </a:r>
            <a:r>
              <a:rPr lang="it-IT" dirty="0"/>
              <a:t>2 milioni (il 7,7% del totale, da 6,4% del 2019, +335mila) per un numero complessivo di individui pari a circa 5,6 milioni (9,4% da 7,7%, ossia oltre 1milione in più rispetto all’anno precedente</a:t>
            </a:r>
            <a:r>
              <a:rPr lang="it-IT" dirty="0" smtClean="0"/>
              <a:t>).</a:t>
            </a: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altLang="it-IT" dirty="0"/>
              <a:t>Il Goal 1: uno sguardo d’insieme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0AE4687-F4C9-C745-9CB8-C7AB058C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989" y="6307306"/>
            <a:ext cx="467043" cy="462927"/>
          </a:xfrm>
          <a:prstGeom prst="rect">
            <a:avLst/>
          </a:prstGeom>
        </p:spPr>
      </p:pic>
      <p:sp>
        <p:nvSpPr>
          <p:cNvPr id="16" name="Segnaposto piè di pagina 3">
            <a:extLst>
              <a:ext uri="{FF2B5EF4-FFF2-40B4-BE49-F238E27FC236}">
                <a16:creationId xmlns="" xmlns:a16="http://schemas.microsoft.com/office/drawing/2014/main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 – </a:t>
            </a:r>
            <a:r>
              <a:rPr lang="en-US" dirty="0" err="1" smtClean="0"/>
              <a:t>sconfiggere</a:t>
            </a:r>
            <a:r>
              <a:rPr lang="en-US" dirty="0" smtClean="0"/>
              <a:t> la </a:t>
            </a:r>
            <a:r>
              <a:rPr lang="en-US" dirty="0" err="1" smtClean="0"/>
              <a:t>povertà</a:t>
            </a:r>
            <a:endParaRPr lang="en-US" dirty="0"/>
          </a:p>
        </p:txBody>
      </p:sp>
      <p:pic>
        <p:nvPicPr>
          <p:cNvPr id="10" name="Immagine 9" descr="Ecco quali aziende beneficeranno della rivoluzione verde del green dea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85"/>
          <a:stretch/>
        </p:blipFill>
        <p:spPr bwMode="auto">
          <a:xfrm>
            <a:off x="10452391" y="4879818"/>
            <a:ext cx="1408840" cy="12415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ttangolo 7"/>
          <p:cNvSpPr/>
          <p:nvPr/>
        </p:nvSpPr>
        <p:spPr>
          <a:xfrm>
            <a:off x="323469" y="5303536"/>
            <a:ext cx="10435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Stime preliminari sulla povertà assoluta nel 2020 sono qui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https://www.istat.it/it/files//2021/03/STAT_TODAY_stime-preliminari-2020-pov-assoluta_spese.pdf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9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3C757EAB-927E-4F42-BD79-C4C674080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Nel </a:t>
            </a:r>
            <a:r>
              <a:rPr lang="it-IT" dirty="0"/>
              <a:t>2015, con la firma dell'Agenda 2030, i governi si sono impegnati a </a:t>
            </a:r>
            <a:r>
              <a:rPr lang="it-IT" b="1" dirty="0">
                <a:solidFill>
                  <a:srgbClr val="CC2A2A"/>
                </a:solidFill>
              </a:rPr>
              <a:t>porre fine alla povertà </a:t>
            </a:r>
            <a:r>
              <a:rPr lang="it-IT" dirty="0"/>
              <a:t>nei successivi 15 anni, in modo che </a:t>
            </a:r>
            <a:r>
              <a:rPr lang="it-IT" b="1" dirty="0">
                <a:solidFill>
                  <a:srgbClr val="CC2A2A"/>
                </a:solidFill>
              </a:rPr>
              <a:t>tutte le persone, ovunque nel mondo, possano godere di uno standard di vita adeguato e abbiano le opportunità per raggiungere il loro pieno potenziale</a:t>
            </a:r>
            <a:r>
              <a:rPr lang="it-IT" dirty="0"/>
              <a:t>. </a:t>
            </a:r>
          </a:p>
          <a:p>
            <a:r>
              <a:rPr lang="it-IT" dirty="0" smtClean="0"/>
              <a:t>Per </a:t>
            </a:r>
            <a:r>
              <a:rPr lang="it-IT" dirty="0"/>
              <a:t>consentire alle persone di uscire dalla condizione di povertà è necessario garantire la parità di diritti, l’accesso alle risorse economiche e naturali, a quelle tecnologiche, alla proprietà e ai servizi di base. E’ necessario, inoltre, garantire tutti gli aiuti necessari alle comunità colpite da disastri legati al clima. </a:t>
            </a:r>
            <a:endParaRPr lang="it-IT" b="1" dirty="0"/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b="1" dirty="0" smtClean="0">
                <a:solidFill>
                  <a:srgbClr val="CF1E24"/>
                </a:solidFill>
              </a:rPr>
              <a:t>Per </a:t>
            </a:r>
            <a:r>
              <a:rPr lang="it-IT" b="1" dirty="0">
                <a:solidFill>
                  <a:srgbClr val="CF1E24"/>
                </a:solidFill>
              </a:rPr>
              <a:t>raggiungere l’obiettivo di abolire la povertà in tutte le nazioni bisogna operare su altri goal e target dell’Agenda, fortemente interconnessi con il Goal 1:</a:t>
            </a:r>
            <a:r>
              <a:rPr lang="it-IT" dirty="0"/>
              <a:t> ridurre le disuguaglianze (Goal 10 e Goal 5</a:t>
            </a:r>
            <a:r>
              <a:rPr lang="it-IT" dirty="0" smtClean="0"/>
              <a:t>) e </a:t>
            </a:r>
            <a:r>
              <a:rPr lang="it-IT" dirty="0"/>
              <a:t>la malnutrizione e la fame (Goal 2), migliorare la salute e il benessere (Goal 3), promuovere una istruzione di qualità per tutti (Goal 4), dare la possibilità </a:t>
            </a:r>
            <a:r>
              <a:rPr lang="it-IT" dirty="0" smtClean="0"/>
              <a:t>a tutti di </a:t>
            </a:r>
            <a:r>
              <a:rPr lang="it-IT" dirty="0"/>
              <a:t>avere un lavoro dignitoso (Goal 8) in un ambiente salvaguardato dai disastri legati al clima (Goal 13, Goal 14 e Goal 15), in città sicure, pacifiche e sostenibili (Goal 11 e Goal 16).</a:t>
            </a:r>
            <a:endParaRPr lang="it-IT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it-IT" altLang="it-IT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altLang="it-IT" dirty="0"/>
              <a:t>Il Goal 1 nell’Agenda 2030: «no </a:t>
            </a:r>
            <a:r>
              <a:rPr lang="it-IT" altLang="it-IT" dirty="0" err="1" smtClean="0"/>
              <a:t>poverty</a:t>
            </a:r>
            <a:r>
              <a:rPr lang="it-IT" altLang="it-IT" dirty="0" smtClean="0"/>
              <a:t>»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Goal 1 – </a:t>
            </a:r>
            <a:r>
              <a:rPr lang="en-US" dirty="0" err="1" smtClean="0"/>
              <a:t>sconfiggere</a:t>
            </a:r>
            <a:r>
              <a:rPr lang="en-US" dirty="0" smtClean="0"/>
              <a:t> la </a:t>
            </a:r>
            <a:r>
              <a:rPr lang="en-US" dirty="0" err="1" smtClean="0"/>
              <a:t>povertà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0AE4687-F4C9-C745-9CB8-C7AB058C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989" y="6307306"/>
            <a:ext cx="467043" cy="46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30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3C757EAB-927E-4F42-BD79-C4C67408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5701" y="1217704"/>
            <a:ext cx="5528649" cy="4472526"/>
          </a:xfrm>
        </p:spPr>
        <p:txBody>
          <a:bodyPr/>
          <a:lstStyle/>
          <a:p>
            <a:endParaRPr lang="it-IT" dirty="0" smtClean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endParaRPr lang="it-IT" dirty="0" smtClean="0">
              <a:solidFill>
                <a:srgbClr val="C00000"/>
              </a:solidFill>
            </a:endParaRPr>
          </a:p>
          <a:p>
            <a:pPr marL="457189" indent="-457189">
              <a:buFont typeface="Courier New" panose="02070309020205020404" pitchFamily="49" charset="0"/>
              <a:buChar char="o"/>
            </a:pPr>
            <a:r>
              <a:rPr lang="it-IT" dirty="0" smtClean="0"/>
              <a:t>Perdita </a:t>
            </a:r>
            <a:r>
              <a:rPr lang="it-IT" dirty="0"/>
              <a:t>di reddito dovuta ai </a:t>
            </a:r>
            <a:r>
              <a:rPr lang="it-IT" dirty="0" err="1"/>
              <a:t>lockdown</a:t>
            </a:r>
            <a:r>
              <a:rPr lang="it-IT" dirty="0"/>
              <a:t> e alla minore spesa della popolazione</a:t>
            </a:r>
          </a:p>
          <a:p>
            <a:pPr marL="457189" indent="-457189">
              <a:buFont typeface="Courier New" panose="02070309020205020404" pitchFamily="49" charset="0"/>
              <a:buChar char="o"/>
            </a:pPr>
            <a:r>
              <a:rPr lang="it-IT" dirty="0"/>
              <a:t>Perdita del lavoro e aumento della disoccupazione</a:t>
            </a:r>
          </a:p>
          <a:p>
            <a:pPr marL="457189" indent="-457189">
              <a:buFont typeface="Courier New" panose="02070309020205020404" pitchFamily="49" charset="0"/>
              <a:buChar char="o"/>
            </a:pPr>
            <a:r>
              <a:rPr lang="it-IT" dirty="0"/>
              <a:t>Aumento della povertà in tutte le sue dimensioni</a:t>
            </a:r>
          </a:p>
          <a:p>
            <a:pPr marL="457189" indent="-457189">
              <a:buFont typeface="Courier New" panose="02070309020205020404" pitchFamily="49" charset="0"/>
              <a:buChar char="o"/>
            </a:pPr>
            <a:r>
              <a:rPr lang="it-IT" dirty="0"/>
              <a:t>Maggiore difficoltà di accesso alle cure </a:t>
            </a:r>
            <a:r>
              <a:rPr lang="it-IT" dirty="0" smtClean="0"/>
              <a:t>mediche</a:t>
            </a: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118755"/>
            <a:ext cx="11269308" cy="769441"/>
          </a:xfrm>
        </p:spPr>
        <p:txBody>
          <a:bodyPr/>
          <a:lstStyle/>
          <a:p>
            <a:r>
              <a:rPr lang="it-IT" altLang="it-IT" dirty="0"/>
              <a:t>Il Goal </a:t>
            </a:r>
            <a:r>
              <a:rPr lang="it-IT" altLang="it-IT" dirty="0" smtClean="0"/>
              <a:t>1: interconnessioni </a:t>
            </a:r>
            <a:r>
              <a:rPr lang="it-IT" altLang="it-IT" dirty="0"/>
              <a:t>con la </a:t>
            </a:r>
            <a:r>
              <a:rPr lang="it-IT" altLang="it-IT" dirty="0" smtClean="0"/>
              <a:t>pandemia, </a:t>
            </a:r>
            <a:r>
              <a:rPr lang="it-IT" altLang="it-IT" dirty="0"/>
              <a:t>impatti e conseguenze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0AE4687-F4C9-C745-9CB8-C7AB058C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989" y="6307306"/>
            <a:ext cx="467043" cy="462927"/>
          </a:xfrm>
          <a:prstGeom prst="rect">
            <a:avLst/>
          </a:prstGeom>
        </p:spPr>
      </p:pic>
      <p:sp>
        <p:nvSpPr>
          <p:cNvPr id="16" name="Segnaposto piè di pagina 3">
            <a:extLst>
              <a:ext uri="{FF2B5EF4-FFF2-40B4-BE49-F238E27FC236}">
                <a16:creationId xmlns="" xmlns:a16="http://schemas.microsoft.com/office/drawing/2014/main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 – </a:t>
            </a:r>
            <a:r>
              <a:rPr lang="en-US" dirty="0" err="1" smtClean="0"/>
              <a:t>sconfiggere</a:t>
            </a:r>
            <a:r>
              <a:rPr lang="en-US" dirty="0" smtClean="0"/>
              <a:t> la </a:t>
            </a:r>
            <a:r>
              <a:rPr lang="en-US" dirty="0" err="1" smtClean="0"/>
              <a:t>povertà</a:t>
            </a:r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95" y="1217704"/>
            <a:ext cx="5590201" cy="5177049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6132565" y="6165019"/>
            <a:ext cx="1812419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333" dirty="0">
                <a:solidFill>
                  <a:schemeClr val="bg1">
                    <a:lumMod val="50000"/>
                  </a:schemeClr>
                </a:solidFill>
              </a:rPr>
              <a:t>Report Istat SDG, 2020</a:t>
            </a:r>
          </a:p>
        </p:txBody>
      </p:sp>
    </p:spTree>
    <p:extLst>
      <p:ext uri="{BB962C8B-B14F-4D97-AF65-F5344CB8AC3E}">
        <p14:creationId xmlns:p14="http://schemas.microsoft.com/office/powerpoint/2010/main" val="2182208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altLang="it-IT" dirty="0" smtClean="0"/>
              <a:t>Il sistema informativo Istat-</a:t>
            </a:r>
            <a:r>
              <a:rPr lang="it-IT" altLang="it-IT" dirty="0" err="1" smtClean="0"/>
              <a:t>Sistan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SDGs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0AE4687-F4C9-C745-9CB8-C7AB058C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989" y="6307306"/>
            <a:ext cx="467043" cy="462927"/>
          </a:xfrm>
          <a:prstGeom prst="rect">
            <a:avLst/>
          </a:prstGeom>
        </p:spPr>
      </p:pic>
      <p:sp>
        <p:nvSpPr>
          <p:cNvPr id="16" name="Segnaposto piè di pagina 3">
            <a:extLst>
              <a:ext uri="{FF2B5EF4-FFF2-40B4-BE49-F238E27FC236}">
                <a16:creationId xmlns="" xmlns:a16="http://schemas.microsoft.com/office/drawing/2014/main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 – </a:t>
            </a:r>
            <a:r>
              <a:rPr lang="en-US" dirty="0" err="1" smtClean="0"/>
              <a:t>sconfiggere</a:t>
            </a:r>
            <a:r>
              <a:rPr lang="en-US" dirty="0" smtClean="0"/>
              <a:t> la </a:t>
            </a:r>
            <a:r>
              <a:rPr lang="en-US" dirty="0" err="1" smtClean="0"/>
              <a:t>povertà</a:t>
            </a:r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2722367" y="4400245"/>
            <a:ext cx="9015836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2">
              <a:lnSpc>
                <a:spcPct val="150000"/>
              </a:lnSpc>
              <a:spcAft>
                <a:spcPts val="900"/>
              </a:spcAft>
              <a:buClr>
                <a:srgbClr val="FF0000"/>
              </a:buClr>
              <a:buSzPct val="90000"/>
              <a:defRPr/>
            </a:pPr>
            <a:r>
              <a:rPr lang="it-IT" sz="1600" dirty="0">
                <a:hlinkClick r:id="rId3"/>
              </a:rPr>
              <a:t>https://www.istat.it/it/benessere-e-sostenibilit%C3%A0/obiettivi-di-sviluppo-sostenibile/gli-indicatori-istat</a:t>
            </a:r>
            <a:endParaRPr lang="it-IT" sz="1600" dirty="0"/>
          </a:p>
          <a:p>
            <a:pPr marL="92072">
              <a:lnSpc>
                <a:spcPct val="150000"/>
              </a:lnSpc>
              <a:spcAft>
                <a:spcPts val="900"/>
              </a:spcAft>
              <a:buClr>
                <a:srgbClr val="FF0000"/>
              </a:buClr>
              <a:buSzPct val="90000"/>
              <a:defRPr/>
            </a:pPr>
            <a:endParaRPr lang="it-IT" sz="1600" dirty="0"/>
          </a:p>
        </p:txBody>
      </p:sp>
      <p:pic>
        <p:nvPicPr>
          <p:cNvPr id="10" name="Immagine 9"/>
          <p:cNvPicPr/>
          <p:nvPr/>
        </p:nvPicPr>
        <p:blipFill rotWithShape="1">
          <a:blip r:embed="rId4"/>
          <a:srcRect l="6571" t="61744" r="83716" b="25580"/>
          <a:stretch/>
        </p:blipFill>
        <p:spPr bwMode="auto">
          <a:xfrm>
            <a:off x="530330" y="1209639"/>
            <a:ext cx="2483671" cy="1427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2842949" y="1596124"/>
            <a:ext cx="8471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2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rgbClr val="FF0000"/>
              </a:buClr>
              <a:buSzPct val="90000"/>
              <a:defRPr/>
            </a:pPr>
            <a:r>
              <a:rPr lang="en-US" sz="1600" dirty="0">
                <a:hlinkClick r:id="rId5"/>
              </a:rPr>
              <a:t>https://www.istat.it/it/benessere-e-sostenibilit%C3%A0/obiettivi-di-sviluppo-sostenibile</a:t>
            </a:r>
            <a:endParaRPr lang="it-IT" altLang="it-IT" sz="1600" dirty="0">
              <a:sym typeface="Wingdings 3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058" y="2655463"/>
            <a:ext cx="866924" cy="122524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7"/>
          <a:srcRect l="13439" t="59917" r="75506" b="12123"/>
          <a:stretch/>
        </p:blipFill>
        <p:spPr bwMode="auto">
          <a:xfrm>
            <a:off x="10543032" y="2655463"/>
            <a:ext cx="861408" cy="1225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ttangolo 17"/>
          <p:cNvSpPr/>
          <p:nvPr/>
        </p:nvSpPr>
        <p:spPr>
          <a:xfrm>
            <a:off x="3102181" y="2999533"/>
            <a:ext cx="720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hlinkClick r:id="rId8"/>
              </a:rPr>
              <a:t>https://www.istat.it/it/benessere-e-sostenibilit%C3%A0/obiettivi-di-sviluppo-sostenibile/il-rapporto-sdgs</a:t>
            </a:r>
            <a:endParaRPr lang="it-IT" sz="1600" dirty="0"/>
          </a:p>
          <a:p>
            <a:endParaRPr lang="it-IT" sz="1600" dirty="0"/>
          </a:p>
        </p:txBody>
      </p:sp>
      <p:sp>
        <p:nvSpPr>
          <p:cNvPr id="19" name="Rettangolo 18"/>
          <p:cNvSpPr/>
          <p:nvPr/>
        </p:nvSpPr>
        <p:spPr>
          <a:xfrm>
            <a:off x="5822410" y="5589768"/>
            <a:ext cx="5702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hlinkClick r:id="rId9"/>
              </a:rPr>
              <a:t>https://unstats.un.org/sdgs/indicators/indicators-list/</a:t>
            </a:r>
            <a:endParaRPr lang="it-IT" sz="1600" dirty="0"/>
          </a:p>
          <a:p>
            <a:endParaRPr lang="it-IT" sz="1600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3645" y="5259654"/>
            <a:ext cx="1120641" cy="839308"/>
          </a:xfrm>
          <a:prstGeom prst="rect">
            <a:avLst/>
          </a:prstGeom>
        </p:spPr>
      </p:pic>
      <p:pic>
        <p:nvPicPr>
          <p:cNvPr id="22" name="Immagine 21">
            <a:hlinkClick r:id="rId3"/>
            <a:extLst>
              <a:ext uri="{FF2B5EF4-FFF2-40B4-BE49-F238E27FC236}">
                <a16:creationId xmlns="" xmlns:a16="http://schemas.microsoft.com/office/drawing/2014/main" id="{504A95C0-F607-4E26-8BFA-68B29252F7E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1973" t="4249" r="21307" b="6819"/>
          <a:stretch/>
        </p:blipFill>
        <p:spPr>
          <a:xfrm>
            <a:off x="574294" y="4067595"/>
            <a:ext cx="2188761" cy="1640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200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907821B-5649-449D-A1C2-3F67CA468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2857493-CE83-4A58-B836-860B262B8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929" y="3636334"/>
            <a:ext cx="7524535" cy="1114959"/>
          </a:xfrm>
        </p:spPr>
        <p:txBody>
          <a:bodyPr/>
          <a:lstStyle/>
          <a:p>
            <a:r>
              <a:rPr lang="it-IT" dirty="0" smtClean="0"/>
              <a:t>BARBARA BALDAZZI | </a:t>
            </a:r>
            <a:r>
              <a:rPr lang="it-IT" dirty="0" smtClean="0">
                <a:hlinkClick r:id="rId2"/>
              </a:rPr>
              <a:t>barbara.baldazzi@istat.it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8367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3C757EAB-927E-4F42-BD79-C4C67408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95" y="1157884"/>
            <a:ext cx="11264002" cy="4472526"/>
          </a:xfrm>
        </p:spPr>
        <p:txBody>
          <a:bodyPr/>
          <a:lstStyle/>
          <a:p>
            <a:r>
              <a:rPr lang="en-US" dirty="0" err="1"/>
              <a:t>L’incidenza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povertà</a:t>
            </a:r>
            <a:r>
              <a:rPr lang="en-US" dirty="0"/>
              <a:t> </a:t>
            </a:r>
            <a:r>
              <a:rPr lang="en-US" dirty="0" err="1"/>
              <a:t>assoluta</a:t>
            </a:r>
            <a:r>
              <a:rPr lang="en-US" dirty="0"/>
              <a:t> è </a:t>
            </a:r>
            <a:r>
              <a:rPr lang="en-US" dirty="0" err="1"/>
              <a:t>calcolata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base di </a:t>
            </a:r>
            <a:r>
              <a:rPr lang="en-US" b="1" dirty="0" err="1">
                <a:solidFill>
                  <a:srgbClr val="C00000"/>
                </a:solidFill>
              </a:rPr>
              <a:t>una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soglia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corrispondente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alla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spesa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mensile</a:t>
            </a:r>
            <a:r>
              <a:rPr lang="en-US" b="1" dirty="0">
                <a:solidFill>
                  <a:srgbClr val="C00000"/>
                </a:solidFill>
              </a:rPr>
              <a:t> minima </a:t>
            </a:r>
            <a:r>
              <a:rPr lang="en-US" b="1" dirty="0" err="1">
                <a:solidFill>
                  <a:srgbClr val="C00000"/>
                </a:solidFill>
              </a:rPr>
              <a:t>necessaria</a:t>
            </a:r>
            <a:r>
              <a:rPr lang="en-US" b="1" dirty="0">
                <a:solidFill>
                  <a:srgbClr val="C00000"/>
                </a:solidFill>
              </a:rPr>
              <a:t> per </a:t>
            </a:r>
            <a:r>
              <a:rPr lang="en-US" b="1" dirty="0" err="1">
                <a:solidFill>
                  <a:srgbClr val="C00000"/>
                </a:solidFill>
              </a:rPr>
              <a:t>acquistare</a:t>
            </a:r>
            <a:r>
              <a:rPr lang="en-US" b="1" dirty="0">
                <a:solidFill>
                  <a:srgbClr val="C00000"/>
                </a:solidFill>
              </a:rPr>
              <a:t> un </a:t>
            </a:r>
            <a:r>
              <a:rPr lang="en-US" b="1" dirty="0" err="1">
                <a:solidFill>
                  <a:srgbClr val="C00000"/>
                </a:solidFill>
              </a:rPr>
              <a:t>paniere</a:t>
            </a:r>
            <a:r>
              <a:rPr lang="en-US" b="1" dirty="0">
                <a:solidFill>
                  <a:srgbClr val="C00000"/>
                </a:solidFill>
              </a:rPr>
              <a:t> di </a:t>
            </a:r>
            <a:r>
              <a:rPr lang="en-US" b="1" dirty="0" err="1">
                <a:solidFill>
                  <a:srgbClr val="C00000"/>
                </a:solidFill>
              </a:rPr>
              <a:t>beni</a:t>
            </a:r>
            <a:r>
              <a:rPr lang="en-US" b="1" dirty="0">
                <a:solidFill>
                  <a:srgbClr val="C00000"/>
                </a:solidFill>
              </a:rPr>
              <a:t> e </a:t>
            </a:r>
            <a:r>
              <a:rPr lang="en-US" b="1" dirty="0" err="1">
                <a:solidFill>
                  <a:srgbClr val="C00000"/>
                </a:solidFill>
              </a:rPr>
              <a:t>servizi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che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nel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contesto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italiano</a:t>
            </a:r>
            <a:r>
              <a:rPr lang="en-US" b="1" dirty="0">
                <a:solidFill>
                  <a:srgbClr val="C00000"/>
                </a:solidFill>
              </a:rPr>
              <a:t>, è </a:t>
            </a:r>
            <a:r>
              <a:rPr lang="en-US" b="1" dirty="0" err="1">
                <a:solidFill>
                  <a:srgbClr val="C00000"/>
                </a:solidFill>
              </a:rPr>
              <a:t>considerato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essenziale</a:t>
            </a:r>
            <a:r>
              <a:rPr lang="en-US" b="1" dirty="0">
                <a:solidFill>
                  <a:srgbClr val="C00000"/>
                </a:solidFill>
              </a:rPr>
              <a:t> per </a:t>
            </a:r>
            <a:r>
              <a:rPr lang="en-US" b="1" dirty="0" err="1">
                <a:solidFill>
                  <a:srgbClr val="C00000"/>
                </a:solidFill>
              </a:rPr>
              <a:t>uno</a:t>
            </a:r>
            <a:r>
              <a:rPr lang="en-US" b="1" dirty="0">
                <a:solidFill>
                  <a:srgbClr val="C00000"/>
                </a:solidFill>
              </a:rPr>
              <a:t> standard di vita </a:t>
            </a:r>
            <a:r>
              <a:rPr lang="en-US" b="1" dirty="0" err="1">
                <a:solidFill>
                  <a:srgbClr val="C00000"/>
                </a:solidFill>
              </a:rPr>
              <a:t>minimamente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accettabile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/>
              <a:t>classificate</a:t>
            </a:r>
            <a:r>
              <a:rPr lang="en-US" dirty="0"/>
              <a:t> come </a:t>
            </a:r>
            <a:r>
              <a:rPr lang="en-US" dirty="0" err="1"/>
              <a:t>assolutamente</a:t>
            </a:r>
            <a:r>
              <a:rPr lang="en-US" dirty="0"/>
              <a:t> </a:t>
            </a:r>
            <a:r>
              <a:rPr lang="en-US" dirty="0" err="1"/>
              <a:t>povere</a:t>
            </a:r>
            <a:r>
              <a:rPr lang="en-US" dirty="0"/>
              <a:t> le </a:t>
            </a:r>
            <a:r>
              <a:rPr lang="en-US" dirty="0" err="1"/>
              <a:t>famiglie</a:t>
            </a:r>
            <a:r>
              <a:rPr lang="en-US" dirty="0"/>
              <a:t> con </a:t>
            </a:r>
            <a:r>
              <a:rPr lang="en-US" b="1" dirty="0" err="1">
                <a:solidFill>
                  <a:srgbClr val="C00000"/>
                </a:solidFill>
              </a:rPr>
              <a:t>una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spesa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mensile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pari</a:t>
            </a:r>
            <a:r>
              <a:rPr lang="en-US" b="1" dirty="0">
                <a:solidFill>
                  <a:srgbClr val="C00000"/>
                </a:solidFill>
              </a:rPr>
              <a:t> o </a:t>
            </a:r>
            <a:r>
              <a:rPr lang="en-US" b="1" dirty="0" err="1">
                <a:solidFill>
                  <a:srgbClr val="C00000"/>
                </a:solidFill>
              </a:rPr>
              <a:t>inferiore</a:t>
            </a:r>
            <a:r>
              <a:rPr lang="en-US" b="1" dirty="0">
                <a:solidFill>
                  <a:srgbClr val="C00000"/>
                </a:solidFill>
              </a:rPr>
              <a:t> al </a:t>
            </a:r>
            <a:r>
              <a:rPr lang="en-US" b="1" dirty="0" err="1">
                <a:solidFill>
                  <a:srgbClr val="C00000"/>
                </a:solidFill>
              </a:rPr>
              <a:t>valore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della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soglia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varia</a:t>
            </a:r>
            <a:r>
              <a:rPr lang="en-US" dirty="0"/>
              <a:t>, per </a:t>
            </a:r>
            <a:r>
              <a:rPr lang="en-US" dirty="0" err="1"/>
              <a:t>costruzione</a:t>
            </a:r>
            <a:r>
              <a:rPr lang="en-US" dirty="0"/>
              <a:t>, in base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dimensione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famiglia</a:t>
            </a:r>
            <a:r>
              <a:rPr lang="en-US" dirty="0"/>
              <a:t>,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composizione</a:t>
            </a:r>
            <a:r>
              <a:rPr lang="en-US" dirty="0"/>
              <a:t> per </a:t>
            </a:r>
            <a:r>
              <a:rPr lang="en-US" dirty="0" err="1"/>
              <a:t>età</a:t>
            </a:r>
            <a:r>
              <a:rPr lang="en-US" dirty="0"/>
              <a:t>,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ripartizione</a:t>
            </a:r>
            <a:r>
              <a:rPr lang="en-US" dirty="0"/>
              <a:t> </a:t>
            </a:r>
            <a:r>
              <a:rPr lang="en-US" dirty="0" err="1"/>
              <a:t>geografica</a:t>
            </a:r>
            <a:r>
              <a:rPr lang="en-US" dirty="0"/>
              <a:t> e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dimensione</a:t>
            </a:r>
            <a:r>
              <a:rPr lang="en-US" dirty="0"/>
              <a:t> del </a:t>
            </a:r>
            <a:r>
              <a:rPr lang="en-US" dirty="0" err="1"/>
              <a:t>comune</a:t>
            </a:r>
            <a:r>
              <a:rPr lang="en-US" dirty="0"/>
              <a:t> di </a:t>
            </a:r>
            <a:r>
              <a:rPr lang="en-US" dirty="0" err="1"/>
              <a:t>residenza</a:t>
            </a:r>
            <a:r>
              <a:rPr lang="en-US" dirty="0"/>
              <a:t>. I </a:t>
            </a:r>
            <a:r>
              <a:rPr lang="en-US" dirty="0" err="1"/>
              <a:t>dati</a:t>
            </a:r>
            <a:r>
              <a:rPr lang="en-US" dirty="0"/>
              <a:t> per </a:t>
            </a:r>
            <a:r>
              <a:rPr lang="en-US" dirty="0" err="1"/>
              <a:t>calcolare</a:t>
            </a:r>
            <a:r>
              <a:rPr lang="en-US" dirty="0"/>
              <a:t> </a:t>
            </a:r>
            <a:r>
              <a:rPr lang="en-US" dirty="0" err="1"/>
              <a:t>l’incidenza</a:t>
            </a:r>
            <a:r>
              <a:rPr lang="en-US" dirty="0"/>
              <a:t> </a:t>
            </a:r>
            <a:r>
              <a:rPr lang="en-US" dirty="0" err="1"/>
              <a:t>provengono</a:t>
            </a:r>
            <a:r>
              <a:rPr lang="en-US" dirty="0"/>
              <a:t> </a:t>
            </a:r>
            <a:r>
              <a:rPr lang="en-US" dirty="0" err="1"/>
              <a:t>dall’Indagine</a:t>
            </a:r>
            <a:r>
              <a:rPr lang="en-US" dirty="0"/>
              <a:t> </a:t>
            </a:r>
            <a:r>
              <a:rPr lang="en-US" dirty="0" err="1"/>
              <a:t>Istat</a:t>
            </a:r>
            <a:r>
              <a:rPr lang="en-US" dirty="0"/>
              <a:t>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spese</a:t>
            </a:r>
            <a:r>
              <a:rPr lang="en-US" dirty="0"/>
              <a:t> per </a:t>
            </a:r>
            <a:r>
              <a:rPr lang="en-US" dirty="0" err="1"/>
              <a:t>consumi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famiglie</a:t>
            </a:r>
            <a:r>
              <a:rPr lang="en-US" dirty="0"/>
              <a:t> </a:t>
            </a:r>
            <a:r>
              <a:rPr lang="en-US" dirty="0" err="1"/>
              <a:t>inserita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Programma</a:t>
            </a:r>
            <a:r>
              <a:rPr lang="en-US" dirty="0"/>
              <a:t> </a:t>
            </a:r>
            <a:r>
              <a:rPr lang="en-US" dirty="0" err="1"/>
              <a:t>Statistico</a:t>
            </a:r>
            <a:r>
              <a:rPr lang="en-US" dirty="0"/>
              <a:t> </a:t>
            </a:r>
            <a:r>
              <a:rPr lang="en-US" dirty="0" err="1"/>
              <a:t>Nazionale</a:t>
            </a:r>
            <a:r>
              <a:rPr lang="en-US" dirty="0"/>
              <a:t>.</a:t>
            </a:r>
            <a:endParaRPr lang="it-IT" dirty="0"/>
          </a:p>
          <a:p>
            <a:pPr algn="just"/>
            <a:r>
              <a:rPr lang="it-IT" i="1" dirty="0"/>
              <a:t>Ad esempio, nel 2019 una famiglia di 2 persone di età compresa tra 18 e 59 anni che vive in Centro Italia è considerata povera se spende meno di 1.098,81 euro al mese.</a:t>
            </a: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altLang="it-IT" dirty="0" smtClean="0"/>
              <a:t>La povertà assoluta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0AE4687-F4C9-C745-9CB8-C7AB058C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989" y="6307306"/>
            <a:ext cx="467043" cy="46292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218916" y="4340110"/>
            <a:ext cx="83520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Calcola la soglia di povertà assoluta: 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https://www.istat.it/it/dati-analisi-e-prodotti/contenuti-interattivi/soglia-di-poverta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Le statistiche dell’Istat sulla povertà assoluta – Anno 2019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://www.istat.it/it/files//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2020/06/REPORT_POVERTA_2019.pdf</a:t>
            </a: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Per conoscere meglio le misure sulla povertà assoluta 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https://www.istat.it/it/archivio/252335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35" y="4737188"/>
            <a:ext cx="1196356" cy="1196356"/>
          </a:xfrm>
          <a:prstGeom prst="rect">
            <a:avLst/>
          </a:prstGeom>
        </p:spPr>
      </p:pic>
      <p:sp>
        <p:nvSpPr>
          <p:cNvPr id="9" name="Segnaposto piè di pagina 3">
            <a:extLst>
              <a:ext uri="{FF2B5EF4-FFF2-40B4-BE49-F238E27FC236}">
                <a16:creationId xmlns="" xmlns:a16="http://schemas.microsoft.com/office/drawing/2014/main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 – </a:t>
            </a:r>
            <a:r>
              <a:rPr lang="en-US" dirty="0" err="1" smtClean="0"/>
              <a:t>sconfiggere</a:t>
            </a:r>
            <a:r>
              <a:rPr lang="en-US" dirty="0" smtClean="0"/>
              <a:t> la </a:t>
            </a:r>
            <a:r>
              <a:rPr lang="en-US" dirty="0" err="1" smtClean="0"/>
              <a:t>povertà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0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3C757EAB-927E-4F42-BD79-C4C67408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95" y="1217704"/>
            <a:ext cx="11264002" cy="4472526"/>
          </a:xfrm>
        </p:spPr>
        <p:txBody>
          <a:bodyPr/>
          <a:lstStyle/>
          <a:p>
            <a:r>
              <a:rPr lang="it-IT" b="1" dirty="0" smtClean="0">
                <a:solidFill>
                  <a:srgbClr val="CF1E24"/>
                </a:solidFill>
              </a:rPr>
              <a:t>Nel </a:t>
            </a:r>
            <a:r>
              <a:rPr lang="it-IT" b="1" dirty="0">
                <a:solidFill>
                  <a:srgbClr val="CF1E24"/>
                </a:solidFill>
              </a:rPr>
              <a:t>2019, sono oltre 1.700.000 </a:t>
            </a:r>
            <a:r>
              <a:rPr lang="it-IT" b="1" dirty="0" smtClean="0">
                <a:solidFill>
                  <a:srgbClr val="CF1E24"/>
                </a:solidFill>
              </a:rPr>
              <a:t>le </a:t>
            </a:r>
            <a:r>
              <a:rPr lang="it-IT" b="1" dirty="0">
                <a:solidFill>
                  <a:srgbClr val="CF1E24"/>
                </a:solidFill>
              </a:rPr>
              <a:t>famiglie in povertà assoluta (con un’incidenza pari al 6,4%), per un totale di 4.600.000 individui (incidenza pari al 7,7%). </a:t>
            </a:r>
            <a:r>
              <a:rPr lang="it-IT" dirty="0"/>
              <a:t>L’incidenza di povertà </a:t>
            </a:r>
            <a:r>
              <a:rPr lang="it-IT" dirty="0" smtClean="0"/>
              <a:t>assoluta individuale </a:t>
            </a:r>
            <a:r>
              <a:rPr lang="it-IT" dirty="0"/>
              <a:t>è del 10,1% nel Mezzogiorno, del 6,8% nel Nord e del 5,6% nel Centro.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povertà assoluta riguarda maggiormente i minori: oltre 1.137.000, con una incidenza del 11,4% e con valori più elevati nelle classi 7-13 anni (12,9%) e 4-6 anni (11,7%), rispetto alle classi 0-3 anni (9,7%) e 14-17 anni (10,5%). Infine, gli individui stranieri in povertà assoluta sono quasi 1.400.000, con una incidenza del 26,9% (tra gli italiani </a:t>
            </a:r>
            <a:r>
              <a:rPr lang="it-IT" dirty="0" smtClean="0"/>
              <a:t>è </a:t>
            </a:r>
            <a:r>
              <a:rPr lang="it-IT" dirty="0"/>
              <a:t>del 5,9</a:t>
            </a:r>
            <a:r>
              <a:rPr lang="it-IT" dirty="0" smtClean="0"/>
              <a:t>%).</a:t>
            </a: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altLang="it-IT" dirty="0"/>
              <a:t>La povertà assoluta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0AE4687-F4C9-C745-9CB8-C7AB058C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989" y="6307306"/>
            <a:ext cx="467043" cy="4629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35" y="4737188"/>
            <a:ext cx="1196356" cy="119635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625" y="3294964"/>
            <a:ext cx="9566543" cy="3243805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720810" y="6320684"/>
            <a:ext cx="2749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1.2.1 Povertà assoluta </a:t>
            </a:r>
            <a:r>
              <a:rPr lang="it-IT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individuale (incidenza)</a:t>
            </a:r>
            <a:endParaRPr lang="it-IT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gnaposto piè di pagina 3">
            <a:extLst>
              <a:ext uri="{FF2B5EF4-FFF2-40B4-BE49-F238E27FC236}">
                <a16:creationId xmlns="" xmlns:a16="http://schemas.microsoft.com/office/drawing/2014/main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 – </a:t>
            </a:r>
            <a:r>
              <a:rPr lang="en-US" dirty="0" err="1" smtClean="0"/>
              <a:t>sconfiggere</a:t>
            </a:r>
            <a:r>
              <a:rPr lang="en-US" dirty="0" smtClean="0"/>
              <a:t> la </a:t>
            </a:r>
            <a:r>
              <a:rPr lang="en-US" dirty="0" err="1" smtClean="0"/>
              <a:t>povertà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9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3C757EAB-927E-4F42-BD79-C4C67408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95" y="1217704"/>
            <a:ext cx="11264002" cy="4472526"/>
          </a:xfrm>
        </p:spPr>
        <p:txBody>
          <a:bodyPr/>
          <a:lstStyle/>
          <a:p>
            <a:r>
              <a:rPr lang="it-IT" dirty="0"/>
              <a:t>L’indicatore di Rischio di povertà è la </a:t>
            </a:r>
            <a:r>
              <a:rPr lang="it-IT" b="1" dirty="0">
                <a:solidFill>
                  <a:srgbClr val="C00000"/>
                </a:solidFill>
              </a:rPr>
              <a:t>percentuale di persone che vivono in famiglie con un reddito netto equivalente inferiore a una soglia di rischio di povertà, fissata al 60% della mediana della distribuzione individuale del reddito netto equivalente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smtClean="0"/>
              <a:t>Nel </a:t>
            </a:r>
            <a:r>
              <a:rPr lang="it-IT" dirty="0"/>
              <a:t>2019 la soglia di povertà (calcolata sui redditi 2018) è pari a 10.299 euro annui (858 euro al mese) per una famiglia di un componente adulto. Per determinare le soglie di povertà di famiglie di ampiezza e composizione diversa si utilizza la scala OECD modificata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altLang="it-IT" dirty="0" smtClean="0"/>
              <a:t>Il rischio di povertà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0AE4687-F4C9-C745-9CB8-C7AB058C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989" y="6307306"/>
            <a:ext cx="467043" cy="4629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35" y="4737188"/>
            <a:ext cx="1196356" cy="119635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7777707" y="6125042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1.2.2 Rischio di povertà</a:t>
            </a:r>
            <a:endParaRPr lang="it-IT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gnaposto piè di pagina 3">
            <a:extLst>
              <a:ext uri="{FF2B5EF4-FFF2-40B4-BE49-F238E27FC236}">
                <a16:creationId xmlns="" xmlns:a16="http://schemas.microsoft.com/office/drawing/2014/main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 – </a:t>
            </a:r>
            <a:r>
              <a:rPr lang="en-US" dirty="0" err="1" smtClean="0"/>
              <a:t>sconfiggere</a:t>
            </a:r>
            <a:r>
              <a:rPr lang="en-US" dirty="0" smtClean="0"/>
              <a:t> la </a:t>
            </a:r>
            <a:r>
              <a:rPr lang="en-US" dirty="0" err="1" smtClean="0"/>
              <a:t>povertà</a:t>
            </a:r>
            <a:endParaRPr lang="en-US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088" y="3253200"/>
            <a:ext cx="5040000" cy="282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9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3C757EAB-927E-4F42-BD79-C4C67408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95" y="1217704"/>
            <a:ext cx="11264002" cy="4472526"/>
          </a:xfrm>
        </p:spPr>
        <p:txBody>
          <a:bodyPr/>
          <a:lstStyle/>
          <a:p>
            <a:r>
              <a:rPr lang="it-IT" dirty="0"/>
              <a:t>La misura di </a:t>
            </a:r>
            <a:r>
              <a:rPr lang="it-IT" b="1" dirty="0">
                <a:solidFill>
                  <a:srgbClr val="C00000"/>
                </a:solidFill>
              </a:rPr>
              <a:t>rischio di povertà rimanda al concetto di diseguaglianza</a:t>
            </a:r>
            <a:r>
              <a:rPr lang="it-IT" dirty="0"/>
              <a:t>, in quanto si riferisce alla condizione reddituale media della popolazione. 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rischio di povertà, infatti, è definito come la quota di popolazione con un reddito inferiore al 60% del reddito mediano equivalente. </a:t>
            </a:r>
            <a:r>
              <a:rPr lang="it-IT" i="1" dirty="0">
                <a:solidFill>
                  <a:srgbClr val="C00000"/>
                </a:solidFill>
              </a:rPr>
              <a:t>La soglia della povertà si abbassa quando diminuisce il reddito mediano, come accade nelle fasi di recessione</a:t>
            </a:r>
            <a:r>
              <a:rPr lang="it-IT" dirty="0"/>
              <a:t>; le persone a rischio di povertà possono così diminuire anche se non hanno migliorato le proprie condizioni.</a:t>
            </a:r>
          </a:p>
          <a:p>
            <a:pPr algn="ctr"/>
            <a:endParaRPr lang="it-IT" dirty="0" smtClean="0"/>
          </a:p>
          <a:p>
            <a:pPr algn="ctr"/>
            <a:r>
              <a:rPr lang="it-IT" b="1" dirty="0" smtClean="0"/>
              <a:t>Misure </a:t>
            </a:r>
            <a:r>
              <a:rPr lang="it-IT" b="1" dirty="0"/>
              <a:t>diverse = Concetti diversi</a:t>
            </a:r>
          </a:p>
          <a:p>
            <a:endParaRPr lang="it-IT" dirty="0"/>
          </a:p>
          <a:p>
            <a:r>
              <a:rPr lang="it-IT" dirty="0"/>
              <a:t>La </a:t>
            </a:r>
            <a:r>
              <a:rPr lang="it-IT" b="1" dirty="0">
                <a:solidFill>
                  <a:srgbClr val="C00000"/>
                </a:solidFill>
              </a:rPr>
              <a:t>misura di povertà assoluta non è invece sensibile a variazioni nel reddito mediano</a:t>
            </a:r>
            <a:r>
              <a:rPr lang="it-IT" dirty="0"/>
              <a:t>, ma solo a variazioni nei prezzi. </a:t>
            </a:r>
            <a:endParaRPr lang="it-IT" dirty="0" smtClean="0"/>
          </a:p>
          <a:p>
            <a:r>
              <a:rPr lang="it-IT" dirty="0" smtClean="0"/>
              <a:t>L’indicatore</a:t>
            </a:r>
            <a:r>
              <a:rPr lang="it-IT" dirty="0"/>
              <a:t>, infatti, misura la quota di popolazione che ha una spesa per consumi inferiore al </a:t>
            </a:r>
            <a:r>
              <a:rPr lang="it-IT" i="1" dirty="0">
                <a:solidFill>
                  <a:srgbClr val="C00000"/>
                </a:solidFill>
              </a:rPr>
              <a:t>valore monetario di un paniere di beni e servizi </a:t>
            </a:r>
            <a:r>
              <a:rPr lang="it-IT" dirty="0"/>
              <a:t>in grado di garantire uno standard di vita decoroso, valore </a:t>
            </a:r>
            <a:r>
              <a:rPr lang="it-IT" i="1" dirty="0">
                <a:solidFill>
                  <a:srgbClr val="C00000"/>
                </a:solidFill>
              </a:rPr>
              <a:t>che si modifica da un anno all’altro solo in funzione dei cambiamenti dei prezzi dei beni e servizi </a:t>
            </a:r>
            <a:r>
              <a:rPr lang="it-IT" dirty="0"/>
              <a:t>considerati. 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altLang="it-IT" dirty="0" smtClean="0"/>
              <a:t>Perché si usano più misure di povertà?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0AE4687-F4C9-C745-9CB8-C7AB058C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989" y="6307306"/>
            <a:ext cx="467043" cy="4629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863" y="3158476"/>
            <a:ext cx="1196356" cy="1196356"/>
          </a:xfrm>
          <a:prstGeom prst="rect">
            <a:avLst/>
          </a:prstGeom>
        </p:spPr>
      </p:pic>
      <p:sp>
        <p:nvSpPr>
          <p:cNvPr id="16" name="Segnaposto piè di pagina 3">
            <a:extLst>
              <a:ext uri="{FF2B5EF4-FFF2-40B4-BE49-F238E27FC236}">
                <a16:creationId xmlns="" xmlns:a16="http://schemas.microsoft.com/office/drawing/2014/main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 – </a:t>
            </a:r>
            <a:r>
              <a:rPr lang="en-US" dirty="0" err="1" smtClean="0"/>
              <a:t>sconfiggere</a:t>
            </a:r>
            <a:r>
              <a:rPr lang="en-US" dirty="0" smtClean="0"/>
              <a:t> la </a:t>
            </a:r>
            <a:r>
              <a:rPr lang="en-US" dirty="0" err="1" smtClean="0"/>
              <a:t>povertà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60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3C757EAB-927E-4F42-BD79-C4C67408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95" y="1217704"/>
            <a:ext cx="11264002" cy="4472526"/>
          </a:xfrm>
        </p:spPr>
        <p:txBody>
          <a:bodyPr/>
          <a:lstStyle/>
          <a:p>
            <a:r>
              <a:rPr lang="it-IT" dirty="0"/>
              <a:t>L’indicatore di bassa intensità lavorativa è la </a:t>
            </a:r>
            <a:r>
              <a:rPr lang="it-IT" b="1" dirty="0">
                <a:solidFill>
                  <a:srgbClr val="C00000"/>
                </a:solidFill>
              </a:rPr>
              <a:t>percentuale di persone che vivono in famiglie nelle quali il rapporto fra il numero totale di mesi lavorati dai componenti della famiglia durante l’anno e il numero totale di mesi teoricamente disponibili per attività lavorative è inferiore a 0,20</a:t>
            </a:r>
            <a:r>
              <a:rPr lang="it-IT" dirty="0"/>
              <a:t>. Ai fini del calcolo di tale rapporto, si considerano i membri della famiglia di età compresa fra i 18 e i 59 anni, escludendo gli studenti nella fascia di età tra i 18 e i 24 anni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altLang="it-IT" dirty="0" smtClean="0"/>
              <a:t>La bassa intensità lavorativa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0AE4687-F4C9-C745-9CB8-C7AB058C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989" y="6307306"/>
            <a:ext cx="467043" cy="4629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35" y="4737188"/>
            <a:ext cx="1196356" cy="119635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7625270" y="5989445"/>
            <a:ext cx="1991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1.2.2 Bassa intensità lavorativa</a:t>
            </a:r>
            <a:endParaRPr lang="it-IT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gnaposto piè di pagina 3">
            <a:extLst>
              <a:ext uri="{FF2B5EF4-FFF2-40B4-BE49-F238E27FC236}">
                <a16:creationId xmlns="" xmlns:a16="http://schemas.microsoft.com/office/drawing/2014/main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 – </a:t>
            </a:r>
            <a:r>
              <a:rPr lang="en-US" dirty="0" err="1" smtClean="0"/>
              <a:t>sconfiggere</a:t>
            </a:r>
            <a:r>
              <a:rPr lang="en-US" dirty="0" smtClean="0"/>
              <a:t> la </a:t>
            </a:r>
            <a:r>
              <a:rPr lang="en-US" dirty="0" err="1" smtClean="0"/>
              <a:t>povertà</a:t>
            </a:r>
            <a:endParaRPr lang="en-US" dirty="0"/>
          </a:p>
        </p:txBody>
      </p:sp>
      <p:pic>
        <p:nvPicPr>
          <p:cNvPr id="11" name="Immagine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00896" y="3053544"/>
            <a:ext cx="50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2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3C757EAB-927E-4F42-BD79-C4C67408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95" y="1126232"/>
            <a:ext cx="11264002" cy="4472526"/>
          </a:xfrm>
        </p:spPr>
        <p:txBody>
          <a:bodyPr/>
          <a:lstStyle/>
          <a:p>
            <a:r>
              <a:rPr lang="it-IT" dirty="0"/>
              <a:t>L’indicatore di Grave deprivazione materiale è la </a:t>
            </a:r>
            <a:r>
              <a:rPr lang="it-IT" b="1" dirty="0">
                <a:solidFill>
                  <a:srgbClr val="C00000"/>
                </a:solidFill>
              </a:rPr>
              <a:t>percentuale di persone che vivono in famiglie che registrano almeno quattro segnali di deprivazione </a:t>
            </a:r>
            <a:r>
              <a:rPr lang="it-IT" dirty="0"/>
              <a:t>materiale sui nove seguenti: </a:t>
            </a:r>
          </a:p>
          <a:p>
            <a:pPr marL="457189" indent="-457189">
              <a:spcAft>
                <a:spcPts val="600"/>
              </a:spcAft>
              <a:buAutoNum type="arabicPeriod"/>
            </a:pPr>
            <a:r>
              <a:rPr lang="it-IT" dirty="0">
                <a:solidFill>
                  <a:srgbClr val="CF1E24"/>
                </a:solidFill>
              </a:rPr>
              <a:t>essere in arretrato nel pagamento di bollette, affitto, mutuo </a:t>
            </a:r>
            <a:r>
              <a:rPr lang="it-IT" dirty="0"/>
              <a:t>o altro tipo di prestito; </a:t>
            </a:r>
          </a:p>
          <a:p>
            <a:pPr marL="457189" indent="-457189">
              <a:spcAft>
                <a:spcPts val="600"/>
              </a:spcAft>
              <a:buAutoNum type="arabicPeriod"/>
            </a:pPr>
            <a:r>
              <a:rPr lang="it-IT" dirty="0">
                <a:solidFill>
                  <a:srgbClr val="CF1E24"/>
                </a:solidFill>
              </a:rPr>
              <a:t>non poter riscaldare adeguatamente l’abitazione</a:t>
            </a:r>
            <a:r>
              <a:rPr lang="it-IT" dirty="0"/>
              <a:t>; </a:t>
            </a:r>
          </a:p>
          <a:p>
            <a:pPr marL="457189" indent="-457189">
              <a:spcAft>
                <a:spcPts val="600"/>
              </a:spcAft>
              <a:buAutoNum type="arabicPeriod"/>
            </a:pPr>
            <a:r>
              <a:rPr lang="it-IT" dirty="0">
                <a:solidFill>
                  <a:srgbClr val="CF1E24"/>
                </a:solidFill>
              </a:rPr>
              <a:t>non poter sostenere spese impreviste di 800 euro</a:t>
            </a:r>
            <a:r>
              <a:rPr lang="it-IT" dirty="0"/>
              <a:t>; </a:t>
            </a:r>
          </a:p>
          <a:p>
            <a:pPr marL="457189" indent="-457189">
              <a:spcAft>
                <a:spcPts val="600"/>
              </a:spcAft>
              <a:buAutoNum type="arabicPeriod"/>
            </a:pPr>
            <a:r>
              <a:rPr lang="it-IT" dirty="0">
                <a:solidFill>
                  <a:srgbClr val="CF1E24"/>
                </a:solidFill>
              </a:rPr>
              <a:t>non potersi permettere un pasto adeguato almeno una volta ogni due giorni</a:t>
            </a:r>
            <a:r>
              <a:rPr lang="it-IT" dirty="0"/>
              <a:t>, cioè con proteine della carne, del pesce o equivalente vegetariano; </a:t>
            </a:r>
          </a:p>
          <a:p>
            <a:pPr marL="457189" indent="-457189">
              <a:spcAft>
                <a:spcPts val="600"/>
              </a:spcAft>
              <a:buAutoNum type="arabicPeriod"/>
            </a:pPr>
            <a:r>
              <a:rPr lang="it-IT" dirty="0">
                <a:solidFill>
                  <a:srgbClr val="CF1E24"/>
                </a:solidFill>
              </a:rPr>
              <a:t>non potersi permettere una settimana di vacanza </a:t>
            </a:r>
            <a:r>
              <a:rPr lang="it-IT" dirty="0"/>
              <a:t>all’anno lontano da casa;</a:t>
            </a:r>
          </a:p>
          <a:p>
            <a:pPr marL="457189" indent="-457189">
              <a:spcAft>
                <a:spcPts val="600"/>
              </a:spcAft>
              <a:buAutoNum type="arabicPeriod"/>
            </a:pPr>
            <a:r>
              <a:rPr lang="it-IT" dirty="0">
                <a:solidFill>
                  <a:srgbClr val="CF1E24"/>
                </a:solidFill>
              </a:rPr>
              <a:t>non potersi permettere un televisore a colori</a:t>
            </a:r>
            <a:r>
              <a:rPr lang="it-IT" dirty="0"/>
              <a:t>; </a:t>
            </a:r>
          </a:p>
          <a:p>
            <a:pPr marL="457189" indent="-457189">
              <a:spcAft>
                <a:spcPts val="600"/>
              </a:spcAft>
              <a:buAutoNum type="arabicPeriod"/>
            </a:pPr>
            <a:r>
              <a:rPr lang="it-IT" dirty="0">
                <a:solidFill>
                  <a:srgbClr val="CF1E24"/>
                </a:solidFill>
              </a:rPr>
              <a:t>non potersi permettere una lavatrice</a:t>
            </a:r>
            <a:r>
              <a:rPr lang="it-IT" dirty="0"/>
              <a:t>; </a:t>
            </a:r>
          </a:p>
          <a:p>
            <a:pPr marL="457189" indent="-457189">
              <a:spcAft>
                <a:spcPts val="600"/>
              </a:spcAft>
              <a:buAutoNum type="arabicPeriod"/>
            </a:pPr>
            <a:r>
              <a:rPr lang="it-IT" dirty="0">
                <a:solidFill>
                  <a:srgbClr val="CF1E24"/>
                </a:solidFill>
              </a:rPr>
              <a:t>non potersi permettere un’automobile</a:t>
            </a:r>
            <a:r>
              <a:rPr lang="it-IT" dirty="0"/>
              <a:t>; </a:t>
            </a:r>
          </a:p>
          <a:p>
            <a:pPr marL="457189" indent="-457189">
              <a:spcAft>
                <a:spcPts val="600"/>
              </a:spcAft>
              <a:buAutoNum type="arabicPeriod"/>
            </a:pPr>
            <a:r>
              <a:rPr lang="it-IT" dirty="0">
                <a:solidFill>
                  <a:srgbClr val="CF1E24"/>
                </a:solidFill>
              </a:rPr>
              <a:t>non potersi permettere un telefono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altLang="it-IT" dirty="0" smtClean="0"/>
              <a:t>La grave deprivazione materiale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0AE4687-F4C9-C745-9CB8-C7AB058C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989" y="6307306"/>
            <a:ext cx="467043" cy="4629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0" y="1613874"/>
            <a:ext cx="1196356" cy="119635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7265160" y="6401624"/>
            <a:ext cx="2169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1.2.2 Grave deprivazione materiale</a:t>
            </a:r>
            <a:endParaRPr lang="it-IT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gnaposto piè di pagina 3">
            <a:extLst>
              <a:ext uri="{FF2B5EF4-FFF2-40B4-BE49-F238E27FC236}">
                <a16:creationId xmlns="" xmlns:a16="http://schemas.microsoft.com/office/drawing/2014/main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98588" y="6394753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 – </a:t>
            </a:r>
            <a:r>
              <a:rPr lang="en-US" dirty="0" err="1" smtClean="0"/>
              <a:t>sconfiggere</a:t>
            </a:r>
            <a:r>
              <a:rPr lang="en-US" dirty="0" smtClean="0"/>
              <a:t> la </a:t>
            </a:r>
            <a:r>
              <a:rPr lang="en-US" dirty="0" err="1" smtClean="0"/>
              <a:t>povertà</a:t>
            </a:r>
            <a:endParaRPr lang="en-US" dirty="0"/>
          </a:p>
        </p:txBody>
      </p:sp>
      <p:pic>
        <p:nvPicPr>
          <p:cNvPr id="11" name="Immagine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994399" y="3777956"/>
            <a:ext cx="4710707" cy="262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3C757EAB-927E-4F42-BD79-C4C67408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95" y="1126232"/>
            <a:ext cx="11264002" cy="4472526"/>
          </a:xfrm>
        </p:spPr>
        <p:txBody>
          <a:bodyPr/>
          <a:lstStyle/>
          <a:p>
            <a:r>
              <a:rPr lang="it-IT" dirty="0"/>
              <a:t>Un’altra forma di povertà ed esclusione sociale esaminata nel Goal 1 riguarda 3 problematiche che possono presentarsi nella vita di una persona e che sono:</a:t>
            </a:r>
          </a:p>
          <a:p>
            <a:endParaRPr lang="it-IT" sz="600" dirty="0"/>
          </a:p>
          <a:p>
            <a:r>
              <a:rPr lang="it-IT" dirty="0"/>
              <a:t>1. </a:t>
            </a:r>
            <a:r>
              <a:rPr lang="it-IT" i="1" dirty="0"/>
              <a:t>vivere in famiglie a bassa intensità di lavoro</a:t>
            </a:r>
            <a:r>
              <a:rPr lang="it-IT" dirty="0"/>
              <a:t>; </a:t>
            </a:r>
          </a:p>
          <a:p>
            <a:r>
              <a:rPr lang="it-IT" dirty="0"/>
              <a:t>2. </a:t>
            </a:r>
            <a:r>
              <a:rPr lang="it-IT" i="1" dirty="0"/>
              <a:t>vivere in famiglie a rischio di povertà</a:t>
            </a:r>
            <a:r>
              <a:rPr lang="it-IT" dirty="0"/>
              <a:t>; </a:t>
            </a:r>
          </a:p>
          <a:p>
            <a:r>
              <a:rPr lang="it-IT" dirty="0"/>
              <a:t>3. </a:t>
            </a:r>
            <a:r>
              <a:rPr lang="it-IT" i="1" dirty="0"/>
              <a:t>vivere in famiglie in condizioni di grave deprivazione materiale</a:t>
            </a:r>
            <a:r>
              <a:rPr lang="it-IT" dirty="0"/>
              <a:t>. </a:t>
            </a:r>
          </a:p>
          <a:p>
            <a:endParaRPr lang="it-IT" sz="600" dirty="0"/>
          </a:p>
          <a:p>
            <a:r>
              <a:rPr lang="it-IT" b="1" dirty="0">
                <a:solidFill>
                  <a:srgbClr val="C00000"/>
                </a:solidFill>
              </a:rPr>
              <a:t>Si definiscono a </a:t>
            </a:r>
            <a:r>
              <a:rPr lang="it-IT" b="1" i="1" dirty="0">
                <a:solidFill>
                  <a:srgbClr val="C00000"/>
                </a:solidFill>
              </a:rPr>
              <a:t>rischio di povertà </a:t>
            </a:r>
            <a:r>
              <a:rPr lang="it-IT" b="1" i="1" dirty="0" smtClean="0">
                <a:solidFill>
                  <a:srgbClr val="C00000"/>
                </a:solidFill>
              </a:rPr>
              <a:t>o di </a:t>
            </a:r>
            <a:r>
              <a:rPr lang="it-IT" b="1" i="1" dirty="0">
                <a:solidFill>
                  <a:srgbClr val="C00000"/>
                </a:solidFill>
              </a:rPr>
              <a:t>esclusione sociale </a:t>
            </a:r>
            <a:r>
              <a:rPr lang="it-IT" b="1" dirty="0">
                <a:solidFill>
                  <a:srgbClr val="C00000"/>
                </a:solidFill>
              </a:rPr>
              <a:t>le persone che si trovano in almeno una di queste tre condizioni</a:t>
            </a:r>
          </a:p>
          <a:p>
            <a:r>
              <a:rPr lang="it-IT" dirty="0" smtClean="0"/>
              <a:t>Questo </a:t>
            </a:r>
            <a:r>
              <a:rPr lang="it-IT" dirty="0"/>
              <a:t>indicatore, e i 3 indicatori che lo compongono, sono misure condivise e costruite in ambito europeo e permettono i confronti internazionali</a:t>
            </a:r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63AC0A8B-105E-4DBB-A20D-E170F21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5" y="503475"/>
            <a:ext cx="11269308" cy="384721"/>
          </a:xfrm>
        </p:spPr>
        <p:txBody>
          <a:bodyPr/>
          <a:lstStyle/>
          <a:p>
            <a:r>
              <a:rPr lang="it-IT" altLang="it-IT" dirty="0" smtClean="0"/>
              <a:t>Le persone a rischio di povertà o di esclusione sociale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B536328-DAF5-4DE7-B823-D603AADBD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3469" y="6405108"/>
            <a:ext cx="5016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B4153A-D4C5-4CEF-8992-0D8815C829E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0AE4687-F4C9-C745-9CB8-C7AB058C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989" y="6307306"/>
            <a:ext cx="467043" cy="4629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5" y="4952734"/>
            <a:ext cx="1196356" cy="1196356"/>
          </a:xfrm>
          <a:prstGeom prst="rect">
            <a:avLst/>
          </a:prstGeom>
        </p:spPr>
      </p:pic>
      <p:sp>
        <p:nvSpPr>
          <p:cNvPr id="16" name="Segnaposto piè di pagina 3">
            <a:extLst>
              <a:ext uri="{FF2B5EF4-FFF2-40B4-BE49-F238E27FC236}">
                <a16:creationId xmlns="" xmlns:a16="http://schemas.microsoft.com/office/drawing/2014/main" id="{3FD3FFEC-0C73-4534-BE1E-CC5FB5C1F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956" y="6405108"/>
            <a:ext cx="9644444" cy="2599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 1 – </a:t>
            </a:r>
            <a:r>
              <a:rPr lang="en-US" dirty="0" err="1" smtClean="0"/>
              <a:t>sconfiggere</a:t>
            </a:r>
            <a:r>
              <a:rPr lang="en-US" dirty="0" smtClean="0"/>
              <a:t> la </a:t>
            </a:r>
            <a:r>
              <a:rPr lang="en-US" dirty="0" err="1" smtClean="0"/>
              <a:t>povertà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796651" y="4952734"/>
            <a:ext cx="9936246" cy="1487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Le statistiche dell’Istat sulla il rischio di povertà ed esclusione sociale – Anno 2019 </a:t>
            </a:r>
          </a:p>
          <a:p>
            <a:r>
              <a:rPr lang="it-IT" sz="1600" dirty="0">
                <a:hlinkClick r:id="rId4"/>
              </a:rPr>
              <a:t>https://www.istat.it/it/files//2020/12/REPORT-REDDITO-CONDIZIONI-DI-VITA-E-CARICO-FISCALE-2018_2019.pdf</a:t>
            </a:r>
            <a:endParaRPr lang="it-IT" sz="1600" dirty="0"/>
          </a:p>
          <a:p>
            <a:endParaRPr lang="it-IT" sz="1067" dirty="0"/>
          </a:p>
          <a:p>
            <a:r>
              <a:rPr lang="it-IT" sz="1600" dirty="0"/>
              <a:t>La banca dati </a:t>
            </a:r>
            <a:r>
              <a:rPr lang="it-IT" sz="1600" dirty="0" err="1"/>
              <a:t>Eurostat</a:t>
            </a:r>
            <a:r>
              <a:rPr lang="it-IT" sz="1600" dirty="0"/>
              <a:t> con gli indicatori di povertà ed esclusione sociale dei paesi europei</a:t>
            </a:r>
          </a:p>
          <a:p>
            <a:r>
              <a:rPr lang="it-IT" sz="1600" dirty="0">
                <a:hlinkClick r:id="rId5"/>
              </a:rPr>
              <a:t>https://ec.europa.eu/eurostat/web/main/data/database</a:t>
            </a:r>
            <a:endParaRPr lang="it-IT" sz="1600" dirty="0"/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933894126"/>
      </p:ext>
    </p:extLst>
  </p:cSld>
  <p:clrMapOvr>
    <a:masterClrMapping/>
  </p:clrMapOvr>
</p:sld>
</file>

<file path=ppt/theme/theme1.xml><?xml version="1.0" encoding="utf-8"?>
<a:theme xmlns:a="http://schemas.openxmlformats.org/drawingml/2006/main" name="elenco puntato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3" ma:contentTypeDescription="Creare un nuovo documento." ma:contentTypeScope="" ma:versionID="edfc41adb9feff68437e2d4d1b6f1c29">
  <xsd:schema xmlns:xsd="http://www.w3.org/2001/XMLSchema" xmlns:xs="http://www.w3.org/2001/XMLSchema" xmlns:p="http://schemas.microsoft.com/office/2006/metadata/properties" xmlns:ns2="c58f2efd-82a8-4ecf-b395-8c25e928921d" xmlns:ns3="459159c4-d20a-4ff3-9b11-fbd127bd52e5" xmlns:ns4="679261c3-551f-4e86-913f-177e0e529669" targetNamespace="http://schemas.microsoft.com/office/2006/metadata/properties" ma:root="true" ma:fieldsID="f860dd3c680271a1005fa33379b83a04" ns2:_="" ns3:_="" ns4:_="">
    <xsd:import namespace="c58f2efd-82a8-4ecf-b395-8c25e928921d"/>
    <xsd:import namespace="459159c4-d20a-4ff3-9b11-fbd127bd52e5"/>
    <xsd:import namespace="679261c3-551f-4e86-913f-177e0e529669"/>
    <xsd:element name="properties">
      <xsd:complexType>
        <xsd:sequence>
          <xsd:element name="documentManagement">
            <xsd:complexType>
              <xsd:all>
                <xsd:element ref="ns2:Categoria"/>
                <xsd:element ref="ns3:_dlc_DocId" minOccurs="0"/>
                <xsd:element ref="ns3:_dlc_DocIdUrl" minOccurs="0"/>
                <xsd:element ref="ns3:_dlc_DocIdPersistId" minOccurs="0"/>
                <xsd:element ref="ns4:Sotto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Sfondi virtuali"/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  <xsd:enumeration value="Strumenti di comunicazione per i Censimenti permanenti"/>
          <xsd:enumeration value="Strumenti di comunicazione relativi al Censimento generale dell'Agricoltura 2020"/>
          <xsd:enumeration value="Censimenti permanent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159c4-d20a-4ff3-9b11-fbd127bd52e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10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261c3-551f-4e86-913f-177e0e529669" elementFormDefault="qualified">
    <xsd:import namespace="http://schemas.microsoft.com/office/2006/documentManagement/types"/>
    <xsd:import namespace="http://schemas.microsoft.com/office/infopath/2007/PartnerControls"/>
    <xsd:element name="SottoCategoria" ma:index="12" nillable="true" ma:displayName="Sottocategoria" ma:default="-" ma:format="Dropdown" ma:internalName="SottoCategoria">
      <xsd:simpleType>
        <xsd:restriction base="dms:Choice">
          <xsd:enumeration value="-"/>
          <xsd:enumeration value="1- CP Generico"/>
          <xsd:enumeration value="2- CP Popolazione"/>
          <xsd:enumeration value="3- CP Imprese"/>
          <xsd:enumeration value="4- CP Istituzioni pubbliche"/>
          <xsd:enumeration value="5- CP Istituzioni non profit"/>
          <xsd:enumeration value="6- CP Agricoltura"/>
          <xsd:enumeration value="7- CP Agricoltura20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ttoCategoria xmlns="679261c3-551f-4e86-913f-177e0e529669">-</SottoCategoria>
    <Categoria xmlns="c58f2efd-82a8-4ecf-b395-8c25e928921d">Power Point</Categoria>
    <_dlc_DocId xmlns="459159c4-d20a-4ff3-9b11-fbd127bd52e5">INTRANET-14-158</_dlc_DocId>
    <_dlc_DocIdUrl xmlns="459159c4-d20a-4ff3-9b11-fbd127bd52e5">
      <Url>https://intranet.istat.it/Collaborativi/_layouts/15/DocIdRedir.aspx?ID=INTRANET-14-158</Url>
      <Description>INTRANET-14-158</Description>
    </_dlc_DocIdUrl>
  </documentManagement>
</p:properties>
</file>

<file path=customXml/itemProps1.xml><?xml version="1.0" encoding="utf-8"?>
<ds:datastoreItem xmlns:ds="http://schemas.openxmlformats.org/officeDocument/2006/customXml" ds:itemID="{8A3E23F3-8E96-4E03-8C4A-DE626F8412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459159c4-d20a-4ff3-9b11-fbd127bd52e5"/>
    <ds:schemaRef ds:uri="679261c3-551f-4e86-913f-177e0e529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9C238D-4D5C-4783-820B-4854DCE45D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296C4F-9DE9-4B43-AA80-1FC85656CFF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EF378BC-F4D0-4510-B4EC-07B6EFE18CF8}">
  <ds:schemaRefs>
    <ds:schemaRef ds:uri="http://purl.org/dc/terms/"/>
    <ds:schemaRef ds:uri="http://schemas.microsoft.com/office/2006/documentManagement/types"/>
    <ds:schemaRef ds:uri="459159c4-d20a-4ff3-9b11-fbd127bd52e5"/>
    <ds:schemaRef ds:uri="http://schemas.microsoft.com/office/2006/metadata/properties"/>
    <ds:schemaRef ds:uri="http://purl.org/dc/elements/1.1/"/>
    <ds:schemaRef ds:uri="http://schemas.microsoft.com/office/infopath/2007/PartnerControls"/>
    <ds:schemaRef ds:uri="c58f2efd-82a8-4ecf-b395-8c25e928921d"/>
    <ds:schemaRef ds:uri="http://schemas.openxmlformats.org/package/2006/metadata/core-properties"/>
    <ds:schemaRef ds:uri="679261c3-551f-4e86-913f-177e0e52966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Dividendi</Template>
  <TotalTime>2857</TotalTime>
  <Words>2493</Words>
  <Application>Microsoft Office PowerPoint</Application>
  <PresentationFormat>Widescreen</PresentationFormat>
  <Paragraphs>169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Courier New</vt:lpstr>
      <vt:lpstr>Gill Sans MT</vt:lpstr>
      <vt:lpstr>Wingdings 2</vt:lpstr>
      <vt:lpstr>Wingdings 3</vt:lpstr>
      <vt:lpstr>elenco puntato</vt:lpstr>
      <vt:lpstr>Goal 1 – SCONFIGGERE  LA POVERTA’ </vt:lpstr>
      <vt:lpstr>Il Goal 1 nell’Agenda 2030: «no poverty»</vt:lpstr>
      <vt:lpstr>La povertà assoluta</vt:lpstr>
      <vt:lpstr>La povertà assoluta</vt:lpstr>
      <vt:lpstr>Il rischio di povertà</vt:lpstr>
      <vt:lpstr>Perché si usano più misure di povertà?</vt:lpstr>
      <vt:lpstr>La bassa intensità lavorativa</vt:lpstr>
      <vt:lpstr>La grave deprivazione materiale</vt:lpstr>
      <vt:lpstr>Le persone a rischio di povertà o di esclusione sociale</vt:lpstr>
      <vt:lpstr>Le persone a rischio di povertà o di esclusione sociale</vt:lpstr>
      <vt:lpstr>Goal 1: le misure della povertà</vt:lpstr>
      <vt:lpstr>Goal 1: le misure della povertà</vt:lpstr>
      <vt:lpstr>Goal 1: le misure della povertà</vt:lpstr>
      <vt:lpstr>Goal 1: le misure della povertà</vt:lpstr>
      <vt:lpstr>Goal 1: le misure della povertà</vt:lpstr>
      <vt:lpstr>Goal 1: le misure della povertà</vt:lpstr>
      <vt:lpstr>Goal 1: le misure della povertà</vt:lpstr>
      <vt:lpstr>Goal 1: le misure della povertà</vt:lpstr>
      <vt:lpstr>Il Goal 1: uno sguardo d’insieme</vt:lpstr>
      <vt:lpstr>Il Goal 1: interconnessioni con la pandemia, impatti e conseguenze</vt:lpstr>
      <vt:lpstr>Il sistema informativo Istat-Sistan SDGs</vt:lpstr>
      <vt:lpstr>grazie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PresentazioneStandard</dc:title>
  <dc:creator>Bruna Tabanella</dc:creator>
  <cp:lastModifiedBy>gianmarco schiesaro</cp:lastModifiedBy>
  <cp:revision>268</cp:revision>
  <dcterms:created xsi:type="dcterms:W3CDTF">2020-06-26T06:32:12Z</dcterms:created>
  <dcterms:modified xsi:type="dcterms:W3CDTF">2021-04-21T08:47:02Z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  <property fmtid="{D5CDD505-2E9C-101B-9397-08002B2CF9AE}" pid="3" name="_dlc_DocIdItemGuid">
    <vt:lpwstr>11205160-d5cd-44f2-bf0d-d055913f1cd1</vt:lpwstr>
  </property>
</Properties>
</file>